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6" r:id="rId4"/>
    <p:sldId id="258" r:id="rId5"/>
    <p:sldId id="260" r:id="rId6"/>
    <p:sldId id="261" r:id="rId7"/>
    <p:sldId id="262" r:id="rId8"/>
    <p:sldId id="263" r:id="rId9"/>
    <p:sldId id="264" r:id="rId10"/>
    <p:sldId id="259" r:id="rId11"/>
    <p:sldId id="265" r:id="rId12"/>
    <p:sldId id="267" r:id="rId13"/>
    <p:sldId id="270" r:id="rId14"/>
    <p:sldId id="273" r:id="rId15"/>
    <p:sldId id="274" r:id="rId16"/>
    <p:sldId id="275" r:id="rId17"/>
    <p:sldId id="271" r:id="rId18"/>
    <p:sldId id="266"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4505F6-B7A2-496A-B5D3-C0AA6C775D4A}" type="doc">
      <dgm:prSet loTypeId="urn:microsoft.com/office/officeart/2005/8/layout/cycle3" loCatId="cycle" qsTypeId="urn:microsoft.com/office/officeart/2005/8/quickstyle/simple5" qsCatId="simple" csTypeId="urn:microsoft.com/office/officeart/2005/8/colors/colorful4" csCatId="colorful" phldr="1"/>
      <dgm:spPr/>
      <dgm:t>
        <a:bodyPr/>
        <a:lstStyle/>
        <a:p>
          <a:endParaRPr lang="en-US"/>
        </a:p>
      </dgm:t>
    </dgm:pt>
    <dgm:pt modelId="{1E51476E-796B-4B7D-A50F-17FF0E1743F5}">
      <dgm:prSet phldrT="[Text]"/>
      <dgm:spPr/>
      <dgm:t>
        <a:bodyPr/>
        <a:lstStyle/>
        <a:p>
          <a:r>
            <a:rPr lang="en-US" dirty="0" smtClean="0"/>
            <a:t>Controller</a:t>
          </a:r>
          <a:endParaRPr lang="en-US" dirty="0"/>
        </a:p>
      </dgm:t>
    </dgm:pt>
    <dgm:pt modelId="{9E8E35E0-3B76-425A-8AB7-FDB7B1B651AE}" type="parTrans" cxnId="{FB8F28C4-8C9A-491D-ADF5-07172DD530FA}">
      <dgm:prSet/>
      <dgm:spPr/>
      <dgm:t>
        <a:bodyPr/>
        <a:lstStyle/>
        <a:p>
          <a:endParaRPr lang="en-US"/>
        </a:p>
      </dgm:t>
    </dgm:pt>
    <dgm:pt modelId="{81E80527-00A3-47ED-A5C1-E7DACA664744}" type="sibTrans" cxnId="{FB8F28C4-8C9A-491D-ADF5-07172DD530FA}">
      <dgm:prSet/>
      <dgm:spPr/>
      <dgm:t>
        <a:bodyPr/>
        <a:lstStyle/>
        <a:p>
          <a:endParaRPr lang="en-US"/>
        </a:p>
      </dgm:t>
    </dgm:pt>
    <dgm:pt modelId="{C70F26BC-96E8-452A-9517-949BFA65F569}">
      <dgm:prSet phldrT="[Text]"/>
      <dgm:spPr/>
      <dgm:t>
        <a:bodyPr/>
        <a:lstStyle/>
        <a:p>
          <a:r>
            <a:rPr lang="en-US" dirty="0" smtClean="0"/>
            <a:t>Model</a:t>
          </a:r>
          <a:endParaRPr lang="en-US" dirty="0"/>
        </a:p>
      </dgm:t>
    </dgm:pt>
    <dgm:pt modelId="{FFB476C6-7612-4BA4-90BB-61C03C43355F}" type="parTrans" cxnId="{2E4339DA-573F-4E32-96AB-CB4CF8699178}">
      <dgm:prSet/>
      <dgm:spPr/>
      <dgm:t>
        <a:bodyPr/>
        <a:lstStyle/>
        <a:p>
          <a:endParaRPr lang="en-US"/>
        </a:p>
      </dgm:t>
    </dgm:pt>
    <dgm:pt modelId="{C2A0F025-4661-454B-8A2E-D8735A96DADA}" type="sibTrans" cxnId="{2E4339DA-573F-4E32-96AB-CB4CF8699178}">
      <dgm:prSet/>
      <dgm:spPr/>
      <dgm:t>
        <a:bodyPr/>
        <a:lstStyle/>
        <a:p>
          <a:endParaRPr lang="en-US"/>
        </a:p>
      </dgm:t>
    </dgm:pt>
    <dgm:pt modelId="{878199D8-5FC1-45CA-983A-7B4D936941A6}">
      <dgm:prSet phldrT="[Text]"/>
      <dgm:spPr/>
      <dgm:t>
        <a:bodyPr/>
        <a:lstStyle/>
        <a:p>
          <a:r>
            <a:rPr lang="en-US" dirty="0" smtClean="0"/>
            <a:t>View</a:t>
          </a:r>
          <a:endParaRPr lang="en-US" dirty="0"/>
        </a:p>
      </dgm:t>
    </dgm:pt>
    <dgm:pt modelId="{A54B5FAF-6583-4760-92CB-C91E5BFC30A4}" type="parTrans" cxnId="{3A97BC67-01FE-412A-86E7-9FE6374DD825}">
      <dgm:prSet/>
      <dgm:spPr/>
      <dgm:t>
        <a:bodyPr/>
        <a:lstStyle/>
        <a:p>
          <a:endParaRPr lang="en-US"/>
        </a:p>
      </dgm:t>
    </dgm:pt>
    <dgm:pt modelId="{D83EAAA7-D97C-41DF-9A2E-0F87DB1D970F}" type="sibTrans" cxnId="{3A97BC67-01FE-412A-86E7-9FE6374DD825}">
      <dgm:prSet/>
      <dgm:spPr/>
      <dgm:t>
        <a:bodyPr/>
        <a:lstStyle/>
        <a:p>
          <a:endParaRPr lang="en-US"/>
        </a:p>
      </dgm:t>
    </dgm:pt>
    <dgm:pt modelId="{7C7EBBB2-A9CE-4C9F-A123-4320546671B4}" type="pres">
      <dgm:prSet presAssocID="{754505F6-B7A2-496A-B5D3-C0AA6C775D4A}" presName="Name0" presStyleCnt="0">
        <dgm:presLayoutVars>
          <dgm:dir/>
          <dgm:resizeHandles val="exact"/>
        </dgm:presLayoutVars>
      </dgm:prSet>
      <dgm:spPr/>
      <dgm:t>
        <a:bodyPr/>
        <a:lstStyle/>
        <a:p>
          <a:endParaRPr lang="en-US"/>
        </a:p>
      </dgm:t>
    </dgm:pt>
    <dgm:pt modelId="{4C4CCC1D-D1B2-4552-B1E5-B9ACFA74DF67}" type="pres">
      <dgm:prSet presAssocID="{754505F6-B7A2-496A-B5D3-C0AA6C775D4A}" presName="cycle" presStyleCnt="0"/>
      <dgm:spPr/>
    </dgm:pt>
    <dgm:pt modelId="{7E66F6DE-B805-40A3-A25B-26B230FC592E}" type="pres">
      <dgm:prSet presAssocID="{1E51476E-796B-4B7D-A50F-17FF0E1743F5}" presName="nodeFirstNode" presStyleLbl="node1" presStyleIdx="0" presStyleCnt="3">
        <dgm:presLayoutVars>
          <dgm:bulletEnabled val="1"/>
        </dgm:presLayoutVars>
      </dgm:prSet>
      <dgm:spPr/>
      <dgm:t>
        <a:bodyPr/>
        <a:lstStyle/>
        <a:p>
          <a:endParaRPr lang="en-US"/>
        </a:p>
      </dgm:t>
    </dgm:pt>
    <dgm:pt modelId="{51A2AF8A-E670-4B50-AB4C-B59F504F9FC9}" type="pres">
      <dgm:prSet presAssocID="{81E80527-00A3-47ED-A5C1-E7DACA664744}" presName="sibTransFirstNode" presStyleLbl="bgShp" presStyleIdx="0" presStyleCnt="1"/>
      <dgm:spPr/>
      <dgm:t>
        <a:bodyPr/>
        <a:lstStyle/>
        <a:p>
          <a:endParaRPr lang="en-US"/>
        </a:p>
      </dgm:t>
    </dgm:pt>
    <dgm:pt modelId="{FDBC6269-C8BE-4A25-8558-BB5A49305530}" type="pres">
      <dgm:prSet presAssocID="{C70F26BC-96E8-452A-9517-949BFA65F569}" presName="nodeFollowingNodes" presStyleLbl="node1" presStyleIdx="1" presStyleCnt="3">
        <dgm:presLayoutVars>
          <dgm:bulletEnabled val="1"/>
        </dgm:presLayoutVars>
      </dgm:prSet>
      <dgm:spPr/>
      <dgm:t>
        <a:bodyPr/>
        <a:lstStyle/>
        <a:p>
          <a:endParaRPr lang="en-US"/>
        </a:p>
      </dgm:t>
    </dgm:pt>
    <dgm:pt modelId="{2034A4C6-6587-47A1-96D7-FA5CB1849A20}" type="pres">
      <dgm:prSet presAssocID="{878199D8-5FC1-45CA-983A-7B4D936941A6}" presName="nodeFollowingNodes" presStyleLbl="node1" presStyleIdx="2" presStyleCnt="3">
        <dgm:presLayoutVars>
          <dgm:bulletEnabled val="1"/>
        </dgm:presLayoutVars>
      </dgm:prSet>
      <dgm:spPr/>
      <dgm:t>
        <a:bodyPr/>
        <a:lstStyle/>
        <a:p>
          <a:endParaRPr lang="en-US"/>
        </a:p>
      </dgm:t>
    </dgm:pt>
  </dgm:ptLst>
  <dgm:cxnLst>
    <dgm:cxn modelId="{A713E55A-6B6F-4C61-9A2B-AD76A75490ED}" type="presOf" srcId="{81E80527-00A3-47ED-A5C1-E7DACA664744}" destId="{51A2AF8A-E670-4B50-AB4C-B59F504F9FC9}" srcOrd="0" destOrd="0" presId="urn:microsoft.com/office/officeart/2005/8/layout/cycle3"/>
    <dgm:cxn modelId="{2E4339DA-573F-4E32-96AB-CB4CF8699178}" srcId="{754505F6-B7A2-496A-B5D3-C0AA6C775D4A}" destId="{C70F26BC-96E8-452A-9517-949BFA65F569}" srcOrd="1" destOrd="0" parTransId="{FFB476C6-7612-4BA4-90BB-61C03C43355F}" sibTransId="{C2A0F025-4661-454B-8A2E-D8735A96DADA}"/>
    <dgm:cxn modelId="{FB8F28C4-8C9A-491D-ADF5-07172DD530FA}" srcId="{754505F6-B7A2-496A-B5D3-C0AA6C775D4A}" destId="{1E51476E-796B-4B7D-A50F-17FF0E1743F5}" srcOrd="0" destOrd="0" parTransId="{9E8E35E0-3B76-425A-8AB7-FDB7B1B651AE}" sibTransId="{81E80527-00A3-47ED-A5C1-E7DACA664744}"/>
    <dgm:cxn modelId="{3A97BC67-01FE-412A-86E7-9FE6374DD825}" srcId="{754505F6-B7A2-496A-B5D3-C0AA6C775D4A}" destId="{878199D8-5FC1-45CA-983A-7B4D936941A6}" srcOrd="2" destOrd="0" parTransId="{A54B5FAF-6583-4760-92CB-C91E5BFC30A4}" sibTransId="{D83EAAA7-D97C-41DF-9A2E-0F87DB1D970F}"/>
    <dgm:cxn modelId="{662D80B7-4DE1-46B9-9476-EA8A9151F798}" type="presOf" srcId="{878199D8-5FC1-45CA-983A-7B4D936941A6}" destId="{2034A4C6-6587-47A1-96D7-FA5CB1849A20}" srcOrd="0" destOrd="0" presId="urn:microsoft.com/office/officeart/2005/8/layout/cycle3"/>
    <dgm:cxn modelId="{F6164ADC-30E8-4C4B-94FB-7B16682B0385}" type="presOf" srcId="{1E51476E-796B-4B7D-A50F-17FF0E1743F5}" destId="{7E66F6DE-B805-40A3-A25B-26B230FC592E}" srcOrd="0" destOrd="0" presId="urn:microsoft.com/office/officeart/2005/8/layout/cycle3"/>
    <dgm:cxn modelId="{707E7A57-A9FA-4CAA-8578-3604F9B284AC}" type="presOf" srcId="{754505F6-B7A2-496A-B5D3-C0AA6C775D4A}" destId="{7C7EBBB2-A9CE-4C9F-A123-4320546671B4}" srcOrd="0" destOrd="0" presId="urn:microsoft.com/office/officeart/2005/8/layout/cycle3"/>
    <dgm:cxn modelId="{34F54879-2961-4CE7-B246-13779C8A5865}" type="presOf" srcId="{C70F26BC-96E8-452A-9517-949BFA65F569}" destId="{FDBC6269-C8BE-4A25-8558-BB5A49305530}" srcOrd="0" destOrd="0" presId="urn:microsoft.com/office/officeart/2005/8/layout/cycle3"/>
    <dgm:cxn modelId="{76BCA54D-1A5E-4E5A-B92C-885BF9B860DC}" type="presParOf" srcId="{7C7EBBB2-A9CE-4C9F-A123-4320546671B4}" destId="{4C4CCC1D-D1B2-4552-B1E5-B9ACFA74DF67}" srcOrd="0" destOrd="0" presId="urn:microsoft.com/office/officeart/2005/8/layout/cycle3"/>
    <dgm:cxn modelId="{B2E68305-D945-4E9C-AA77-AE151D3A852E}" type="presParOf" srcId="{4C4CCC1D-D1B2-4552-B1E5-B9ACFA74DF67}" destId="{7E66F6DE-B805-40A3-A25B-26B230FC592E}" srcOrd="0" destOrd="0" presId="urn:microsoft.com/office/officeart/2005/8/layout/cycle3"/>
    <dgm:cxn modelId="{1C7554F6-78D9-4AC7-9AC8-F5C8C1A58C0E}" type="presParOf" srcId="{4C4CCC1D-D1B2-4552-B1E5-B9ACFA74DF67}" destId="{51A2AF8A-E670-4B50-AB4C-B59F504F9FC9}" srcOrd="1" destOrd="0" presId="urn:microsoft.com/office/officeart/2005/8/layout/cycle3"/>
    <dgm:cxn modelId="{C059FE3C-1CC8-4A0F-BF89-ADF65146E6E5}" type="presParOf" srcId="{4C4CCC1D-D1B2-4552-B1E5-B9ACFA74DF67}" destId="{FDBC6269-C8BE-4A25-8558-BB5A49305530}" srcOrd="2" destOrd="0" presId="urn:microsoft.com/office/officeart/2005/8/layout/cycle3"/>
    <dgm:cxn modelId="{221FE807-AE95-47DF-A8CA-7A411FC1E19E}" type="presParOf" srcId="{4C4CCC1D-D1B2-4552-B1E5-B9ACFA74DF67}" destId="{2034A4C6-6587-47A1-96D7-FA5CB1849A20}" srcOrd="3"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2AF8A-E670-4B50-AB4C-B59F504F9FC9}">
      <dsp:nvSpPr>
        <dsp:cNvPr id="0" name=""/>
        <dsp:cNvSpPr/>
      </dsp:nvSpPr>
      <dsp:spPr>
        <a:xfrm>
          <a:off x="1854351" y="-190005"/>
          <a:ext cx="3364660" cy="3364660"/>
        </a:xfrm>
        <a:prstGeom prst="circularArrow">
          <a:avLst>
            <a:gd name="adj1" fmla="val 5689"/>
            <a:gd name="adj2" fmla="val 340510"/>
            <a:gd name="adj3" fmla="val 12417534"/>
            <a:gd name="adj4" fmla="val 18272785"/>
            <a:gd name="adj5" fmla="val 5908"/>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7E66F6DE-B805-40A3-A25B-26B230FC592E}">
      <dsp:nvSpPr>
        <dsp:cNvPr id="0" name=""/>
        <dsp:cNvSpPr/>
      </dsp:nvSpPr>
      <dsp:spPr>
        <a:xfrm>
          <a:off x="2352031" y="867"/>
          <a:ext cx="2369300" cy="1184650"/>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Controller</a:t>
          </a:r>
          <a:endParaRPr lang="en-US" sz="3300" kern="1200" dirty="0"/>
        </a:p>
      </dsp:txBody>
      <dsp:txXfrm>
        <a:off x="2409861" y="58697"/>
        <a:ext cx="2253640" cy="1068990"/>
      </dsp:txXfrm>
    </dsp:sp>
    <dsp:sp modelId="{FDBC6269-C8BE-4A25-8558-BB5A49305530}">
      <dsp:nvSpPr>
        <dsp:cNvPr id="0" name=""/>
        <dsp:cNvSpPr/>
      </dsp:nvSpPr>
      <dsp:spPr>
        <a:xfrm>
          <a:off x="3627252" y="2209615"/>
          <a:ext cx="2369300" cy="1184650"/>
        </a:xfrm>
        <a:prstGeom prst="roundRect">
          <a:avLst/>
        </a:prstGeom>
        <a:gradFill rotWithShape="0">
          <a:gsLst>
            <a:gs pos="0">
              <a:schemeClr val="accent4">
                <a:hueOff val="6914279"/>
                <a:satOff val="1970"/>
                <a:lumOff val="5686"/>
                <a:alphaOff val="0"/>
                <a:tint val="98000"/>
                <a:lumMod val="114000"/>
              </a:schemeClr>
            </a:gs>
            <a:gs pos="100000">
              <a:schemeClr val="accent4">
                <a:hueOff val="6914279"/>
                <a:satOff val="1970"/>
                <a:lumOff val="5686"/>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Model</a:t>
          </a:r>
          <a:endParaRPr lang="en-US" sz="3300" kern="1200" dirty="0"/>
        </a:p>
      </dsp:txBody>
      <dsp:txXfrm>
        <a:off x="3685082" y="2267445"/>
        <a:ext cx="2253640" cy="1068990"/>
      </dsp:txXfrm>
    </dsp:sp>
    <dsp:sp modelId="{2034A4C6-6587-47A1-96D7-FA5CB1849A20}">
      <dsp:nvSpPr>
        <dsp:cNvPr id="0" name=""/>
        <dsp:cNvSpPr/>
      </dsp:nvSpPr>
      <dsp:spPr>
        <a:xfrm>
          <a:off x="1076809" y="2209615"/>
          <a:ext cx="2369300" cy="1184650"/>
        </a:xfrm>
        <a:prstGeom prst="roundRect">
          <a:avLst/>
        </a:prstGeom>
        <a:gradFill rotWithShape="0">
          <a:gsLst>
            <a:gs pos="0">
              <a:schemeClr val="accent4">
                <a:hueOff val="13828557"/>
                <a:satOff val="3941"/>
                <a:lumOff val="11372"/>
                <a:alphaOff val="0"/>
                <a:tint val="98000"/>
                <a:lumMod val="114000"/>
              </a:schemeClr>
            </a:gs>
            <a:gs pos="100000">
              <a:schemeClr val="accent4">
                <a:hueOff val="13828557"/>
                <a:satOff val="3941"/>
                <a:lumOff val="11372"/>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View</a:t>
          </a:r>
          <a:endParaRPr lang="en-US" sz="3300" kern="1200" dirty="0"/>
        </a:p>
      </dsp:txBody>
      <dsp:txXfrm>
        <a:off x="1134639" y="2267445"/>
        <a:ext cx="2253640" cy="106899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13-Dec-14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13-Dec-14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13-Dec-14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13-Dec-14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13-Dec-14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13-Dec-14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13-Dec-14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13-Dec-14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13-Dec-14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13-Dec-14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13-Dec-14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13-Dec-14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13-Dec-14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13-Dec-14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13-Dec-14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13-Dec-14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13-Dec-14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13-Dec-14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DevProject</a:t>
            </a:r>
            <a:r>
              <a:rPr lang="en-US" dirty="0" smtClean="0"/>
              <a:t> Template</a:t>
            </a:r>
            <a:endParaRPr lang="en-US" dirty="0"/>
          </a:p>
        </p:txBody>
      </p:sp>
      <p:sp>
        <p:nvSpPr>
          <p:cNvPr id="3" name="Subtitle 2"/>
          <p:cNvSpPr>
            <a:spLocks noGrp="1"/>
          </p:cNvSpPr>
          <p:nvPr>
            <p:ph type="subTitle" idx="1"/>
          </p:nvPr>
        </p:nvSpPr>
        <p:spPr/>
        <p:txBody>
          <a:bodyPr/>
          <a:lstStyle/>
          <a:p>
            <a:r>
              <a:rPr lang="en-US" dirty="0" smtClean="0">
                <a:solidFill>
                  <a:schemeClr val="bg1">
                    <a:lumMod val="85000"/>
                  </a:schemeClr>
                </a:solidFill>
              </a:rPr>
              <a:t>A restful architecture for development.</a:t>
            </a:r>
          </a:p>
          <a:p>
            <a:r>
              <a:rPr lang="en-US" dirty="0" smtClean="0">
                <a:solidFill>
                  <a:schemeClr val="bg1">
                    <a:lumMod val="85000"/>
                  </a:schemeClr>
                </a:solidFill>
              </a:rPr>
              <a:t>By Alim &amp; Adnan</a:t>
            </a:r>
            <a:endParaRPr lang="en-US" dirty="0">
              <a:solidFill>
                <a:schemeClr val="bg1">
                  <a:lumMod val="85000"/>
                </a:schemeClr>
              </a:solidFill>
            </a:endParaRPr>
          </a:p>
        </p:txBody>
      </p:sp>
    </p:spTree>
    <p:extLst>
      <p:ext uri="{BB962C8B-B14F-4D97-AF65-F5344CB8AC3E}">
        <p14:creationId xmlns:p14="http://schemas.microsoft.com/office/powerpoint/2010/main" val="2824696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some demo in ASP.NET</a:t>
            </a:r>
            <a:endParaRPr lang="en-US" dirty="0"/>
          </a:p>
        </p:txBody>
      </p:sp>
      <p:sp>
        <p:nvSpPr>
          <p:cNvPr id="3" name="Text Placeholder 2"/>
          <p:cNvSpPr>
            <a:spLocks noGrp="1"/>
          </p:cNvSpPr>
          <p:nvPr>
            <p:ph type="body" sz="half" idx="13"/>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1866171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some demo with our project</a:t>
            </a:r>
            <a:endParaRPr lang="en-US" dirty="0"/>
          </a:p>
        </p:txBody>
      </p:sp>
      <p:sp>
        <p:nvSpPr>
          <p:cNvPr id="3" name="Text Placeholder 2"/>
          <p:cNvSpPr>
            <a:spLocks noGrp="1"/>
          </p:cNvSpPr>
          <p:nvPr>
            <p:ph type="body" sz="half" idx="13"/>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26927323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did a lot of optimization in Db as well as writing your own code.</a:t>
            </a:r>
            <a:endParaRPr lang="en-US" dirty="0"/>
          </a:p>
        </p:txBody>
      </p:sp>
      <p:sp>
        <p:nvSpPr>
          <p:cNvPr id="3" name="Text Placeholder 2"/>
          <p:cNvSpPr>
            <a:spLocks noGrp="1"/>
          </p:cNvSpPr>
          <p:nvPr>
            <p:ph type="body" sz="half" idx="13"/>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09962786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Analysis </a:t>
            </a:r>
          </a:p>
        </p:txBody>
      </p:sp>
      <p:sp>
        <p:nvSpPr>
          <p:cNvPr id="3" name="Text Placeholder 2"/>
          <p:cNvSpPr>
            <a:spLocks noGrp="1"/>
          </p:cNvSpPr>
          <p:nvPr>
            <p:ph type="body" sz="half" idx="2"/>
          </p:nvPr>
        </p:nvSpPr>
        <p:spPr>
          <a:xfrm>
            <a:off x="1148798" y="2590262"/>
            <a:ext cx="8825659" cy="4267737"/>
          </a:xfrm>
        </p:spPr>
        <p:txBody>
          <a:bodyPr/>
          <a:lstStyle/>
          <a:p>
            <a:pPr marL="285750" indent="-285750">
              <a:buFont typeface="Arial" panose="020B0604020202020204" pitchFamily="34" charset="0"/>
              <a:buChar char="•"/>
            </a:pPr>
            <a:r>
              <a:rPr lang="en-US" dirty="0" smtClean="0"/>
              <a:t>Feasibility is a very important issue we had to tackle for this project. Since our software is meant with the developer in mind.</a:t>
            </a:r>
          </a:p>
          <a:p>
            <a:pPr marL="285750" indent="-285750">
              <a:buFont typeface="Arial" panose="020B0604020202020204" pitchFamily="34" charset="0"/>
              <a:buChar char="•"/>
            </a:pPr>
            <a:r>
              <a:rPr lang="en-US" dirty="0" smtClean="0"/>
              <a:t>Our main concern is to do with operations </a:t>
            </a:r>
            <a:r>
              <a:rPr lang="en-US" dirty="0" err="1" smtClean="0"/>
              <a:t>feasibilty</a:t>
            </a:r>
            <a:endParaRPr lang="en-US" dirty="0"/>
          </a:p>
        </p:txBody>
      </p:sp>
    </p:spTree>
    <p:extLst>
      <p:ext uri="{BB962C8B-B14F-4D97-AF65-F5344CB8AC3E}">
        <p14:creationId xmlns:p14="http://schemas.microsoft.com/office/powerpoint/2010/main" val="229085125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Analysis </a:t>
            </a:r>
            <a:r>
              <a:rPr lang="en-US" dirty="0" smtClean="0"/>
              <a:t>(Continued)</a:t>
            </a:r>
            <a:endParaRPr lang="en-US" dirty="0"/>
          </a:p>
        </p:txBody>
      </p:sp>
      <p:sp>
        <p:nvSpPr>
          <p:cNvPr id="3" name="Text Placeholder 2"/>
          <p:cNvSpPr>
            <a:spLocks noGrp="1"/>
          </p:cNvSpPr>
          <p:nvPr>
            <p:ph type="body" sz="half" idx="2"/>
          </p:nvPr>
        </p:nvSpPr>
        <p:spPr>
          <a:xfrm>
            <a:off x="1148798" y="2590262"/>
            <a:ext cx="8825659" cy="4267737"/>
          </a:xfrm>
        </p:spPr>
        <p:txBody>
          <a:bodyPr/>
          <a:lstStyle/>
          <a:p>
            <a:pPr marL="285750" indent="-285750">
              <a:buFont typeface="Arial" panose="020B0604020202020204" pitchFamily="34" charset="0"/>
              <a:buChar char="•"/>
            </a:pPr>
            <a:r>
              <a:rPr lang="en-US" dirty="0" smtClean="0"/>
              <a:t>Operations Feasibility: Keeping in mind that the developers will be able to successfully use our plugins. We did a lot of helpful gestures that will guide developers in choosing which plugin will do the job and where it is. If Developers do face any issue, they can look up to the manual which clearly states which plugin accomplishes which task with an example to clarify further. </a:t>
            </a:r>
          </a:p>
        </p:txBody>
      </p:sp>
    </p:spTree>
    <p:extLst>
      <p:ext uri="{BB962C8B-B14F-4D97-AF65-F5344CB8AC3E}">
        <p14:creationId xmlns:p14="http://schemas.microsoft.com/office/powerpoint/2010/main" val="4257093355"/>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Analysis </a:t>
            </a:r>
            <a:r>
              <a:rPr lang="en-US" dirty="0" smtClean="0"/>
              <a:t>(Continued)</a:t>
            </a:r>
            <a:endParaRPr lang="en-US" dirty="0"/>
          </a:p>
        </p:txBody>
      </p:sp>
      <p:sp>
        <p:nvSpPr>
          <p:cNvPr id="3" name="Text Placeholder 2"/>
          <p:cNvSpPr>
            <a:spLocks noGrp="1"/>
          </p:cNvSpPr>
          <p:nvPr>
            <p:ph type="body" sz="half" idx="2"/>
          </p:nvPr>
        </p:nvSpPr>
        <p:spPr>
          <a:xfrm>
            <a:off x="1148798" y="2590262"/>
            <a:ext cx="8825659" cy="4267737"/>
          </a:xfrm>
        </p:spPr>
        <p:txBody>
          <a:bodyPr/>
          <a:lstStyle/>
          <a:p>
            <a:pPr marL="285750" indent="-285750">
              <a:buFont typeface="Arial" panose="020B0604020202020204" pitchFamily="34" charset="0"/>
              <a:buChar char="•"/>
            </a:pPr>
            <a:r>
              <a:rPr lang="en-US" dirty="0" smtClean="0"/>
              <a:t>Technical Feasibility: This is another area which is critical to our system. Will our plugins be able to support a wide range of system? In order to tackle this, we went to some software developers and showed them the plugin and asked them to implement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Results: Over 78% of our test applicants were able to successfully implement it without even looking at the user manual for assistance. </a:t>
            </a:r>
          </a:p>
        </p:txBody>
      </p:sp>
    </p:spTree>
    <p:extLst>
      <p:ext uri="{BB962C8B-B14F-4D97-AF65-F5344CB8AC3E}">
        <p14:creationId xmlns:p14="http://schemas.microsoft.com/office/powerpoint/2010/main" val="3620840641"/>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Analysis </a:t>
            </a:r>
            <a:r>
              <a:rPr lang="en-US" dirty="0" smtClean="0"/>
              <a:t>(Continued)</a:t>
            </a:r>
            <a:endParaRPr lang="en-US" dirty="0"/>
          </a:p>
        </p:txBody>
      </p:sp>
      <p:sp>
        <p:nvSpPr>
          <p:cNvPr id="3" name="Text Placeholder 2"/>
          <p:cNvSpPr>
            <a:spLocks noGrp="1"/>
          </p:cNvSpPr>
          <p:nvPr>
            <p:ph type="body" sz="half" idx="2"/>
          </p:nvPr>
        </p:nvSpPr>
        <p:spPr>
          <a:xfrm>
            <a:off x="1148798" y="2590262"/>
            <a:ext cx="8825659" cy="4267737"/>
          </a:xfrm>
        </p:spPr>
        <p:txBody>
          <a:bodyPr/>
          <a:lstStyle/>
          <a:p>
            <a:pPr marL="285750" indent="-285750">
              <a:buFont typeface="Arial" panose="020B0604020202020204" pitchFamily="34" charset="0"/>
              <a:buChar char="•"/>
            </a:pPr>
            <a:r>
              <a:rPr lang="en-US" dirty="0" smtClean="0"/>
              <a:t>We managed to make the system easy to use, understand, implement and tested on a wide range of systems. This is a continued process has to be said, the more users use it, the more data and feedback we get which will further refine the system. </a:t>
            </a:r>
          </a:p>
        </p:txBody>
      </p:sp>
    </p:spTree>
    <p:extLst>
      <p:ext uri="{BB962C8B-B14F-4D97-AF65-F5344CB8AC3E}">
        <p14:creationId xmlns:p14="http://schemas.microsoft.com/office/powerpoint/2010/main" val="4029967921"/>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on Investment</a:t>
            </a:r>
          </a:p>
        </p:txBody>
      </p:sp>
      <p:sp>
        <p:nvSpPr>
          <p:cNvPr id="3" name="Text Placeholder 2"/>
          <p:cNvSpPr>
            <a:spLocks noGrp="1"/>
          </p:cNvSpPr>
          <p:nvPr>
            <p:ph type="body" sz="half" idx="2"/>
          </p:nvPr>
        </p:nvSpPr>
        <p:spPr/>
        <p:txBody>
          <a:bodyPr anchor="t"/>
          <a:lstStyle/>
          <a:p>
            <a:pPr marL="342900" indent="-342900">
              <a:buFont typeface="+mj-lt"/>
              <a:buAutoNum type="arabicPeriod"/>
            </a:pPr>
            <a:r>
              <a:rPr lang="en-US" dirty="0" smtClean="0"/>
              <a:t>Our main concept of ROI is </a:t>
            </a:r>
            <a:r>
              <a:rPr lang="en-US" b="1" u="sng" dirty="0" smtClean="0"/>
              <a:t>donation</a:t>
            </a:r>
            <a:r>
              <a:rPr lang="en-US" dirty="0" smtClean="0"/>
              <a:t>.</a:t>
            </a:r>
          </a:p>
          <a:p>
            <a:pPr marL="342900" indent="-342900">
              <a:buFont typeface="+mj-lt"/>
              <a:buAutoNum type="arabicPeriod"/>
            </a:pPr>
            <a:r>
              <a:rPr lang="en-US" dirty="0" smtClean="0"/>
              <a:t>It’s an </a:t>
            </a:r>
            <a:r>
              <a:rPr lang="en-US" b="1" u="sng" dirty="0" smtClean="0"/>
              <a:t>open source</a:t>
            </a:r>
            <a:r>
              <a:rPr lang="en-US" dirty="0" smtClean="0"/>
              <a:t> system you can download and use it from </a:t>
            </a:r>
            <a:r>
              <a:rPr lang="en-US" dirty="0" err="1" smtClean="0"/>
              <a:t>github</a:t>
            </a:r>
            <a:r>
              <a:rPr lang="en-US" dirty="0" smtClean="0"/>
              <a:t>.</a:t>
            </a:r>
          </a:p>
          <a:p>
            <a:pPr marL="342900" indent="-342900">
              <a:buFont typeface="+mj-lt"/>
              <a:buAutoNum type="arabicPeriod"/>
            </a:pPr>
            <a:r>
              <a:rPr lang="en-US" dirty="0" smtClean="0"/>
              <a:t>Maybe in </a:t>
            </a:r>
            <a:r>
              <a:rPr lang="en-US" b="1" u="sng" dirty="0" smtClean="0"/>
              <a:t>future</a:t>
            </a:r>
            <a:r>
              <a:rPr lang="en-US" dirty="0" smtClean="0"/>
              <a:t> we will include </a:t>
            </a:r>
            <a:r>
              <a:rPr lang="en-US" b="1" u="sng" dirty="0" smtClean="0"/>
              <a:t>advertisement concept.</a:t>
            </a:r>
            <a:endParaRPr lang="en-US" b="1" u="sng" dirty="0"/>
          </a:p>
        </p:txBody>
      </p:sp>
    </p:spTree>
    <p:extLst>
      <p:ext uri="{BB962C8B-B14F-4D97-AF65-F5344CB8AC3E}">
        <p14:creationId xmlns:p14="http://schemas.microsoft.com/office/powerpoint/2010/main" val="3039302811"/>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8646" y="2859110"/>
            <a:ext cx="9156879" cy="830997"/>
          </a:xfrm>
          <a:prstGeom prst="rect">
            <a:avLst/>
          </a:prstGeom>
          <a:noFill/>
        </p:spPr>
        <p:txBody>
          <a:bodyPr wrap="square" rtlCol="0">
            <a:spAutoFit/>
          </a:bodyPr>
          <a:lstStyle/>
          <a:p>
            <a:pPr algn="ctr"/>
            <a:r>
              <a:rPr lang="en-US" sz="4800" dirty="0" smtClean="0"/>
              <a:t>Thank you</a:t>
            </a:r>
            <a:endParaRPr lang="en-US" sz="4800" dirty="0"/>
          </a:p>
        </p:txBody>
      </p:sp>
    </p:spTree>
    <p:extLst>
      <p:ext uri="{BB962C8B-B14F-4D97-AF65-F5344CB8AC3E}">
        <p14:creationId xmlns:p14="http://schemas.microsoft.com/office/powerpoint/2010/main" val="37472813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8646" y="2859110"/>
            <a:ext cx="9156879" cy="830997"/>
          </a:xfrm>
          <a:prstGeom prst="rect">
            <a:avLst/>
          </a:prstGeom>
          <a:noFill/>
        </p:spPr>
        <p:txBody>
          <a:bodyPr wrap="square" rtlCol="0">
            <a:spAutoFit/>
          </a:bodyPr>
          <a:lstStyle/>
          <a:p>
            <a:pPr algn="ctr"/>
            <a:r>
              <a:rPr lang="en-US" sz="4800" dirty="0" smtClean="0"/>
              <a:t>Questions ?</a:t>
            </a:r>
            <a:endParaRPr lang="en-US" sz="4800" dirty="0"/>
          </a:p>
        </p:txBody>
      </p:sp>
    </p:spTree>
    <p:extLst>
      <p:ext uri="{BB962C8B-B14F-4D97-AF65-F5344CB8AC3E}">
        <p14:creationId xmlns:p14="http://schemas.microsoft.com/office/powerpoint/2010/main" val="3549306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Analyze the problem</a:t>
            </a:r>
          </a:p>
          <a:p>
            <a:pPr lvl="1"/>
            <a:r>
              <a:rPr lang="en-US" dirty="0" smtClean="0"/>
              <a:t>Feasibility Analysis</a:t>
            </a:r>
          </a:p>
          <a:p>
            <a:pPr lvl="1"/>
            <a:r>
              <a:rPr lang="en-US" dirty="0" smtClean="0"/>
              <a:t>Technical analysis</a:t>
            </a:r>
          </a:p>
          <a:p>
            <a:pPr lvl="1"/>
            <a:r>
              <a:rPr lang="en-US" dirty="0" smtClean="0"/>
              <a:t>And so on.</a:t>
            </a:r>
          </a:p>
          <a:p>
            <a:r>
              <a:rPr lang="en-US" dirty="0" smtClean="0"/>
              <a:t>System Design - &gt; Database, Index, Automation</a:t>
            </a:r>
          </a:p>
          <a:p>
            <a:r>
              <a:rPr lang="en-US" dirty="0" smtClean="0"/>
              <a:t>System Build -&gt; UI, UX</a:t>
            </a:r>
          </a:p>
          <a:p>
            <a:r>
              <a:rPr lang="en-US" dirty="0" smtClean="0"/>
              <a:t>Programming</a:t>
            </a:r>
          </a:p>
          <a:p>
            <a:r>
              <a:rPr lang="en-US" dirty="0" smtClean="0"/>
              <a:t>Conversion</a:t>
            </a:r>
          </a:p>
          <a:p>
            <a:r>
              <a:rPr lang="en-US" dirty="0" smtClean="0"/>
              <a:t>Production Maintenance</a:t>
            </a:r>
          </a:p>
          <a:p>
            <a:r>
              <a:rPr lang="en-US" dirty="0" smtClean="0"/>
              <a:t>Testing </a:t>
            </a:r>
          </a:p>
          <a:p>
            <a:endParaRPr lang="en-US" dirty="0" smtClean="0"/>
          </a:p>
          <a:p>
            <a:endParaRPr lang="en-US" dirty="0"/>
          </a:p>
        </p:txBody>
      </p:sp>
    </p:spTree>
    <p:extLst>
      <p:ext uri="{BB962C8B-B14F-4D97-AF65-F5344CB8AC3E}">
        <p14:creationId xmlns:p14="http://schemas.microsoft.com/office/powerpoint/2010/main" val="39585596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I started with something and then it became something else.</a:t>
            </a:r>
            <a:br>
              <a:rPr lang="en-US" sz="2400" dirty="0" smtClean="0"/>
            </a:br>
            <a:r>
              <a:rPr lang="en-US" sz="2400" dirty="0" smtClean="0"/>
              <a:t>-</a:t>
            </a:r>
            <a:r>
              <a:rPr lang="en-US" sz="2400" dirty="0" err="1" smtClean="0"/>
              <a:t>picaso</a:t>
            </a:r>
            <a:endParaRPr lang="en-US" sz="2400" dirty="0"/>
          </a:p>
        </p:txBody>
      </p:sp>
      <p:sp>
        <p:nvSpPr>
          <p:cNvPr id="3" name="Text Placeholder 2"/>
          <p:cNvSpPr>
            <a:spLocks noGrp="1"/>
          </p:cNvSpPr>
          <p:nvPr>
            <p:ph type="body" idx="1"/>
          </p:nvPr>
        </p:nvSpPr>
        <p:spPr/>
        <p:txBody>
          <a:bodyPr/>
          <a:lstStyle/>
          <a:p>
            <a:r>
              <a:rPr lang="en-US" dirty="0" smtClean="0"/>
              <a:t>Every developers time and life is important. We also think, how to make it better </a:t>
            </a:r>
            <a:r>
              <a:rPr lang="en-US" smtClean="0"/>
              <a:t>and efficient.</a:t>
            </a:r>
            <a:endParaRPr lang="en-US" dirty="0"/>
          </a:p>
        </p:txBody>
      </p:sp>
    </p:spTree>
    <p:extLst>
      <p:ext uri="{BB962C8B-B14F-4D97-AF65-F5344CB8AC3E}">
        <p14:creationId xmlns:p14="http://schemas.microsoft.com/office/powerpoint/2010/main" val="3729954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a:t>
            </a:r>
            <a:endParaRPr lang="en-US" dirty="0"/>
          </a:p>
        </p:txBody>
      </p:sp>
      <p:sp>
        <p:nvSpPr>
          <p:cNvPr id="4" name="Text Placeholder 3"/>
          <p:cNvSpPr>
            <a:spLocks noGrp="1"/>
          </p:cNvSpPr>
          <p:nvPr>
            <p:ph type="body" sz="half" idx="2"/>
          </p:nvPr>
        </p:nvSpPr>
        <p:spPr/>
        <p:txBody>
          <a:bodyPr/>
          <a:lstStyle/>
          <a:p>
            <a:endParaRPr lang="en-US"/>
          </a:p>
        </p:txBody>
      </p:sp>
      <p:graphicFrame>
        <p:nvGraphicFramePr>
          <p:cNvPr id="5" name="Diagram 4"/>
          <p:cNvGraphicFramePr/>
          <p:nvPr>
            <p:extLst>
              <p:ext uri="{D42A27DB-BD31-4B8C-83A1-F6EECF244321}">
                <p14:modId xmlns:p14="http://schemas.microsoft.com/office/powerpoint/2010/main" val="1420428949"/>
              </p:ext>
            </p:extLst>
          </p:nvPr>
        </p:nvGraphicFramePr>
        <p:xfrm>
          <a:off x="2032000" y="719666"/>
          <a:ext cx="7073363" cy="3395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2521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Developers can work with database in 3 ways.</a:t>
            </a:r>
            <a:endParaRPr lang="en-US" dirty="0"/>
          </a:p>
        </p:txBody>
      </p:sp>
      <p:sp>
        <p:nvSpPr>
          <p:cNvPr id="3" name="Text Placeholder 2"/>
          <p:cNvSpPr>
            <a:spLocks noGrp="1"/>
          </p:cNvSpPr>
          <p:nvPr>
            <p:ph type="body" sz="half" idx="13"/>
          </p:nvPr>
        </p:nvSpPr>
        <p:spPr/>
        <p:txBody>
          <a:bodyPr/>
          <a:lstStyle/>
          <a:p>
            <a:r>
              <a:rPr lang="en-US" dirty="0" smtClean="0"/>
              <a:t>Code First (by Default)</a:t>
            </a:r>
            <a:endParaRPr lang="en-US" dirty="0"/>
          </a:p>
        </p:txBody>
      </p:sp>
      <p:sp>
        <p:nvSpPr>
          <p:cNvPr id="4" name="Text Placeholder 3"/>
          <p:cNvSpPr>
            <a:spLocks noGrp="1"/>
          </p:cNvSpPr>
          <p:nvPr>
            <p:ph type="body" sz="half" idx="2"/>
          </p:nvPr>
        </p:nvSpPr>
        <p:spPr/>
        <p:txBody>
          <a:bodyPr/>
          <a:lstStyle/>
          <a:p>
            <a:r>
              <a:rPr lang="en-US" dirty="0" smtClean="0"/>
              <a:t>Code First, Database First, Model First</a:t>
            </a:r>
            <a:endParaRPr lang="en-US" dirty="0"/>
          </a:p>
        </p:txBody>
      </p:sp>
    </p:spTree>
    <p:extLst>
      <p:ext uri="{BB962C8B-B14F-4D97-AF65-F5344CB8AC3E}">
        <p14:creationId xmlns:p14="http://schemas.microsoft.com/office/powerpoint/2010/main" val="20854890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First(Pros)</a:t>
            </a:r>
            <a:endParaRPr lang="en-US" dirty="0"/>
          </a:p>
        </p:txBody>
      </p:sp>
      <p:sp>
        <p:nvSpPr>
          <p:cNvPr id="3" name="Text Placeholder 2"/>
          <p:cNvSpPr>
            <a:spLocks noGrp="1"/>
          </p:cNvSpPr>
          <p:nvPr>
            <p:ph type="body" idx="1"/>
          </p:nvPr>
        </p:nvSpPr>
        <p:spPr>
          <a:xfrm>
            <a:off x="6895559" y="1545465"/>
            <a:ext cx="3757545" cy="4494727"/>
          </a:xfrm>
        </p:spPr>
        <p:txBody>
          <a:bodyPr anchor="t"/>
          <a:lstStyle/>
          <a:p>
            <a:pPr marL="457200" indent="-457200">
              <a:buFont typeface="+mj-lt"/>
              <a:buAutoNum type="arabicPeriod"/>
            </a:pPr>
            <a:r>
              <a:rPr lang="en-US" dirty="0" smtClean="0"/>
              <a:t>Portable</a:t>
            </a:r>
          </a:p>
          <a:p>
            <a:pPr marL="457200" indent="-457200">
              <a:buFont typeface="+mj-lt"/>
              <a:buAutoNum type="arabicPeriod"/>
            </a:pPr>
            <a:r>
              <a:rPr lang="en-US" dirty="0" smtClean="0"/>
              <a:t>Doesn’t need much database logic</a:t>
            </a:r>
          </a:p>
          <a:p>
            <a:pPr marL="457200" indent="-457200">
              <a:buFont typeface="+mj-lt"/>
              <a:buAutoNum type="arabicPeriod"/>
            </a:pPr>
            <a:r>
              <a:rPr lang="en-US" dirty="0" smtClean="0"/>
              <a:t>Codes fan out everywhere</a:t>
            </a:r>
          </a:p>
          <a:p>
            <a:pPr marL="457200" indent="-457200">
              <a:buFont typeface="+mj-lt"/>
              <a:buAutoNum type="arabicPeriod"/>
            </a:pPr>
            <a:endParaRPr lang="en-US" dirty="0"/>
          </a:p>
        </p:txBody>
      </p:sp>
    </p:spTree>
    <p:extLst>
      <p:ext uri="{BB962C8B-B14F-4D97-AF65-F5344CB8AC3E}">
        <p14:creationId xmlns:p14="http://schemas.microsoft.com/office/powerpoint/2010/main" val="3459876694"/>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First(Cons)</a:t>
            </a:r>
            <a:endParaRPr lang="en-US" dirty="0"/>
          </a:p>
        </p:txBody>
      </p:sp>
      <p:sp>
        <p:nvSpPr>
          <p:cNvPr id="3" name="Text Placeholder 2"/>
          <p:cNvSpPr>
            <a:spLocks noGrp="1"/>
          </p:cNvSpPr>
          <p:nvPr>
            <p:ph type="body" idx="1"/>
          </p:nvPr>
        </p:nvSpPr>
        <p:spPr>
          <a:xfrm>
            <a:off x="6895559" y="1545465"/>
            <a:ext cx="3757545" cy="4494727"/>
          </a:xfrm>
        </p:spPr>
        <p:txBody>
          <a:bodyPr anchor="t"/>
          <a:lstStyle/>
          <a:p>
            <a:pPr marL="457200" indent="-457200">
              <a:buFont typeface="+mj-lt"/>
              <a:buAutoNum type="arabicPeriod"/>
            </a:pPr>
            <a:r>
              <a:rPr lang="en-US" dirty="0" smtClean="0"/>
              <a:t>Need to write a lot of code.</a:t>
            </a:r>
          </a:p>
          <a:p>
            <a:pPr marL="457200" indent="-457200">
              <a:buFont typeface="+mj-lt"/>
              <a:buAutoNum type="arabicPeriod"/>
            </a:pPr>
            <a:r>
              <a:rPr lang="en-US" dirty="0" smtClean="0"/>
              <a:t>Hard to change data-types in future.</a:t>
            </a:r>
          </a:p>
          <a:p>
            <a:pPr marL="457200" indent="-457200">
              <a:buFont typeface="+mj-lt"/>
              <a:buAutoNum type="arabicPeriod"/>
            </a:pPr>
            <a:r>
              <a:rPr lang="en-US" dirty="0" smtClean="0"/>
              <a:t>Database doesn’t optimize much.</a:t>
            </a:r>
          </a:p>
          <a:p>
            <a:pPr marL="457200" indent="-457200">
              <a:buFont typeface="+mj-lt"/>
              <a:buAutoNum type="arabicPeriod"/>
            </a:pPr>
            <a:endParaRPr lang="en-US" dirty="0"/>
          </a:p>
        </p:txBody>
      </p:sp>
    </p:spTree>
    <p:extLst>
      <p:ext uri="{BB962C8B-B14F-4D97-AF65-F5344CB8AC3E}">
        <p14:creationId xmlns:p14="http://schemas.microsoft.com/office/powerpoint/2010/main" val="2276903395"/>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First(Pros)</a:t>
            </a:r>
            <a:endParaRPr lang="en-US" dirty="0"/>
          </a:p>
        </p:txBody>
      </p:sp>
      <p:sp>
        <p:nvSpPr>
          <p:cNvPr id="3" name="Text Placeholder 2"/>
          <p:cNvSpPr>
            <a:spLocks noGrp="1"/>
          </p:cNvSpPr>
          <p:nvPr>
            <p:ph type="body" idx="1"/>
          </p:nvPr>
        </p:nvSpPr>
        <p:spPr>
          <a:xfrm>
            <a:off x="6895559" y="1545465"/>
            <a:ext cx="3757545" cy="4494727"/>
          </a:xfrm>
        </p:spPr>
        <p:txBody>
          <a:bodyPr anchor="t"/>
          <a:lstStyle/>
          <a:p>
            <a:pPr marL="457200" indent="-457200">
              <a:buFont typeface="+mj-lt"/>
              <a:buAutoNum type="arabicPeriod"/>
            </a:pPr>
            <a:r>
              <a:rPr lang="en-US" dirty="0" smtClean="0"/>
              <a:t>Write less</a:t>
            </a:r>
          </a:p>
          <a:p>
            <a:pPr marL="457200" indent="-457200">
              <a:buFont typeface="+mj-lt"/>
              <a:buAutoNum type="arabicPeriod"/>
            </a:pPr>
            <a:r>
              <a:rPr lang="en-US" dirty="0" smtClean="0"/>
              <a:t>Efficient database design</a:t>
            </a:r>
          </a:p>
          <a:p>
            <a:pPr marL="457200" indent="-457200">
              <a:buFont typeface="+mj-lt"/>
              <a:buAutoNum type="arabicPeriod"/>
            </a:pPr>
            <a:r>
              <a:rPr lang="en-US" dirty="0" smtClean="0"/>
              <a:t>Very much rapid development</a:t>
            </a:r>
          </a:p>
          <a:p>
            <a:pPr marL="457200" indent="-457200">
              <a:buFont typeface="+mj-lt"/>
              <a:buAutoNum type="arabicPeriod"/>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368854359"/>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First(Cons)</a:t>
            </a:r>
            <a:endParaRPr lang="en-US" dirty="0"/>
          </a:p>
        </p:txBody>
      </p:sp>
      <p:sp>
        <p:nvSpPr>
          <p:cNvPr id="3" name="Text Placeholder 2"/>
          <p:cNvSpPr>
            <a:spLocks noGrp="1"/>
          </p:cNvSpPr>
          <p:nvPr>
            <p:ph type="body" idx="1"/>
          </p:nvPr>
        </p:nvSpPr>
        <p:spPr>
          <a:xfrm>
            <a:off x="6895559" y="1545465"/>
            <a:ext cx="3757545" cy="4494727"/>
          </a:xfrm>
        </p:spPr>
        <p:txBody>
          <a:bodyPr anchor="t"/>
          <a:lstStyle/>
          <a:p>
            <a:pPr marL="457200" indent="-457200">
              <a:buFont typeface="+mj-lt"/>
              <a:buAutoNum type="arabicPeriod"/>
            </a:pPr>
            <a:r>
              <a:rPr lang="en-US" dirty="0" smtClean="0"/>
              <a:t>Not portable.</a:t>
            </a:r>
          </a:p>
          <a:p>
            <a:pPr marL="457200" indent="-457200">
              <a:buFont typeface="+mj-lt"/>
              <a:buAutoNum type="arabicPeriod"/>
            </a:pPr>
            <a:r>
              <a:rPr lang="en-US" dirty="0" smtClean="0"/>
              <a:t>Codes doesn’t fan out.</a:t>
            </a:r>
          </a:p>
          <a:p>
            <a:pPr marL="457200" indent="-457200">
              <a:buFont typeface="+mj-lt"/>
              <a:buAutoNum type="arabicPeriod"/>
            </a:pPr>
            <a:r>
              <a:rPr lang="en-US" dirty="0" smtClean="0"/>
              <a:t>Changing in relationship takes time to sync.</a:t>
            </a:r>
          </a:p>
          <a:p>
            <a:pPr marL="457200" indent="-457200">
              <a:buFont typeface="+mj-lt"/>
              <a:buAutoNum type="arabicPeriod"/>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676203180"/>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69</TotalTime>
  <Words>487</Words>
  <Application>Microsoft Office PowerPoint</Application>
  <PresentationFormat>Widescreen</PresentationFormat>
  <Paragraphs>59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 Boardroom</vt:lpstr>
      <vt:lpstr>DevProject Template</vt:lpstr>
      <vt:lpstr>SDLC </vt:lpstr>
      <vt:lpstr>I started with something and then it became something else. -picaso</vt:lpstr>
      <vt:lpstr>ASP.NET MVC</vt:lpstr>
      <vt:lpstr>Developers can work with database in 3 ways.</vt:lpstr>
      <vt:lpstr>Code First(Pros)</vt:lpstr>
      <vt:lpstr>Code First(Cons)</vt:lpstr>
      <vt:lpstr>DB First(Pros)</vt:lpstr>
      <vt:lpstr>DB First(Cons)</vt:lpstr>
      <vt:lpstr>Let’s see some demo in ASP.NET</vt:lpstr>
      <vt:lpstr>Let’s see some demo with our project</vt:lpstr>
      <vt:lpstr>We did a lot of optimization in Db as well as writing your own code.</vt:lpstr>
      <vt:lpstr>Feasibility Analysis </vt:lpstr>
      <vt:lpstr>Feasibility Analysis (Continued)</vt:lpstr>
      <vt:lpstr>Feasibility Analysis (Continued)</vt:lpstr>
      <vt:lpstr>Feasibility Analysis (Continued)</vt:lpstr>
      <vt:lpstr>Return on Investment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DevProject Template</dc:title>
  <dc:creator>Alim</dc:creator>
  <cp:lastModifiedBy>Alim</cp:lastModifiedBy>
  <cp:revision>26</cp:revision>
  <dcterms:created xsi:type="dcterms:W3CDTF">2014-12-13T05:14:47Z</dcterms:created>
  <dcterms:modified xsi:type="dcterms:W3CDTF">2014-12-13T08:08:22Z</dcterms:modified>
</cp:coreProperties>
</file>