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268" r:id="rId3"/>
    <p:sldId id="269" r:id="rId4"/>
    <p:sldId id="294" r:id="rId5"/>
    <p:sldId id="295" r:id="rId6"/>
    <p:sldId id="296" r:id="rId7"/>
    <p:sldId id="299" r:id="rId8"/>
    <p:sldId id="301" r:id="rId9"/>
    <p:sldId id="297" r:id="rId10"/>
    <p:sldId id="300" r:id="rId11"/>
    <p:sldId id="29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132" y="50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19-Aug-15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19-Aug-15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Shape 16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20" name="Shape 16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26160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Shape 17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15" name="Shape 17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71613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Shape 17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27" name="Shape 17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6969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Shape 17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4" name="Shape 173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57167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Shape 17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41" name="Shape 17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09464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Shape 17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48" name="Shape 17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03616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Shape 17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56" name="Shape 17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60313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Shape 16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31" name="Shape 16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1578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Shape 16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1514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Shape 16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49" name="Shape 16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7635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Shape 16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63" name="Shape 16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76937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Shape 16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73" name="Shape 167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91011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Shape 16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84" name="Shape 168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78149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Shape 16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95" name="Shape 16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73086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Shape 17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04" name="Shape 17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2258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691673"/>
            <a:ext cx="280731" cy="77884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EC3PxB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Productivity &amp; Good practices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Alim Ul </a:t>
            </a:r>
            <a:r>
              <a:rPr lang="en-US" dirty="0" smtClean="0"/>
              <a:t>Karim</a:t>
            </a:r>
          </a:p>
          <a:p>
            <a:r>
              <a:rPr lang="en-US" dirty="0" smtClean="0"/>
              <a:t>me@alimkarim.com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Jquery</a:t>
            </a:r>
            <a:r>
              <a:rPr lang="en-US" sz="4800" dirty="0" smtClean="0"/>
              <a:t> Performance &amp; Avoid Bad Practices</a:t>
            </a:r>
            <a:endParaRPr lang="en-US" sz="48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9600" y="2834640"/>
            <a:ext cx="7542727" cy="2432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1800" dirty="0" smtClean="0"/>
              <a:t>ID</a:t>
            </a:r>
          </a:p>
          <a:p>
            <a:pPr marL="285750" indent="-285750">
              <a:buFontTx/>
              <a:buChar char="-"/>
            </a:pPr>
            <a:r>
              <a:rPr lang="en-US" sz="1800" dirty="0" smtClean="0"/>
              <a:t>Tag</a:t>
            </a:r>
          </a:p>
          <a:p>
            <a:pPr marL="285750" indent="-285750">
              <a:buFontTx/>
              <a:buChar char="-"/>
            </a:pPr>
            <a:r>
              <a:rPr lang="en-US" sz="1800" dirty="0" smtClean="0"/>
              <a:t>Class</a:t>
            </a:r>
          </a:p>
          <a:p>
            <a:pPr marL="285750" indent="-285750">
              <a:buFontTx/>
              <a:buChar char="-"/>
            </a:pPr>
            <a:r>
              <a:rPr lang="en-US" sz="1800" dirty="0" smtClean="0"/>
              <a:t>Attribute</a:t>
            </a:r>
          </a:p>
          <a:p>
            <a:pPr marL="285750" indent="-285750">
              <a:buFontTx/>
              <a:buChar char="-"/>
            </a:pPr>
            <a:r>
              <a:rPr lang="en-US" sz="1800" dirty="0" smtClean="0"/>
              <a:t>More complex selectors or even nesting selectors</a:t>
            </a:r>
          </a:p>
          <a:p>
            <a:pPr marL="285750" indent="-285750">
              <a:buFontTx/>
              <a:buChar char="-"/>
            </a:pP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1800" dirty="0" smtClean="0"/>
              <a:t>DOM Manipulation</a:t>
            </a:r>
            <a:endParaRPr lang="en-US" sz="1800" dirty="0"/>
          </a:p>
        </p:txBody>
      </p:sp>
      <p:sp>
        <p:nvSpPr>
          <p:cNvPr id="6" name="Shape 1625"/>
          <p:cNvSpPr txBox="1"/>
          <p:nvPr/>
        </p:nvSpPr>
        <p:spPr>
          <a:xfrm>
            <a:off x="609600" y="166806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1. </a:t>
            </a:r>
            <a:r>
              <a:rPr lang="en-US" sz="1800" b="0" i="0" u="sng" strike="noStrike" cap="none" baseline="0" dirty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Don’t</a:t>
            </a:r>
            <a:r>
              <a:rPr lang="en-US" sz="1800" b="0" i="1" u="none" strike="noStrike" cap="none" baseline="0" dirty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800" b="0" i="1" u="none" strike="noStrike" cap="none" baseline="0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write styles</a:t>
            </a:r>
            <a:r>
              <a:rPr lang="en-US" sz="1800" b="0" i="1" u="none" strike="noStrike" cap="none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 from </a:t>
            </a:r>
            <a:r>
              <a:rPr lang="en-US" sz="1800" b="0" i="1" u="none" strike="noStrike" cap="none" dirty="0" err="1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javascript</a:t>
            </a:r>
            <a:r>
              <a:rPr lang="en-US" sz="1800" b="0" i="1" u="none" strike="noStrike" cap="none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 or jQuery</a:t>
            </a:r>
            <a:endParaRPr lang="en-US" sz="1800" b="0" i="1" u="none" strike="noStrike" cap="none" baseline="0" dirty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" name="Shape 1625"/>
          <p:cNvSpPr txBox="1"/>
          <p:nvPr/>
        </p:nvSpPr>
        <p:spPr>
          <a:xfrm>
            <a:off x="609600" y="517735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r>
              <a:rPr lang="en-US" sz="1800" b="0" i="0" u="none" strike="noStrike" cap="none" baseline="0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  <a:r>
              <a:rPr lang="en-US" sz="1800" b="0" i="0" u="sng" strike="noStrike" cap="none" baseline="0" dirty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Don’t</a:t>
            </a:r>
            <a:r>
              <a:rPr lang="en-US" sz="1800" b="0" i="1" u="none" strike="noStrike" cap="none" baseline="0" dirty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800" b="0" i="1" u="none" strike="noStrike" cap="none" baseline="0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write functions binding in the html.</a:t>
            </a:r>
            <a:endParaRPr lang="en-US" sz="1800" b="0" i="1" u="none" strike="noStrike" cap="none" baseline="0" dirty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" name="Shape 1625"/>
          <p:cNvSpPr txBox="1"/>
          <p:nvPr/>
        </p:nvSpPr>
        <p:spPr>
          <a:xfrm>
            <a:off x="609600" y="868664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r>
              <a:rPr lang="en-US" sz="1800" b="0" i="0" u="none" strike="noStrike" cap="none" baseline="0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  <a:r>
              <a:rPr lang="en-US" sz="1800" b="0" i="0" u="sng" strike="noStrike" cap="none" baseline="0" dirty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Don’t</a:t>
            </a:r>
            <a:r>
              <a:rPr lang="en-US" sz="1800" b="0" i="1" u="none" strike="noStrike" cap="none" baseline="0" dirty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800" b="0" i="1" u="none" strike="noStrike" cap="none" baseline="0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write </a:t>
            </a:r>
            <a:r>
              <a:rPr lang="en-US" sz="1800" b="0" i="1" u="none" strike="noStrike" cap="none" baseline="0" dirty="0" err="1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js</a:t>
            </a:r>
            <a:r>
              <a:rPr lang="en-US" sz="1800" b="0" i="1" u="none" strike="noStrike" cap="none" baseline="0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 in html page.</a:t>
            </a:r>
            <a:endParaRPr lang="en-US" sz="1800" b="0" i="1" u="none" strike="noStrike" cap="none" baseline="0" dirty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" name="Shape 1625"/>
          <p:cNvSpPr txBox="1"/>
          <p:nvPr/>
        </p:nvSpPr>
        <p:spPr>
          <a:xfrm>
            <a:off x="609600" y="1219593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  <a:r>
              <a:rPr lang="en-US" sz="1800" b="0" i="0" u="none" strike="noStrike" cap="none" baseline="0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  <a:r>
              <a:rPr lang="en-US" sz="1800" b="0" i="0" u="sng" strike="noStrike" cap="none" baseline="0" dirty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Don’t</a:t>
            </a:r>
            <a:r>
              <a:rPr lang="en-US" sz="1800" b="0" i="1" u="none" strike="noStrike" cap="none" baseline="0" dirty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800" b="0" i="1" u="none" strike="noStrike" cap="none" baseline="0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include </a:t>
            </a:r>
            <a:r>
              <a:rPr lang="en-US" sz="1800" b="0" i="1" u="none" strike="noStrike" cap="none" baseline="0" dirty="0" err="1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js</a:t>
            </a:r>
            <a:r>
              <a:rPr lang="en-US" sz="1800" b="0" i="1" u="none" strike="noStrike" cap="none" baseline="0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 in head of html unless you have</a:t>
            </a:r>
            <a:r>
              <a:rPr lang="en-US" sz="1800" b="0" i="1" u="none" strike="noStrike" cap="none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 to</a:t>
            </a:r>
            <a:r>
              <a:rPr lang="en-US" sz="1800" b="0" i="1" u="none" strike="noStrike" cap="none" baseline="0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endParaRPr lang="en-US" sz="1800" b="0" i="1" u="none" strike="noStrike" cap="none" baseline="0" dirty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423308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Shape 161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i="0" u="none" strike="noStrike" cap="none" baseline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Clean Code</a:t>
            </a:r>
          </a:p>
        </p:txBody>
      </p:sp>
      <p:sp>
        <p:nvSpPr>
          <p:cNvPr id="1616" name="Shape 1616"/>
          <p:cNvSpPr txBox="1">
            <a:spLocks noGrp="1"/>
          </p:cNvSpPr>
          <p:nvPr>
            <p:ph type="body" idx="1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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DRY : Don’t Repeat Yourself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"/>
            </a:pPr>
            <a:r>
              <a:rPr lang="en-US" sz="1600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Encapsulate what varies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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Modular Approach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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Naming Convention</a:t>
            </a:r>
          </a:p>
          <a:p>
            <a: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1800" b="0" i="0" u="none" strike="noStrike" cap="none" baseline="0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17" name="Shape 1617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11</a:t>
            </a:fld>
            <a:endParaRPr lang="en-US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272327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Shape 1622"/>
          <p:cNvSpPr txBox="1">
            <a:spLocks noGrp="1"/>
          </p:cNvSpPr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i="0" u="none" strike="noStrike" cap="none" baseline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Naming Convention: Rule of thumb</a:t>
            </a:r>
          </a:p>
        </p:txBody>
      </p:sp>
      <p:sp>
        <p:nvSpPr>
          <p:cNvPr id="1623" name="Shape 1623"/>
          <p:cNvSpPr txBox="1">
            <a:spLocks noGrp="1"/>
          </p:cNvSpPr>
          <p:nvPr>
            <p:ph type="sldNum" idx="4294967295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12</a:t>
            </a:fld>
            <a:endParaRPr lang="en-US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24" name="Shape 1624"/>
          <p:cNvSpPr txBox="1"/>
          <p:nvPr/>
        </p:nvSpPr>
        <p:spPr>
          <a:xfrm>
            <a:off x="2589211" y="3527550"/>
            <a:ext cx="486424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Upper camel case or Pascal casing</a:t>
            </a:r>
          </a:p>
        </p:txBody>
      </p:sp>
      <p:sp>
        <p:nvSpPr>
          <p:cNvPr id="1625" name="Shape 1625"/>
          <p:cNvSpPr txBox="1"/>
          <p:nvPr/>
        </p:nvSpPr>
        <p:spPr>
          <a:xfrm>
            <a:off x="3033711" y="3882164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1. </a:t>
            </a:r>
            <a:r>
              <a:rPr lang="en-US" sz="1800" b="0" i="0" u="sng" strike="noStrike" cap="none" baseline="0" dirty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Don’t</a:t>
            </a:r>
            <a:r>
              <a:rPr lang="en-US" sz="1800" b="0" i="1" u="none" strike="noStrike" cap="none" baseline="0" dirty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 use all upper case</a:t>
            </a:r>
          </a:p>
        </p:txBody>
      </p:sp>
      <p:sp>
        <p:nvSpPr>
          <p:cNvPr id="1626" name="Shape 1626"/>
          <p:cNvSpPr txBox="1"/>
          <p:nvPr/>
        </p:nvSpPr>
        <p:spPr>
          <a:xfrm>
            <a:off x="3033711" y="4236778"/>
            <a:ext cx="718978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2. </a:t>
            </a:r>
            <a:r>
              <a:rPr lang="en-US" sz="1800" b="0" i="0" u="sng" strike="noStrike" cap="none" baseline="0" dirty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Don’t</a:t>
            </a:r>
            <a:r>
              <a:rPr lang="en-US" sz="1800" b="0" i="0" u="none" strike="noStrike" cap="none" baseline="0" dirty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800" b="0" i="0" u="none" strike="noStrike" cap="none" baseline="0" dirty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any underscore if not explicitly set.</a:t>
            </a:r>
          </a:p>
        </p:txBody>
      </p:sp>
      <p:sp>
        <p:nvSpPr>
          <p:cNvPr id="1627" name="Shape 1627"/>
          <p:cNvSpPr txBox="1"/>
          <p:nvPr/>
        </p:nvSpPr>
        <p:spPr>
          <a:xfrm>
            <a:off x="3033711" y="4576673"/>
            <a:ext cx="8840787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3. </a:t>
            </a:r>
            <a:r>
              <a:rPr lang="en-US" sz="1800" b="0" i="0" u="sng" strike="noStrike" cap="none" baseline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Don’t</a:t>
            </a: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 use Hungarian notation or any other type identification in identifiers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0" i="0" u="none" strike="noStrike" cap="none" baseline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strExample</a:t>
            </a:r>
            <a:r>
              <a:rPr lang="en-US" sz="1800" b="0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0" i="0" u="none" strike="noStrike" cap="none" baseline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iCounter</a:t>
            </a:r>
            <a:r>
              <a:rPr lang="en-US" sz="1800" b="0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</p:txBody>
      </p:sp>
      <p:sp>
        <p:nvSpPr>
          <p:cNvPr id="1628" name="Shape 1628"/>
          <p:cNvSpPr txBox="1"/>
          <p:nvPr/>
        </p:nvSpPr>
        <p:spPr>
          <a:xfrm>
            <a:off x="3033058" y="5545607"/>
            <a:ext cx="884078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4. </a:t>
            </a:r>
            <a:r>
              <a:rPr lang="en-US" sz="1800" b="0" i="0" u="sng" strike="noStrike" cap="none" baseline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Avoid</a:t>
            </a: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 using abbreviations</a:t>
            </a:r>
          </a:p>
        </p:txBody>
      </p:sp>
    </p:spTree>
    <p:extLst>
      <p:ext uri="{BB962C8B-B14F-4D97-AF65-F5344CB8AC3E}">
        <p14:creationId xmlns:p14="http://schemas.microsoft.com/office/powerpoint/2010/main" val="364397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Shape 1633"/>
          <p:cNvSpPr txBox="1">
            <a:spLocks noGrp="1"/>
          </p:cNvSpPr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i="0" u="none" strike="noStrike" cap="none" baseline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Naming Convention: Namespace</a:t>
            </a:r>
          </a:p>
        </p:txBody>
      </p:sp>
      <p:sp>
        <p:nvSpPr>
          <p:cNvPr id="1634" name="Shape 1634"/>
          <p:cNvSpPr txBox="1">
            <a:spLocks noGrp="1"/>
          </p:cNvSpPr>
          <p:nvPr>
            <p:ph type="sldNum" idx="4294967295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13</a:t>
            </a:fld>
            <a:endParaRPr lang="en-US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35" name="Shape 1635"/>
          <p:cNvSpPr txBox="1"/>
          <p:nvPr/>
        </p:nvSpPr>
        <p:spPr>
          <a:xfrm>
            <a:off x="2589211" y="3527550"/>
            <a:ext cx="486424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Upper camel case or Pascal casing</a:t>
            </a:r>
          </a:p>
        </p:txBody>
      </p:sp>
      <p:sp>
        <p:nvSpPr>
          <p:cNvPr id="1636" name="Shape 1636"/>
          <p:cNvSpPr txBox="1"/>
          <p:nvPr/>
        </p:nvSpPr>
        <p:spPr>
          <a:xfrm>
            <a:off x="3033711" y="3882164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Questrial"/>
              <a:buAutoNum type="arabicPeriod"/>
            </a:pPr>
            <a:r>
              <a:rPr lang="en-US" sz="1800" b="0" i="1" u="sng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Organize</a:t>
            </a: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 namespaces with a clearly defined structure</a:t>
            </a:r>
          </a:p>
        </p:txBody>
      </p:sp>
      <p:sp>
        <p:nvSpPr>
          <p:cNvPr id="1637" name="Shape 1637"/>
          <p:cNvSpPr txBox="1"/>
          <p:nvPr/>
        </p:nvSpPr>
        <p:spPr>
          <a:xfrm>
            <a:off x="3033711" y="4236778"/>
            <a:ext cx="718978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Questrial"/>
              <a:buAutoNum type="arabicPeriod" startAt="2"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Don’t use underscore or like Com.website….</a:t>
            </a:r>
          </a:p>
        </p:txBody>
      </p:sp>
    </p:spTree>
    <p:extLst>
      <p:ext uri="{BB962C8B-B14F-4D97-AF65-F5344CB8AC3E}">
        <p14:creationId xmlns:p14="http://schemas.microsoft.com/office/powerpoint/2010/main" val="3522198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Shape 1642"/>
          <p:cNvSpPr txBox="1">
            <a:spLocks noGrp="1"/>
          </p:cNvSpPr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i="0" u="none" strike="noStrike" cap="none" baseline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Naming Convention: Class</a:t>
            </a:r>
          </a:p>
        </p:txBody>
      </p:sp>
      <p:sp>
        <p:nvSpPr>
          <p:cNvPr id="1643" name="Shape 1643"/>
          <p:cNvSpPr txBox="1">
            <a:spLocks noGrp="1"/>
          </p:cNvSpPr>
          <p:nvPr>
            <p:ph type="sldNum" idx="4294967295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14</a:t>
            </a:fld>
            <a:endParaRPr lang="en-US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44" name="Shape 1644"/>
          <p:cNvSpPr txBox="1"/>
          <p:nvPr/>
        </p:nvSpPr>
        <p:spPr>
          <a:xfrm>
            <a:off x="2589211" y="3527550"/>
            <a:ext cx="486424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Upper camel case or Pascal casing</a:t>
            </a:r>
          </a:p>
        </p:txBody>
      </p:sp>
      <p:sp>
        <p:nvSpPr>
          <p:cNvPr id="1645" name="Shape 1645"/>
          <p:cNvSpPr txBox="1"/>
          <p:nvPr/>
        </p:nvSpPr>
        <p:spPr>
          <a:xfrm>
            <a:off x="3033711" y="3882164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Questrial"/>
              <a:buAutoNum type="arabicPeriod"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Better if use </a:t>
            </a:r>
            <a:r>
              <a:rPr lang="en-US" sz="1800" b="0" i="0" u="sng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noun</a:t>
            </a: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 or </a:t>
            </a:r>
            <a:r>
              <a:rPr lang="en-US" sz="1800" b="0" i="0" u="sng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phrases</a:t>
            </a: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</a:p>
        </p:txBody>
      </p:sp>
      <p:sp>
        <p:nvSpPr>
          <p:cNvPr id="1646" name="Shape 1646"/>
          <p:cNvSpPr txBox="1"/>
          <p:nvPr/>
        </p:nvSpPr>
        <p:spPr>
          <a:xfrm>
            <a:off x="3033710" y="4251496"/>
            <a:ext cx="847089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Questrial"/>
              <a:buAutoNum type="arabicPeriod" startAt="2"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Declare fields or properties at the top and methods at bottom.</a:t>
            </a:r>
          </a:p>
        </p:txBody>
      </p:sp>
    </p:spTree>
    <p:extLst>
      <p:ext uri="{BB962C8B-B14F-4D97-AF65-F5344CB8AC3E}">
        <p14:creationId xmlns:p14="http://schemas.microsoft.com/office/powerpoint/2010/main" val="28350096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Shape 1651"/>
          <p:cNvSpPr txBox="1">
            <a:spLocks noGrp="1"/>
          </p:cNvSpPr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i="0" u="none" strike="noStrike" cap="none" baseline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Naming Convention: private variables</a:t>
            </a:r>
          </a:p>
        </p:txBody>
      </p:sp>
      <p:sp>
        <p:nvSpPr>
          <p:cNvPr id="1652" name="Shape 1652"/>
          <p:cNvSpPr txBox="1">
            <a:spLocks noGrp="1"/>
          </p:cNvSpPr>
          <p:nvPr>
            <p:ph type="sldNum" idx="4294967295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15</a:t>
            </a:fld>
            <a:endParaRPr lang="en-US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53" name="Shape 1653"/>
          <p:cNvSpPr txBox="1"/>
          <p:nvPr/>
        </p:nvSpPr>
        <p:spPr>
          <a:xfrm>
            <a:off x="2589211" y="3527550"/>
            <a:ext cx="85867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Prefix </a:t>
            </a:r>
            <a:r>
              <a:rPr lang="en-US" sz="1800" b="1" i="0" u="sng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underscore + l</a:t>
            </a:r>
            <a:r>
              <a:rPr lang="en-US" sz="1800" b="1" i="1" u="sng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ower camel case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800" b="1" i="1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or lower camel case(debate)</a:t>
            </a:r>
          </a:p>
        </p:txBody>
      </p:sp>
      <p:sp>
        <p:nvSpPr>
          <p:cNvPr id="1654" name="Shape 1654"/>
          <p:cNvSpPr txBox="1"/>
          <p:nvPr/>
        </p:nvSpPr>
        <p:spPr>
          <a:xfrm>
            <a:off x="3033711" y="3882164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private</a:t>
            </a:r>
            <a:r>
              <a:rPr lang="en-US" sz="1800" b="0" i="0" u="none" strike="noStrike" cap="none" baseline="0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 string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_firstName;</a:t>
            </a:r>
          </a:p>
        </p:txBody>
      </p:sp>
      <p:pic>
        <p:nvPicPr>
          <p:cNvPr id="1655" name="Shape 16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6701" y="3909582"/>
            <a:ext cx="206894" cy="243404"/>
          </a:xfrm>
          <a:prstGeom prst="rect">
            <a:avLst/>
          </a:prstGeom>
          <a:noFill/>
          <a:ln>
            <a:noFill/>
          </a:ln>
        </p:spPr>
      </p:pic>
      <p:sp>
        <p:nvSpPr>
          <p:cNvPr id="1656" name="Shape 1656"/>
          <p:cNvSpPr txBox="1"/>
          <p:nvPr/>
        </p:nvSpPr>
        <p:spPr>
          <a:xfrm>
            <a:off x="3033711" y="4236778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1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private</a:t>
            </a:r>
            <a:r>
              <a:rPr lang="en-US" sz="1800" b="0" i="0" u="none" strike="noStrike" cap="none" baseline="0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 string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_first_Name;</a:t>
            </a:r>
            <a:r>
              <a:rPr lang="en-US" sz="1800" b="0" i="0" u="none" strike="noStrike" cap="none" baseline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X</a:t>
            </a:r>
          </a:p>
        </p:txBody>
      </p:sp>
      <p:sp>
        <p:nvSpPr>
          <p:cNvPr id="1657" name="Shape 1657"/>
          <p:cNvSpPr txBox="1"/>
          <p:nvPr/>
        </p:nvSpPr>
        <p:spPr>
          <a:xfrm>
            <a:off x="3033711" y="4573691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7030A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string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_firstName;</a:t>
            </a:r>
          </a:p>
        </p:txBody>
      </p:sp>
      <p:pic>
        <p:nvPicPr>
          <p:cNvPr id="1658" name="Shape 16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3101" y="4627019"/>
            <a:ext cx="206894" cy="243404"/>
          </a:xfrm>
          <a:prstGeom prst="rect">
            <a:avLst/>
          </a:prstGeom>
          <a:noFill/>
          <a:ln>
            <a:noFill/>
          </a:ln>
        </p:spPr>
      </p:pic>
      <p:sp>
        <p:nvSpPr>
          <p:cNvPr id="1659" name="Shape 1659"/>
          <p:cNvSpPr txBox="1"/>
          <p:nvPr/>
        </p:nvSpPr>
        <p:spPr>
          <a:xfrm>
            <a:off x="3033711" y="4928305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7030A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string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firstName; </a:t>
            </a:r>
            <a:r>
              <a:rPr lang="en-US" sz="18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// Microsoft suggest</a:t>
            </a:r>
          </a:p>
        </p:txBody>
      </p:sp>
      <p:pic>
        <p:nvPicPr>
          <p:cNvPr id="1660" name="Shape 16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4802" y="4960723"/>
            <a:ext cx="206894" cy="243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037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Shape 1665"/>
          <p:cNvSpPr txBox="1">
            <a:spLocks noGrp="1"/>
          </p:cNvSpPr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i="0" u="none" strike="noStrike" cap="none" baseline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Naming Convention: </a:t>
            </a:r>
            <a:r>
              <a:rPr lang="en-US" sz="2800" i="0" u="none" strike="noStrike" cap="none" baseline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class public variables </a:t>
            </a:r>
          </a:p>
        </p:txBody>
      </p:sp>
      <p:sp>
        <p:nvSpPr>
          <p:cNvPr id="1666" name="Shape 1666"/>
          <p:cNvSpPr txBox="1">
            <a:spLocks noGrp="1"/>
          </p:cNvSpPr>
          <p:nvPr>
            <p:ph type="sldNum" idx="4294967295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16</a:t>
            </a:fld>
            <a:endParaRPr lang="en-US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67" name="Shape 1667"/>
          <p:cNvSpPr txBox="1"/>
          <p:nvPr/>
        </p:nvSpPr>
        <p:spPr>
          <a:xfrm>
            <a:off x="2589211" y="3527550"/>
            <a:ext cx="486424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Prefix </a:t>
            </a:r>
            <a:r>
              <a:rPr lang="en-US" sz="1800" b="1" i="0" u="sng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</a:t>
            </a:r>
            <a:r>
              <a:rPr lang="en-US" sz="1800" b="1" i="1" u="sng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ower camel case</a:t>
            </a:r>
          </a:p>
        </p:txBody>
      </p:sp>
      <p:sp>
        <p:nvSpPr>
          <p:cNvPr id="1668" name="Shape 1668"/>
          <p:cNvSpPr txBox="1"/>
          <p:nvPr/>
        </p:nvSpPr>
        <p:spPr>
          <a:xfrm>
            <a:off x="3033711" y="3882164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public </a:t>
            </a:r>
            <a:r>
              <a:rPr lang="en-US" sz="1800" b="0" i="0" u="none" strike="noStrike" cap="none" baseline="0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string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firstName;</a:t>
            </a:r>
          </a:p>
        </p:txBody>
      </p:sp>
      <p:pic>
        <p:nvPicPr>
          <p:cNvPr id="1669" name="Shape 16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5401" y="3937769"/>
            <a:ext cx="206894" cy="243404"/>
          </a:xfrm>
          <a:prstGeom prst="rect">
            <a:avLst/>
          </a:prstGeom>
          <a:noFill/>
          <a:ln>
            <a:noFill/>
          </a:ln>
        </p:spPr>
      </p:pic>
      <p:sp>
        <p:nvSpPr>
          <p:cNvPr id="1670" name="Shape 1670"/>
          <p:cNvSpPr txBox="1"/>
          <p:nvPr/>
        </p:nvSpPr>
        <p:spPr>
          <a:xfrm>
            <a:off x="3033711" y="4236778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1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public </a:t>
            </a:r>
            <a:r>
              <a:rPr lang="en-US" sz="1800" b="0" i="0" u="none" strike="noStrike" cap="none" baseline="0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string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_first_Name;</a:t>
            </a:r>
            <a:r>
              <a:rPr lang="en-US" sz="1800" b="0" i="0" u="none" strike="noStrike" cap="none" baseline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42225177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Shape 1675"/>
          <p:cNvSpPr txBox="1">
            <a:spLocks noGrp="1"/>
          </p:cNvSpPr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i="0" u="none" strike="noStrike" cap="none" baseline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Naming Convention: </a:t>
            </a:r>
            <a:r>
              <a:rPr lang="en-US" sz="3200" i="0" u="none" strike="noStrike" cap="none" baseline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Fields</a:t>
            </a:r>
          </a:p>
        </p:txBody>
      </p:sp>
      <p:sp>
        <p:nvSpPr>
          <p:cNvPr id="1676" name="Shape 1676"/>
          <p:cNvSpPr txBox="1">
            <a:spLocks noGrp="1"/>
          </p:cNvSpPr>
          <p:nvPr>
            <p:ph type="sldNum" idx="4294967295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17</a:t>
            </a:fld>
            <a:endParaRPr lang="en-US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77" name="Shape 1677"/>
          <p:cNvSpPr txBox="1"/>
          <p:nvPr/>
        </p:nvSpPr>
        <p:spPr>
          <a:xfrm>
            <a:off x="2589211" y="3527550"/>
            <a:ext cx="486424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Use </a:t>
            </a:r>
            <a:r>
              <a:rPr lang="en-US" sz="1800" b="1" i="0" u="sng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upper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800" b="1" i="1" u="sng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camel case or pascal case</a:t>
            </a:r>
          </a:p>
        </p:txBody>
      </p:sp>
      <p:sp>
        <p:nvSpPr>
          <p:cNvPr id="1678" name="Shape 1678"/>
          <p:cNvSpPr txBox="1"/>
          <p:nvPr/>
        </p:nvSpPr>
        <p:spPr>
          <a:xfrm>
            <a:off x="3033711" y="3882164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public </a:t>
            </a:r>
            <a:r>
              <a:rPr lang="en-US" sz="1800" b="0" i="0" u="none" strike="noStrike" cap="none" baseline="0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string F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irstName {get; set;}</a:t>
            </a:r>
          </a:p>
        </p:txBody>
      </p:sp>
      <p:pic>
        <p:nvPicPr>
          <p:cNvPr id="1679" name="Shape 16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6521" y="3922578"/>
            <a:ext cx="206894" cy="243404"/>
          </a:xfrm>
          <a:prstGeom prst="rect">
            <a:avLst/>
          </a:prstGeom>
          <a:noFill/>
          <a:ln>
            <a:noFill/>
          </a:ln>
        </p:spPr>
      </p:pic>
      <p:sp>
        <p:nvSpPr>
          <p:cNvPr id="1680" name="Shape 1680"/>
          <p:cNvSpPr txBox="1"/>
          <p:nvPr/>
        </p:nvSpPr>
        <p:spPr>
          <a:xfrm>
            <a:off x="3033711" y="4236778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1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public </a:t>
            </a:r>
            <a:r>
              <a:rPr lang="en-US" sz="1800" b="0" i="0" u="none" strike="noStrike" cap="none" baseline="0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string f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irstName {get; set;} </a:t>
            </a:r>
            <a:r>
              <a:rPr lang="en-US" sz="1800" b="0" i="0" u="none" strike="noStrike" cap="none" baseline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X</a:t>
            </a:r>
          </a:p>
        </p:txBody>
      </p:sp>
      <p:sp>
        <p:nvSpPr>
          <p:cNvPr id="1681" name="Shape 1681"/>
          <p:cNvSpPr txBox="1"/>
          <p:nvPr/>
        </p:nvSpPr>
        <p:spPr>
          <a:xfrm>
            <a:off x="3033711" y="4561014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1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public </a:t>
            </a:r>
            <a:r>
              <a:rPr lang="en-US" sz="1800" b="0" i="0" u="none" strike="noStrike" cap="none" baseline="0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string _f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irstName {get; set;} </a:t>
            </a:r>
            <a:r>
              <a:rPr lang="en-US" sz="1800" b="0" i="0" u="none" strike="noStrike" cap="none" baseline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382607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Shape 1686"/>
          <p:cNvSpPr txBox="1">
            <a:spLocks noGrp="1"/>
          </p:cNvSpPr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200" i="0" u="none" strike="noStrike" cap="none" baseline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Naming Convention: </a:t>
            </a:r>
            <a:r>
              <a:rPr lang="en-US" sz="2800" i="0" u="none" strike="noStrike" cap="none" baseline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Constants or </a:t>
            </a:r>
            <a:r>
              <a:rPr lang="en-US" sz="2800" i="0" u="none" strike="noStrike" cap="none" baseline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ReadOnly</a:t>
            </a:r>
            <a:endParaRPr lang="en-US" sz="2800" i="0" u="none" strike="noStrike" cap="none" baseline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87" name="Shape 1687"/>
          <p:cNvSpPr txBox="1">
            <a:spLocks noGrp="1"/>
          </p:cNvSpPr>
          <p:nvPr>
            <p:ph type="sldNum" idx="4294967295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18</a:t>
            </a:fld>
            <a:endParaRPr lang="en-US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88" name="Shape 1688"/>
          <p:cNvSpPr txBox="1"/>
          <p:nvPr/>
        </p:nvSpPr>
        <p:spPr>
          <a:xfrm>
            <a:off x="2589211" y="3527550"/>
            <a:ext cx="486424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Use upper </a:t>
            </a:r>
            <a:r>
              <a:rPr lang="en-US" sz="1800" b="1" i="1" u="sng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camel case or Pascal Case</a:t>
            </a:r>
          </a:p>
        </p:txBody>
      </p:sp>
      <p:sp>
        <p:nvSpPr>
          <p:cNvPr id="1689" name="Shape 1689"/>
          <p:cNvSpPr txBox="1"/>
          <p:nvPr/>
        </p:nvSpPr>
        <p:spPr>
          <a:xfrm>
            <a:off x="3033711" y="3882164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public static const </a:t>
            </a:r>
            <a:r>
              <a:rPr lang="en-US" sz="1800" b="0" i="0" u="none" strike="noStrike" cap="none" baseline="0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string F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irstName = “Alim”;</a:t>
            </a:r>
          </a:p>
        </p:txBody>
      </p:sp>
      <p:pic>
        <p:nvPicPr>
          <p:cNvPr id="1690" name="Shape 16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521" y="3922578"/>
            <a:ext cx="206894" cy="243404"/>
          </a:xfrm>
          <a:prstGeom prst="rect">
            <a:avLst/>
          </a:prstGeom>
          <a:noFill/>
          <a:ln>
            <a:noFill/>
          </a:ln>
        </p:spPr>
      </p:pic>
      <p:sp>
        <p:nvSpPr>
          <p:cNvPr id="1691" name="Shape 1691"/>
          <p:cNvSpPr txBox="1"/>
          <p:nvPr/>
        </p:nvSpPr>
        <p:spPr>
          <a:xfrm>
            <a:off x="3033711" y="4236778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1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public static const </a:t>
            </a:r>
            <a:r>
              <a:rPr lang="en-US" sz="1800" b="0" i="0" u="none" strike="noStrike" cap="none" baseline="0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string F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irst_Name = “Alim”; </a:t>
            </a:r>
            <a:r>
              <a:rPr lang="en-US" sz="1800" b="0" i="0" u="none" strike="noStrike" cap="none" baseline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X</a:t>
            </a:r>
          </a:p>
        </p:txBody>
      </p:sp>
      <p:sp>
        <p:nvSpPr>
          <p:cNvPr id="1692" name="Shape 1692"/>
          <p:cNvSpPr txBox="1"/>
          <p:nvPr/>
        </p:nvSpPr>
        <p:spPr>
          <a:xfrm>
            <a:off x="3033711" y="4561014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1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public static const </a:t>
            </a:r>
            <a:r>
              <a:rPr lang="en-US" sz="1800" b="0" i="0" u="none" strike="noStrike" cap="none" baseline="0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string F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IRST_NAME = “Alim”; </a:t>
            </a:r>
            <a:r>
              <a:rPr lang="en-US" sz="1800" b="0" i="0" u="none" strike="noStrike" cap="none" baseline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973351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Shape 1697"/>
          <p:cNvSpPr txBox="1">
            <a:spLocks noGrp="1"/>
          </p:cNvSpPr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i="0" u="none" strike="noStrike" cap="none" baseline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Naming Convention: method </a:t>
            </a:r>
            <a:r>
              <a:rPr lang="en-US" sz="3600" i="0" u="none" strike="noStrike" cap="none" baseline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param</a:t>
            </a:r>
            <a:endParaRPr lang="en-US" sz="3600" i="0" u="none" strike="noStrike" cap="none" baseline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98" name="Shape 1698"/>
          <p:cNvSpPr txBox="1">
            <a:spLocks noGrp="1"/>
          </p:cNvSpPr>
          <p:nvPr>
            <p:ph type="sldNum" idx="4294967295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19</a:t>
            </a:fld>
            <a:endParaRPr lang="en-US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99" name="Shape 1699"/>
          <p:cNvSpPr txBox="1"/>
          <p:nvPr/>
        </p:nvSpPr>
        <p:spPr>
          <a:xfrm>
            <a:off x="2589211" y="3527550"/>
            <a:ext cx="486424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Prefix </a:t>
            </a:r>
            <a:r>
              <a:rPr lang="en-US" sz="1800" b="1" i="0" u="sng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</a:t>
            </a:r>
            <a:r>
              <a:rPr lang="en-US" sz="1800" b="1" i="1" u="sng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ower camel case</a:t>
            </a:r>
          </a:p>
        </p:txBody>
      </p:sp>
      <p:sp>
        <p:nvSpPr>
          <p:cNvPr id="1700" name="Shape 1700"/>
          <p:cNvSpPr txBox="1"/>
          <p:nvPr/>
        </p:nvSpPr>
        <p:spPr>
          <a:xfrm>
            <a:off x="3033711" y="3882164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void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Method</a:t>
            </a:r>
            <a:r>
              <a:rPr lang="en-US" sz="1800" b="0" i="0" u="none" strike="noStrike" cap="none" baseline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(</a:t>
            </a:r>
            <a:r>
              <a:rPr lang="en-US" sz="1800" b="0" i="0" u="none" strike="noStrike" cap="none" baseline="0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string</a:t>
            </a: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paramWord</a:t>
            </a:r>
            <a:r>
              <a:rPr lang="en-US" sz="1800" b="0" i="0" u="none" strike="noStrike" cap="none" baseline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</a:p>
        </p:txBody>
      </p:sp>
      <p:pic>
        <p:nvPicPr>
          <p:cNvPr id="1701" name="Shape 17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4363" y="3945126"/>
            <a:ext cx="206894" cy="243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23612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Productivity</a:t>
            </a:r>
            <a:endParaRPr lang="en-US" dirty="0" smtClean="0"/>
          </a:p>
          <a:p>
            <a:pPr lvl="1"/>
            <a:r>
              <a:rPr lang="en-US" dirty="0" smtClean="0"/>
              <a:t>Web Essential Tools	</a:t>
            </a:r>
          </a:p>
          <a:p>
            <a:pPr lvl="2"/>
            <a:r>
              <a:rPr lang="en-US" dirty="0" smtClean="0"/>
              <a:t>Zen Coding</a:t>
            </a:r>
          </a:p>
          <a:p>
            <a:pPr lvl="2"/>
            <a:r>
              <a:rPr lang="en-US" dirty="0" smtClean="0"/>
              <a:t>Less</a:t>
            </a:r>
          </a:p>
          <a:p>
            <a:pPr lvl="1"/>
            <a:r>
              <a:rPr lang="en-US" dirty="0" smtClean="0"/>
              <a:t>ASP.NET MVC</a:t>
            </a:r>
          </a:p>
          <a:p>
            <a:pPr lvl="2"/>
            <a:r>
              <a:rPr lang="en-US" dirty="0" smtClean="0"/>
              <a:t>Scaffolding</a:t>
            </a:r>
          </a:p>
          <a:p>
            <a:pPr lvl="2"/>
            <a:r>
              <a:rPr lang="en-US" dirty="0" smtClean="0"/>
              <a:t>T4 Templates</a:t>
            </a:r>
          </a:p>
          <a:p>
            <a:r>
              <a:rPr lang="en-US" dirty="0" smtClean="0"/>
              <a:t>Correct Bracing</a:t>
            </a:r>
            <a:endParaRPr lang="en-US" dirty="0" smtClean="0"/>
          </a:p>
          <a:p>
            <a:r>
              <a:rPr lang="en-US" dirty="0" smtClean="0"/>
              <a:t>JavaScript </a:t>
            </a:r>
            <a:r>
              <a:rPr lang="en-US" dirty="0"/>
              <a:t>Reference </a:t>
            </a:r>
            <a:r>
              <a:rPr lang="en-US" dirty="0" smtClean="0"/>
              <a:t>Typing</a:t>
            </a:r>
          </a:p>
          <a:p>
            <a:r>
              <a:rPr lang="en-US" dirty="0" smtClean="0"/>
              <a:t>jQuery </a:t>
            </a:r>
            <a:r>
              <a:rPr lang="en-US" dirty="0"/>
              <a:t>n</a:t>
            </a:r>
            <a:r>
              <a:rPr lang="en-US" dirty="0" smtClean="0"/>
              <a:t>aming conventions</a:t>
            </a:r>
            <a:endParaRPr lang="en-US" dirty="0"/>
          </a:p>
          <a:p>
            <a:r>
              <a:rPr lang="en-US" dirty="0" smtClean="0"/>
              <a:t>JavaScript and jQuery Performance and avoid bad practices</a:t>
            </a:r>
          </a:p>
          <a:p>
            <a:r>
              <a:rPr lang="en-US" dirty="0" smtClean="0"/>
              <a:t>C# Naming conventions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Shape 1706"/>
          <p:cNvSpPr txBox="1">
            <a:spLocks noGrp="1"/>
          </p:cNvSpPr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200" i="0" u="none" strike="noStrike" cap="none" baseline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Naming Convention: Method or function</a:t>
            </a:r>
          </a:p>
        </p:txBody>
      </p:sp>
      <p:sp>
        <p:nvSpPr>
          <p:cNvPr id="1707" name="Shape 1707"/>
          <p:cNvSpPr txBox="1">
            <a:spLocks noGrp="1"/>
          </p:cNvSpPr>
          <p:nvPr>
            <p:ph type="sldNum" idx="4294967295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20</a:t>
            </a:fld>
            <a:endParaRPr lang="en-US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08" name="Shape 1708"/>
          <p:cNvSpPr txBox="1"/>
          <p:nvPr/>
        </p:nvSpPr>
        <p:spPr>
          <a:xfrm>
            <a:off x="2589211" y="3527550"/>
            <a:ext cx="486424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Upper camel case or Pascal casing</a:t>
            </a:r>
          </a:p>
        </p:txBody>
      </p:sp>
      <p:sp>
        <p:nvSpPr>
          <p:cNvPr id="1709" name="Shape 1709"/>
          <p:cNvSpPr txBox="1"/>
          <p:nvPr/>
        </p:nvSpPr>
        <p:spPr>
          <a:xfrm>
            <a:off x="3033711" y="3882164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Questrial"/>
              <a:buAutoNum type="arabicPeriod"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One method should do one task. Not more than one.</a:t>
            </a:r>
          </a:p>
        </p:txBody>
      </p:sp>
      <p:sp>
        <p:nvSpPr>
          <p:cNvPr id="1710" name="Shape 1710"/>
          <p:cNvSpPr txBox="1"/>
          <p:nvPr/>
        </p:nvSpPr>
        <p:spPr>
          <a:xfrm>
            <a:off x="3656012" y="4297100"/>
            <a:ext cx="718978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a. </a:t>
            </a:r>
            <a:r>
              <a:rPr lang="en-US" sz="1800" b="0" i="0" u="none" strike="noStrike" cap="none" baseline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SaveAndSend()</a:t>
            </a: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800" b="0" i="0" u="none" strike="noStrike" cap="none" baseline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X</a:t>
            </a:r>
          </a:p>
        </p:txBody>
      </p:sp>
      <p:sp>
        <p:nvSpPr>
          <p:cNvPr id="1711" name="Shape 1711"/>
          <p:cNvSpPr txBox="1"/>
          <p:nvPr/>
        </p:nvSpPr>
        <p:spPr>
          <a:xfrm>
            <a:off x="3656012" y="4666432"/>
            <a:ext cx="51546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b. Save()</a:t>
            </a:r>
          </a:p>
        </p:txBody>
      </p:sp>
      <p:sp>
        <p:nvSpPr>
          <p:cNvPr id="1712" name="Shape 1712"/>
          <p:cNvSpPr txBox="1"/>
          <p:nvPr/>
        </p:nvSpPr>
        <p:spPr>
          <a:xfrm>
            <a:off x="3656012" y="5035764"/>
            <a:ext cx="51546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b. Send()</a:t>
            </a:r>
          </a:p>
        </p:txBody>
      </p:sp>
    </p:spTree>
    <p:extLst>
      <p:ext uri="{BB962C8B-B14F-4D97-AF65-F5344CB8AC3E}">
        <p14:creationId xmlns:p14="http://schemas.microsoft.com/office/powerpoint/2010/main" val="3790014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Shape 1717"/>
          <p:cNvSpPr txBox="1">
            <a:spLocks noGrp="1"/>
          </p:cNvSpPr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i="0" u="none" strike="noStrike" cap="none" baseline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Naming Convention: Interface</a:t>
            </a:r>
          </a:p>
        </p:txBody>
      </p:sp>
      <p:sp>
        <p:nvSpPr>
          <p:cNvPr id="1718" name="Shape 1718"/>
          <p:cNvSpPr txBox="1">
            <a:spLocks noGrp="1"/>
          </p:cNvSpPr>
          <p:nvPr>
            <p:ph type="sldNum" idx="4294967295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21</a:t>
            </a:fld>
            <a:endParaRPr lang="en-US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19" name="Shape 1719"/>
          <p:cNvSpPr txBox="1"/>
          <p:nvPr/>
        </p:nvSpPr>
        <p:spPr>
          <a:xfrm>
            <a:off x="2589211" y="3527550"/>
            <a:ext cx="486424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Upper camel case or Pascal casing</a:t>
            </a:r>
          </a:p>
        </p:txBody>
      </p:sp>
      <p:sp>
        <p:nvSpPr>
          <p:cNvPr id="1720" name="Shape 1720"/>
          <p:cNvSpPr txBox="1"/>
          <p:nvPr/>
        </p:nvSpPr>
        <p:spPr>
          <a:xfrm>
            <a:off x="3033711" y="3882164"/>
            <a:ext cx="73675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1. Use ‘I’ as prefix</a:t>
            </a:r>
          </a:p>
        </p:txBody>
      </p:sp>
      <p:sp>
        <p:nvSpPr>
          <p:cNvPr id="1721" name="Shape 1721"/>
          <p:cNvSpPr txBox="1"/>
          <p:nvPr/>
        </p:nvSpPr>
        <p:spPr>
          <a:xfrm>
            <a:off x="3033711" y="4236778"/>
            <a:ext cx="718978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2. Use noun or adjective</a:t>
            </a:r>
          </a:p>
        </p:txBody>
      </p:sp>
      <p:sp>
        <p:nvSpPr>
          <p:cNvPr id="1722" name="Shape 1722"/>
          <p:cNvSpPr txBox="1"/>
          <p:nvPr/>
        </p:nvSpPr>
        <p:spPr>
          <a:xfrm>
            <a:off x="3427412" y="4576673"/>
            <a:ext cx="718978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a. </a:t>
            </a:r>
            <a:r>
              <a:rPr lang="en-US" sz="1800" b="1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ISendable</a:t>
            </a:r>
          </a:p>
        </p:txBody>
      </p:sp>
      <p:sp>
        <p:nvSpPr>
          <p:cNvPr id="1723" name="Shape 1723"/>
          <p:cNvSpPr txBox="1"/>
          <p:nvPr/>
        </p:nvSpPr>
        <p:spPr>
          <a:xfrm>
            <a:off x="3427412" y="4946005"/>
            <a:ext cx="51546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b. </a:t>
            </a:r>
            <a:r>
              <a:rPr lang="en-US" sz="1800" b="1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ICollection</a:t>
            </a:r>
          </a:p>
        </p:txBody>
      </p:sp>
      <p:sp>
        <p:nvSpPr>
          <p:cNvPr id="1724" name="Shape 1724"/>
          <p:cNvSpPr txBox="1"/>
          <p:nvPr/>
        </p:nvSpPr>
        <p:spPr>
          <a:xfrm>
            <a:off x="3427412" y="5315337"/>
            <a:ext cx="51546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c. </a:t>
            </a:r>
            <a:r>
              <a:rPr lang="en-US" sz="1800" b="1" i="0" u="none" strike="noStrike" cap="none" baseline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IIteration</a:t>
            </a:r>
          </a:p>
        </p:txBody>
      </p:sp>
    </p:spTree>
    <p:extLst>
      <p:ext uri="{BB962C8B-B14F-4D97-AF65-F5344CB8AC3E}">
        <p14:creationId xmlns:p14="http://schemas.microsoft.com/office/powerpoint/2010/main" val="16476222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Shape 1729"/>
          <p:cNvSpPr txBox="1">
            <a:spLocks noGrp="1"/>
          </p:cNvSpPr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b="0" i="0" u="none" strike="noStrike" cap="none" baseline="0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Write Comments</a:t>
            </a:r>
          </a:p>
        </p:txBody>
      </p:sp>
      <p:sp>
        <p:nvSpPr>
          <p:cNvPr id="1730" name="Shape 1730"/>
          <p:cNvSpPr txBox="1">
            <a:spLocks noGrp="1"/>
          </p:cNvSpPr>
          <p:nvPr>
            <p:ph type="sldNum" idx="4294967295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22</a:t>
            </a:fld>
            <a:endParaRPr lang="en-US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31" name="Shape 1731"/>
          <p:cNvSpPr txBox="1"/>
          <p:nvPr/>
        </p:nvSpPr>
        <p:spPr>
          <a:xfrm>
            <a:off x="2589211" y="3527550"/>
            <a:ext cx="486424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But not too many, remember less is more.</a:t>
            </a:r>
          </a:p>
        </p:txBody>
      </p:sp>
    </p:spTree>
    <p:extLst>
      <p:ext uri="{BB962C8B-B14F-4D97-AF65-F5344CB8AC3E}">
        <p14:creationId xmlns:p14="http://schemas.microsoft.com/office/powerpoint/2010/main" val="42045154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Shape 1736"/>
          <p:cNvSpPr txBox="1">
            <a:spLocks noGrp="1"/>
          </p:cNvSpPr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i="0" u="none" strike="noStrike" cap="none" baseline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Lines of code</a:t>
            </a:r>
          </a:p>
        </p:txBody>
      </p:sp>
      <p:sp>
        <p:nvSpPr>
          <p:cNvPr id="1737" name="Shape 1737"/>
          <p:cNvSpPr txBox="1">
            <a:spLocks noGrp="1"/>
          </p:cNvSpPr>
          <p:nvPr>
            <p:ph type="sldNum" idx="4294967295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23</a:t>
            </a:fld>
            <a:endParaRPr lang="en-US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38" name="Shape 1738"/>
          <p:cNvSpPr txBox="1"/>
          <p:nvPr/>
        </p:nvSpPr>
        <p:spPr>
          <a:xfrm>
            <a:off x="2589211" y="3527549"/>
            <a:ext cx="7926388" cy="7868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Try to keep each class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consistent (with single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responsibility)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and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less 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than 400 lines of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code would always suggest a better design.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1540035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Shape 1743"/>
          <p:cNvSpPr txBox="1">
            <a:spLocks noGrp="1"/>
          </p:cNvSpPr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i="0" u="none" strike="noStrike" cap="none" baseline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Conclusion</a:t>
            </a:r>
          </a:p>
        </p:txBody>
      </p:sp>
      <p:sp>
        <p:nvSpPr>
          <p:cNvPr id="1744" name="Shape 1744"/>
          <p:cNvSpPr txBox="1">
            <a:spLocks noGrp="1"/>
          </p:cNvSpPr>
          <p:nvPr>
            <p:ph type="sldNum" idx="4294967295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24</a:t>
            </a:fld>
            <a:endParaRPr lang="en-US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45" name="Shape 1745"/>
          <p:cNvSpPr txBox="1"/>
          <p:nvPr/>
        </p:nvSpPr>
        <p:spPr>
          <a:xfrm>
            <a:off x="2589211" y="3527550"/>
            <a:ext cx="79263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Happy coding ☺</a:t>
            </a:r>
          </a:p>
        </p:txBody>
      </p:sp>
    </p:spTree>
    <p:extLst>
      <p:ext uri="{BB962C8B-B14F-4D97-AF65-F5344CB8AC3E}">
        <p14:creationId xmlns:p14="http://schemas.microsoft.com/office/powerpoint/2010/main" val="1472047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Shape 1750"/>
          <p:cNvSpPr txBox="1">
            <a:spLocks noGrp="1"/>
          </p:cNvSpPr>
          <p:nvPr>
            <p:ph type="ctrTitle"/>
          </p:nvPr>
        </p:nvSpPr>
        <p:spPr>
          <a:xfrm>
            <a:off x="2237519" y="1505603"/>
            <a:ext cx="8915398" cy="22627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5400" b="0" i="0" u="none" strike="noStrike" cap="none" baseline="0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Thank you for watching</a:t>
            </a:r>
          </a:p>
        </p:txBody>
      </p:sp>
      <p:sp>
        <p:nvSpPr>
          <p:cNvPr id="1751" name="Shape 1751"/>
          <p:cNvSpPr txBox="1">
            <a:spLocks noGrp="1"/>
          </p:cNvSpPr>
          <p:nvPr>
            <p:ph type="subTitle" idx="1"/>
          </p:nvPr>
        </p:nvSpPr>
        <p:spPr>
          <a:xfrm>
            <a:off x="2237519" y="3768382"/>
            <a:ext cx="8915398" cy="11262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1800" b="0" i="0" u="none" strike="noStrike" cap="none" baseline="0" dirty="0" smtClean="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Presented</a:t>
            </a:r>
            <a:r>
              <a:rPr lang="en-US" sz="1800" b="0" i="0" u="none" strike="noStrike" cap="none" dirty="0" smtClean="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 by</a:t>
            </a:r>
            <a:endParaRPr lang="en-US" sz="1800" b="0" i="0" u="none" strike="noStrike" cap="none" baseline="0" dirty="0" smtClean="0">
              <a:solidFill>
                <a:srgbClr val="59595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1800" b="0" i="0" u="none" strike="noStrike" cap="none" baseline="0" dirty="0" smtClean="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Alim </a:t>
            </a:r>
            <a:r>
              <a:rPr lang="en-US" sz="1800" b="0" i="0" u="none" strike="noStrike" cap="none" baseline="0" dirty="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Ul Karim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1800" b="0" i="0" u="none" strike="noStrike" cap="none" baseline="0" dirty="0" smtClean="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me@alimkarim.com</a:t>
            </a:r>
            <a:endParaRPr lang="en-US" sz="1800" b="0" i="0" u="none" strike="noStrike" cap="none" baseline="0" dirty="0">
              <a:solidFill>
                <a:srgbClr val="59595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1800" b="0" i="0" u="none" strike="noStrike" cap="none" baseline="0" dirty="0">
              <a:solidFill>
                <a:srgbClr val="59595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53" name="Shape 1753"/>
          <p:cNvSpPr txBox="1"/>
          <p:nvPr/>
        </p:nvSpPr>
        <p:spPr>
          <a:xfrm>
            <a:off x="5008753" y="1805994"/>
            <a:ext cx="369562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b="0" i="0" u="none" strike="noStrike" cap="none" baseline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Questions </a:t>
            </a:r>
            <a:r>
              <a:rPr lang="en-US" sz="4800" b="0" i="0" u="none" strike="noStrike" cap="none" baseline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74519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Loved Enosis Solutions</a:t>
            </a:r>
            <a:endParaRPr lang="en-US" sz="2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fb.com/</a:t>
            </a:r>
            <a:r>
              <a:rPr lang="en-US" dirty="0" err="1" smtClean="0"/>
              <a:t>alim.karim</a:t>
            </a:r>
            <a:endParaRPr lang="en-US" dirty="0" smtClean="0"/>
          </a:p>
          <a:p>
            <a:r>
              <a:rPr lang="en-US" dirty="0"/>
              <a:t>linkedin.com/in/</a:t>
            </a:r>
            <a:r>
              <a:rPr lang="en-US" dirty="0" err="1"/>
              <a:t>alimkarim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Productivity and efficiency opposes each other.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09600" y="3383280"/>
            <a:ext cx="7542727" cy="351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00B0F0"/>
                </a:solidFill>
              </a:rPr>
              <a:t>- Doing fast is productive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9599" y="3657600"/>
            <a:ext cx="7542727" cy="351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00B0F0"/>
                </a:solidFill>
              </a:rPr>
              <a:t>- Better performance indicate efficiency.</a:t>
            </a:r>
            <a:endParaRPr lang="en-US" sz="1800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96" y="4480560"/>
            <a:ext cx="1541332" cy="1030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4480560"/>
            <a:ext cx="2886847" cy="13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8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Essential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make you productive.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9600" y="3383280"/>
            <a:ext cx="7542727" cy="351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00B0F0"/>
                </a:solidFill>
              </a:rPr>
              <a:t>- Zen Coding &amp; Shortcuts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599" y="3657600"/>
            <a:ext cx="7542727" cy="351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00B0F0"/>
                </a:solidFill>
              </a:rPr>
              <a:t>- Less</a:t>
            </a:r>
            <a:endParaRPr 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00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make you productive and efficient.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383280"/>
            <a:ext cx="45680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bit.ly/1EC3PxB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Or search with ASP.NET MVC 2 ninja black </a:t>
            </a:r>
            <a:r>
              <a:rPr lang="en-US" dirty="0" err="1" smtClean="0"/>
              <a:t>blet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53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Correct Bracing for </a:t>
            </a:r>
            <a:r>
              <a:rPr lang="en-US" sz="4800" dirty="0" err="1" smtClean="0"/>
              <a:t>Js</a:t>
            </a:r>
            <a:endParaRPr lang="en-US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2880575" cy="205933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//left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981718" y="2834640"/>
            <a:ext cx="2880575" cy="205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//right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981718" y="4893972"/>
            <a:ext cx="2880575" cy="4636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828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JavaScript Reference Example</a:t>
            </a:r>
            <a:endParaRPr lang="en-US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keyword </a:t>
            </a:r>
            <a:r>
              <a:rPr lang="en-US" dirty="0" smtClean="0"/>
              <a:t>defines both reference type and value typed.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09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JavaScript Performance</a:t>
            </a:r>
            <a:endParaRPr lang="en-US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537049"/>
          </a:xfrm>
        </p:spPr>
        <p:txBody>
          <a:bodyPr/>
          <a:lstStyle/>
          <a:p>
            <a:r>
              <a:rPr lang="en-US" dirty="0" err="1" smtClean="0"/>
              <a:t>ValinaJs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9600" y="3371689"/>
            <a:ext cx="7542727" cy="2432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1800" dirty="0" smtClean="0"/>
              <a:t>Loops</a:t>
            </a:r>
          </a:p>
          <a:p>
            <a:pPr marL="285750" indent="-285750">
              <a:buFontTx/>
              <a:buChar char="-"/>
            </a:pPr>
            <a:r>
              <a:rPr lang="en-US" sz="1800" dirty="0" smtClean="0"/>
              <a:t>Anonymous functions</a:t>
            </a:r>
          </a:p>
          <a:p>
            <a:pPr marL="285750" indent="-285750">
              <a:buFontTx/>
              <a:buChar char="-"/>
            </a:pPr>
            <a:r>
              <a:rPr lang="en-US" sz="1800" dirty="0" smtClean="0"/>
              <a:t>Variable declarations</a:t>
            </a:r>
          </a:p>
          <a:p>
            <a:pPr marL="285750" indent="-285750">
              <a:buFontTx/>
              <a:buChar char="-"/>
            </a:pPr>
            <a:r>
              <a:rPr lang="en-US" sz="1800" dirty="0" smtClean="0"/>
              <a:t>Array creations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83196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jQuery Naming convention</a:t>
            </a:r>
            <a:endParaRPr lang="en-US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537049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$name = $(“.selector”);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79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EF0E57-12D2-4B54-A790-AA6D167593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0</TotalTime>
  <Words>592</Words>
  <Application>Microsoft Office PowerPoint</Application>
  <PresentationFormat>Widescreen</PresentationFormat>
  <Paragraphs>145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Noto Symbol</vt:lpstr>
      <vt:lpstr>Questrial</vt:lpstr>
      <vt:lpstr>Wireframe Building 16x9</vt:lpstr>
      <vt:lpstr>Productivity &amp; Good practices</vt:lpstr>
      <vt:lpstr>Outlines</vt:lpstr>
      <vt:lpstr>Productivity</vt:lpstr>
      <vt:lpstr>Web Essential </vt:lpstr>
      <vt:lpstr>T4 templates</vt:lpstr>
      <vt:lpstr>Correct Bracing for Js</vt:lpstr>
      <vt:lpstr>JavaScript Reference Example</vt:lpstr>
      <vt:lpstr>JavaScript Performance</vt:lpstr>
      <vt:lpstr>jQuery Naming convention</vt:lpstr>
      <vt:lpstr>Jquery Performance &amp; Avoid Bad Practices</vt:lpstr>
      <vt:lpstr>Clean Code</vt:lpstr>
      <vt:lpstr>Naming Convention: Rule of thumb</vt:lpstr>
      <vt:lpstr>Naming Convention: Namespace</vt:lpstr>
      <vt:lpstr>Naming Convention: Class</vt:lpstr>
      <vt:lpstr>Naming Convention: private variables</vt:lpstr>
      <vt:lpstr>Naming Convention: class public variables </vt:lpstr>
      <vt:lpstr>Naming Convention: Fields</vt:lpstr>
      <vt:lpstr>Naming Convention: Constants or ReadOnly</vt:lpstr>
      <vt:lpstr>Naming Convention: method param</vt:lpstr>
      <vt:lpstr>Naming Convention: Method or function</vt:lpstr>
      <vt:lpstr>Naming Convention: Interface</vt:lpstr>
      <vt:lpstr>Write Comments</vt:lpstr>
      <vt:lpstr>Lines of code</vt:lpstr>
      <vt:lpstr>Conclusion</vt:lpstr>
      <vt:lpstr>Thank you for watching</vt:lpstr>
      <vt:lpstr>Loved Enosis Solutions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2015-08-19T08:24:59Z</dcterms:created>
  <dcterms:modified xsi:type="dcterms:W3CDTF">2015-08-19T10:00:27Z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TC030310279991</vt:lpwstr>
  </property>
</Properties>
</file>