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61" r:id="rId2"/>
    <p:sldId id="257" r:id="rId3"/>
    <p:sldId id="273" r:id="rId4"/>
    <p:sldId id="262" r:id="rId5"/>
    <p:sldId id="263" r:id="rId6"/>
    <p:sldId id="274" r:id="rId7"/>
    <p:sldId id="271" r:id="rId8"/>
    <p:sldId id="272" r:id="rId9"/>
    <p:sldId id="280" r:id="rId10"/>
    <p:sldId id="291" r:id="rId11"/>
    <p:sldId id="265" r:id="rId12"/>
    <p:sldId id="276" r:id="rId13"/>
    <p:sldId id="277" r:id="rId14"/>
    <p:sldId id="278" r:id="rId15"/>
    <p:sldId id="286" r:id="rId16"/>
    <p:sldId id="285" r:id="rId17"/>
    <p:sldId id="290" r:id="rId18"/>
    <p:sldId id="284" r:id="rId19"/>
    <p:sldId id="279" r:id="rId20"/>
    <p:sldId id="281" r:id="rId21"/>
    <p:sldId id="282" r:id="rId22"/>
    <p:sldId id="287" r:id="rId23"/>
    <p:sldId id="288" r:id="rId24"/>
    <p:sldId id="292" r:id="rId25"/>
    <p:sldId id="264" r:id="rId26"/>
    <p:sldId id="295" r:id="rId27"/>
    <p:sldId id="293" r:id="rId28"/>
    <p:sldId id="294" r:id="rId29"/>
    <p:sldId id="299" r:id="rId30"/>
    <p:sldId id="296" r:id="rId31"/>
    <p:sldId id="297" r:id="rId32"/>
    <p:sldId id="298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706" autoAdjust="0"/>
  </p:normalViewPr>
  <p:slideViewPr>
    <p:cSldViewPr snapToGrid="0">
      <p:cViewPr varScale="1">
        <p:scale>
          <a:sx n="115" d="100"/>
          <a:sy n="115" d="100"/>
        </p:scale>
        <p:origin x="372" y="22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13-Jan-18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13-Jan-18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13-Jan-18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13-Jan-18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13-Jan-18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13-Jan-18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13-Jan-18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13-Jan-18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13-Jan-18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13-Jan-18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13-Jan-18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exploringjs.com/es6/ch_variables.html" TargetMode="Externa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2ATYru7" TargetMode="Externa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expressjs.com/en/api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2ASDgsp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2ASDgsp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NodeJS</a:t>
            </a:r>
            <a:r>
              <a:rPr lang="en-US" sz="3200" dirty="0" smtClean="0"/>
              <a:t> &amp; Express for ASP.NET MVC Developers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Md. Alim Ul Karim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93845" y="5799670"/>
            <a:ext cx="59770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Microsoft Community Day</a:t>
            </a:r>
          </a:p>
          <a:p>
            <a:r>
              <a:rPr lang="en-US" dirty="0" smtClean="0"/>
              <a:t>On behalf of Microsoft Technical Community Bangladesh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sz="4800" dirty="0" err="1" smtClean="0"/>
              <a:t>NodeJS</a:t>
            </a:r>
            <a:endParaRPr lang="en-US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NodeJS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963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JavaScript for C# Developers</a:t>
            </a:r>
            <a:endParaRPr lang="en-US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29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C#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newVariable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"Hello World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800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467890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newVariable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"Hello World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486016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C#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newVariable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"Hello World"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800" dirty="0"/>
          </a:p>
          <a:p>
            <a:r>
              <a:rPr lang="en-US" sz="1800" dirty="0" err="1" smtClean="0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newVariable</a:t>
            </a:r>
            <a:r>
              <a:rPr lang="en-US" sz="1800" dirty="0" smtClean="0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12; // we can</a:t>
            </a:r>
            <a:endParaRPr lang="en-US" sz="1800" dirty="0">
              <a:solidFill>
                <a:srgbClr val="00B05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467890" cy="8217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newVariable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"Hello World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newVariable</a:t>
            </a:r>
            <a:r>
              <a:rPr lang="en-US" sz="18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12; // can’t</a:t>
            </a:r>
            <a:endParaRPr 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8148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C#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newVariable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"Hello World"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800" dirty="0"/>
          </a:p>
          <a:p>
            <a:r>
              <a:rPr lang="en-US" sz="1800" dirty="0" err="1" smtClean="0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newVariable</a:t>
            </a:r>
            <a:r>
              <a:rPr lang="en-US" sz="1800" dirty="0" smtClean="0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12; // we can</a:t>
            </a:r>
            <a:endParaRPr lang="en-US" sz="1800" dirty="0">
              <a:solidFill>
                <a:srgbClr val="00B05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467890" cy="8217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newVariable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"Hello World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newVariable</a:t>
            </a:r>
            <a:r>
              <a:rPr lang="en-US" sz="18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12; // can’t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02378" y="3778124"/>
            <a:ext cx="1719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Strongly Typed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17229" y="3778124"/>
            <a:ext cx="1668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Loosely Typed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62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C#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newVariable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"Hello World"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800" dirty="0"/>
          </a:p>
          <a:p>
            <a:r>
              <a:rPr lang="en-US" sz="1800" dirty="0" err="1" smtClean="0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newVariable</a:t>
            </a:r>
            <a:r>
              <a:rPr lang="en-US" sz="1800" dirty="0" smtClean="0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12; // we can</a:t>
            </a:r>
            <a:endParaRPr lang="en-US" sz="1800" dirty="0">
              <a:solidFill>
                <a:srgbClr val="00B05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974439" cy="8217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dynamic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newVariable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"Hello World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 err="1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newVariable</a:t>
            </a:r>
            <a:r>
              <a:rPr lang="en-US" sz="1800" dirty="0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12; // we can</a:t>
            </a:r>
            <a:endParaRPr lang="en-US" sz="1800" dirty="0">
              <a:solidFill>
                <a:srgbClr val="00B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60728" y="3782270"/>
            <a:ext cx="2937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Strongly and weakly Typed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17229" y="3778124"/>
            <a:ext cx="2484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Loosely/Weakly Typed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932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Fun things in JS V8 Engine</a:t>
            </a:r>
            <a:endParaRPr lang="en-US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157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Buzzword : JS V8 Engine</a:t>
            </a:r>
            <a:endParaRPr lang="en-US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Google Development Center Germany | OS | </a:t>
            </a:r>
            <a:r>
              <a:rPr lang="en-US" dirty="0" err="1" smtClean="0"/>
              <a:t>NodeJS</a:t>
            </a:r>
            <a:r>
              <a:rPr lang="en-US" dirty="0" smtClean="0"/>
              <a:t> &amp; Chrome | Fast | C++ | JIT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240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 V8 Declarations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74986670"/>
              </p:ext>
            </p:extLst>
          </p:nvPr>
        </p:nvGraphicFramePr>
        <p:xfrm>
          <a:off x="1295398" y="1793152"/>
          <a:ext cx="7649096" cy="318617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912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22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2274">
                  <a:extLst>
                    <a:ext uri="{9D8B030D-6E8A-4147-A177-3AD203B41FA5}">
                      <a16:colId xmlns:a16="http://schemas.microsoft.com/office/drawing/2014/main" val="3594326661"/>
                    </a:ext>
                  </a:extLst>
                </a:gridCol>
                <a:gridCol w="1912274">
                  <a:extLst>
                    <a:ext uri="{9D8B030D-6E8A-4147-A177-3AD203B41FA5}">
                      <a16:colId xmlns:a16="http://schemas.microsoft.com/office/drawing/2014/main" val="1691132109"/>
                    </a:ext>
                  </a:extLst>
                </a:gridCol>
              </a:tblGrid>
              <a:tr h="531029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Declaration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Block/Global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Changeable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Immutable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1029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 </a:t>
                      </a:r>
                      <a:r>
                        <a:rPr lang="en-US" sz="1400" b="1" dirty="0" err="1" smtClean="0">
                          <a:solidFill>
                            <a:schemeClr val="tx2"/>
                          </a:solidFill>
                        </a:rPr>
                        <a:t>var</a:t>
                      </a:r>
                      <a:endParaRPr lang="en-US" sz="14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2"/>
                          </a:solidFill>
                        </a:rPr>
                        <a:t>Global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1029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smtClean="0">
                          <a:solidFill>
                            <a:schemeClr val="tx2"/>
                          </a:solidFill>
                        </a:rPr>
                        <a:t>let</a:t>
                      </a:r>
                      <a:endParaRPr lang="en-US" sz="14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Block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526855"/>
                  </a:ext>
                </a:extLst>
              </a:tr>
              <a:tr h="531029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err="1" smtClean="0">
                          <a:solidFill>
                            <a:schemeClr val="tx2"/>
                          </a:solidFill>
                        </a:rPr>
                        <a:t>const</a:t>
                      </a:r>
                      <a:endParaRPr lang="en-US" sz="14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Block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5898691"/>
                  </a:ext>
                </a:extLst>
              </a:tr>
              <a:tr h="531029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smtClean="0">
                          <a:solidFill>
                            <a:schemeClr val="tx2"/>
                          </a:solidFill>
                        </a:rPr>
                        <a:t>class</a:t>
                      </a:r>
                      <a:endParaRPr lang="en-US" sz="14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Block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9755809"/>
                  </a:ext>
                </a:extLst>
              </a:tr>
              <a:tr h="531029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err="1" smtClean="0">
                          <a:solidFill>
                            <a:schemeClr val="tx2"/>
                          </a:solidFill>
                        </a:rPr>
                        <a:t>Object.freeze</a:t>
                      </a:r>
                      <a:r>
                        <a:rPr lang="en-US" sz="1400" b="1" dirty="0" smtClean="0">
                          <a:solidFill>
                            <a:schemeClr val="tx2"/>
                          </a:solidFill>
                        </a:rPr>
                        <a:t>()</a:t>
                      </a:r>
                      <a:endParaRPr lang="en-US" sz="14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1032243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1295398" y="5126240"/>
            <a:ext cx="47243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exploringjs.com/es6/ch_variables.html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076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Oriented Programming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C# OOP : Class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JavaScript OOP : Class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295400" y="2459672"/>
            <a:ext cx="4764578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firstName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FirstName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firstName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FirstName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sz="1100" dirty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100" dirty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sz="1100" dirty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100" dirty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ExampleMethod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x) {</a:t>
            </a: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sz="1100" b="1" dirty="0" err="1">
                <a:solidFill>
                  <a:srgbClr val="008DD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todo</a:t>
            </a:r>
            <a:r>
              <a:rPr lang="en-US" sz="1100" b="1" dirty="0">
                <a:solidFill>
                  <a:srgbClr val="008DD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stuff.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n-US" sz="1100" dirty="0"/>
          </a:p>
        </p:txBody>
      </p:sp>
      <p:sp>
        <p:nvSpPr>
          <p:cNvPr id="15" name="Rectangle 14"/>
          <p:cNvSpPr/>
          <p:nvPr/>
        </p:nvSpPr>
        <p:spPr>
          <a:xfrm>
            <a:off x="6324600" y="2459672"/>
            <a:ext cx="4731327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firstName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FirstName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firstName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ExampleMethod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FirstName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"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"Alim"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"Karim"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100" dirty="0" err="1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ExampleMethod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556036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RESTful: </a:t>
            </a:r>
            <a:r>
              <a:rPr lang="en-US" dirty="0"/>
              <a:t>Representational state </a:t>
            </a:r>
            <a:r>
              <a:rPr lang="en-US" dirty="0" smtClean="0"/>
              <a:t>transfer</a:t>
            </a:r>
          </a:p>
          <a:p>
            <a:r>
              <a:rPr lang="en-US" dirty="0" smtClean="0"/>
              <a:t>Why </a:t>
            </a:r>
            <a:r>
              <a:rPr lang="en-US" dirty="0" err="1" smtClean="0"/>
              <a:t>RESTFul</a:t>
            </a:r>
            <a:r>
              <a:rPr lang="en-US" dirty="0" smtClean="0"/>
              <a:t>?</a:t>
            </a:r>
          </a:p>
          <a:p>
            <a:r>
              <a:rPr lang="en-US" dirty="0"/>
              <a:t>What is </a:t>
            </a:r>
            <a:r>
              <a:rPr lang="en-US" dirty="0" err="1"/>
              <a:t>NodeJS</a:t>
            </a:r>
            <a:r>
              <a:rPr lang="en-US" dirty="0" smtClean="0"/>
              <a:t>?</a:t>
            </a:r>
          </a:p>
          <a:p>
            <a:r>
              <a:rPr lang="en-US" dirty="0" smtClean="0"/>
              <a:t>JavaScript &amp; </a:t>
            </a:r>
            <a:r>
              <a:rPr lang="en-US" dirty="0" err="1" smtClean="0"/>
              <a:t>NodeJS</a:t>
            </a:r>
            <a:r>
              <a:rPr lang="en-US" dirty="0" smtClean="0"/>
              <a:t> </a:t>
            </a:r>
            <a:r>
              <a:rPr lang="en-US" dirty="0"/>
              <a:t>for C# </a:t>
            </a:r>
            <a:r>
              <a:rPr lang="en-US" dirty="0" smtClean="0"/>
              <a:t>Developers</a:t>
            </a:r>
          </a:p>
          <a:p>
            <a:r>
              <a:rPr lang="en-US" dirty="0" smtClean="0"/>
              <a:t>Introduction </a:t>
            </a:r>
            <a:r>
              <a:rPr lang="en-US" dirty="0" smtClean="0"/>
              <a:t>to Express</a:t>
            </a:r>
          </a:p>
          <a:p>
            <a:r>
              <a:rPr lang="en-US" dirty="0" err="1" smtClean="0"/>
              <a:t>NodeJS</a:t>
            </a:r>
            <a:r>
              <a:rPr lang="en-US" dirty="0" smtClean="0"/>
              <a:t> and Express for ASP.NET MVC Developers and Web </a:t>
            </a:r>
            <a:r>
              <a:rPr lang="en-US" dirty="0" err="1" smtClean="0"/>
              <a:t>Api</a:t>
            </a:r>
            <a:r>
              <a:rPr lang="en-US" dirty="0" smtClean="0"/>
              <a:t> developers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Oriented Programming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C# OOP : Class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JavaScript OOP : Class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95400" y="2364013"/>
            <a:ext cx="4764578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firstName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FirstName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firstName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FirstName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sz="1100" dirty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100" dirty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sz="1100" dirty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100" dirty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      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PersonExtension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ExampleMethod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p) {</a:t>
            </a: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p.</a:t>
            </a:r>
            <a:r>
              <a:rPr lang="en-US" sz="1100" dirty="0" err="1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FirstName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"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p.</a:t>
            </a:r>
            <a:r>
              <a:rPr lang="en-US" sz="1100" dirty="0" err="1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100" dirty="0"/>
          </a:p>
        </p:txBody>
      </p:sp>
      <p:sp>
        <p:nvSpPr>
          <p:cNvPr id="6" name="Rectangle 5"/>
          <p:cNvSpPr/>
          <p:nvPr/>
        </p:nvSpPr>
        <p:spPr>
          <a:xfrm>
            <a:off x="6324600" y="2465819"/>
            <a:ext cx="4423756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firstName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FirstName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firstName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 err="1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prototype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ExampleMethod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()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FirstName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"Alim"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"Karim"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 err="1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ExampleMethod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7315199" y="4738255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00B050"/>
                </a:solidFill>
              </a:rPr>
              <a:t>Best Practice!</a:t>
            </a:r>
            <a:endParaRPr lang="en-US" b="1" i="1" dirty="0">
              <a:solidFill>
                <a:srgbClr val="00B05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86435" y="4738255"/>
            <a:ext cx="4189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0070C0"/>
                </a:solidFill>
              </a:rPr>
              <a:t>Enhancement when you can’t reach!</a:t>
            </a:r>
            <a:endParaRPr lang="en-US" b="1" i="1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86435" y="5107587"/>
            <a:ext cx="362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70C0"/>
                </a:solidFill>
              </a:rPr>
              <a:t>C# OOP  :  </a:t>
            </a:r>
            <a:r>
              <a:rPr lang="en-US" b="1" i="1" dirty="0">
                <a:solidFill>
                  <a:srgbClr val="0070C0"/>
                </a:solidFill>
                <a:hlinkClick r:id="rId2"/>
              </a:rPr>
              <a:t>http://</a:t>
            </a:r>
            <a:r>
              <a:rPr lang="en-US" b="1" i="1" dirty="0" smtClean="0">
                <a:solidFill>
                  <a:srgbClr val="0070C0"/>
                </a:solidFill>
                <a:hlinkClick r:id="rId2"/>
              </a:rPr>
              <a:t>bit.ly/2ATYru7</a:t>
            </a:r>
            <a:r>
              <a:rPr lang="en-US" b="1" i="1" dirty="0" smtClean="0">
                <a:solidFill>
                  <a:srgbClr val="0070C0"/>
                </a:solidFill>
              </a:rPr>
              <a:t> </a:t>
            </a:r>
            <a:endParaRPr lang="en-US" b="1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5631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Oriented Programming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95400" y="1806669"/>
            <a:ext cx="4572000" cy="641350"/>
          </a:xfrm>
        </p:spPr>
        <p:txBody>
          <a:bodyPr/>
          <a:lstStyle/>
          <a:p>
            <a:r>
              <a:rPr lang="en-US" dirty="0" smtClean="0"/>
              <a:t>Standard JS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95400" y="2454166"/>
            <a:ext cx="4423756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firstName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FirstName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firstName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 err="1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prototype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ExampleMethod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()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FirstName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"Alim"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"Karim"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 err="1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ExampleMethod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5867400" y="2448019"/>
            <a:ext cx="6096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  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constructor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fname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lname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  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FirstName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fname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fname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  </a:t>
            </a: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ExampleMethod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FirstName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 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"Alim"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"Karim"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 err="1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ExampleMethod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sz="1400" dirty="0"/>
          </a:p>
          <a:p>
            <a:endParaRPr lang="en-US" sz="1400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67400" y="1806669"/>
            <a:ext cx="4572000" cy="641350"/>
          </a:xfrm>
        </p:spPr>
        <p:txBody>
          <a:bodyPr/>
          <a:lstStyle/>
          <a:p>
            <a:r>
              <a:rPr lang="en-US" dirty="0" smtClean="0"/>
              <a:t>V8 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917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Oriented Programming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95400" y="1806669"/>
            <a:ext cx="4572000" cy="641350"/>
          </a:xfrm>
        </p:spPr>
        <p:txBody>
          <a:bodyPr/>
          <a:lstStyle/>
          <a:p>
            <a:r>
              <a:rPr lang="en-US" dirty="0" smtClean="0"/>
              <a:t>Standard JS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95400" y="2454166"/>
            <a:ext cx="4423756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firstName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FirstName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firstName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 err="1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prototype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ExampleMethod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()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FirstName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"Alim"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"Karim"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 err="1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ExampleMethod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5867400" y="2448019"/>
            <a:ext cx="6096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 extend </a:t>
            </a:r>
            <a:r>
              <a:rPr lang="en-US" sz="1400" dirty="0" err="1" smtClean="0">
                <a:solidFill>
                  <a:srgbClr val="007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SuperClass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 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constructor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fname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lname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  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FirstName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fname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fname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  </a:t>
            </a: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ExampleMethod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FirstName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 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"Alim"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"Karim"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 err="1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ExampleMethod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sz="1400" dirty="0"/>
          </a:p>
          <a:p>
            <a:endParaRPr lang="en-US" sz="1400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67400" y="1806669"/>
            <a:ext cx="4572000" cy="641350"/>
          </a:xfrm>
        </p:spPr>
        <p:txBody>
          <a:bodyPr/>
          <a:lstStyle/>
          <a:p>
            <a:r>
              <a:rPr lang="en-US" dirty="0" smtClean="0"/>
              <a:t>V8 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581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4800" dirty="0" smtClean="0"/>
              <a:t>Don’t use V8 Codes in Browser</a:t>
            </a:r>
            <a:endParaRPr lang="en-US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Use it in </a:t>
            </a:r>
            <a:r>
              <a:rPr lang="en-US" dirty="0" err="1" smtClean="0"/>
              <a:t>NodeJS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361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sz="4800" dirty="0" smtClean="0"/>
              <a:t>Express for </a:t>
            </a:r>
            <a:r>
              <a:rPr lang="en-US" sz="4400" dirty="0" smtClean="0"/>
              <a:t>ASP.NET</a:t>
            </a:r>
            <a:r>
              <a:rPr lang="en-US" sz="4800" dirty="0" smtClean="0"/>
              <a:t> Developers</a:t>
            </a:r>
            <a:endParaRPr lang="en-US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152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: ASP.NET MVC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 smtClean="0"/>
              <a:t>site.com/controller/action</a:t>
            </a:r>
          </a:p>
          <a:p>
            <a:pPr lvl="1"/>
            <a:r>
              <a:rPr lang="en-US" dirty="0" smtClean="0"/>
              <a:t>By default</a:t>
            </a:r>
          </a:p>
          <a:p>
            <a:r>
              <a:rPr lang="en-US" dirty="0" smtClean="0"/>
              <a:t>Lets see some action</a:t>
            </a:r>
          </a:p>
        </p:txBody>
      </p:sp>
    </p:spTree>
    <p:extLst>
      <p:ext uri="{BB962C8B-B14F-4D97-AF65-F5344CB8AC3E}">
        <p14:creationId xmlns:p14="http://schemas.microsoft.com/office/powerpoint/2010/main" val="2761515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sz="4800" dirty="0" smtClean="0"/>
              <a:t>Express </a:t>
            </a:r>
            <a:r>
              <a:rPr lang="en-US" sz="4800" dirty="0" smtClean="0"/>
              <a:t>: App.js</a:t>
            </a:r>
            <a:endParaRPr lang="en-US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Lets take a look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604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 : Folder Structure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1860404"/>
            <a:ext cx="2638095" cy="27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705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 : App.js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1860404"/>
            <a:ext cx="2638095" cy="27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151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Checkout Express </a:t>
            </a:r>
            <a:r>
              <a:rPr lang="en-US" dirty="0" err="1" smtClean="0"/>
              <a:t>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expressjs.com/en/api.html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637607" y="2417900"/>
            <a:ext cx="6126480" cy="1545244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// With Content-Type: text/html;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charset=utf-8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'html'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// =&gt; 'html'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'text/html'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// =&gt; 'text/html'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'text/*'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// =&gt; 'text/*' // When Content-Type is application/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// =&gt; '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'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'application/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// =&gt; 'application/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'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'application/*'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// =&gt; 'application/*'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'html'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// =&gt; false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977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RESTful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Representational state transfer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61717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sz="4800" dirty="0" smtClean="0"/>
              <a:t>Let’s Take a look at some coding</a:t>
            </a:r>
            <a:endParaRPr lang="en-US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Lets take a look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094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sz="4800" dirty="0" smtClean="0"/>
              <a:t>Questions?</a:t>
            </a:r>
            <a:endParaRPr lang="en-US" sz="4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309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sz="4800" dirty="0" smtClean="0"/>
              <a:t>Thank you</a:t>
            </a:r>
            <a:endParaRPr lang="en-US" sz="4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</a:t>
            </a:r>
            <a:r>
              <a:rPr lang="en-US"/>
              <a:t>://</a:t>
            </a:r>
            <a:r>
              <a:rPr lang="en-US" smtClean="0"/>
              <a:t>github.com/aukgit/nodejs-for-asp-mvc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738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: Representational state </a:t>
            </a:r>
            <a:r>
              <a:rPr lang="en-US" dirty="0" smtClean="0"/>
              <a:t>transfer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1800" dirty="0" smtClean="0"/>
              <a:t>api.site.com/resource</a:t>
            </a:r>
          </a:p>
          <a:p>
            <a:pPr lvl="1"/>
            <a:r>
              <a:rPr lang="en-US" sz="1600" dirty="0" smtClean="0"/>
              <a:t>Should return list of resource </a:t>
            </a:r>
            <a:r>
              <a:rPr lang="en-US" sz="1600" dirty="0"/>
              <a:t>[if http header method = “Get</a:t>
            </a:r>
            <a:r>
              <a:rPr lang="en-US" sz="1600" dirty="0" smtClean="0"/>
              <a:t>”]</a:t>
            </a:r>
          </a:p>
          <a:p>
            <a:r>
              <a:rPr lang="en-US" sz="1800" dirty="0" smtClean="0"/>
              <a:t>api.site.com/resource/id</a:t>
            </a:r>
          </a:p>
          <a:p>
            <a:pPr lvl="1"/>
            <a:r>
              <a:rPr lang="en-US" sz="1600" dirty="0" smtClean="0"/>
              <a:t>Get the single item by ID [if http header method = “Get”]</a:t>
            </a:r>
          </a:p>
          <a:p>
            <a:pPr lvl="1"/>
            <a:endParaRPr lang="en-US" sz="1600" dirty="0" smtClean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7601973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RESTful Header Methods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1495923"/>
              </p:ext>
            </p:extLst>
          </p:nvPr>
        </p:nvGraphicFramePr>
        <p:xfrm>
          <a:off x="1295400" y="1773382"/>
          <a:ext cx="10192790" cy="246610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0385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85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85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8558">
                  <a:extLst>
                    <a:ext uri="{9D8B030D-6E8A-4147-A177-3AD203B41FA5}">
                      <a16:colId xmlns:a16="http://schemas.microsoft.com/office/drawing/2014/main" val="3043853360"/>
                    </a:ext>
                  </a:extLst>
                </a:gridCol>
                <a:gridCol w="2038558">
                  <a:extLst>
                    <a:ext uri="{9D8B030D-6E8A-4147-A177-3AD203B41FA5}">
                      <a16:colId xmlns:a16="http://schemas.microsoft.com/office/drawing/2014/main" val="1566165255"/>
                    </a:ext>
                  </a:extLst>
                </a:gridCol>
              </a:tblGrid>
              <a:tr h="82203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GET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PUT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POST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DELETE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[PATCH]</a:t>
                      </a:r>
                      <a:endParaRPr lang="en-US" dirty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203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 </a:t>
                      </a:r>
                      <a:r>
                        <a:rPr lang="en-US" sz="1400" b="1" dirty="0" smtClean="0">
                          <a:solidFill>
                            <a:schemeClr val="tx2"/>
                          </a:solidFill>
                        </a:rPr>
                        <a:t>Entire List or Single</a:t>
                      </a:r>
                      <a:endParaRPr lang="en-US" sz="14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2"/>
                          </a:solidFill>
                        </a:rPr>
                        <a:t>Entire List or Single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2"/>
                          </a:solidFill>
                        </a:rPr>
                        <a:t>Entire List or Single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2"/>
                          </a:solidFill>
                        </a:rPr>
                        <a:t>Entire List or Single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2"/>
                          </a:solidFill>
                        </a:rPr>
                        <a:t>Single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203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Gets resources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Create or Update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Create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Delete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Updates</a:t>
                      </a:r>
                      <a:r>
                        <a:rPr lang="en-US" i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[Single]</a:t>
                      </a:r>
                      <a:endParaRPr lang="en-US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295400" y="5514483"/>
            <a:ext cx="3236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Details :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bit.ly/2ASDgsp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09273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RESTful Header Methods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733253562"/>
              </p:ext>
            </p:extLst>
          </p:nvPr>
        </p:nvGraphicFramePr>
        <p:xfrm>
          <a:off x="1295400" y="1773382"/>
          <a:ext cx="10192790" cy="328814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0385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85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85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8558">
                  <a:extLst>
                    <a:ext uri="{9D8B030D-6E8A-4147-A177-3AD203B41FA5}">
                      <a16:colId xmlns:a16="http://schemas.microsoft.com/office/drawing/2014/main" val="3043853360"/>
                    </a:ext>
                  </a:extLst>
                </a:gridCol>
                <a:gridCol w="2038558">
                  <a:extLst>
                    <a:ext uri="{9D8B030D-6E8A-4147-A177-3AD203B41FA5}">
                      <a16:colId xmlns:a16="http://schemas.microsoft.com/office/drawing/2014/main" val="1566165255"/>
                    </a:ext>
                  </a:extLst>
                </a:gridCol>
              </a:tblGrid>
              <a:tr h="82203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GET : </a:t>
                      </a:r>
                      <a:r>
                        <a:rPr lang="en-US" sz="1800" b="1" i="1" u="sng" dirty="0" smtClean="0"/>
                        <a:t>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PUT : </a:t>
                      </a:r>
                      <a:r>
                        <a:rPr lang="en-US" sz="1800" b="1" i="1" u="sng" dirty="0" smtClean="0"/>
                        <a:t>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POST :</a:t>
                      </a:r>
                      <a:r>
                        <a:rPr lang="en-US" baseline="0" dirty="0" smtClean="0"/>
                        <a:t> U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DELETE : </a:t>
                      </a:r>
                      <a:r>
                        <a:rPr lang="en-US" sz="1800" b="1" i="1" u="sng" dirty="0" smtClean="0"/>
                        <a:t>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[PATCH]</a:t>
                      </a:r>
                      <a:endParaRPr lang="en-US" dirty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203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 </a:t>
                      </a:r>
                      <a:r>
                        <a:rPr lang="en-US" sz="1400" b="1" dirty="0" smtClean="0">
                          <a:solidFill>
                            <a:schemeClr val="tx2"/>
                          </a:solidFill>
                        </a:rPr>
                        <a:t>Entire List or Single</a:t>
                      </a:r>
                      <a:endParaRPr lang="en-US" sz="14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2"/>
                          </a:solidFill>
                        </a:rPr>
                        <a:t>Entire List or Single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2"/>
                          </a:solidFill>
                        </a:rPr>
                        <a:t>Entire List or Single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2"/>
                          </a:solidFill>
                        </a:rPr>
                        <a:t>Entire List or Single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2"/>
                          </a:solidFill>
                        </a:rPr>
                        <a:t>Single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203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Gets resources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Create or Update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Create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Delete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Updates</a:t>
                      </a:r>
                      <a:r>
                        <a:rPr lang="en-US" i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[Single]</a:t>
                      </a:r>
                      <a:endParaRPr lang="en-US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2036">
                <a:tc>
                  <a:txBody>
                    <a:bodyPr/>
                    <a:lstStyle/>
                    <a:p>
                      <a:pPr algn="ctr"/>
                      <a:r>
                        <a:rPr lang="en-US" sz="3200" b="1" i="1" u="sng" dirty="0" smtClean="0"/>
                        <a:t>R</a:t>
                      </a:r>
                      <a:r>
                        <a:rPr lang="en-US" dirty="0" smtClean="0"/>
                        <a:t>ead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i="1" u="sng" dirty="0" smtClean="0"/>
                        <a:t>C</a:t>
                      </a:r>
                      <a:r>
                        <a:rPr lang="en-US" dirty="0" smtClean="0"/>
                        <a:t>reate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i="1" u="sng" dirty="0" smtClean="0"/>
                        <a:t>U</a:t>
                      </a:r>
                      <a:r>
                        <a:rPr lang="en-US" dirty="0" smtClean="0"/>
                        <a:t>pdate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i="1" u="sng" dirty="0" smtClean="0"/>
                        <a:t>D</a:t>
                      </a:r>
                      <a:r>
                        <a:rPr lang="en-US" dirty="0" smtClean="0"/>
                        <a:t>elete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</a:t>
                      </a:r>
                      <a:endParaRPr lang="en-US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4449487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295400" y="5514483"/>
            <a:ext cx="3236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Details :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bit.ly/2ASDgsp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38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Header (Request)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829989"/>
            <a:ext cx="8209524" cy="2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694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Header (Response)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646238"/>
            <a:ext cx="8180952" cy="39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094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4400" dirty="0" smtClean="0"/>
              <a:t>Use POSTMAN to debug your </a:t>
            </a:r>
            <a:r>
              <a:rPr lang="en-US" sz="4400" dirty="0" err="1" smtClean="0"/>
              <a:t>apis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447101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244</TotalTime>
  <Words>1023</Words>
  <Application>Microsoft Office PowerPoint</Application>
  <PresentationFormat>Widescreen</PresentationFormat>
  <Paragraphs>260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5" baseType="lpstr">
      <vt:lpstr>Arial</vt:lpstr>
      <vt:lpstr>Consolas</vt:lpstr>
      <vt:lpstr>Diamond Grid 16x9</vt:lpstr>
      <vt:lpstr>NodeJS &amp; Express for ASP.NET MVC Developers</vt:lpstr>
      <vt:lpstr>Outline</vt:lpstr>
      <vt:lpstr>RESTful</vt:lpstr>
      <vt:lpstr>REST : Representational state transfer</vt:lpstr>
      <vt:lpstr>RESTful Header Methods</vt:lpstr>
      <vt:lpstr>RESTful Header Methods</vt:lpstr>
      <vt:lpstr>Http Header (Request)</vt:lpstr>
      <vt:lpstr>Http Header (Response)</vt:lpstr>
      <vt:lpstr>Use POSTMAN to debug your apis</vt:lpstr>
      <vt:lpstr>NodeJS</vt:lpstr>
      <vt:lpstr>JavaScript for C# Developers</vt:lpstr>
      <vt:lpstr>Variables</vt:lpstr>
      <vt:lpstr>Variables</vt:lpstr>
      <vt:lpstr>Variables</vt:lpstr>
      <vt:lpstr>Variables</vt:lpstr>
      <vt:lpstr>Fun things in JS V8 Engine</vt:lpstr>
      <vt:lpstr>Buzzword : JS V8 Engine</vt:lpstr>
      <vt:lpstr>JS V8 Declarations</vt:lpstr>
      <vt:lpstr>Object Oriented Programming</vt:lpstr>
      <vt:lpstr>Object Oriented Programming</vt:lpstr>
      <vt:lpstr>Object Oriented Programming</vt:lpstr>
      <vt:lpstr>Object Oriented Programming</vt:lpstr>
      <vt:lpstr>Don’t use V8 Codes in Browser</vt:lpstr>
      <vt:lpstr>Express for ASP.NET Developers</vt:lpstr>
      <vt:lpstr>Recap : ASP.NET MVC</vt:lpstr>
      <vt:lpstr>Express : App.js</vt:lpstr>
      <vt:lpstr>Express : Folder Structure</vt:lpstr>
      <vt:lpstr>Express : App.js</vt:lpstr>
      <vt:lpstr>Checkout Express Api</vt:lpstr>
      <vt:lpstr>Let’s Take a look at some coding</vt:lpstr>
      <vt:lpstr>Questions?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NodeJS &amp; Express for ASP.NET MVC Developers</dc:title>
  <dc:creator>Md. Alim Ul Karim</dc:creator>
  <cp:lastModifiedBy>Md. Alim Ul Karim</cp:lastModifiedBy>
  <cp:revision>182</cp:revision>
  <dcterms:created xsi:type="dcterms:W3CDTF">2018-01-12T09:03:51Z</dcterms:created>
  <dcterms:modified xsi:type="dcterms:W3CDTF">2018-01-12T20:12:34Z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