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671" r:id="rId2"/>
    <p:sldId id="668" r:id="rId3"/>
    <p:sldId id="450" r:id="rId4"/>
    <p:sldId id="577" r:id="rId5"/>
    <p:sldId id="780" r:id="rId6"/>
    <p:sldId id="472" r:id="rId7"/>
    <p:sldId id="442" r:id="rId8"/>
    <p:sldId id="7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55" d="100"/>
          <a:sy n="55" d="100"/>
        </p:scale>
        <p:origin x="274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2AA67-12DE-4058-9C23-CBF7F50BEF7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B1181-9551-41D9-A610-39522939E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3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92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4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9E439-0A36-4389-B1D4-036D35E9F4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99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057334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5801471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533930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425045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3441785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3583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469682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A13EFA35-A937-47F7-93E5-9465F8876AC6}"/>
              </a:ext>
            </a:extLst>
          </p:cNvPr>
          <p:cNvSpPr txBox="1"/>
          <p:nvPr userDrawn="1"/>
        </p:nvSpPr>
        <p:spPr>
          <a:xfrm>
            <a:off x="469901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2023 Deloitte Development LLC. All rights reserved.</a:t>
            </a:r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4359-4F20-4FAE-B7A0-C54983A639ED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650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43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5943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3901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38155" y="2125013"/>
            <a:ext cx="5325845" cy="3996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38157" y="1700213"/>
            <a:ext cx="5325844" cy="385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2920" y="2125013"/>
            <a:ext cx="5316825" cy="3996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2920" y="1700213"/>
            <a:ext cx="5319272" cy="385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4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319369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&amp;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331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2000"/>
            <a:ext cx="11145628" cy="40690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700214"/>
            <a:ext cx="11136001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67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hart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331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2920" y="2051999"/>
            <a:ext cx="3522776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2920" y="1700214"/>
            <a:ext cx="3537600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7200" y="2051999"/>
            <a:ext cx="3537600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7199" y="1700214"/>
            <a:ext cx="3537600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4286" y="2051999"/>
            <a:ext cx="3522781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4286" y="1700214"/>
            <a:ext cx="3540671" cy="3571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121014"/>
            <a:ext cx="11145627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47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49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, 1 column text with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920" y="320040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2919" y="1700213"/>
            <a:ext cx="11164147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03771" y="6491553"/>
            <a:ext cx="463296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7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3401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321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997566-12DB-42C6-84E6-8E749C2312C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0342BD48-5C4F-4819-BD37-89A6717CB9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45883A3-A15B-4670-8B4D-F88093CD47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4A348EF0-ADC4-462A-90A0-4CFC00351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A79EC0B1-EA9D-4403-8E95-16D34E280D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61703B8D-1192-427B-A844-72937E6938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64D1D140-37E4-4FDD-AE02-1774414EBC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C6572CF-06BE-469A-81CE-8D5296B315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E43F102F-68A0-410F-B141-874D3FF27F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52FA796B-05A6-4597-A863-F044BEB067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D083F0-A3F9-415E-87B8-E17B452B5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044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19433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EEA3F2-C909-4275-956A-5518D34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19F8D2D-E0FF-4267-BB4C-23E0F19A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0BDA8F6-D1EC-4590-8515-7F2E0D9EE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E570DBD-3EC7-4EE8-886A-A6498BE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1656288-29CD-4B95-A46B-7B8DA786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3894AF9-2B03-4231-9AEA-EC49F5E1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F1C43784-6F73-4D9F-8497-B40FDBB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031C0BD-B701-4255-B53D-1A0FB806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F07466D-8C2C-4286-9984-91933013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2700776-9B5A-4A2C-BA8E-E8C5B03A0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768AB6-AEBA-4689-BCE3-70447F634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28798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 accent 3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70651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57407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4" y="1705670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4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98262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 4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8000" y="1705670"/>
            <a:ext cx="10514651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8000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9590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3649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093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342380256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8" name="Copyright"/>
          <p:cNvSpPr txBox="1"/>
          <p:nvPr/>
        </p:nvSpPr>
        <p:spPr>
          <a:xfrm>
            <a:off x="469901" y="6477000"/>
            <a:ext cx="5355167" cy="13849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b="0" noProof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Copyright © 2023 Deloitte Development LLC. All rights reserved.</a:t>
            </a:r>
            <a:endParaRPr lang="en-US" sz="900" b="0" noProof="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29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0" orient="horz" pos="4081">
          <p15:clr>
            <a:srgbClr val="F26B43"/>
          </p15:clr>
        </p15:guide>
        <p15:guide id="46" orient="horz" pos="4020">
          <p15:clr>
            <a:srgbClr val="F26B43"/>
          </p15:clr>
        </p15:guide>
        <p15:guide id="51" orient="horz" pos="4080">
          <p15:clr>
            <a:srgbClr val="F26B43"/>
          </p15:clr>
        </p15:guide>
        <p15:guide id="52" pos="3840">
          <p15:clr>
            <a:srgbClr val="F26B43"/>
          </p15:clr>
        </p15:guide>
        <p15:guide id="53" pos="3912">
          <p15:clr>
            <a:srgbClr val="F26B43"/>
          </p15:clr>
        </p15:guide>
        <p15:guide id="54" pos="3768">
          <p15:clr>
            <a:srgbClr val="F26B43"/>
          </p15:clr>
        </p15:guide>
        <p15:guide id="55" pos="4968">
          <p15:clr>
            <a:srgbClr val="F26B43"/>
          </p15:clr>
        </p15:guide>
        <p15:guide id="56" pos="5088">
          <p15:clr>
            <a:srgbClr val="F26B43"/>
          </p15:clr>
        </p15:guide>
        <p15:guide id="57" pos="6168">
          <p15:clr>
            <a:srgbClr val="F26B43"/>
          </p15:clr>
        </p15:guide>
        <p15:guide id="58" pos="6288">
          <p15:clr>
            <a:srgbClr val="F26B43"/>
          </p15:clr>
        </p15:guide>
        <p15:guide id="59" pos="2712">
          <p15:clr>
            <a:srgbClr val="F26B43"/>
          </p15:clr>
        </p15:guide>
        <p15:guide id="60" pos="2592">
          <p15:clr>
            <a:srgbClr val="F26B43"/>
          </p15:clr>
        </p15:guide>
        <p15:guide id="61" pos="1512">
          <p15:clr>
            <a:srgbClr val="F26B43"/>
          </p15:clr>
        </p15:guide>
        <p15:guide id="62" pos="1392">
          <p15:clr>
            <a:srgbClr val="F26B43"/>
          </p15:clr>
        </p15:guide>
        <p15:guide id="63" pos="312">
          <p15:clr>
            <a:srgbClr val="F26B43"/>
          </p15:clr>
        </p15:guide>
        <p15:guide id="64" orient="horz" pos="1056">
          <p15:clr>
            <a:srgbClr val="F26B43"/>
          </p15:clr>
        </p15:guide>
        <p15:guide id="65" orient="horz" pos="2232">
          <p15:clr>
            <a:srgbClr val="F26B43"/>
          </p15:clr>
        </p15:guide>
        <p15:guide id="66" orient="horz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CBF47E0-4252-4499-9ED7-F0D5AB366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6" r="594" b="-1"/>
          <a:stretch/>
        </p:blipFill>
        <p:spPr bwMode="auto">
          <a:xfrm>
            <a:off x="826978" y="1095232"/>
            <a:ext cx="5400000" cy="5400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05883" y="3429000"/>
            <a:ext cx="5400000" cy="721042"/>
          </a:xfrm>
        </p:spPr>
        <p:txBody>
          <a:bodyPr anchor="b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The Future of Renewable Energy - Solar Energy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By: Augusth Koppal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698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3138839" y="1601177"/>
            <a:ext cx="11188700" cy="334099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Table of Contents: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29AAFBA2-FC8F-4650-86AD-46C95B937B46}"/>
              </a:ext>
            </a:extLst>
          </p:cNvPr>
          <p:cNvSpPr/>
          <p:nvPr/>
        </p:nvSpPr>
        <p:spPr bwMode="gray">
          <a:xfrm>
            <a:off x="2032396" y="3265714"/>
            <a:ext cx="1493305" cy="2179246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Business Understanding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hlinkClick r:id="" action="ppaction://noaction"/>
            <a:extLst>
              <a:ext uri="{FF2B5EF4-FFF2-40B4-BE49-F238E27FC236}">
                <a16:creationId xmlns:a16="http://schemas.microsoft.com/office/drawing/2014/main" id="{A8955FF1-0CD5-4A56-BCD3-08FD69929E07}"/>
              </a:ext>
            </a:extLst>
          </p:cNvPr>
          <p:cNvSpPr/>
          <p:nvPr/>
        </p:nvSpPr>
        <p:spPr bwMode="gray">
          <a:xfrm>
            <a:off x="3685339" y="3265714"/>
            <a:ext cx="1493305" cy="2179246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4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Understanding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C41F7D27-8EDD-4566-9BA4-EB0FE55BC221}"/>
              </a:ext>
            </a:extLst>
          </p:cNvPr>
          <p:cNvSpPr/>
          <p:nvPr/>
        </p:nvSpPr>
        <p:spPr bwMode="gray">
          <a:xfrm>
            <a:off x="5338282" y="3265714"/>
            <a:ext cx="1493305" cy="2179246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Preparation: Feature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Feature Selection 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B35E0EB8-22CF-4E45-AEA0-02D21C8467F4}"/>
              </a:ext>
            </a:extLst>
          </p:cNvPr>
          <p:cNvSpPr/>
          <p:nvPr/>
        </p:nvSpPr>
        <p:spPr bwMode="gray">
          <a:xfrm>
            <a:off x="501158" y="3265714"/>
            <a:ext cx="1371600" cy="2179246"/>
          </a:xfrm>
          <a:prstGeom prst="rect">
            <a:avLst/>
          </a:prstGeom>
          <a:solidFill>
            <a:srgbClr val="C4D6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Front Page Slide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2C6BE2B8-370E-4B27-8AD2-EB5751308E8B}"/>
              </a:ext>
            </a:extLst>
          </p:cNvPr>
          <p:cNvSpPr/>
          <p:nvPr/>
        </p:nvSpPr>
        <p:spPr bwMode="gray">
          <a:xfrm>
            <a:off x="6991225" y="3265714"/>
            <a:ext cx="1371600" cy="2179246"/>
          </a:xfrm>
          <a:prstGeom prst="rect">
            <a:avLst/>
          </a:prstGeom>
          <a:solidFill>
            <a:srgbClr val="00A3E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 Workflow &amp;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Results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6C839582-0F66-44BB-8E97-F79AE635E472}"/>
              </a:ext>
            </a:extLst>
          </p:cNvPr>
          <p:cNvSpPr/>
          <p:nvPr/>
        </p:nvSpPr>
        <p:spPr bwMode="gray">
          <a:xfrm>
            <a:off x="8506421" y="3265714"/>
            <a:ext cx="1371600" cy="2179246"/>
          </a:xfrm>
          <a:prstGeom prst="rect">
            <a:avLst/>
          </a:prstGeom>
          <a:solidFill>
            <a:srgbClr val="6FC2B4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7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Evaluation of Final Model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B6878C4C-3FAB-4BB8-A1F3-3C7F004303F2}"/>
              </a:ext>
            </a:extLst>
          </p:cNvPr>
          <p:cNvSpPr/>
          <p:nvPr/>
        </p:nvSpPr>
        <p:spPr bwMode="gray">
          <a:xfrm>
            <a:off x="10037659" y="3265714"/>
            <a:ext cx="1371600" cy="217924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Conclusion/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Q &amp; A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2714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789543" y="234732"/>
            <a:ext cx="11188700" cy="334099"/>
          </a:xfrm>
        </p:spPr>
        <p:txBody>
          <a:bodyPr/>
          <a:lstStyle/>
          <a:p>
            <a:r>
              <a:rPr lang="en-US" sz="3200" b="1" dirty="0"/>
              <a:t>Business Understanding</a:t>
            </a: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822A884D-AB12-4705-B755-21E3CD7971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205220"/>
              </p:ext>
            </p:extLst>
          </p:nvPr>
        </p:nvGraphicFramePr>
        <p:xfrm>
          <a:off x="501649" y="2425471"/>
          <a:ext cx="4452735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Which energy industry/sector is best to invest in for the future?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The renewable energy industry is one industry to focus on.  In particular, the solar energy sector.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9DA6897-6919-4CEE-9C18-2CF1BA066D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273844"/>
              </p:ext>
            </p:extLst>
          </p:nvPr>
        </p:nvGraphicFramePr>
        <p:xfrm>
          <a:off x="501650" y="952032"/>
          <a:ext cx="4452734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Who are the stakeholders?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The stakeholders are venture capitalists from a large firm.</a:t>
                      </a: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A85A289E-B43B-40AD-BE58-B9493FDAE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348819"/>
              </p:ext>
            </p:extLst>
          </p:nvPr>
        </p:nvGraphicFramePr>
        <p:xfrm>
          <a:off x="510349" y="4556298"/>
          <a:ext cx="4452735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Which assets in the solar energy are most enticing?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Photovoltaic (PV) Systems from solar power plants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86BC25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937BA35-9003-48E8-BF2B-CD8AA0624CAE}"/>
              </a:ext>
            </a:extLst>
          </p:cNvPr>
          <p:cNvSpPr/>
          <p:nvPr/>
        </p:nvSpPr>
        <p:spPr bwMode="gray">
          <a:xfrm>
            <a:off x="8683526" y="6151418"/>
            <a:ext cx="2721536" cy="70658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9871ED65-2D73-4B32-B289-40F546DC5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459854"/>
              </p:ext>
            </p:extLst>
          </p:nvPr>
        </p:nvGraphicFramePr>
        <p:xfrm>
          <a:off x="6290079" y="952032"/>
          <a:ext cx="445273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2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What is the focus of this project?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The model predicts the </a:t>
                      </a:r>
                      <a:r>
                        <a:rPr kumimoji="0" lang="en-US" sz="14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power output 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of PV systems in the short term.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Tremendous for managing power grid production daily/hourly.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Also, helpful for resource planning &amp; or energy storage/delivery.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Project goal is to map an input value with a continuous target variable.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 descr="How a PV System Works - FSEC®">
            <a:extLst>
              <a:ext uri="{FF2B5EF4-FFF2-40B4-BE49-F238E27FC236}">
                <a16:creationId xmlns:a16="http://schemas.microsoft.com/office/drawing/2014/main" id="{52B14ABB-13BB-42AE-93E5-5477E8C4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912" y="3712251"/>
            <a:ext cx="5825067" cy="291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514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5" name="Title 1"/>
          <p:cNvSpPr>
            <a:spLocks noGrp="1"/>
          </p:cNvSpPr>
          <p:nvPr>
            <p:ph type="title" idx="4294967295"/>
          </p:nvPr>
        </p:nvSpPr>
        <p:spPr>
          <a:xfrm>
            <a:off x="4282895" y="188728"/>
            <a:ext cx="11188700" cy="334099"/>
          </a:xfrm>
        </p:spPr>
        <p:txBody>
          <a:bodyPr/>
          <a:lstStyle/>
          <a:p>
            <a:r>
              <a:rPr lang="en-US" sz="3600" b="1" dirty="0"/>
              <a:t>Data Understanding:</a:t>
            </a:r>
            <a:endParaRPr lang="en-US" sz="3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DCE9CB3-31B2-4DA6-B10A-940B363D2EAB}"/>
              </a:ext>
            </a:extLst>
          </p:cNvPr>
          <p:cNvSpPr/>
          <p:nvPr/>
        </p:nvSpPr>
        <p:spPr bwMode="gray">
          <a:xfrm>
            <a:off x="724616" y="891155"/>
            <a:ext cx="3665330" cy="544867"/>
          </a:xfrm>
          <a:prstGeom prst="rect">
            <a:avLst/>
          </a:prstGeom>
          <a:solidFill>
            <a:srgbClr val="046A38"/>
          </a:solidFill>
          <a:ln w="12700" algn="ctr">
            <a:solidFill>
              <a:srgbClr val="046A38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1600" b="1" dirty="0">
                <a:latin typeface="Calibri"/>
              </a:rPr>
              <a:t>Environmental Attributes:</a:t>
            </a:r>
            <a:endParaRPr kumimoji="1" lang="ja-JP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正方形/長方形 16">
            <a:extLst>
              <a:ext uri="{FF2B5EF4-FFF2-40B4-BE49-F238E27FC236}">
                <a16:creationId xmlns:a16="http://schemas.microsoft.com/office/drawing/2014/main" id="{E5FF49AB-D316-442E-BE7A-4A1B21152B74}"/>
              </a:ext>
            </a:extLst>
          </p:cNvPr>
          <p:cNvSpPr/>
          <p:nvPr/>
        </p:nvSpPr>
        <p:spPr bwMode="gray">
          <a:xfrm>
            <a:off x="8220607" y="916056"/>
            <a:ext cx="3665330" cy="544867"/>
          </a:xfrm>
          <a:prstGeom prst="rect">
            <a:avLst/>
          </a:prstGeom>
          <a:solidFill>
            <a:schemeClr val="accent4"/>
          </a:solidFill>
          <a:ln w="12700" algn="ctr">
            <a:solidFill>
              <a:srgbClr val="046A38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Angles of PV Systems:</a:t>
            </a:r>
            <a:endParaRPr kumimoji="1" lang="ja-JP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07097-0BA3-447F-85CD-DA3B47306B98}"/>
              </a:ext>
            </a:extLst>
          </p:cNvPr>
          <p:cNvSpPr txBox="1"/>
          <p:nvPr/>
        </p:nvSpPr>
        <p:spPr>
          <a:xfrm>
            <a:off x="724616" y="1754648"/>
            <a:ext cx="4830795" cy="3739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Temperature Above Ground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Relative Humidity Above Ground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Mean Sea Level Pressure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Total Precipitation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Snowfall Amount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Cloud Cover (Total, High &amp; Low)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Shortwave Radiation (30% yield)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Wind Speed Above Ground (10, 80 &amp; 900 m.)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Wind Direction Above Ground (10, 80 &amp; 900 m.)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Wind Gust Above Ground (10 m.)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7582DE-8E59-4317-877B-8429E6F3A3A5}"/>
              </a:ext>
            </a:extLst>
          </p:cNvPr>
          <p:cNvSpPr txBox="1"/>
          <p:nvPr/>
        </p:nvSpPr>
        <p:spPr>
          <a:xfrm>
            <a:off x="9051985" y="1977350"/>
            <a:ext cx="483079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Angle of Incidence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Zenith</a:t>
            </a:r>
          </a:p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Azimuth</a:t>
            </a:r>
          </a:p>
        </p:txBody>
      </p:sp>
      <p:sp>
        <p:nvSpPr>
          <p:cNvPr id="36" name="正方形/長方形 16">
            <a:extLst>
              <a:ext uri="{FF2B5EF4-FFF2-40B4-BE49-F238E27FC236}">
                <a16:creationId xmlns:a16="http://schemas.microsoft.com/office/drawing/2014/main" id="{9B9A0D06-F3D8-4FF9-8E26-37FD4407B674}"/>
              </a:ext>
            </a:extLst>
          </p:cNvPr>
          <p:cNvSpPr/>
          <p:nvPr/>
        </p:nvSpPr>
        <p:spPr bwMode="gray">
          <a:xfrm>
            <a:off x="8044580" y="4880650"/>
            <a:ext cx="3665330" cy="544867"/>
          </a:xfrm>
          <a:prstGeom prst="rect">
            <a:avLst/>
          </a:prstGeom>
          <a:solidFill>
            <a:srgbClr val="046A38"/>
          </a:solidFill>
          <a:ln w="12700" algn="ctr">
            <a:solidFill>
              <a:srgbClr val="046A38"/>
            </a:solidFill>
            <a:miter lim="800000"/>
            <a:headEnd/>
            <a:tailEnd/>
          </a:ln>
        </p:spPr>
        <p:txBody>
          <a:bodyPr wrap="square"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1" lang="en-US" altLang="ja-JP" sz="1600" b="1" dirty="0">
                <a:latin typeface="Calibri"/>
              </a:rPr>
              <a:t>Energy Generated </a:t>
            </a:r>
            <a:r>
              <a:rPr kumimoji="1" lang="en-US" altLang="ja-JP" sz="1600" dirty="0">
                <a:latin typeface="Calibri"/>
              </a:rPr>
              <a:t>: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C55B18-92B9-412A-96C1-E1ACEB51E53C}"/>
              </a:ext>
            </a:extLst>
          </p:cNvPr>
          <p:cNvSpPr txBox="1"/>
          <p:nvPr/>
        </p:nvSpPr>
        <p:spPr>
          <a:xfrm>
            <a:off x="9051985" y="5664945"/>
            <a:ext cx="48307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313131"/>
                </a:solidFill>
              </a:rPr>
              <a:t>Power Output (Kw)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B5CB65-EA05-40B0-9D36-713E27D0C1C0}"/>
              </a:ext>
            </a:extLst>
          </p:cNvPr>
          <p:cNvSpPr/>
          <p:nvPr/>
        </p:nvSpPr>
        <p:spPr bwMode="gray">
          <a:xfrm>
            <a:off x="8402128" y="6159260"/>
            <a:ext cx="2950234" cy="69874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Illustration for the definitions of solar zenith and azimuth angles and ...">
            <a:extLst>
              <a:ext uri="{FF2B5EF4-FFF2-40B4-BE49-F238E27FC236}">
                <a16:creationId xmlns:a16="http://schemas.microsoft.com/office/drawing/2014/main" id="{C0676577-6302-4D99-8511-2A9B4976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46" y="1845431"/>
            <a:ext cx="4199648" cy="266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7947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62DCEF-3D8C-4E29-8B65-84F7EBF1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692" y="188981"/>
            <a:ext cx="11188700" cy="334099"/>
          </a:xfrm>
        </p:spPr>
        <p:txBody>
          <a:bodyPr/>
          <a:lstStyle/>
          <a:p>
            <a:r>
              <a:rPr lang="en-US" sz="3200" b="1" dirty="0"/>
              <a:t>Data Preparation:</a:t>
            </a:r>
            <a:endParaRPr lang="en-US" sz="3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1032FA-D947-4213-ACB8-C2D7BE22E2DA}"/>
              </a:ext>
            </a:extLst>
          </p:cNvPr>
          <p:cNvGrpSpPr/>
          <p:nvPr/>
        </p:nvGrpSpPr>
        <p:grpSpPr>
          <a:xfrm>
            <a:off x="557779" y="-891449"/>
            <a:ext cx="8316913" cy="4406097"/>
            <a:chOff x="417000" y="1424552"/>
            <a:chExt cx="6681976" cy="3861516"/>
          </a:xfrm>
        </p:grpSpPr>
        <p:sp>
          <p:nvSpPr>
            <p:cNvPr id="21" name="正方形/長方形 14">
              <a:extLst>
                <a:ext uri="{FF2B5EF4-FFF2-40B4-BE49-F238E27FC236}">
                  <a16:creationId xmlns:a16="http://schemas.microsoft.com/office/drawing/2014/main" id="{D0D47BF0-9317-4795-B337-C0F342CC5D14}"/>
                </a:ext>
              </a:extLst>
            </p:cNvPr>
            <p:cNvSpPr/>
            <p:nvPr/>
          </p:nvSpPr>
          <p:spPr bwMode="gray">
            <a:xfrm>
              <a:off x="504975" y="2805921"/>
              <a:ext cx="2944800" cy="4698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en-US" altLang="ja-JP" sz="2400" b="1" dirty="0">
                  <a:latin typeface="Calibri"/>
                </a:rPr>
                <a:t>Feature Engineering:</a:t>
              </a:r>
              <a:endParaRPr kumimoji="1" lang="ja-JP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正方形/長方形 16">
              <a:extLst>
                <a:ext uri="{FF2B5EF4-FFF2-40B4-BE49-F238E27FC236}">
                  <a16:creationId xmlns:a16="http://schemas.microsoft.com/office/drawing/2014/main" id="{F2E7DE98-4665-4AA6-A312-A8CB4F0F7404}"/>
                </a:ext>
              </a:extLst>
            </p:cNvPr>
            <p:cNvSpPr/>
            <p:nvPr/>
          </p:nvSpPr>
          <p:spPr bwMode="gray">
            <a:xfrm>
              <a:off x="504975" y="4808545"/>
              <a:ext cx="2944800" cy="4775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algn="ctr">
              <a:solidFill>
                <a:srgbClr val="046A38"/>
              </a:solidFill>
              <a:miter lim="800000"/>
              <a:headEnd/>
              <a:tailEnd/>
            </a:ln>
          </p:spPr>
          <p:txBody>
            <a:bodyPr wrap="square" lIns="36000" tIns="36000" rIns="36000" bIns="36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en-US" altLang="ja-JP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Feature Selection:</a:t>
              </a:r>
              <a:endParaRPr kumimoji="1" lang="ja-JP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正方形/長方形 17">
              <a:extLst>
                <a:ext uri="{FF2B5EF4-FFF2-40B4-BE49-F238E27FC236}">
                  <a16:creationId xmlns:a16="http://schemas.microsoft.com/office/drawing/2014/main" id="{8C480DB0-4296-43E1-BF48-3079F000873E}"/>
                </a:ext>
              </a:extLst>
            </p:cNvPr>
            <p:cNvSpPr/>
            <p:nvPr/>
          </p:nvSpPr>
          <p:spPr bwMode="gray">
            <a:xfrm>
              <a:off x="6653755" y="1424552"/>
              <a:ext cx="445221" cy="57234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36000" tIns="36000" rIns="36000" bIns="36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en-US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2</a:t>
              </a:r>
              <a:endPara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6" name="正方形/長方形 19">
              <a:extLst>
                <a:ext uri="{FF2B5EF4-FFF2-40B4-BE49-F238E27FC236}">
                  <a16:creationId xmlns:a16="http://schemas.microsoft.com/office/drawing/2014/main" id="{1D39E71B-6CE5-4472-930A-A6A5776DE1EB}"/>
                </a:ext>
              </a:extLst>
            </p:cNvPr>
            <p:cNvSpPr/>
            <p:nvPr/>
          </p:nvSpPr>
          <p:spPr bwMode="gray">
            <a:xfrm>
              <a:off x="417000" y="4197268"/>
              <a:ext cx="445221" cy="57234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36000" tIns="36000" rIns="36000" bIns="36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en-US" altLang="ja-JP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1</a:t>
              </a:r>
              <a:endPara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4A07874-06AD-46F1-8AC7-8AECE1C8C838}"/>
              </a:ext>
            </a:extLst>
          </p:cNvPr>
          <p:cNvSpPr/>
          <p:nvPr/>
        </p:nvSpPr>
        <p:spPr bwMode="gray">
          <a:xfrm>
            <a:off x="8327941" y="6021238"/>
            <a:ext cx="3003688" cy="83676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4100F-B187-4CA2-8315-2244FA55C588}"/>
              </a:ext>
            </a:extLst>
          </p:cNvPr>
          <p:cNvSpPr txBox="1"/>
          <p:nvPr/>
        </p:nvSpPr>
        <p:spPr>
          <a:xfrm>
            <a:off x="1022560" y="1324648"/>
            <a:ext cx="2969579" cy="14619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13131"/>
                </a:solidFill>
              </a:rPr>
              <a:t>Feature engineering included taking the natural log transformation of the numeric variables.</a:t>
            </a:r>
          </a:p>
          <a:p>
            <a:pPr marL="28575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13131"/>
                </a:solidFill>
              </a:rPr>
              <a:t>Dropped any null values.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34EE14-44FC-4FF2-B4C1-389F5F7BB9BE}"/>
              </a:ext>
            </a:extLst>
          </p:cNvPr>
          <p:cNvSpPr/>
          <p:nvPr/>
        </p:nvSpPr>
        <p:spPr bwMode="gray">
          <a:xfrm>
            <a:off x="542676" y="3688475"/>
            <a:ext cx="4140683" cy="259442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342900" indent="-342900" algn="ctr">
              <a:lnSpc>
                <a:spcPct val="106000"/>
              </a:lnSpc>
              <a:buFont typeface="+mj-lt"/>
              <a:buAutoNum type="arabicPeriod"/>
            </a:pPr>
            <a:r>
              <a:rPr lang="en-US" sz="1600" b="1" dirty="0"/>
              <a:t>Temperature Above Ground</a:t>
            </a:r>
          </a:p>
          <a:p>
            <a:pPr marL="342900" indent="-342900" algn="ctr">
              <a:lnSpc>
                <a:spcPct val="106000"/>
              </a:lnSpc>
              <a:buFont typeface="+mj-lt"/>
              <a:buAutoNum type="arabicPeriod"/>
            </a:pPr>
            <a:r>
              <a:rPr lang="en-US" sz="1600" b="1" dirty="0"/>
              <a:t>Relative Humidity Above Ground</a:t>
            </a:r>
          </a:p>
          <a:p>
            <a:pPr marL="342900" indent="-342900" algn="ctr">
              <a:lnSpc>
                <a:spcPct val="106000"/>
              </a:lnSpc>
              <a:buFont typeface="+mj-lt"/>
              <a:buAutoNum type="arabicPeriod"/>
            </a:pPr>
            <a:r>
              <a:rPr lang="en-US" sz="1600" b="1" dirty="0"/>
              <a:t>Mean Sea Level Pressure</a:t>
            </a:r>
          </a:p>
          <a:p>
            <a:pPr marL="342900" indent="-342900" algn="ctr">
              <a:lnSpc>
                <a:spcPct val="106000"/>
              </a:lnSpc>
              <a:buFont typeface="+mj-lt"/>
              <a:buAutoNum type="arabicPeriod"/>
            </a:pPr>
            <a:r>
              <a:rPr lang="en-US" sz="1600" b="1" dirty="0"/>
              <a:t>Total Precipitation</a:t>
            </a:r>
          </a:p>
          <a:p>
            <a:pPr marL="342900" indent="-342900" algn="ctr">
              <a:lnSpc>
                <a:spcPct val="106000"/>
              </a:lnSpc>
              <a:buFont typeface="+mj-lt"/>
              <a:buAutoNum type="arabicPeriod"/>
            </a:pPr>
            <a:r>
              <a:rPr lang="en-US" sz="1600" b="1" dirty="0"/>
              <a:t>Snowfall Amount</a:t>
            </a:r>
          </a:p>
          <a:p>
            <a:pPr marL="342900" indent="-342900" algn="ctr">
              <a:lnSpc>
                <a:spcPct val="106000"/>
              </a:lnSpc>
              <a:buFont typeface="+mj-lt"/>
              <a:buAutoNum type="arabicPeriod"/>
            </a:pPr>
            <a:r>
              <a:rPr lang="en-US" sz="1600" b="1" dirty="0"/>
              <a:t>Shortwave Radiation (backwards)</a:t>
            </a:r>
          </a:p>
          <a:p>
            <a:pPr marL="342900" indent="-342900" algn="ctr">
              <a:lnSpc>
                <a:spcPct val="106000"/>
              </a:lnSpc>
              <a:buFont typeface="+mj-lt"/>
              <a:buAutoNum type="arabicPeriod"/>
            </a:pPr>
            <a:r>
              <a:rPr lang="en-US" sz="1600" b="1" dirty="0"/>
              <a:t>Angle of Incidence</a:t>
            </a:r>
          </a:p>
          <a:p>
            <a:pPr marL="342900" indent="-342900" algn="ctr">
              <a:lnSpc>
                <a:spcPct val="106000"/>
              </a:lnSpc>
              <a:buFont typeface="+mj-lt"/>
              <a:buAutoNum type="arabicPeriod"/>
            </a:pPr>
            <a:r>
              <a:rPr lang="en-US" sz="1600" b="1" dirty="0"/>
              <a:t>Zenith</a:t>
            </a:r>
          </a:p>
          <a:p>
            <a:pPr marL="342900" indent="-342900" algn="ctr">
              <a:lnSpc>
                <a:spcPct val="106000"/>
              </a:lnSpc>
              <a:buFont typeface="+mj-lt"/>
              <a:buAutoNum type="arabicPeriod"/>
            </a:pPr>
            <a:r>
              <a:rPr lang="en-US" sz="1600" b="1" dirty="0"/>
              <a:t>Azimuth</a:t>
            </a:r>
          </a:p>
          <a:p>
            <a:pPr marL="342900" indent="-342900" algn="ctr">
              <a:lnSpc>
                <a:spcPct val="106000"/>
              </a:lnSpc>
              <a:buFont typeface="+mj-lt"/>
              <a:buAutoNum type="arabicPeriod"/>
            </a:pPr>
            <a:r>
              <a:rPr lang="en-US" sz="1600" b="1" dirty="0"/>
              <a:t>Power Output (kW)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083DE2F-145D-4B14-ACF1-9FAA2D4EC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59" y="1703973"/>
            <a:ext cx="7476876" cy="42077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EAAD0-F662-4FF5-981C-18A2550BC5EB}"/>
              </a:ext>
            </a:extLst>
          </p:cNvPr>
          <p:cNvSpPr/>
          <p:nvPr/>
        </p:nvSpPr>
        <p:spPr>
          <a:xfrm>
            <a:off x="5554342" y="1032260"/>
            <a:ext cx="59703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Heatmap for Data Correlation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6628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3069004" y="405423"/>
            <a:ext cx="11188700" cy="334099"/>
          </a:xfrm>
        </p:spPr>
        <p:txBody>
          <a:bodyPr/>
          <a:lstStyle/>
          <a:p>
            <a:r>
              <a:rPr lang="en-US" sz="3600" b="1" dirty="0"/>
              <a:t>Modeling Workflow &amp; Results:</a:t>
            </a:r>
            <a:endParaRPr lang="en-US" sz="3600" dirty="0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96920CB9-483E-4E13-8DA3-5070DD2BCD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99665"/>
              </p:ext>
            </p:extLst>
          </p:nvPr>
        </p:nvGraphicFramePr>
        <p:xfrm>
          <a:off x="255465" y="1299751"/>
          <a:ext cx="776312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6BC2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Machine Learning Algorithms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The algorithms used were specifically for regression tasks. Since the goal was to map an input value with a continuous target variable, these models were deemed to fit best:</a:t>
                      </a:r>
                    </a:p>
                    <a:p>
                      <a:pPr marL="176400" marR="0" lvl="3" indent="-176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Linear Regression (396.3 MAE) &amp; (513.8 RMSE)</a:t>
                      </a:r>
                    </a:p>
                    <a:p>
                      <a:pPr marL="176400" marR="0" lvl="3" indent="-176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Gradient Boosted Regressor (315.8 MAE) &amp; (453.3 RMSE)</a:t>
                      </a:r>
                    </a:p>
                    <a:p>
                      <a:pPr marL="176400" marR="0" lvl="3" indent="-176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SVM (not ideal) (719.8 MAE) &amp; (832.2 RMSE)</a:t>
                      </a:r>
                    </a:p>
                    <a:p>
                      <a:pPr marL="176400" marR="0" lvl="3" indent="-176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Also, had a Naïve Baseline prediction before the data was split and got a MAE score of 839.58.</a:t>
                      </a:r>
                    </a:p>
                    <a:p>
                      <a:pPr marL="176400" marR="0" lvl="3" indent="-1764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GB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069CF54-5131-4706-849C-78F2AAB4A751}"/>
              </a:ext>
            </a:extLst>
          </p:cNvPr>
          <p:cNvSpPr/>
          <p:nvPr/>
        </p:nvSpPr>
        <p:spPr>
          <a:xfrm>
            <a:off x="8018585" y="1182468"/>
            <a:ext cx="3698631" cy="47025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ML Modeling Parameters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1 dimensional array</a:t>
            </a:r>
          </a:p>
          <a:p>
            <a:pPr marL="285750" indent="-285750" algn="ctr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X = </a:t>
            </a:r>
            <a:r>
              <a:rPr lang="en-US" sz="1600" dirty="0"/>
              <a:t>Temperature Above Ground, Relative Humidity Above Ground, Mean Sea Level Pressure, Total Precipitation, Snowfall Amount, Shortwave Radiation (backwards), Angle of Incidence, Zenith, Azimuth.</a:t>
            </a:r>
          </a:p>
          <a:p>
            <a:pPr marL="285750" indent="-285750" algn="ctr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Y = Power Output</a:t>
            </a:r>
          </a:p>
          <a:p>
            <a:pPr marL="285750" indent="-285750" algn="ctr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Test Data = 30%</a:t>
            </a:r>
          </a:p>
          <a:p>
            <a:pPr marL="285750" indent="-285750" algn="ctr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Training Data = 70%</a:t>
            </a:r>
          </a:p>
          <a:p>
            <a:pPr marL="285750" indent="-285750" algn="ctr">
              <a:lnSpc>
                <a:spcPct val="106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2B246F-2B7F-46A8-B11C-5FA52AED54C4}"/>
              </a:ext>
            </a:extLst>
          </p:cNvPr>
          <p:cNvSpPr/>
          <p:nvPr/>
        </p:nvSpPr>
        <p:spPr bwMode="gray">
          <a:xfrm>
            <a:off x="8546123" y="6031523"/>
            <a:ext cx="2883877" cy="82647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663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0" cy="1018931"/>
          </a:xfrm>
        </p:spPr>
        <p:txBody>
          <a:bodyPr/>
          <a:lstStyle/>
          <a:p>
            <a:pPr algn="ctr"/>
            <a:r>
              <a:rPr lang="en-US" sz="4400" b="1" dirty="0"/>
              <a:t>Hyper-Parameter Tuning of Gradient Boosting Regressor Model &amp; Confidence Interval </a:t>
            </a:r>
            <a:endParaRPr lang="en-GB" sz="4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BCDADD-E287-4A97-9613-C97E5293DCEE}"/>
              </a:ext>
            </a:extLst>
          </p:cNvPr>
          <p:cNvSpPr/>
          <p:nvPr/>
        </p:nvSpPr>
        <p:spPr bwMode="gray">
          <a:xfrm>
            <a:off x="8528539" y="6031523"/>
            <a:ext cx="2883877" cy="82647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B7927-AFF1-432E-9646-76CA54FD06B8}"/>
              </a:ext>
            </a:extLst>
          </p:cNvPr>
          <p:cNvSpPr txBox="1"/>
          <p:nvPr/>
        </p:nvSpPr>
        <p:spPr>
          <a:xfrm>
            <a:off x="227133" y="1952734"/>
            <a:ext cx="8212017" cy="346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b="1" dirty="0">
                <a:solidFill>
                  <a:srgbClr val="313131"/>
                </a:solidFill>
              </a:rPr>
              <a:t>Hyper Parameters: 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b="1" dirty="0">
                <a:solidFill>
                  <a:srgbClr val="313131"/>
                </a:solidFill>
              </a:rPr>
              <a:t>estimators = [10, 50, 100, 150, 250, 300]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b="1" dirty="0">
                <a:solidFill>
                  <a:srgbClr val="313131"/>
                </a:solidFill>
              </a:rPr>
              <a:t>GridSearchCV: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b="1" dirty="0">
                <a:solidFill>
                  <a:srgbClr val="313131"/>
                </a:solidFill>
              </a:rPr>
              <a:t>Model, grid, cv = 5, verbose =  True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b="1" dirty="0">
                <a:solidFill>
                  <a:srgbClr val="313131"/>
                </a:solidFill>
              </a:rPr>
              <a:t>Fit 5 folds for each of the 6 Candidates, totaling 30 fits.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b="1" dirty="0">
                <a:solidFill>
                  <a:srgbClr val="313131"/>
                </a:solidFill>
              </a:rPr>
              <a:t>Best Model Parameters chosen by GridSearchCV: n_estimators = 250 &amp; loss=‘huber’.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b="1" dirty="0">
                <a:solidFill>
                  <a:srgbClr val="313131"/>
                </a:solidFill>
              </a:rPr>
              <a:t>MAE score of 300.3.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b="1" dirty="0">
                <a:solidFill>
                  <a:srgbClr val="313131"/>
                </a:solidFill>
              </a:rPr>
              <a:t>RMSE score of 453.3.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b="1" dirty="0">
                <a:solidFill>
                  <a:srgbClr val="313131"/>
                </a:solidFill>
              </a:rPr>
              <a:t>Standard Deviation for MAE : |absolute value of (y_test – predictions) = 325.36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b="1" dirty="0">
                <a:solidFill>
                  <a:srgbClr val="313131"/>
                </a:solidFill>
              </a:rPr>
              <a:t>Confidence Interval: There is a 95% chance of getting an error from 298 to 332. </a:t>
            </a:r>
          </a:p>
        </p:txBody>
      </p:sp>
      <p:pic>
        <p:nvPicPr>
          <p:cNvPr id="5122" name="Picture 2" descr="Penjelasan langsung tentang Gradient Boosting Regression">
            <a:extLst>
              <a:ext uri="{FF2B5EF4-FFF2-40B4-BE49-F238E27FC236}">
                <a16:creationId xmlns:a16="http://schemas.microsoft.com/office/drawing/2014/main" id="{0C91D1D8-F28B-431E-BA33-86B7FC670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138" y="4163158"/>
            <a:ext cx="3696677" cy="207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1819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20AB06F-A3D1-681B-AA87-3DC955E4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1705670"/>
            <a:ext cx="10517717" cy="1592403"/>
          </a:xfrm>
        </p:spPr>
        <p:txBody>
          <a:bodyPr/>
          <a:lstStyle/>
          <a:p>
            <a:pPr algn="ctr"/>
            <a:r>
              <a:rPr lang="en-US" sz="8000" dirty="0"/>
              <a:t>The End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243A235-FB85-CD30-10C2-0A1F647F8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934" y="3429000"/>
            <a:ext cx="10517187" cy="2057400"/>
          </a:xfrm>
        </p:spPr>
        <p:txBody>
          <a:bodyPr/>
          <a:lstStyle/>
          <a:p>
            <a:pPr algn="ctr"/>
            <a:r>
              <a:rPr lang="en-US" sz="4800" dirty="0"/>
              <a:t>Q &amp; A?</a:t>
            </a:r>
          </a:p>
        </p:txBody>
      </p:sp>
    </p:spTree>
    <p:extLst>
      <p:ext uri="{BB962C8B-B14F-4D97-AF65-F5344CB8AC3E}">
        <p14:creationId xmlns:p14="http://schemas.microsoft.com/office/powerpoint/2010/main" val="248353993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612</Words>
  <Application>Microsoft Office PowerPoint</Application>
  <PresentationFormat>Widescreen</PresentationFormat>
  <Paragraphs>106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 2</vt:lpstr>
      <vt:lpstr>Deloitte Brand Theme</vt:lpstr>
      <vt:lpstr>think-cell Slide</vt:lpstr>
      <vt:lpstr>The Future of Renewable Energy - Solar Energy By: Augusth Koppal</vt:lpstr>
      <vt:lpstr>Table of Contents:</vt:lpstr>
      <vt:lpstr>Business Understanding</vt:lpstr>
      <vt:lpstr>Data Understanding:</vt:lpstr>
      <vt:lpstr>Data Preparation:</vt:lpstr>
      <vt:lpstr>Modeling Workflow &amp; Results:</vt:lpstr>
      <vt:lpstr>Hyper-Parameter Tuning of Gradient Boosting Regressor Model &amp; Confidence Interval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Renewable Energy - Solar Energy By: Augusth Koppal</dc:title>
  <dc:creator>Koppal, Augusth</dc:creator>
  <cp:lastModifiedBy>Koppal, Augusth</cp:lastModifiedBy>
  <cp:revision>3</cp:revision>
  <dcterms:created xsi:type="dcterms:W3CDTF">2023-01-13T07:13:13Z</dcterms:created>
  <dcterms:modified xsi:type="dcterms:W3CDTF">2023-01-13T22:18:06Z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2023-01-13T07:13:13Z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c15a89db-e2f6-41b6-a097-ef607f4d0ed2</vt:lpwstr>
  </property>
  <property fmtid="{D5CDD505-2E9C-101B-9397-08002B2CF9AE}" pid="8" name="MSIP_Label_ea60d57e-af5b-4752-ac57-3e4f28ca11dc_ContentBits">
    <vt:lpwstr>0</vt:lpwstr>
  </property>
</Properties>
</file>