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71" r:id="rId4"/>
    <p:sldId id="264" r:id="rId5"/>
    <p:sldId id="267" r:id="rId6"/>
    <p:sldId id="265" r:id="rId7"/>
    <p:sldId id="268" r:id="rId8"/>
    <p:sldId id="270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rgis" initials="J" lastIdx="10" clrIdx="0">
    <p:extLst>
      <p:ext uri="{19B8F6BF-5375-455C-9EA6-DF929625EA0E}">
        <p15:presenceInfo xmlns:p15="http://schemas.microsoft.com/office/powerpoint/2012/main" userId="Jurg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9FAF6-7680-44FB-8649-EF7539DAD64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448E9-AD55-4F1E-99FB-490AEE31A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0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Prarasti darbuotoją, kompanijai gali kainuoti nuo dešimčių tūkstančių iki 1.5-2 kartų to darbuotojo metinio atlyginimo</a:t>
            </a:r>
          </a:p>
          <a:p>
            <a:endParaRPr lang="lt-L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48E9-AD55-4F1E-99FB-490AEE31AB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4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Ištyrę</a:t>
            </a:r>
            <a:r>
              <a:rPr lang="en-US" dirty="0"/>
              <a:t> </a:t>
            </a:r>
            <a:r>
              <a:rPr lang="en-US" dirty="0" err="1"/>
              <a:t>veiksnius</a:t>
            </a:r>
            <a:r>
              <a:rPr lang="en-US" dirty="0"/>
              <a:t>, </a:t>
            </a:r>
            <a:r>
              <a:rPr lang="en-US" dirty="0" err="1"/>
              <a:t>radome</a:t>
            </a:r>
            <a:r>
              <a:rPr lang="en-US" dirty="0"/>
              <a:t>, </a:t>
            </a:r>
            <a:r>
              <a:rPr lang="en-US" dirty="0" err="1"/>
              <a:t>kad</a:t>
            </a:r>
            <a:r>
              <a:rPr lang="en-US" dirty="0"/>
              <a:t> </a:t>
            </a:r>
            <a:r>
              <a:rPr lang="en-US" dirty="0" err="1"/>
              <a:t>esminiai</a:t>
            </a:r>
            <a:r>
              <a:rPr lang="en-US" dirty="0"/>
              <a:t> </a:t>
            </a:r>
            <a:r>
              <a:rPr lang="en-US" dirty="0" err="1"/>
              <a:t>dalykai</a:t>
            </a:r>
            <a:r>
              <a:rPr lang="en-US" dirty="0"/>
              <a:t> </a:t>
            </a:r>
            <a:r>
              <a:rPr lang="en-US" dirty="0" err="1"/>
              <a:t>kurie</a:t>
            </a:r>
            <a:r>
              <a:rPr lang="en-US" dirty="0"/>
              <a:t> </a:t>
            </a:r>
            <a:r>
              <a:rPr lang="en-US" dirty="0" err="1"/>
              <a:t>paskatina</a:t>
            </a:r>
            <a:r>
              <a:rPr lang="en-US" dirty="0"/>
              <a:t> </a:t>
            </a:r>
            <a:r>
              <a:rPr lang="en-US" dirty="0" err="1"/>
              <a:t>darbuotoją</a:t>
            </a:r>
            <a:r>
              <a:rPr lang="en-US" dirty="0"/>
              <a:t> </a:t>
            </a:r>
            <a:r>
              <a:rPr lang="en-US" dirty="0" err="1"/>
              <a:t>toliau</a:t>
            </a:r>
            <a:r>
              <a:rPr lang="en-US" dirty="0"/>
              <a:t> </a:t>
            </a:r>
            <a:r>
              <a:rPr lang="en-US" dirty="0" err="1"/>
              <a:t>pasilikti</a:t>
            </a:r>
            <a:r>
              <a:rPr lang="en-US" dirty="0"/>
              <a:t> </a:t>
            </a:r>
            <a:r>
              <a:rPr lang="en-US" dirty="0" err="1"/>
              <a:t>dirbti</a:t>
            </a:r>
            <a:r>
              <a:rPr lang="en-US" dirty="0"/>
              <a:t> </a:t>
            </a:r>
            <a:r>
              <a:rPr lang="en-US" dirty="0" err="1"/>
              <a:t>yra</a:t>
            </a:r>
            <a:r>
              <a:rPr lang="lt-LT" dirty="0"/>
              <a:t>:</a:t>
            </a:r>
            <a:endParaRPr lang="en-US" dirty="0"/>
          </a:p>
          <a:p>
            <a:endParaRPr lang="lt-LT" dirty="0"/>
          </a:p>
          <a:p>
            <a:endParaRPr lang="lt-LT" dirty="0"/>
          </a:p>
          <a:p>
            <a:r>
              <a:rPr lang="lt-LT" dirty="0"/>
              <a:t>Darbuotojo persidirbimas matuojamas dideliu projektų skaičiumi ir dideliu kiekiu praleistų valandų darbe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48E9-AD55-4F1E-99FB-490AEE31AB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5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Teigiami:</a:t>
            </a:r>
          </a:p>
          <a:p>
            <a:r>
              <a:rPr lang="lt-LT" dirty="0"/>
              <a:t>Aukštas pasitenkinimo lygis darboviete</a:t>
            </a:r>
          </a:p>
          <a:p>
            <a:r>
              <a:rPr lang="lt-LT" dirty="0"/>
              <a:t>Paaukštinimas pareigose</a:t>
            </a:r>
          </a:p>
          <a:p>
            <a:r>
              <a:rPr lang="lt-LT" dirty="0"/>
              <a:t>Aukštas atlyginimas</a:t>
            </a:r>
          </a:p>
          <a:p>
            <a:r>
              <a:rPr lang="lt-LT" dirty="0"/>
              <a:t>Ilgas laikas praleistas darbovietėje</a:t>
            </a:r>
            <a:endParaRPr lang="en-US" dirty="0"/>
          </a:p>
          <a:p>
            <a:endParaRPr lang="lt-LT" dirty="0"/>
          </a:p>
          <a:p>
            <a:r>
              <a:rPr lang="lt-LT" dirty="0"/>
              <a:t>Neigiami:</a:t>
            </a:r>
          </a:p>
          <a:p>
            <a:r>
              <a:rPr lang="lt-LT" dirty="0"/>
              <a:t>Žemas pasitenkinimo lygis</a:t>
            </a:r>
          </a:p>
          <a:p>
            <a:r>
              <a:rPr lang="lt-LT" dirty="0"/>
              <a:t>Darbuotojo „persidirbimas“</a:t>
            </a:r>
          </a:p>
          <a:p>
            <a:r>
              <a:rPr lang="lt-LT" dirty="0"/>
              <a:t>Nelaimingas atsitikimas darbovietėje</a:t>
            </a:r>
          </a:p>
          <a:p>
            <a:r>
              <a:rPr lang="lt-LT" dirty="0"/>
              <a:t>Žemas atlyginimas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48E9-AD55-4F1E-99FB-490AEE31AB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41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i="0" dirty="0"/>
              <a:t>Jeigu žmogus dirba IT skyriuje, jis nėra nei linkęs išeiti, nei linkęs pasilikti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48E9-AD55-4F1E-99FB-490AEE31AB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95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Naiviojo Bayes Metodo rezultatai patvirtina Logistines regresijos rezultatus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48E9-AD55-4F1E-99FB-490AEE31AB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34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Skai</a:t>
            </a:r>
            <a:r>
              <a:rPr lang="lt-LT" dirty="0"/>
              <a:t>čiai skliausteliuose reiškia kiek teisingų spejimų buvo atlikta.</a:t>
            </a:r>
          </a:p>
          <a:p>
            <a:endParaRPr lang="lt-LT" dirty="0"/>
          </a:p>
          <a:p>
            <a:r>
              <a:rPr lang="lt-LT" dirty="0"/>
              <a:t>Tendencija aiški – kuo modelis gali daugiau pasakyti apie tiriamuosius kintamuosius, tuo prasčiau jis prognozuoja.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48E9-AD55-4F1E-99FB-490AEE31AB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7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Kintamuosius reikėtų vertinti paeiliui – nors pirmieji įvykiai yra retai pasitaikantys, jie daro didžiausią įtaką darbuotojo sprendimui.</a:t>
            </a:r>
          </a:p>
          <a:p>
            <a:endParaRPr lang="lt-LT" dirty="0"/>
          </a:p>
          <a:p>
            <a:r>
              <a:rPr lang="lt-LT" dirty="0"/>
              <a:t>Jų analizė beveik nieko nereikalauja, tačiau suteikia daug naudingos informacijos</a:t>
            </a:r>
          </a:p>
          <a:p>
            <a:endParaRPr lang="lt-LT" dirty="0"/>
          </a:p>
          <a:p>
            <a:r>
              <a:rPr lang="lt-LT" dirty="0"/>
              <a:t>Jei negalime pasakyti – tiriame darbuotojo „performance“ su likusiais kintamaisiais</a:t>
            </a:r>
          </a:p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448E9-AD55-4F1E-99FB-490AEE31AB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7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8137-F3E5-4665-86A4-CB93197F1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E8DF2-B810-44E2-910D-62FA46AF8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C1B85-D64F-4B7E-B040-D81FBC01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88E-E7BB-4940-A319-7AD2234805E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BE470-FB4B-4F34-BBFE-FEB1BE11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9B786-9FC8-4A97-8AB9-0E5C57F6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CCAB-1892-452E-B0CD-AAC2C1180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CE47-BCFC-4DA3-B7A4-CACEF993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0AB1F-9571-4FFD-9B51-9733BE8E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30965-1B6C-49EA-B751-241F2D0D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88E-E7BB-4940-A319-7AD2234805E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D02B-E4EA-49C2-BB2B-F0995081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56903-EB83-4590-B8F5-E78CC041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CCAB-1892-452E-B0CD-AAC2C1180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1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548BE-50FD-4DB2-B874-6EF4D02E9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29B21-4C31-4329-9605-691EBC4FD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5610B-6FE8-48CD-9D78-90556499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88E-E7BB-4940-A319-7AD2234805E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5678A-8074-44FE-A1FA-0FCE2559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12B8-80FB-4753-9F14-646B1EBB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CCAB-1892-452E-B0CD-AAC2C1180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9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1FA8-E763-430A-9CCB-63C00127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CB7A-2612-4100-AAFA-1AD1842CD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6BF50-6874-4B63-B58F-B21283E3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88E-E7BB-4940-A319-7AD2234805E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33107-CABE-4EBB-8D5E-C5B72D80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64191-7066-4EE5-9648-EB167F78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CCAB-1892-452E-B0CD-AAC2C1180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2BEA-6DBE-479D-8C14-4CFD7E08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E969F-9D75-445D-BDD8-AB3EC718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27AE4-1758-4835-A21A-D4213CC2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88E-E7BB-4940-A319-7AD2234805E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BE85-7B62-4EAD-A556-AE4A628F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ED9D-5466-40AD-B63A-6159174D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CCAB-1892-452E-B0CD-AAC2C1180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2FA3-9A52-4D34-A2C8-E3AFAD07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77296-A1FF-4D30-9D33-219F2FBC7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2D2DB-D457-4004-B407-9733E4A53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797E7-E167-488C-AF6C-2EBEFC68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88E-E7BB-4940-A319-7AD2234805E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88855-AFF2-44DF-9A34-AA460A9E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68B60-3D00-40E4-B08E-8C1C79D8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CCAB-1892-452E-B0CD-AAC2C1180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7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A08F-B2B7-4C8C-8E1F-757F833D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B8D9C-F778-4CC7-BA73-2D0A8206C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9228C-72BD-40D0-B080-99F8C85BD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12EE8-1143-4F81-93FD-AB3AA1D2D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ADD9C-8CAB-483D-BAB2-9BD339850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9D566-C161-444A-A50D-E1FF27DA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88E-E7BB-4940-A319-7AD2234805E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C33B2-A404-47D2-AFAD-1970A384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EDC2E-94D9-4A28-947C-2C41EB15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CCAB-1892-452E-B0CD-AAC2C1180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7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DDD7-A5C9-412E-B03F-7958235A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D80C7-28B1-41FB-A05C-7D32638B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88E-E7BB-4940-A319-7AD2234805E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956E0-044B-44FC-B90E-4BB2AD77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CB864-F72B-4B67-8092-7A48709C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CCAB-1892-452E-B0CD-AAC2C1180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1D8F9-0876-4253-A272-591873FB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88E-E7BB-4940-A319-7AD2234805E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42DFE-6740-4A5F-8ECF-A9A40BB4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CFF13-7CAC-4FDC-856A-327C4543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CCAB-1892-452E-B0CD-AAC2C1180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1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DB53-CC8D-4DCD-B0FC-41BD6805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7A31-46A9-4FCC-975F-D3F99F98C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69D4D-F528-4A02-86FA-FC78117CF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F028D-CF7C-489A-BF88-F7106E2B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88E-E7BB-4940-A319-7AD2234805E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6073D-4A74-449C-8254-CC9C951D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E2811-FBB9-4CC8-80EF-0153F5E7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CCAB-1892-452E-B0CD-AAC2C1180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2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F3EF-FA0B-4645-86E1-2E6D4745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85DB6-6C9B-433F-AF91-B98288CB4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35957-F38D-4BD4-A01F-74774D877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52D3F-B369-448B-A589-015113CF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88E-E7BB-4940-A319-7AD2234805E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428D0-18DF-44B0-BB3B-F1845129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DD0C0-4BE4-4979-B819-2D6AFE6C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CCAB-1892-452E-B0CD-AAC2C1180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1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6A3A6A-EB28-4E3F-9E44-B3EC5E33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00EA6-29F7-4609-A350-839714E5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82BF-F573-4F7E-8206-14FF62213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0688E-E7BB-4940-A319-7AD2234805E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C0247-28DA-430B-83C6-66E3C07BE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48836-9E3D-4DCA-A375-5C791D5EE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ACCAB-1892-452E-B0CD-AAC2C1180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5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6FE4D-0DA1-48B9-8643-C9D36F34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3795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KURSINIS</a:t>
            </a:r>
            <a:r>
              <a:rPr lang="en-US" sz="4000" dirty="0"/>
              <a:t> </a:t>
            </a:r>
            <a:r>
              <a:rPr lang="en-US" sz="4000" dirty="0" err="1"/>
              <a:t>DARBAS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 err="1"/>
              <a:t>VEIKSNIŲ</a:t>
            </a:r>
            <a:r>
              <a:rPr lang="en-US" sz="4000" dirty="0"/>
              <a:t> </a:t>
            </a:r>
            <a:r>
              <a:rPr lang="en-US" sz="4000" dirty="0" err="1"/>
              <a:t>KURIE</a:t>
            </a:r>
            <a:r>
              <a:rPr lang="en-US" sz="4000" dirty="0"/>
              <a:t> </a:t>
            </a:r>
            <a:r>
              <a:rPr lang="en-US" sz="4000" dirty="0" err="1"/>
              <a:t>PASKATINA</a:t>
            </a:r>
            <a:r>
              <a:rPr lang="en-US" sz="4000" dirty="0"/>
              <a:t> </a:t>
            </a:r>
            <a:r>
              <a:rPr lang="en-US" sz="4000" dirty="0" err="1"/>
              <a:t>DARBUOTOJUS</a:t>
            </a:r>
            <a:r>
              <a:rPr lang="en-US" sz="4000" dirty="0"/>
              <a:t> </a:t>
            </a:r>
            <a:r>
              <a:rPr lang="en-US" sz="4000" dirty="0" err="1"/>
              <a:t>PALIKTI</a:t>
            </a:r>
            <a:r>
              <a:rPr lang="en-US" sz="4000" dirty="0"/>
              <a:t> </a:t>
            </a:r>
            <a:r>
              <a:rPr lang="en-US" sz="4000" dirty="0" err="1"/>
              <a:t>SAVO</a:t>
            </a:r>
            <a:r>
              <a:rPr lang="en-US" sz="4000" dirty="0"/>
              <a:t> </a:t>
            </a:r>
            <a:r>
              <a:rPr lang="en-US" sz="4000" dirty="0" err="1"/>
              <a:t>DARBO</a:t>
            </a:r>
            <a:r>
              <a:rPr lang="en-US" sz="4000" dirty="0"/>
              <a:t> </a:t>
            </a:r>
            <a:r>
              <a:rPr lang="en-US" sz="4000" dirty="0" err="1"/>
              <a:t>VIETĄ</a:t>
            </a:r>
            <a:r>
              <a:rPr lang="en-US" sz="4000" dirty="0"/>
              <a:t> </a:t>
            </a:r>
            <a:r>
              <a:rPr lang="en-US" sz="4000" dirty="0" err="1"/>
              <a:t>STATISTIN</a:t>
            </a:r>
            <a:r>
              <a:rPr lang="lt-LT" sz="4000" dirty="0"/>
              <a:t>Ė </a:t>
            </a:r>
            <a:r>
              <a:rPr lang="en-US" sz="4000" dirty="0" err="1"/>
              <a:t>ANALIZĖ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JURGIS </a:t>
            </a:r>
            <a:r>
              <a:rPr lang="en-US" sz="3600" dirty="0" err="1"/>
              <a:t>SAMAITIS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9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D668C5-AD83-4D68-8D46-CA515537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Išvados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BA44C-BF0E-4134-9D8F-D37CD6937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Kintamųjų svarba paeiliui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F3735-F3A5-43BE-9676-E408F3AA67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t-LT" dirty="0"/>
              <a:t>Darbuotojo pareigybių vertinimas</a:t>
            </a:r>
          </a:p>
          <a:p>
            <a:r>
              <a:rPr lang="lt-LT" dirty="0"/>
              <a:t>Paaukštinimas pareigose / Nelaimė darbovietėje</a:t>
            </a:r>
          </a:p>
          <a:p>
            <a:r>
              <a:rPr lang="lt-LT" dirty="0"/>
              <a:t>Pasitenkinimo lygio vertinimas</a:t>
            </a:r>
          </a:p>
          <a:p>
            <a:r>
              <a:rPr lang="lt-LT" dirty="0"/>
              <a:t>Projektų skaičius</a:t>
            </a:r>
          </a:p>
          <a:p>
            <a:r>
              <a:rPr lang="lt-LT" dirty="0"/>
              <a:t>Darbdavio įvertinimas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88899A-C650-42EF-926F-8C0D6157F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lt-LT" dirty="0"/>
              <a:t>Prognozavimo modelio išvados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B68E91-FFFA-4036-90C1-22437061A5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lt-LT" dirty="0"/>
              <a:t>Tiksliausias – Atsitiktinio miško metodas (angl. „Random Forest“)</a:t>
            </a:r>
          </a:p>
          <a:p>
            <a:r>
              <a:rPr lang="lt-LT" dirty="0"/>
              <a:t>98,9% tikslumu gali nustatyti darbuotojo sprendimą išeiti</a:t>
            </a:r>
          </a:p>
          <a:p>
            <a:r>
              <a:rPr lang="lt-LT" dirty="0"/>
              <a:t>Modelis nereikalauja žinių, tačiau kompanijai gali padėti sumažinti kaštus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5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3A69-3FCC-46ED-B3A5-15EDB897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EFDE6-0D88-4EC1-807B-C509FA5D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Problema</a:t>
            </a:r>
            <a:r>
              <a:rPr lang="en-US" b="1" dirty="0"/>
              <a:t>: </a:t>
            </a:r>
            <a:r>
              <a:rPr lang="lt-LT" dirty="0"/>
              <a:t>Darbuotojo noras palikti darbovietę kartais atrodo neracionaliai iš pirmo žvilgsnio, o jam palikus kompaniją, tai sukelia daug papildomų kaštų.</a:t>
            </a:r>
          </a:p>
          <a:p>
            <a:endParaRPr lang="lt-LT" dirty="0"/>
          </a:p>
          <a:p>
            <a:r>
              <a:rPr lang="lt-LT" b="1" dirty="0"/>
              <a:t>Darbo Tikslai: </a:t>
            </a:r>
            <a:r>
              <a:rPr lang="lt-LT" dirty="0"/>
              <a:t>Nustatyti kokie veiksniai lemia darbuotojo norą palikti darbovietę ir sukurti prognozavimo modelį kuris kompanijoms turėtų padėti kuo tiksliau nustatyti ir iš anksto nuspėti ar darbuotojas ketina išeiti iš kompanijos.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40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1B18-5193-405E-90E2-4B8E8475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7786-304C-4928-9653-76CF255E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Darbo</a:t>
            </a:r>
            <a:r>
              <a:rPr lang="en-US" b="1" dirty="0"/>
              <a:t> </a:t>
            </a:r>
            <a:r>
              <a:rPr lang="en-US" b="1" dirty="0" err="1"/>
              <a:t>Metodika</a:t>
            </a:r>
            <a:r>
              <a:rPr lang="en-US" b="1" dirty="0"/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lt-LT" dirty="0"/>
              <a:t> Dalis: Ekonometrinė veiksnių įtakos analizė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Logistin</a:t>
            </a:r>
            <a:r>
              <a:rPr lang="lt-LT" dirty="0"/>
              <a:t>ė Regresija</a:t>
            </a:r>
          </a:p>
          <a:p>
            <a:pPr lvl="1"/>
            <a:r>
              <a:rPr lang="lt-LT" dirty="0"/>
              <a:t>Naivusis Bayes Metodas</a:t>
            </a:r>
          </a:p>
          <a:p>
            <a:pPr marL="457200" lvl="1" indent="0">
              <a:buNone/>
            </a:pPr>
            <a:endParaRPr lang="lt-LT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lt-LT" dirty="0"/>
              <a:t> dalis: Prognozavimo modelių rezultatai:</a:t>
            </a:r>
          </a:p>
          <a:p>
            <a:pPr lvl="1"/>
            <a:r>
              <a:rPr lang="en-US" dirty="0" err="1"/>
              <a:t>Atraminių</a:t>
            </a:r>
            <a:r>
              <a:rPr lang="en-US" dirty="0"/>
              <a:t> </a:t>
            </a:r>
            <a:r>
              <a:rPr lang="en-US" dirty="0" err="1"/>
              <a:t>Vektorių</a:t>
            </a:r>
            <a:r>
              <a:rPr lang="en-US" dirty="0"/>
              <a:t> </a:t>
            </a:r>
            <a:r>
              <a:rPr lang="en-US" dirty="0" err="1"/>
              <a:t>Klasifikavimo</a:t>
            </a:r>
            <a:r>
              <a:rPr lang="en-US" dirty="0"/>
              <a:t> </a:t>
            </a:r>
            <a:r>
              <a:rPr lang="en-US" dirty="0" err="1"/>
              <a:t>Algoritmas</a:t>
            </a:r>
            <a:endParaRPr lang="lt-LT" dirty="0"/>
          </a:p>
          <a:p>
            <a:pPr lvl="1"/>
            <a:r>
              <a:rPr lang="en-US" dirty="0" err="1"/>
              <a:t>Atsitiktinio</a:t>
            </a:r>
            <a:r>
              <a:rPr lang="en-US" dirty="0"/>
              <a:t> </a:t>
            </a:r>
            <a:r>
              <a:rPr lang="en-US" dirty="0" err="1"/>
              <a:t>Miško</a:t>
            </a:r>
            <a:r>
              <a:rPr lang="en-US" dirty="0"/>
              <a:t> </a:t>
            </a:r>
            <a:r>
              <a:rPr lang="en-US" dirty="0" err="1"/>
              <a:t>Metodas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lt-LT" dirty="0"/>
          </a:p>
          <a:p>
            <a:pPr lvl="1"/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t-LT" dirty="0"/>
          </a:p>
          <a:p>
            <a:pPr lvl="1"/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2055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1F8668-C181-41E2-8AD6-CE347D66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t-LT" dirty="0"/>
              <a:t>Dalis: Ekonometrinė veiksnių įtakos analizė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CF88E-BB79-4E31-A1D9-8B5927A7F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Teigiami veiksniai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88A0D-9463-48A4-AECF-11CDDC4CC9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t-LT" dirty="0"/>
              <a:t>Aukštas pasitenkinimo lygis darboviete</a:t>
            </a:r>
          </a:p>
          <a:p>
            <a:r>
              <a:rPr lang="lt-LT" dirty="0"/>
              <a:t>Paaukštinimas pareigose</a:t>
            </a:r>
          </a:p>
          <a:p>
            <a:r>
              <a:rPr lang="lt-LT" dirty="0"/>
              <a:t>Aukštas atlyginimas</a:t>
            </a:r>
          </a:p>
          <a:p>
            <a:r>
              <a:rPr lang="lt-LT" dirty="0"/>
              <a:t>Ilgas laikas praleistas darbovietėje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837542-7B8F-4944-AF85-3EC4A9500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lt-LT" dirty="0"/>
              <a:t>Neigiami veiksniai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E3A9AC-7BF3-4393-93BF-49E657EC7B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lt-LT" dirty="0"/>
              <a:t>Žemas pasitenkinimo lygis</a:t>
            </a:r>
          </a:p>
          <a:p>
            <a:r>
              <a:rPr lang="lt-LT" dirty="0"/>
              <a:t>Darbuotojo „persidirbimas“</a:t>
            </a:r>
          </a:p>
          <a:p>
            <a:r>
              <a:rPr lang="lt-LT" dirty="0"/>
              <a:t>Nelaimingas atsitikimas darbovietėje</a:t>
            </a:r>
          </a:p>
          <a:p>
            <a:r>
              <a:rPr lang="lt-LT" dirty="0"/>
              <a:t>Žemas atlyginimas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0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8DFC-3FBA-4003-B8FE-968BB07E1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t-LT" dirty="0"/>
              <a:t>Logistinės Regresijos rezultatai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33EA208-C94E-44B6-AD6C-626AE1591F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83056587"/>
              </p:ext>
            </p:extLst>
          </p:nvPr>
        </p:nvGraphicFramePr>
        <p:xfrm>
          <a:off x="6164756" y="4023445"/>
          <a:ext cx="5188870" cy="8256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9059">
                  <a:extLst>
                    <a:ext uri="{9D8B030D-6E8A-4147-A177-3AD203B41FA5}">
                      <a16:colId xmlns:a16="http://schemas.microsoft.com/office/drawing/2014/main" val="2009807583"/>
                    </a:ext>
                  </a:extLst>
                </a:gridCol>
                <a:gridCol w="3259811">
                  <a:extLst>
                    <a:ext uri="{9D8B030D-6E8A-4147-A177-3AD203B41FA5}">
                      <a16:colId xmlns:a16="http://schemas.microsoft.com/office/drawing/2014/main" val="3744653646"/>
                    </a:ext>
                  </a:extLst>
                </a:gridCol>
              </a:tblGrid>
              <a:tr h="27521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Nelaimė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Darbovietėje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79747"/>
                  </a:ext>
                </a:extLst>
              </a:tr>
              <a:tr h="2752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67609439"/>
                  </a:ext>
                </a:extLst>
              </a:tr>
              <a:tr h="2752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Taip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0.187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1178850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AE19B2-7FCE-40DE-A21D-7BA585EF3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707646"/>
              </p:ext>
            </p:extLst>
          </p:nvPr>
        </p:nvGraphicFramePr>
        <p:xfrm>
          <a:off x="6172028" y="1847837"/>
          <a:ext cx="5181600" cy="9084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6433">
                  <a:extLst>
                    <a:ext uri="{9D8B030D-6E8A-4147-A177-3AD203B41FA5}">
                      <a16:colId xmlns:a16="http://schemas.microsoft.com/office/drawing/2014/main" val="3808300360"/>
                    </a:ext>
                  </a:extLst>
                </a:gridCol>
                <a:gridCol w="3085167">
                  <a:extLst>
                    <a:ext uri="{9D8B030D-6E8A-4147-A177-3AD203B41FA5}">
                      <a16:colId xmlns:a16="http://schemas.microsoft.com/office/drawing/2014/main" val="2370529852"/>
                    </a:ext>
                  </a:extLst>
                </a:gridCol>
              </a:tblGrid>
              <a:tr h="30280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Paaukštinimas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Pareigose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79296"/>
                  </a:ext>
                </a:extLst>
              </a:tr>
              <a:tr h="3028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8296309"/>
                  </a:ext>
                </a:extLst>
              </a:tr>
              <a:tr h="3028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Taip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0.281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2253804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629EAE-AF74-4D44-A615-95DC2CE81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602720"/>
              </p:ext>
            </p:extLst>
          </p:nvPr>
        </p:nvGraphicFramePr>
        <p:xfrm>
          <a:off x="6164756" y="2900910"/>
          <a:ext cx="5188871" cy="1043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9181">
                  <a:extLst>
                    <a:ext uri="{9D8B030D-6E8A-4147-A177-3AD203B41FA5}">
                      <a16:colId xmlns:a16="http://schemas.microsoft.com/office/drawing/2014/main" val="2363989473"/>
                    </a:ext>
                  </a:extLst>
                </a:gridCol>
                <a:gridCol w="2269690">
                  <a:extLst>
                    <a:ext uri="{9D8B030D-6E8A-4147-A177-3AD203B41FA5}">
                      <a16:colId xmlns:a16="http://schemas.microsoft.com/office/drawing/2014/main" val="564685048"/>
                    </a:ext>
                  </a:extLst>
                </a:gridCol>
              </a:tblGrid>
              <a:tr h="22710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Atlyginimas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89045"/>
                  </a:ext>
                </a:extLst>
              </a:tr>
              <a:tr h="227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Aukštas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0208627"/>
                  </a:ext>
                </a:extLst>
              </a:tr>
              <a:tr h="227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Vidutinis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4.034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29524527"/>
                  </a:ext>
                </a:extLst>
              </a:tr>
              <a:tr h="227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Mažas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7.242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5937845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DB10CD6C-4590-49D1-9AE7-AFA6E3181BA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7310104"/>
              </p:ext>
            </p:extLst>
          </p:nvPr>
        </p:nvGraphicFramePr>
        <p:xfrm>
          <a:off x="838200" y="1854104"/>
          <a:ext cx="4898457" cy="33914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04604">
                  <a:extLst>
                    <a:ext uri="{9D8B030D-6E8A-4147-A177-3AD203B41FA5}">
                      <a16:colId xmlns:a16="http://schemas.microsoft.com/office/drawing/2014/main" val="2440483076"/>
                    </a:ext>
                  </a:extLst>
                </a:gridCol>
                <a:gridCol w="993853">
                  <a:extLst>
                    <a:ext uri="{9D8B030D-6E8A-4147-A177-3AD203B41FA5}">
                      <a16:colId xmlns:a16="http://schemas.microsoft.com/office/drawing/2014/main" val="942832527"/>
                    </a:ext>
                  </a:extLst>
                </a:gridCol>
              </a:tblGrid>
              <a:tr h="30831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Skyrius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69990"/>
                  </a:ext>
                </a:extLst>
              </a:tr>
              <a:tr h="3083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Apskaita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8807412"/>
                  </a:ext>
                </a:extLst>
              </a:tr>
              <a:tr h="3083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Žmogiškieji Ištekliai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1.390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5520799"/>
                  </a:ext>
                </a:extLst>
              </a:tr>
              <a:tr h="3083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0.881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37942491"/>
                  </a:ext>
                </a:extLst>
              </a:tr>
              <a:tr h="3083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Vadyba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0.659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67723020"/>
                  </a:ext>
                </a:extLst>
              </a:tr>
              <a:tr h="3083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Marketingas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0.994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90207982"/>
                  </a:ext>
                </a:extLst>
              </a:tr>
              <a:tr h="3083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Produktų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Vadybininkai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0.908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3253173"/>
                  </a:ext>
                </a:extLst>
              </a:tr>
              <a:tr h="3083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Moksliniai Tyrimai ir Plėtra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0.567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90465925"/>
                  </a:ext>
                </a:extLst>
              </a:tr>
              <a:tr h="3083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Pardavimai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48934796"/>
                  </a:ext>
                </a:extLst>
              </a:tr>
              <a:tr h="3083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Pagalbos Skyrius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1.122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38176972"/>
                  </a:ext>
                </a:extLst>
              </a:tr>
              <a:tr h="3083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Technika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1.097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81692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44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6B11-A9C3-45B9-88F0-DAF0C176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Darbuotojo pareigybių analizė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3487D-D2ED-43EC-839A-69992D221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Linkę pasilikti dirbti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41334-220F-442B-A6C9-6B52F1484B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t-LT" dirty="0"/>
              <a:t>Vadybos nariai</a:t>
            </a:r>
          </a:p>
          <a:p>
            <a:r>
              <a:rPr lang="lt-LT" dirty="0"/>
              <a:t>Produktų vadybininkai</a:t>
            </a:r>
          </a:p>
          <a:p>
            <a:r>
              <a:rPr lang="lt-LT" dirty="0"/>
              <a:t>Mokslinių tyrimų ir Plėtros skyriaus darbuotojai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54F1-EF54-4351-B4FC-CDC5BB99C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lt-LT" dirty="0"/>
              <a:t>Linkę išeiti iš darbo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09E4A-E24E-449D-87DB-B0B9169C624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lt-LT" dirty="0"/>
              <a:t>Apskaitos skyriaus darbuotojai</a:t>
            </a:r>
          </a:p>
          <a:p>
            <a:r>
              <a:rPr lang="lt-LT" dirty="0"/>
              <a:t>Žmogiškųjų išteklių skyriaus darbuotojai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2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D5FF8B-A9B3-452F-9ABD-42341F49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8" y="494145"/>
            <a:ext cx="10512424" cy="845127"/>
          </a:xfrm>
        </p:spPr>
        <p:txBody>
          <a:bodyPr>
            <a:normAutofit/>
          </a:bodyPr>
          <a:lstStyle/>
          <a:p>
            <a:r>
              <a:rPr lang="lt-LT" sz="4400" dirty="0"/>
              <a:t>Darbuotojo pareigybių analizė</a:t>
            </a:r>
            <a:endParaRPr lang="en-US" sz="4400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BDE8B47-03F3-494B-8D75-BF29149AD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035341"/>
              </p:ext>
            </p:extLst>
          </p:nvPr>
        </p:nvGraphicFramePr>
        <p:xfrm>
          <a:off x="5994400" y="2094345"/>
          <a:ext cx="5244667" cy="3811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0570">
                  <a:extLst>
                    <a:ext uri="{9D8B030D-6E8A-4147-A177-3AD203B41FA5}">
                      <a16:colId xmlns:a16="http://schemas.microsoft.com/office/drawing/2014/main" val="1728582130"/>
                    </a:ext>
                  </a:extLst>
                </a:gridCol>
                <a:gridCol w="1064097">
                  <a:extLst>
                    <a:ext uri="{9D8B030D-6E8A-4147-A177-3AD203B41FA5}">
                      <a16:colId xmlns:a16="http://schemas.microsoft.com/office/drawing/2014/main" val="1804793872"/>
                    </a:ext>
                  </a:extLst>
                </a:gridCol>
              </a:tblGrid>
              <a:tr h="34650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Skyrius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57541"/>
                  </a:ext>
                </a:extLst>
              </a:tr>
              <a:tr h="346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Apskaita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9112430"/>
                  </a:ext>
                </a:extLst>
              </a:tr>
              <a:tr h="346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Žmogiškieji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Ištekliai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1.390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9117563"/>
                  </a:ext>
                </a:extLst>
              </a:tr>
              <a:tr h="346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0.881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85942375"/>
                  </a:ext>
                </a:extLst>
              </a:tr>
              <a:tr h="346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Vadyba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0.659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382540"/>
                  </a:ext>
                </a:extLst>
              </a:tr>
              <a:tr h="346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Marketingas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0.994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23691747"/>
                  </a:ext>
                </a:extLst>
              </a:tr>
              <a:tr h="346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Produktų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Vadybininkai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0.908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20085541"/>
                  </a:ext>
                </a:extLst>
              </a:tr>
              <a:tr h="346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Moksliniai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Tyrimai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ir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Plėtra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0.567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56793005"/>
                  </a:ext>
                </a:extLst>
              </a:tr>
              <a:tr h="346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Pardavimai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1.045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19709117"/>
                  </a:ext>
                </a:extLst>
              </a:tr>
              <a:tr h="346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Pagalbos Skyrius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1.122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24053295"/>
                  </a:ext>
                </a:extLst>
              </a:tr>
              <a:tr h="346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Technika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1.097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09453518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3A93FE0-C01E-4D17-83F5-136BC0B57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188" y="2094345"/>
            <a:ext cx="3932237" cy="3811588"/>
          </a:xfrm>
        </p:spPr>
        <p:txBody>
          <a:bodyPr/>
          <a:lstStyle/>
          <a:p>
            <a:r>
              <a:rPr lang="lt-LT" sz="2000" b="1" dirty="0"/>
              <a:t>Linkę pasilikti dirbti: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/>
              <a:t>Vadybos nariai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/>
              <a:t>Produktų vadybininkai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/>
              <a:t>Mokslinių tyrimų ir Plėtros skyriaus darbuotojai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lt-LT" sz="2000" b="1" dirty="0"/>
              <a:t>Linkę išeiti iš darbo: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/>
              <a:t>Apskaitos skyriaus darbuotojai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000" dirty="0"/>
              <a:t>Žmogiškųjų išteklių skyriaus darbuotojai</a:t>
            </a:r>
            <a:endParaRPr lang="en-US" sz="20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02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D5FF8B-A9B3-452F-9ABD-42341F49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>
            <a:normAutofit/>
          </a:bodyPr>
          <a:lstStyle/>
          <a:p>
            <a:r>
              <a:rPr lang="lt-LT" sz="4400" dirty="0"/>
              <a:t>Naiviojo Bayes Metodo rezultatai</a:t>
            </a:r>
            <a:endParaRPr lang="en-US" sz="44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DA7EF70-54C7-44CA-BAA2-EE7051A6B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159336"/>
              </p:ext>
            </p:extLst>
          </p:nvPr>
        </p:nvGraphicFramePr>
        <p:xfrm>
          <a:off x="1052945" y="1778943"/>
          <a:ext cx="10299267" cy="1533658"/>
        </p:xfrm>
        <a:graphic>
          <a:graphicData uri="http://schemas.openxmlformats.org/drawingml/2006/table">
            <a:tbl>
              <a:tblPr firstRow="1" firstCol="1" bandRow="1"/>
              <a:tblGrid>
                <a:gridCol w="1221925">
                  <a:extLst>
                    <a:ext uri="{9D8B030D-6E8A-4147-A177-3AD203B41FA5}">
                      <a16:colId xmlns:a16="http://schemas.microsoft.com/office/drawing/2014/main" val="1745909355"/>
                    </a:ext>
                  </a:extLst>
                </a:gridCol>
                <a:gridCol w="680655">
                  <a:extLst>
                    <a:ext uri="{9D8B030D-6E8A-4147-A177-3AD203B41FA5}">
                      <a16:colId xmlns:a16="http://schemas.microsoft.com/office/drawing/2014/main" val="1631361529"/>
                    </a:ext>
                  </a:extLst>
                </a:gridCol>
                <a:gridCol w="1222244">
                  <a:extLst>
                    <a:ext uri="{9D8B030D-6E8A-4147-A177-3AD203B41FA5}">
                      <a16:colId xmlns:a16="http://schemas.microsoft.com/office/drawing/2014/main" val="3903855666"/>
                    </a:ext>
                  </a:extLst>
                </a:gridCol>
                <a:gridCol w="193708">
                  <a:extLst>
                    <a:ext uri="{9D8B030D-6E8A-4147-A177-3AD203B41FA5}">
                      <a16:colId xmlns:a16="http://schemas.microsoft.com/office/drawing/2014/main" val="2228517488"/>
                    </a:ext>
                  </a:extLst>
                </a:gridCol>
                <a:gridCol w="1097171">
                  <a:extLst>
                    <a:ext uri="{9D8B030D-6E8A-4147-A177-3AD203B41FA5}">
                      <a16:colId xmlns:a16="http://schemas.microsoft.com/office/drawing/2014/main" val="2742781171"/>
                    </a:ext>
                  </a:extLst>
                </a:gridCol>
                <a:gridCol w="750129">
                  <a:extLst>
                    <a:ext uri="{9D8B030D-6E8A-4147-A177-3AD203B41FA5}">
                      <a16:colId xmlns:a16="http://schemas.microsoft.com/office/drawing/2014/main" val="1434027368"/>
                    </a:ext>
                  </a:extLst>
                </a:gridCol>
                <a:gridCol w="875471">
                  <a:extLst>
                    <a:ext uri="{9D8B030D-6E8A-4147-A177-3AD203B41FA5}">
                      <a16:colId xmlns:a16="http://schemas.microsoft.com/office/drawing/2014/main" val="2150791359"/>
                    </a:ext>
                  </a:extLst>
                </a:gridCol>
                <a:gridCol w="240146">
                  <a:extLst>
                    <a:ext uri="{9D8B030D-6E8A-4147-A177-3AD203B41FA5}">
                      <a16:colId xmlns:a16="http://schemas.microsoft.com/office/drawing/2014/main" val="4148698253"/>
                    </a:ext>
                  </a:extLst>
                </a:gridCol>
                <a:gridCol w="1196737">
                  <a:extLst>
                    <a:ext uri="{9D8B030D-6E8A-4147-A177-3AD203B41FA5}">
                      <a16:colId xmlns:a16="http://schemas.microsoft.com/office/drawing/2014/main" val="1877249340"/>
                    </a:ext>
                  </a:extLst>
                </a:gridCol>
                <a:gridCol w="809432">
                  <a:extLst>
                    <a:ext uri="{9D8B030D-6E8A-4147-A177-3AD203B41FA5}">
                      <a16:colId xmlns:a16="http://schemas.microsoft.com/office/drawing/2014/main" val="1484079191"/>
                    </a:ext>
                  </a:extLst>
                </a:gridCol>
                <a:gridCol w="1069540">
                  <a:extLst>
                    <a:ext uri="{9D8B030D-6E8A-4147-A177-3AD203B41FA5}">
                      <a16:colId xmlns:a16="http://schemas.microsoft.com/office/drawing/2014/main" val="3626633888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1299313983"/>
                    </a:ext>
                  </a:extLst>
                </a:gridCol>
              </a:tblGrid>
              <a:tr h="4641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Paaukštinimas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Pareigose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Nelaimė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Darbovietėje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Atlyginimas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208921"/>
                  </a:ext>
                </a:extLst>
              </a:tr>
              <a:tr h="35718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Tikimybės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Skirtumas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Taip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Tikimybės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Skirtumas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Taip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Tikimybės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Skirtumas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Žemas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Vidutinis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Aukštas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99123"/>
                  </a:ext>
                </a:extLst>
              </a:tr>
              <a:tr h="5894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1800"/>
                    </a:p>
                  </a:txBody>
                  <a:tcPr marL="56381" marR="563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-0.02</a:t>
                      </a:r>
                      <a:endParaRPr lang="en-US" sz="1800" dirty="0"/>
                    </a:p>
                  </a:txBody>
                  <a:tcPr marL="56381" marR="56381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6381" marR="563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0.126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-0.126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0.157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-0.078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381" marR="56381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3047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ACE34ED-A9FD-4DEA-98A2-EFD7A1BE0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6968"/>
              </p:ext>
            </p:extLst>
          </p:nvPr>
        </p:nvGraphicFramePr>
        <p:xfrm>
          <a:off x="2039001" y="3789218"/>
          <a:ext cx="8113998" cy="2902395"/>
        </p:xfrm>
        <a:graphic>
          <a:graphicData uri="http://schemas.openxmlformats.org/drawingml/2006/table">
            <a:tbl>
              <a:tblPr firstRow="1" firstCol="1" bandRow="1"/>
              <a:tblGrid>
                <a:gridCol w="1352333">
                  <a:extLst>
                    <a:ext uri="{9D8B030D-6E8A-4147-A177-3AD203B41FA5}">
                      <a16:colId xmlns:a16="http://schemas.microsoft.com/office/drawing/2014/main" val="4236828394"/>
                    </a:ext>
                  </a:extLst>
                </a:gridCol>
                <a:gridCol w="1352333">
                  <a:extLst>
                    <a:ext uri="{9D8B030D-6E8A-4147-A177-3AD203B41FA5}">
                      <a16:colId xmlns:a16="http://schemas.microsoft.com/office/drawing/2014/main" val="381341226"/>
                    </a:ext>
                  </a:extLst>
                </a:gridCol>
                <a:gridCol w="1352333">
                  <a:extLst>
                    <a:ext uri="{9D8B030D-6E8A-4147-A177-3AD203B41FA5}">
                      <a16:colId xmlns:a16="http://schemas.microsoft.com/office/drawing/2014/main" val="1743681501"/>
                    </a:ext>
                  </a:extLst>
                </a:gridCol>
                <a:gridCol w="1352333">
                  <a:extLst>
                    <a:ext uri="{9D8B030D-6E8A-4147-A177-3AD203B41FA5}">
                      <a16:colId xmlns:a16="http://schemas.microsoft.com/office/drawing/2014/main" val="1859251801"/>
                    </a:ext>
                  </a:extLst>
                </a:gridCol>
                <a:gridCol w="1352333">
                  <a:extLst>
                    <a:ext uri="{9D8B030D-6E8A-4147-A177-3AD203B41FA5}">
                      <a16:colId xmlns:a16="http://schemas.microsoft.com/office/drawing/2014/main" val="297845378"/>
                    </a:ext>
                  </a:extLst>
                </a:gridCol>
                <a:gridCol w="1352333">
                  <a:extLst>
                    <a:ext uri="{9D8B030D-6E8A-4147-A177-3AD203B41FA5}">
                      <a16:colId xmlns:a16="http://schemas.microsoft.com/office/drawing/2014/main" val="267806721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Skyrius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209467"/>
                  </a:ext>
                </a:extLst>
              </a:tr>
              <a:tr h="3556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Tikimybės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Skirtumas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Apskaita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Žmogiškieji Ištekliai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Vadyba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Marketingas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2130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-0.018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2150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898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Skyrius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473836"/>
                  </a:ext>
                </a:extLst>
              </a:tr>
              <a:tr h="3556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Tikimybės Skirtumas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Produktų Vadyb.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Moksliniai Tyrimai ir Plėtra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Pardavimai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Pagalbos Skyrius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Technika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17434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-0.011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84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49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2F586E-C9BE-49FE-9340-E38C3F61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783244" cy="113145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lt-LT" sz="4400" dirty="0"/>
              <a:t> dalis: Prognozavimo modelių rezultatai</a:t>
            </a:r>
            <a:endParaRPr lang="en-US" sz="44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9FFB303-BD18-4330-BC0E-2FC690288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070328"/>
              </p:ext>
            </p:extLst>
          </p:nvPr>
        </p:nvGraphicFramePr>
        <p:xfrm>
          <a:off x="3971637" y="2057400"/>
          <a:ext cx="7651397" cy="41435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5862">
                  <a:extLst>
                    <a:ext uri="{9D8B030D-6E8A-4147-A177-3AD203B41FA5}">
                      <a16:colId xmlns:a16="http://schemas.microsoft.com/office/drawing/2014/main" val="3620103711"/>
                    </a:ext>
                  </a:extLst>
                </a:gridCol>
                <a:gridCol w="2176771">
                  <a:extLst>
                    <a:ext uri="{9D8B030D-6E8A-4147-A177-3AD203B41FA5}">
                      <a16:colId xmlns:a16="http://schemas.microsoft.com/office/drawing/2014/main" val="3176447628"/>
                    </a:ext>
                  </a:extLst>
                </a:gridCol>
                <a:gridCol w="1226653">
                  <a:extLst>
                    <a:ext uri="{9D8B030D-6E8A-4147-A177-3AD203B41FA5}">
                      <a16:colId xmlns:a16="http://schemas.microsoft.com/office/drawing/2014/main" val="1211460531"/>
                    </a:ext>
                  </a:extLst>
                </a:gridCol>
                <a:gridCol w="1632111">
                  <a:extLst>
                    <a:ext uri="{9D8B030D-6E8A-4147-A177-3AD203B41FA5}">
                      <a16:colId xmlns:a16="http://schemas.microsoft.com/office/drawing/2014/main" val="518117222"/>
                    </a:ext>
                  </a:extLst>
                </a:gridCol>
              </a:tblGrid>
              <a:tr h="477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0" marR="502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Modelio Tikslumas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90" marR="5029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95% Pasikliovimo Intervalas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90" marR="5029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391308"/>
                  </a:ext>
                </a:extLst>
              </a:tr>
              <a:tr h="925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Atsitiktinio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Miško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Metodas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90" marR="502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98.90% (3216 / 3252)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90" marR="502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98.43%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90" marR="502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99.20%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90" marR="50290" marT="0" marB="0" anchor="ctr"/>
                </a:tc>
                <a:extLst>
                  <a:ext uri="{0D108BD9-81ED-4DB2-BD59-A6C34878D82A}">
                    <a16:rowId xmlns:a16="http://schemas.microsoft.com/office/drawing/2014/main" val="3289524848"/>
                  </a:ext>
                </a:extLst>
              </a:tr>
              <a:tr h="925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Atraminių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Vektorių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Klasifikavimo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Algoritmas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90" marR="502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97.40% (3168 / 3252)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90" marR="502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96.80%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90" marR="502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97.93%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90" marR="50290" marT="0" marB="0" anchor="ctr"/>
                </a:tc>
                <a:extLst>
                  <a:ext uri="{0D108BD9-81ED-4DB2-BD59-A6C34878D82A}">
                    <a16:rowId xmlns:a16="http://schemas.microsoft.com/office/drawing/2014/main" val="4189017954"/>
                  </a:ext>
                </a:extLst>
              </a:tr>
              <a:tr h="907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Naivusis Bayes Metodas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90" marR="502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87.10% (2833 / 3252)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90" marR="502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85.90%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90" marR="502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88.24%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90" marR="50290" marT="0" marB="0" anchor="ctr"/>
                </a:tc>
                <a:extLst>
                  <a:ext uri="{0D108BD9-81ED-4DB2-BD59-A6C34878D82A}">
                    <a16:rowId xmlns:a16="http://schemas.microsoft.com/office/drawing/2014/main" val="392010866"/>
                  </a:ext>
                </a:extLst>
              </a:tr>
              <a:tr h="907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Logistinė Regresija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90" marR="502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84.73% (2755 / 3252)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90" marR="502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83.44%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90" marR="5029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85.95%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90" marR="50290" marT="0" marB="0" anchor="ctr"/>
                </a:tc>
                <a:extLst>
                  <a:ext uri="{0D108BD9-81ED-4DB2-BD59-A6C34878D82A}">
                    <a16:rowId xmlns:a16="http://schemas.microsoft.com/office/drawing/2014/main" val="3641767478"/>
                  </a:ext>
                </a:extLst>
              </a:tr>
            </a:tbl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86254D-B0DC-46E3-B5DA-A8F565E73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937885" cy="3811588"/>
          </a:xfrm>
        </p:spPr>
        <p:txBody>
          <a:bodyPr>
            <a:normAutofit/>
          </a:bodyPr>
          <a:lstStyle/>
          <a:p>
            <a:r>
              <a:rPr lang="lt-LT" sz="2000" dirty="0"/>
              <a:t>Modelių tikslumas buvo skaičiuotas su 30% atsitiktinai parinktų duomenų – tikrinimo duomenimis (angl. „Test Sample“)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821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637</Words>
  <Application>Microsoft Office PowerPoint</Application>
  <PresentationFormat>Widescreen</PresentationFormat>
  <Paragraphs>211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KURSINIS DARBAS  VEIKSNIŲ KURIE PASKATINA DARBUOTOJUS PALIKTI SAVO DARBO VIETĄ STATISTINĖ ANALIZĖ  JURGIS SAMAITIS   2017</vt:lpstr>
      <vt:lpstr>PowerPoint Presentation</vt:lpstr>
      <vt:lpstr>PowerPoint Presentation</vt:lpstr>
      <vt:lpstr>I Dalis: Ekonometrinė veiksnių įtakos analizė</vt:lpstr>
      <vt:lpstr>Logistinės Regresijos rezultatai</vt:lpstr>
      <vt:lpstr>Darbuotojo pareigybių analizė</vt:lpstr>
      <vt:lpstr>Darbuotojo pareigybių analizė</vt:lpstr>
      <vt:lpstr>Naiviojo Bayes Metodo rezultatai</vt:lpstr>
      <vt:lpstr>II dalis: Prognozavimo modelių rezultatai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KURSINIS DARBAS  VEIKSNIŲ KURIE PASKATINA DARBUOTOJUS PALIKTI SAVO DARBO VIETĄ STATISTINĖ ANALIZĖ  JURGIS SAMAITIS   2017</dc:title>
  <dc:creator>Jurgis</dc:creator>
  <cp:lastModifiedBy>Jurgis</cp:lastModifiedBy>
  <cp:revision>15</cp:revision>
  <dcterms:created xsi:type="dcterms:W3CDTF">2017-11-22T15:51:46Z</dcterms:created>
  <dcterms:modified xsi:type="dcterms:W3CDTF">2017-12-01T15:19:48Z</dcterms:modified>
</cp:coreProperties>
</file>