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69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ira Sans Extra Condensed" panose="020B0503050000020004" pitchFamily="34" charset="0"/>
      <p:regular r:id="rId24"/>
      <p:bold r:id="rId25"/>
      <p:italic r:id="rId26"/>
      <p:boldItalic r:id="rId27"/>
    </p:embeddedFont>
    <p:embeddedFont>
      <p:font typeface="Fira Sans Extra Condensed SemiBold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9C7F83-51DD-49DF-AE15-4C9F213AC4A5}">
  <a:tblStyle styleId="{2E9C7F83-51DD-49DF-AE15-4C9F213AC4A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6F8"/>
          </a:solidFill>
        </a:fill>
      </a:tcStyle>
    </a:wholeTbl>
    <a:band1H>
      <a:tcTxStyle/>
      <a:tcStyle>
        <a:tcBdr/>
        <a:fill>
          <a:solidFill>
            <a:srgbClr val="D1EEF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EEF1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9F6F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9F6F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6A48E1-28B6-42AB-A8FD-21F6ECD021E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CE6"/>
          </a:solidFill>
        </a:fill>
      </a:tcStyle>
    </a:wholeTbl>
    <a:band1H>
      <a:tcTxStyle/>
      <a:tcStyle>
        <a:tcBdr/>
        <a:fill>
          <a:solidFill>
            <a:srgbClr val="FFD7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D7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EC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FEC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994084-C965-475D-929C-6C388CE9206D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9E6"/>
          </a:solidFill>
        </a:fill>
      </a:tcStyle>
    </a:wholeTbl>
    <a:band1H>
      <a:tcTxStyle/>
      <a:tcStyle>
        <a:tcBdr/>
        <a:fill>
          <a:solidFill>
            <a:srgbClr val="EFD0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D0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7E9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7E9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CACF2F-1077-490B-8DE7-B05486DF7812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38BEF-8BB2-4498-84A7-C5851F593DF1}" styleName="Gaya Medium 4 - Akse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6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41a54dbc2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441a54dbc2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441a54dbc2_2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1441a54dbc2_2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441a54dbc2_2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g1441a54dbc2_2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441a54dbc2_2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g1441a54dbc2_2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443c497d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443c497d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c73459845_0_1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9c73459845_0_1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441a54dbc2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g1441a54dbc2_2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4431a18ab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4431a18ab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41a54dbc2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441a54dbc2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41a54dbc2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g1441a54dbc2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41a54dbc2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41a54dbc2_2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41a54dbc2_2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441a54dbc2_2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41a54dbc2_2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g1441a54dbc2_2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41a54dbc2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1441a54dbc2_2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41a54dbc2_2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g1441a54dbc2_2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441a54dbc2_2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g1441a54dbc2_2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25"/>
          <p:cNvCxnSpPr>
            <a:cxnSpLocks/>
          </p:cNvCxnSpPr>
          <p:nvPr/>
        </p:nvCxnSpPr>
        <p:spPr>
          <a:xfrm>
            <a:off x="1981213" y="3229024"/>
            <a:ext cx="1637341" cy="414007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5"/>
          <p:cNvSpPr txBox="1"/>
          <p:nvPr/>
        </p:nvSpPr>
        <p:spPr>
          <a:xfrm>
            <a:off x="904953" y="1110945"/>
            <a:ext cx="733409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KLASIFIKASI KANKER LESI KULIT MENGGUNAKAN CONVOLUTIONAL NEURAL NETWORK PADA DATA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ISIC MELANOMA 2020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25"/>
          <p:cNvCxnSpPr/>
          <p:nvPr/>
        </p:nvCxnSpPr>
        <p:spPr>
          <a:xfrm rot="-5400000" flipH="1">
            <a:off x="1102779" y="2863052"/>
            <a:ext cx="1056900" cy="7182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01" name="Google Shape;101;p25"/>
          <p:cNvCxnSpPr/>
          <p:nvPr/>
        </p:nvCxnSpPr>
        <p:spPr>
          <a:xfrm rot="5400000">
            <a:off x="3011911" y="3460931"/>
            <a:ext cx="1589400" cy="3642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02" name="Google Shape;102;p25"/>
          <p:cNvCxnSpPr/>
          <p:nvPr/>
        </p:nvCxnSpPr>
        <p:spPr>
          <a:xfrm rot="5400000">
            <a:off x="5260046" y="3115480"/>
            <a:ext cx="902100" cy="3678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03" name="Google Shape;103;p25"/>
          <p:cNvCxnSpPr/>
          <p:nvPr/>
        </p:nvCxnSpPr>
        <p:spPr>
          <a:xfrm rot="5400000">
            <a:off x="6578867" y="3070501"/>
            <a:ext cx="1669200" cy="9156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pic>
        <p:nvPicPr>
          <p:cNvPr id="104" name="Google Shape;104;p25"/>
          <p:cNvPicPr preferRelativeResize="0"/>
          <p:nvPr/>
        </p:nvPicPr>
        <p:blipFill rotWithShape="1">
          <a:blip r:embed="rId3">
            <a:alphaModFix/>
          </a:blip>
          <a:srcRect l="20419" t="7623" r="19010" b="20203"/>
          <a:stretch/>
        </p:blipFill>
        <p:spPr>
          <a:xfrm>
            <a:off x="3744339" y="91333"/>
            <a:ext cx="697426" cy="723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/>
          <p:nvPr/>
        </p:nvSpPr>
        <p:spPr>
          <a:xfrm>
            <a:off x="7236676" y="3657800"/>
            <a:ext cx="426499" cy="421914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5"/>
          <p:cNvCxnSpPr/>
          <p:nvPr/>
        </p:nvCxnSpPr>
        <p:spPr>
          <a:xfrm rot="10800000" flipH="1">
            <a:off x="4001148" y="3307283"/>
            <a:ext cx="1522335" cy="325599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7" name="Google Shape;107;p25"/>
          <p:cNvGrpSpPr/>
          <p:nvPr/>
        </p:nvGrpSpPr>
        <p:grpSpPr>
          <a:xfrm>
            <a:off x="4697270" y="3195942"/>
            <a:ext cx="431703" cy="420622"/>
            <a:chOff x="946175" y="3253275"/>
            <a:chExt cx="298550" cy="296150"/>
          </a:xfrm>
        </p:grpSpPr>
        <p:sp>
          <p:nvSpPr>
            <p:cNvPr id="108" name="Google Shape;108;p25"/>
            <p:cNvSpPr/>
            <p:nvPr/>
          </p:nvSpPr>
          <p:spPr>
            <a:xfrm>
              <a:off x="946175" y="3253275"/>
              <a:ext cx="209550" cy="261500"/>
            </a:xfrm>
            <a:custGeom>
              <a:avLst/>
              <a:gdLst/>
              <a:ahLst/>
              <a:cxnLst/>
              <a:rect l="l" t="t" r="r" b="b"/>
              <a:pathLst>
                <a:path w="8382" h="10460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113"/>
                  </a:lnTo>
                  <a:cubicBezTo>
                    <a:pt x="1" y="10302"/>
                    <a:pt x="158" y="10460"/>
                    <a:pt x="348" y="10460"/>
                  </a:cubicBezTo>
                  <a:lnTo>
                    <a:pt x="694" y="10460"/>
                  </a:lnTo>
                  <a:lnTo>
                    <a:pt x="694" y="3875"/>
                  </a:lnTo>
                  <a:cubicBezTo>
                    <a:pt x="694" y="3623"/>
                    <a:pt x="820" y="3340"/>
                    <a:pt x="1009" y="3151"/>
                  </a:cubicBezTo>
                  <a:lnTo>
                    <a:pt x="3151" y="1008"/>
                  </a:lnTo>
                  <a:cubicBezTo>
                    <a:pt x="3340" y="819"/>
                    <a:pt x="3624" y="693"/>
                    <a:pt x="3908" y="693"/>
                  </a:cubicBezTo>
                  <a:lnTo>
                    <a:pt x="8381" y="693"/>
                  </a:lnTo>
                  <a:lnTo>
                    <a:pt x="8381" y="347"/>
                  </a:lnTo>
                  <a:cubicBezTo>
                    <a:pt x="8381" y="158"/>
                    <a:pt x="8224" y="0"/>
                    <a:pt x="8035" y="0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986350" y="3293425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89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891" y="1"/>
                  </a:ln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1051725" y="3359600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cubicBezTo>
                    <a:pt x="1" y="3749"/>
                    <a:pt x="1103" y="4852"/>
                    <a:pt x="2427" y="4852"/>
                  </a:cubicBezTo>
                  <a:cubicBezTo>
                    <a:pt x="3781" y="4852"/>
                    <a:pt x="4884" y="3749"/>
                    <a:pt x="4884" y="2426"/>
                  </a:cubicBez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980050" y="3289500"/>
              <a:ext cx="192200" cy="242600"/>
            </a:xfrm>
            <a:custGeom>
              <a:avLst/>
              <a:gdLst/>
              <a:ahLst/>
              <a:cxnLst/>
              <a:rect l="l" t="t" r="r" b="b"/>
              <a:pathLst>
                <a:path w="7688" h="9704" extrusionOk="0">
                  <a:moveTo>
                    <a:pt x="2868" y="0"/>
                  </a:moveTo>
                  <a:lnTo>
                    <a:pt x="2868" y="2426"/>
                  </a:lnTo>
                  <a:cubicBezTo>
                    <a:pt x="2868" y="2647"/>
                    <a:pt x="2679" y="2804"/>
                    <a:pt x="2490" y="2804"/>
                  </a:cubicBezTo>
                  <a:lnTo>
                    <a:pt x="1" y="2804"/>
                  </a:lnTo>
                  <a:lnTo>
                    <a:pt x="1" y="9357"/>
                  </a:lnTo>
                  <a:cubicBezTo>
                    <a:pt x="1" y="9578"/>
                    <a:pt x="190" y="9704"/>
                    <a:pt x="379" y="9704"/>
                  </a:cubicBezTo>
                  <a:lnTo>
                    <a:pt x="7341" y="9704"/>
                  </a:lnTo>
                  <a:cubicBezTo>
                    <a:pt x="7467" y="9704"/>
                    <a:pt x="7593" y="9641"/>
                    <a:pt x="7625" y="9578"/>
                  </a:cubicBezTo>
                  <a:lnTo>
                    <a:pt x="6239" y="8192"/>
                  </a:lnTo>
                  <a:cubicBezTo>
                    <a:pt x="5924" y="8318"/>
                    <a:pt x="5609" y="8349"/>
                    <a:pt x="5262" y="8349"/>
                  </a:cubicBezTo>
                  <a:cubicBezTo>
                    <a:pt x="3529" y="8349"/>
                    <a:pt x="2143" y="6931"/>
                    <a:pt x="2143" y="5230"/>
                  </a:cubicBezTo>
                  <a:cubicBezTo>
                    <a:pt x="2143" y="3529"/>
                    <a:pt x="3561" y="2111"/>
                    <a:pt x="5262" y="2111"/>
                  </a:cubicBezTo>
                  <a:cubicBezTo>
                    <a:pt x="6239" y="2111"/>
                    <a:pt x="7121" y="2584"/>
                    <a:pt x="7688" y="3308"/>
                  </a:cubicBezTo>
                  <a:lnTo>
                    <a:pt x="7688" y="347"/>
                  </a:lnTo>
                  <a:cubicBezTo>
                    <a:pt x="7688" y="158"/>
                    <a:pt x="7530" y="0"/>
                    <a:pt x="7341" y="0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5"/>
            <p:cNvSpPr/>
            <p:nvPr/>
          </p:nvSpPr>
          <p:spPr>
            <a:xfrm>
              <a:off x="1154125" y="3460400"/>
              <a:ext cx="90600" cy="89025"/>
            </a:xfrm>
            <a:custGeom>
              <a:avLst/>
              <a:gdLst/>
              <a:ahLst/>
              <a:cxnLst/>
              <a:rect l="l" t="t" r="r" b="b"/>
              <a:pathLst>
                <a:path w="3624" h="3561" extrusionOk="0">
                  <a:moveTo>
                    <a:pt x="977" y="1"/>
                  </a:moveTo>
                  <a:cubicBezTo>
                    <a:pt x="693" y="410"/>
                    <a:pt x="378" y="757"/>
                    <a:pt x="0" y="1009"/>
                  </a:cubicBezTo>
                  <a:lnTo>
                    <a:pt x="2363" y="3372"/>
                  </a:lnTo>
                  <a:cubicBezTo>
                    <a:pt x="2489" y="3498"/>
                    <a:pt x="2662" y="3561"/>
                    <a:pt x="2840" y="3561"/>
                  </a:cubicBezTo>
                  <a:cubicBezTo>
                    <a:pt x="3017" y="3561"/>
                    <a:pt x="3198" y="3498"/>
                    <a:pt x="3340" y="3372"/>
                  </a:cubicBezTo>
                  <a:cubicBezTo>
                    <a:pt x="3623" y="3088"/>
                    <a:pt x="3623" y="2647"/>
                    <a:pt x="3340" y="2364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5"/>
          <p:cNvSpPr/>
          <p:nvPr/>
        </p:nvSpPr>
        <p:spPr>
          <a:xfrm rot="2655697">
            <a:off x="1775" y="-133321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5"/>
          <p:cNvSpPr/>
          <p:nvPr/>
        </p:nvSpPr>
        <p:spPr>
          <a:xfrm rot="8292229">
            <a:off x="8554353" y="-133320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25"/>
          <p:cNvGrpSpPr/>
          <p:nvPr/>
        </p:nvGrpSpPr>
        <p:grpSpPr>
          <a:xfrm>
            <a:off x="2772274" y="3381271"/>
            <a:ext cx="420635" cy="420610"/>
            <a:chOff x="946175" y="3619500"/>
            <a:chExt cx="296975" cy="293825"/>
          </a:xfrm>
        </p:grpSpPr>
        <p:sp>
          <p:nvSpPr>
            <p:cNvPr id="116" name="Google Shape;116;p25"/>
            <p:cNvSpPr/>
            <p:nvPr/>
          </p:nvSpPr>
          <p:spPr>
            <a:xfrm>
              <a:off x="963525" y="3619500"/>
              <a:ext cx="207950" cy="293825"/>
            </a:xfrm>
            <a:custGeom>
              <a:avLst/>
              <a:gdLst/>
              <a:ahLst/>
              <a:cxnLst/>
              <a:rect l="l" t="t" r="r" b="b"/>
              <a:pathLst>
                <a:path w="8318" h="11753" extrusionOk="0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1185625" y="3688025"/>
              <a:ext cx="57525" cy="55950"/>
            </a:xfrm>
            <a:custGeom>
              <a:avLst/>
              <a:gdLst/>
              <a:ahLst/>
              <a:cxnLst/>
              <a:rect l="l" t="t" r="r" b="b"/>
              <a:pathLst>
                <a:path w="2301" h="2238" extrusionOk="0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1088075" y="3795925"/>
              <a:ext cx="46375" cy="45025"/>
            </a:xfrm>
            <a:custGeom>
              <a:avLst/>
              <a:gdLst/>
              <a:ahLst/>
              <a:cxnLst/>
              <a:rect l="l" t="t" r="r" b="b"/>
              <a:pathLst>
                <a:path w="1855" h="1801" extrusionOk="0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1112375" y="3720325"/>
              <a:ext cx="97700" cy="97700"/>
            </a:xfrm>
            <a:custGeom>
              <a:avLst/>
              <a:gdLst/>
              <a:ahLst/>
              <a:cxnLst/>
              <a:rect l="l" t="t" r="r" b="b"/>
              <a:pathLst>
                <a:path w="3908" h="3908" extrusionOk="0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1120250" y="3623450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946175" y="3879425"/>
              <a:ext cx="166225" cy="33900"/>
            </a:xfrm>
            <a:custGeom>
              <a:avLst/>
              <a:gdLst/>
              <a:ahLst/>
              <a:cxnLst/>
              <a:rect l="l" t="t" r="r" b="b"/>
              <a:pathLst>
                <a:path w="6649" h="1356" extrusionOk="0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2" name="Google Shape;122;p25"/>
          <p:cNvCxnSpPr/>
          <p:nvPr/>
        </p:nvCxnSpPr>
        <p:spPr>
          <a:xfrm>
            <a:off x="5894996" y="3299409"/>
            <a:ext cx="1060735" cy="22616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25"/>
          <p:cNvSpPr/>
          <p:nvPr/>
        </p:nvSpPr>
        <p:spPr>
          <a:xfrm rot="-2337453">
            <a:off x="22956" y="4383569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5"/>
          <p:cNvSpPr/>
          <p:nvPr/>
        </p:nvSpPr>
        <p:spPr>
          <a:xfrm rot="-8284260">
            <a:off x="8568754" y="4412371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25"/>
          <p:cNvGrpSpPr/>
          <p:nvPr/>
        </p:nvGrpSpPr>
        <p:grpSpPr>
          <a:xfrm>
            <a:off x="6221887" y="3328855"/>
            <a:ext cx="376345" cy="420611"/>
            <a:chOff x="2423775" y="3226875"/>
            <a:chExt cx="259925" cy="295000"/>
          </a:xfrm>
        </p:grpSpPr>
        <p:sp>
          <p:nvSpPr>
            <p:cNvPr id="126" name="Google Shape;126;p25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5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25"/>
          <p:cNvGrpSpPr/>
          <p:nvPr/>
        </p:nvGrpSpPr>
        <p:grpSpPr>
          <a:xfrm>
            <a:off x="1272734" y="3594732"/>
            <a:ext cx="365754" cy="365770"/>
            <a:chOff x="-3854375" y="2046625"/>
            <a:chExt cx="293025" cy="291450"/>
          </a:xfrm>
        </p:grpSpPr>
        <p:sp>
          <p:nvSpPr>
            <p:cNvPr id="130" name="Google Shape;130;p25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5192" y="48201"/>
            <a:ext cx="731017" cy="80974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1041576" y="2202000"/>
            <a:ext cx="733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rgbClr val="FF7C80"/>
                </a:solidFill>
                <a:latin typeface="Arial"/>
                <a:ea typeface="Arial"/>
                <a:cs typeface="Arial"/>
                <a:sym typeface="Arial"/>
              </a:rPr>
              <a:t>Aulia Astika 	  Latifah Nursya’banu		Siti Almuafiyah</a:t>
            </a:r>
            <a:endParaRPr sz="1400" b="1" i="0" u="none" strike="noStrike" cap="none">
              <a:solidFill>
                <a:srgbClr val="FF7C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1583924" y="2297451"/>
            <a:ext cx="131700" cy="117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3480029" y="2297445"/>
            <a:ext cx="131700" cy="117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6143533" y="2297520"/>
            <a:ext cx="131700" cy="117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/>
          <p:nvPr/>
        </p:nvSpPr>
        <p:spPr>
          <a:xfrm>
            <a:off x="85344" y="1528495"/>
            <a:ext cx="4478518" cy="2210417"/>
          </a:xfrm>
          <a:prstGeom prst="roundRect">
            <a:avLst>
              <a:gd name="adj" fmla="val 50000"/>
            </a:avLst>
          </a:prstGeom>
          <a:solidFill>
            <a:srgbClr val="549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4"/>
          <p:cNvSpPr/>
          <p:nvPr/>
        </p:nvSpPr>
        <p:spPr>
          <a:xfrm>
            <a:off x="411994" y="1532159"/>
            <a:ext cx="4168146" cy="221041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4"/>
          <p:cNvSpPr/>
          <p:nvPr/>
        </p:nvSpPr>
        <p:spPr>
          <a:xfrm>
            <a:off x="744068" y="1524831"/>
            <a:ext cx="3836072" cy="2210417"/>
          </a:xfrm>
          <a:prstGeom prst="roundRect">
            <a:avLst>
              <a:gd name="adj" fmla="val 50000"/>
            </a:avLst>
          </a:prstGeom>
          <a:solidFill>
            <a:srgbClr val="BE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332" y="1793524"/>
            <a:ext cx="3169110" cy="180055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4"/>
          <p:cNvSpPr/>
          <p:nvPr/>
        </p:nvSpPr>
        <p:spPr>
          <a:xfrm>
            <a:off x="1337210" y="4127858"/>
            <a:ext cx="131632" cy="116862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4"/>
          <p:cNvSpPr/>
          <p:nvPr/>
        </p:nvSpPr>
        <p:spPr>
          <a:xfrm>
            <a:off x="1541224" y="4127858"/>
            <a:ext cx="131632" cy="116862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4"/>
          <p:cNvSpPr/>
          <p:nvPr/>
        </p:nvSpPr>
        <p:spPr>
          <a:xfrm>
            <a:off x="1745238" y="4127858"/>
            <a:ext cx="131632" cy="116862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4"/>
          <p:cNvSpPr/>
          <p:nvPr/>
        </p:nvSpPr>
        <p:spPr>
          <a:xfrm>
            <a:off x="1949252" y="4127858"/>
            <a:ext cx="131632" cy="116862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4"/>
          <p:cNvSpPr/>
          <p:nvPr/>
        </p:nvSpPr>
        <p:spPr>
          <a:xfrm>
            <a:off x="2153266" y="4127858"/>
            <a:ext cx="131632" cy="116862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4"/>
          <p:cNvSpPr/>
          <p:nvPr/>
        </p:nvSpPr>
        <p:spPr>
          <a:xfrm>
            <a:off x="2357279" y="4127858"/>
            <a:ext cx="131632" cy="116862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4"/>
          <p:cNvSpPr/>
          <p:nvPr/>
        </p:nvSpPr>
        <p:spPr>
          <a:xfrm>
            <a:off x="2561293" y="4127858"/>
            <a:ext cx="131632" cy="11686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4"/>
          <p:cNvSpPr/>
          <p:nvPr/>
        </p:nvSpPr>
        <p:spPr>
          <a:xfrm>
            <a:off x="2765307" y="4127858"/>
            <a:ext cx="131632" cy="11686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4"/>
          <p:cNvSpPr/>
          <p:nvPr/>
        </p:nvSpPr>
        <p:spPr>
          <a:xfrm>
            <a:off x="2969321" y="4127858"/>
            <a:ext cx="131632" cy="11686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3173335" y="4127858"/>
            <a:ext cx="131632" cy="11686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4"/>
          <p:cNvSpPr/>
          <p:nvPr/>
        </p:nvSpPr>
        <p:spPr>
          <a:xfrm>
            <a:off x="4633330" y="1529755"/>
            <a:ext cx="4478518" cy="2210417"/>
          </a:xfrm>
          <a:prstGeom prst="roundRect">
            <a:avLst>
              <a:gd name="adj" fmla="val 50000"/>
            </a:avLst>
          </a:prstGeom>
          <a:solidFill>
            <a:srgbClr val="549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4633330" y="1532159"/>
            <a:ext cx="4168146" cy="221041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4633330" y="1524831"/>
            <a:ext cx="3836072" cy="2210417"/>
          </a:xfrm>
          <a:prstGeom prst="roundRect">
            <a:avLst>
              <a:gd name="adj" fmla="val 50000"/>
            </a:avLst>
          </a:prstGeom>
          <a:solidFill>
            <a:srgbClr val="BE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4"/>
          <p:cNvSpPr/>
          <p:nvPr/>
        </p:nvSpPr>
        <p:spPr>
          <a:xfrm>
            <a:off x="5885196" y="4141310"/>
            <a:ext cx="131632" cy="116862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6089210" y="4141310"/>
            <a:ext cx="131632" cy="116862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/>
          <p:cNvSpPr/>
          <p:nvPr/>
        </p:nvSpPr>
        <p:spPr>
          <a:xfrm>
            <a:off x="6293224" y="4141310"/>
            <a:ext cx="131632" cy="116862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6497238" y="4141310"/>
            <a:ext cx="131632" cy="116862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4"/>
          <p:cNvSpPr/>
          <p:nvPr/>
        </p:nvSpPr>
        <p:spPr>
          <a:xfrm>
            <a:off x="6701252" y="4141310"/>
            <a:ext cx="131632" cy="116862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6905265" y="4141310"/>
            <a:ext cx="131632" cy="116862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4"/>
          <p:cNvSpPr/>
          <p:nvPr/>
        </p:nvSpPr>
        <p:spPr>
          <a:xfrm>
            <a:off x="7109279" y="4141310"/>
            <a:ext cx="131632" cy="11686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4"/>
          <p:cNvSpPr/>
          <p:nvPr/>
        </p:nvSpPr>
        <p:spPr>
          <a:xfrm>
            <a:off x="7313293" y="4141310"/>
            <a:ext cx="131632" cy="11686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4"/>
          <p:cNvSpPr/>
          <p:nvPr/>
        </p:nvSpPr>
        <p:spPr>
          <a:xfrm>
            <a:off x="7517307" y="4141310"/>
            <a:ext cx="131632" cy="11686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4"/>
          <p:cNvSpPr/>
          <p:nvPr/>
        </p:nvSpPr>
        <p:spPr>
          <a:xfrm>
            <a:off x="7721321" y="4141310"/>
            <a:ext cx="131632" cy="11686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5077" y="1673558"/>
            <a:ext cx="2704321" cy="19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id"/>
              <a:t>Hasil dan Pembahasan</a:t>
            </a:r>
            <a:endParaRPr/>
          </a:p>
        </p:txBody>
      </p:sp>
      <p:sp>
        <p:nvSpPr>
          <p:cNvPr id="417" name="Google Shape;417;p34"/>
          <p:cNvSpPr/>
          <p:nvPr/>
        </p:nvSpPr>
        <p:spPr>
          <a:xfrm>
            <a:off x="1893672" y="272857"/>
            <a:ext cx="754774" cy="72850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34"/>
          <p:cNvGrpSpPr/>
          <p:nvPr/>
        </p:nvGrpSpPr>
        <p:grpSpPr>
          <a:xfrm>
            <a:off x="2132308" y="523993"/>
            <a:ext cx="261261" cy="246823"/>
            <a:chOff x="-63679950" y="3360375"/>
            <a:chExt cx="318225" cy="316650"/>
          </a:xfrm>
        </p:grpSpPr>
        <p:sp>
          <p:nvSpPr>
            <p:cNvPr id="419" name="Google Shape;419;p34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p34"/>
          <p:cNvSpPr txBox="1"/>
          <p:nvPr/>
        </p:nvSpPr>
        <p:spPr>
          <a:xfrm>
            <a:off x="457200" y="3775233"/>
            <a:ext cx="40213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Persebaran dataset kanker kulit berdasarkan area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4"/>
          <p:cNvSpPr txBox="1"/>
          <p:nvPr/>
        </p:nvSpPr>
        <p:spPr>
          <a:xfrm>
            <a:off x="4812517" y="3785650"/>
            <a:ext cx="41201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Persebaran dataset kanker kulit berdasarkan umur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34"/>
          <p:cNvCxnSpPr/>
          <p:nvPr/>
        </p:nvCxnSpPr>
        <p:spPr>
          <a:xfrm rot="10800000" flipH="1">
            <a:off x="2969317" y="993870"/>
            <a:ext cx="3356100" cy="7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" name="Google Shape;954;p32">
            <a:extLst>
              <a:ext uri="{FF2B5EF4-FFF2-40B4-BE49-F238E27FC236}">
                <a16:creationId xmlns:a16="http://schemas.microsoft.com/office/drawing/2014/main" id="{29A1D6B7-C895-58A4-211B-8CB2A5A12598}"/>
              </a:ext>
            </a:extLst>
          </p:cNvPr>
          <p:cNvSpPr/>
          <p:nvPr/>
        </p:nvSpPr>
        <p:spPr>
          <a:xfrm>
            <a:off x="8609145" y="4672690"/>
            <a:ext cx="466220" cy="45073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89;p38">
            <a:extLst>
              <a:ext uri="{FF2B5EF4-FFF2-40B4-BE49-F238E27FC236}">
                <a16:creationId xmlns:a16="http://schemas.microsoft.com/office/drawing/2014/main" id="{38A191A6-A8B0-DE01-3613-E752909EEA6E}"/>
              </a:ext>
            </a:extLst>
          </p:cNvPr>
          <p:cNvSpPr txBox="1"/>
          <p:nvPr/>
        </p:nvSpPr>
        <p:spPr>
          <a:xfrm>
            <a:off x="8441005" y="4796808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6790" y="1584385"/>
            <a:ext cx="3207385" cy="215963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5"/>
          <p:cNvSpPr/>
          <p:nvPr/>
        </p:nvSpPr>
        <p:spPr>
          <a:xfrm rot="-2274160">
            <a:off x="62890" y="4384307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5"/>
          <p:cNvSpPr/>
          <p:nvPr/>
        </p:nvSpPr>
        <p:spPr>
          <a:xfrm rot="8173062">
            <a:off x="8528531" y="-84701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5"/>
          <p:cNvSpPr/>
          <p:nvPr/>
        </p:nvSpPr>
        <p:spPr>
          <a:xfrm rot="-1590732" flipH="1">
            <a:off x="2134597" y="3623776"/>
            <a:ext cx="544165" cy="466202"/>
          </a:xfrm>
          <a:prstGeom prst="blockArc">
            <a:avLst>
              <a:gd name="adj1" fmla="val 5462863"/>
              <a:gd name="adj2" fmla="val 16197592"/>
              <a:gd name="adj3" fmla="val 807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5"/>
          <p:cNvSpPr/>
          <p:nvPr/>
        </p:nvSpPr>
        <p:spPr>
          <a:xfrm rot="7724065" flipH="1">
            <a:off x="760783" y="4640637"/>
            <a:ext cx="369826" cy="316840"/>
          </a:xfrm>
          <a:prstGeom prst="blockArc">
            <a:avLst>
              <a:gd name="adj1" fmla="val 14622"/>
              <a:gd name="adj2" fmla="val 16195235"/>
              <a:gd name="adj3" fmla="val 11901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5"/>
          <p:cNvSpPr/>
          <p:nvPr/>
        </p:nvSpPr>
        <p:spPr>
          <a:xfrm rot="7724065" flipH="1">
            <a:off x="8174656" y="308190"/>
            <a:ext cx="282736" cy="242228"/>
          </a:xfrm>
          <a:prstGeom prst="blockArc">
            <a:avLst>
              <a:gd name="adj1" fmla="val 528593"/>
              <a:gd name="adj2" fmla="val 16192946"/>
              <a:gd name="adj3" fmla="val 15569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5"/>
          <p:cNvSpPr/>
          <p:nvPr/>
        </p:nvSpPr>
        <p:spPr>
          <a:xfrm rot="2628156" flipH="1">
            <a:off x="2225658" y="918439"/>
            <a:ext cx="456691" cy="391221"/>
          </a:xfrm>
          <a:prstGeom prst="blockArc">
            <a:avLst>
              <a:gd name="adj1" fmla="val 3698438"/>
              <a:gd name="adj2" fmla="val 16196780"/>
              <a:gd name="adj3" fmla="val 9536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5"/>
          <p:cNvSpPr/>
          <p:nvPr/>
        </p:nvSpPr>
        <p:spPr>
          <a:xfrm rot="7604990" flipH="1">
            <a:off x="6235584" y="822706"/>
            <a:ext cx="544165" cy="466202"/>
          </a:xfrm>
          <a:prstGeom prst="blockArc">
            <a:avLst>
              <a:gd name="adj1" fmla="val 5462863"/>
              <a:gd name="adj2" fmla="val 16197592"/>
              <a:gd name="adj3" fmla="val 807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5"/>
          <p:cNvSpPr/>
          <p:nvPr/>
        </p:nvSpPr>
        <p:spPr>
          <a:xfrm rot="742393" flipH="1">
            <a:off x="8528607" y="681079"/>
            <a:ext cx="369826" cy="316840"/>
          </a:xfrm>
          <a:prstGeom prst="blockArc">
            <a:avLst>
              <a:gd name="adj1" fmla="val 14622"/>
              <a:gd name="adj2" fmla="val 16195235"/>
              <a:gd name="adj3" fmla="val 11901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5"/>
          <p:cNvSpPr/>
          <p:nvPr/>
        </p:nvSpPr>
        <p:spPr>
          <a:xfrm rot="366297" flipH="1">
            <a:off x="342815" y="4166260"/>
            <a:ext cx="282736" cy="242228"/>
          </a:xfrm>
          <a:prstGeom prst="blockArc">
            <a:avLst>
              <a:gd name="adj1" fmla="val 528593"/>
              <a:gd name="adj2" fmla="val 16192946"/>
              <a:gd name="adj3" fmla="val 15569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5"/>
          <p:cNvSpPr/>
          <p:nvPr/>
        </p:nvSpPr>
        <p:spPr>
          <a:xfrm rot="-9432997" flipH="1">
            <a:off x="6298335" y="3661268"/>
            <a:ext cx="456691" cy="391221"/>
          </a:xfrm>
          <a:prstGeom prst="blockArc">
            <a:avLst>
              <a:gd name="adj1" fmla="val 3698438"/>
              <a:gd name="adj2" fmla="val 16196780"/>
              <a:gd name="adj3" fmla="val 9536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Google Shape;441;p35"/>
          <p:cNvCxnSpPr>
            <a:stCxn id="436" idx="1"/>
            <a:endCxn id="437" idx="0"/>
          </p:cNvCxnSpPr>
          <p:nvPr/>
        </p:nvCxnSpPr>
        <p:spPr>
          <a:xfrm rot="10800000" flipH="1">
            <a:off x="2576609" y="930649"/>
            <a:ext cx="3756900" cy="55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2" name="Google Shape;442;p35"/>
          <p:cNvCxnSpPr>
            <a:stCxn id="433" idx="0"/>
            <a:endCxn id="440" idx="1"/>
          </p:cNvCxnSpPr>
          <p:nvPr/>
        </p:nvCxnSpPr>
        <p:spPr>
          <a:xfrm rot="10800000" flipH="1">
            <a:off x="2505830" y="4019858"/>
            <a:ext cx="3952200" cy="270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3" name="Google Shape;443;p35"/>
          <p:cNvCxnSpPr>
            <a:stCxn id="437" idx="1"/>
            <a:endCxn id="440" idx="0"/>
          </p:cNvCxnSpPr>
          <p:nvPr/>
        </p:nvCxnSpPr>
        <p:spPr>
          <a:xfrm flipH="1">
            <a:off x="6669076" y="1184140"/>
            <a:ext cx="10200" cy="25578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444" name="Google Shape;444;p35"/>
          <p:cNvCxnSpPr>
            <a:stCxn id="436" idx="0"/>
            <a:endCxn id="433" idx="1"/>
          </p:cNvCxnSpPr>
          <p:nvPr/>
        </p:nvCxnSpPr>
        <p:spPr>
          <a:xfrm>
            <a:off x="2279812" y="1170104"/>
            <a:ext cx="31200" cy="24951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5" name="Google Shape;445;p35"/>
          <p:cNvSpPr txBox="1"/>
          <p:nvPr/>
        </p:nvSpPr>
        <p:spPr>
          <a:xfrm>
            <a:off x="2418500" y="4322675"/>
            <a:ext cx="434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Persebaran dataset kanker kulit berdasarkan </a:t>
            </a:r>
            <a:r>
              <a:rPr lang="id" b="1">
                <a:latin typeface="Times New Roman"/>
                <a:ea typeface="Times New Roman"/>
                <a:cs typeface="Times New Roman"/>
                <a:sym typeface="Times New Roman"/>
              </a:rPr>
              <a:t>gender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954;p32">
            <a:extLst>
              <a:ext uri="{FF2B5EF4-FFF2-40B4-BE49-F238E27FC236}">
                <a16:creationId xmlns:a16="http://schemas.microsoft.com/office/drawing/2014/main" id="{6D4C3D16-4755-8A88-3CFC-8739D2F82F69}"/>
              </a:ext>
            </a:extLst>
          </p:cNvPr>
          <p:cNvSpPr/>
          <p:nvPr/>
        </p:nvSpPr>
        <p:spPr>
          <a:xfrm>
            <a:off x="8571360" y="4672690"/>
            <a:ext cx="466220" cy="45073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89;p38">
            <a:extLst>
              <a:ext uri="{FF2B5EF4-FFF2-40B4-BE49-F238E27FC236}">
                <a16:creationId xmlns:a16="http://schemas.microsoft.com/office/drawing/2014/main" id="{7D3CAD79-65C5-4D31-7C17-F428586704CE}"/>
              </a:ext>
            </a:extLst>
          </p:cNvPr>
          <p:cNvSpPr txBox="1"/>
          <p:nvPr/>
        </p:nvSpPr>
        <p:spPr>
          <a:xfrm>
            <a:off x="8403220" y="4796808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11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/>
          <p:nvPr/>
        </p:nvSpPr>
        <p:spPr>
          <a:xfrm>
            <a:off x="239304" y="2796938"/>
            <a:ext cx="6149400" cy="1993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6"/>
          <p:cNvSpPr/>
          <p:nvPr/>
        </p:nvSpPr>
        <p:spPr>
          <a:xfrm>
            <a:off x="316832" y="2858153"/>
            <a:ext cx="5996400" cy="1849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6"/>
          <p:cNvSpPr/>
          <p:nvPr/>
        </p:nvSpPr>
        <p:spPr>
          <a:xfrm>
            <a:off x="163734" y="457712"/>
            <a:ext cx="6149400" cy="22161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6"/>
          <p:cNvSpPr/>
          <p:nvPr/>
        </p:nvSpPr>
        <p:spPr>
          <a:xfrm>
            <a:off x="241262" y="518168"/>
            <a:ext cx="5996400" cy="2090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767" y="797807"/>
            <a:ext cx="5114924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020" y="3001678"/>
            <a:ext cx="5084445" cy="143954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6"/>
          <p:cNvSpPr txBox="1"/>
          <p:nvPr/>
        </p:nvSpPr>
        <p:spPr>
          <a:xfrm>
            <a:off x="1021847" y="2185129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Grafik model pada data </a:t>
            </a:r>
            <a:r>
              <a:rPr lang="id" sz="1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oversampling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6"/>
          <p:cNvSpPr txBox="1"/>
          <p:nvPr/>
        </p:nvSpPr>
        <p:spPr>
          <a:xfrm>
            <a:off x="1066799" y="4342088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Grafik model pada data </a:t>
            </a:r>
            <a:r>
              <a:rPr lang="id" sz="1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undersampling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6"/>
          <p:cNvSpPr/>
          <p:nvPr/>
        </p:nvSpPr>
        <p:spPr>
          <a:xfrm rot="10800000">
            <a:off x="8068010" y="113828"/>
            <a:ext cx="430791" cy="438878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2BB3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6"/>
          <p:cNvSpPr/>
          <p:nvPr/>
        </p:nvSpPr>
        <p:spPr>
          <a:xfrm rot="10800000">
            <a:off x="8623564" y="107657"/>
            <a:ext cx="430791" cy="438878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6"/>
          <p:cNvSpPr/>
          <p:nvPr/>
        </p:nvSpPr>
        <p:spPr>
          <a:xfrm rot="10800000">
            <a:off x="8345787" y="107657"/>
            <a:ext cx="430791" cy="438878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83CB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6"/>
          <p:cNvSpPr txBox="1"/>
          <p:nvPr/>
        </p:nvSpPr>
        <p:spPr>
          <a:xfrm>
            <a:off x="6716167" y="1076929"/>
            <a:ext cx="3024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chemeClr val="dk1"/>
                </a:solidFill>
              </a:rPr>
              <a:t>Accuracy 	:  </a:t>
            </a:r>
            <a:r>
              <a:rPr lang="id" b="1" dirty="0">
                <a:solidFill>
                  <a:schemeClr val="accent5"/>
                </a:solidFill>
              </a:rPr>
              <a:t>91.4%</a:t>
            </a:r>
            <a:endParaRPr b="1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chemeClr val="dk1"/>
                </a:solidFill>
              </a:rPr>
              <a:t>Loss	:  </a:t>
            </a:r>
            <a:r>
              <a:rPr lang="id" b="1" dirty="0">
                <a:solidFill>
                  <a:schemeClr val="accent5"/>
                </a:solidFill>
              </a:rPr>
              <a:t>0.21</a:t>
            </a:r>
            <a:endParaRPr b="1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chemeClr val="dk1"/>
                </a:solidFill>
              </a:rPr>
              <a:t>Precision	:  </a:t>
            </a:r>
            <a:r>
              <a:rPr lang="id" b="1" dirty="0">
                <a:solidFill>
                  <a:schemeClr val="accent5"/>
                </a:solidFill>
              </a:rPr>
              <a:t>0.82</a:t>
            </a:r>
            <a:endParaRPr b="1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chemeClr val="dk1"/>
                </a:solidFill>
              </a:rPr>
              <a:t>Recall	:  </a:t>
            </a:r>
            <a:r>
              <a:rPr lang="id" b="1" dirty="0">
                <a:solidFill>
                  <a:schemeClr val="accent5"/>
                </a:solidFill>
              </a:rPr>
              <a:t>0.90</a:t>
            </a:r>
            <a:endParaRPr b="1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chemeClr val="dk1"/>
                </a:solidFill>
              </a:rPr>
              <a:t>f1-score	:  </a:t>
            </a:r>
            <a:r>
              <a:rPr lang="id" b="1" dirty="0">
                <a:solidFill>
                  <a:schemeClr val="accent5"/>
                </a:solidFill>
              </a:rPr>
              <a:t>0.86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462" name="Google Shape;462;p36"/>
          <p:cNvSpPr txBox="1"/>
          <p:nvPr/>
        </p:nvSpPr>
        <p:spPr>
          <a:xfrm>
            <a:off x="6716167" y="3151703"/>
            <a:ext cx="3024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chemeClr val="dk1"/>
                </a:solidFill>
              </a:rPr>
              <a:t>Accuracy 	:  </a:t>
            </a:r>
            <a:r>
              <a:rPr lang="id" b="1" dirty="0">
                <a:solidFill>
                  <a:schemeClr val="accent2"/>
                </a:solidFill>
              </a:rPr>
              <a:t>71.3%</a:t>
            </a:r>
            <a:endParaRPr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chemeClr val="dk1"/>
                </a:solidFill>
              </a:rPr>
              <a:t>Loss	:  </a:t>
            </a:r>
            <a:r>
              <a:rPr lang="id" b="1" dirty="0">
                <a:solidFill>
                  <a:schemeClr val="accent2"/>
                </a:solidFill>
              </a:rPr>
              <a:t>0.65</a:t>
            </a:r>
            <a:endParaRPr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chemeClr val="dk1"/>
                </a:solidFill>
              </a:rPr>
              <a:t>Precision	:  </a:t>
            </a:r>
            <a:r>
              <a:rPr lang="id" b="1" dirty="0">
                <a:solidFill>
                  <a:schemeClr val="accent2"/>
                </a:solidFill>
              </a:rPr>
              <a:t>0.25</a:t>
            </a:r>
            <a:endParaRPr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chemeClr val="dk1"/>
                </a:solidFill>
              </a:rPr>
              <a:t>Recall	:  </a:t>
            </a:r>
            <a:r>
              <a:rPr lang="id" b="1" dirty="0">
                <a:solidFill>
                  <a:schemeClr val="accent2"/>
                </a:solidFill>
              </a:rPr>
              <a:t>0.50</a:t>
            </a:r>
            <a:endParaRPr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chemeClr val="dk1"/>
                </a:solidFill>
              </a:rPr>
              <a:t>f1-score	:  </a:t>
            </a:r>
            <a:r>
              <a:rPr lang="id" b="1" dirty="0">
                <a:solidFill>
                  <a:schemeClr val="accent2"/>
                </a:solidFill>
              </a:rPr>
              <a:t>0.33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3" name="Google Shape;954;p32">
            <a:extLst>
              <a:ext uri="{FF2B5EF4-FFF2-40B4-BE49-F238E27FC236}">
                <a16:creationId xmlns:a16="http://schemas.microsoft.com/office/drawing/2014/main" id="{98187617-66EE-A2BC-37C6-BCBD799AF89E}"/>
              </a:ext>
            </a:extLst>
          </p:cNvPr>
          <p:cNvSpPr/>
          <p:nvPr/>
        </p:nvSpPr>
        <p:spPr>
          <a:xfrm>
            <a:off x="8586474" y="4657576"/>
            <a:ext cx="466220" cy="45073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89;p38">
            <a:extLst>
              <a:ext uri="{FF2B5EF4-FFF2-40B4-BE49-F238E27FC236}">
                <a16:creationId xmlns:a16="http://schemas.microsoft.com/office/drawing/2014/main" id="{38F63FBA-3BA9-FF79-FA59-AA29CE015260}"/>
              </a:ext>
            </a:extLst>
          </p:cNvPr>
          <p:cNvSpPr txBox="1"/>
          <p:nvPr/>
        </p:nvSpPr>
        <p:spPr>
          <a:xfrm>
            <a:off x="8418334" y="4781694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12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 txBox="1">
            <a:spLocks noGrp="1"/>
          </p:cNvSpPr>
          <p:nvPr>
            <p:ph type="title"/>
          </p:nvPr>
        </p:nvSpPr>
        <p:spPr>
          <a:xfrm>
            <a:off x="457200" y="434146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Confusion Matrix - oversampling</a:t>
            </a:r>
            <a:endParaRPr dirty="0"/>
          </a:p>
        </p:txBody>
      </p:sp>
      <p:graphicFrame>
        <p:nvGraphicFramePr>
          <p:cNvPr id="468" name="Google Shape;468;p37"/>
          <p:cNvGraphicFramePr/>
          <p:nvPr>
            <p:extLst>
              <p:ext uri="{D42A27DB-BD31-4B8C-83A1-F6EECF244321}">
                <p14:modId xmlns:p14="http://schemas.microsoft.com/office/powerpoint/2010/main" val="2857136286"/>
              </p:ext>
            </p:extLst>
          </p:nvPr>
        </p:nvGraphicFramePr>
        <p:xfrm>
          <a:off x="952500" y="1238250"/>
          <a:ext cx="7239000" cy="1188630"/>
        </p:xfrm>
        <a:graphic>
          <a:graphicData uri="http://schemas.openxmlformats.org/drawingml/2006/table">
            <a:tbl>
              <a:tblPr>
                <a:tableStyleId>{BC994084-C965-475D-929C-6C388CE9206D}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 dirty="0"/>
                        <a:t>True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 dirty="0"/>
                        <a:t>False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 dirty="0"/>
                        <a:t>Melanoma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 dirty="0"/>
                        <a:t>179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 dirty="0"/>
                        <a:t>88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 dirty="0"/>
                        <a:t>Normal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4788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 dirty="0"/>
                        <a:t>337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9" name="Google Shape;469;p37"/>
          <p:cNvGraphicFramePr/>
          <p:nvPr>
            <p:extLst>
              <p:ext uri="{D42A27DB-BD31-4B8C-83A1-F6EECF244321}">
                <p14:modId xmlns:p14="http://schemas.microsoft.com/office/powerpoint/2010/main" val="4281165168"/>
              </p:ext>
            </p:extLst>
          </p:nvPr>
        </p:nvGraphicFramePr>
        <p:xfrm>
          <a:off x="952500" y="3655500"/>
          <a:ext cx="7239000" cy="118863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 dirty="0"/>
                        <a:t>True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 dirty="0"/>
                        <a:t>False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 dirty="0"/>
                        <a:t>Melanoma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 dirty="0"/>
                        <a:t>414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 dirty="0"/>
                        <a:t>95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/>
                        <a:t>Normal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 dirty="0"/>
                        <a:t>431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b="1" dirty="0"/>
                        <a:t>112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0" name="Google Shape;470;p37"/>
          <p:cNvSpPr txBox="1">
            <a:spLocks noGrp="1"/>
          </p:cNvSpPr>
          <p:nvPr>
            <p:ph type="title"/>
          </p:nvPr>
        </p:nvSpPr>
        <p:spPr>
          <a:xfrm>
            <a:off x="533400" y="29260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Confusion Matrix - undersampling</a:t>
            </a:r>
            <a:endParaRPr/>
          </a:p>
        </p:txBody>
      </p:sp>
      <p:sp>
        <p:nvSpPr>
          <p:cNvPr id="3" name="Google Shape;476;p38">
            <a:extLst>
              <a:ext uri="{FF2B5EF4-FFF2-40B4-BE49-F238E27FC236}">
                <a16:creationId xmlns:a16="http://schemas.microsoft.com/office/drawing/2014/main" id="{2B26461F-E503-AA57-1233-3D6457170265}"/>
              </a:ext>
            </a:extLst>
          </p:cNvPr>
          <p:cNvSpPr/>
          <p:nvPr/>
        </p:nvSpPr>
        <p:spPr>
          <a:xfrm>
            <a:off x="1281555" y="242629"/>
            <a:ext cx="754768" cy="728512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oogle Shape;477;p38">
            <a:extLst>
              <a:ext uri="{FF2B5EF4-FFF2-40B4-BE49-F238E27FC236}">
                <a16:creationId xmlns:a16="http://schemas.microsoft.com/office/drawing/2014/main" id="{202A8811-8F96-E109-8E88-58EA0B26D027}"/>
              </a:ext>
            </a:extLst>
          </p:cNvPr>
          <p:cNvGrpSpPr/>
          <p:nvPr/>
        </p:nvGrpSpPr>
        <p:grpSpPr>
          <a:xfrm>
            <a:off x="1512289" y="493825"/>
            <a:ext cx="261263" cy="246829"/>
            <a:chOff x="-63679950" y="3360375"/>
            <a:chExt cx="318225" cy="316650"/>
          </a:xfrm>
        </p:grpSpPr>
        <p:sp>
          <p:nvSpPr>
            <p:cNvPr id="5" name="Google Shape;478;p38">
              <a:extLst>
                <a:ext uri="{FF2B5EF4-FFF2-40B4-BE49-F238E27FC236}">
                  <a16:creationId xmlns:a16="http://schemas.microsoft.com/office/drawing/2014/main" id="{92221AF6-7F75-CF2D-B3E7-E0BC407027E8}"/>
                </a:ext>
              </a:extLst>
            </p:cNvPr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479;p38">
              <a:extLst>
                <a:ext uri="{FF2B5EF4-FFF2-40B4-BE49-F238E27FC236}">
                  <a16:creationId xmlns:a16="http://schemas.microsoft.com/office/drawing/2014/main" id="{1971E306-AC4D-CDA8-4E11-2FD8C2B33335}"/>
                </a:ext>
              </a:extLst>
            </p:cNvPr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80;p38">
              <a:extLst>
                <a:ext uri="{FF2B5EF4-FFF2-40B4-BE49-F238E27FC236}">
                  <a16:creationId xmlns:a16="http://schemas.microsoft.com/office/drawing/2014/main" id="{7DA87856-453A-4A0C-E934-0B7AAF820A28}"/>
                </a:ext>
              </a:extLst>
            </p:cNvPr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481;p38">
              <a:extLst>
                <a:ext uri="{FF2B5EF4-FFF2-40B4-BE49-F238E27FC236}">
                  <a16:creationId xmlns:a16="http://schemas.microsoft.com/office/drawing/2014/main" id="{933DAA16-FB79-0F72-2E69-FCF3BDF2F0DD}"/>
                </a:ext>
              </a:extLst>
            </p:cNvPr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476;p38">
            <a:extLst>
              <a:ext uri="{FF2B5EF4-FFF2-40B4-BE49-F238E27FC236}">
                <a16:creationId xmlns:a16="http://schemas.microsoft.com/office/drawing/2014/main" id="{0D590354-B9CD-C17D-7EA0-A6791A6B909A}"/>
              </a:ext>
            </a:extLst>
          </p:cNvPr>
          <p:cNvSpPr/>
          <p:nvPr/>
        </p:nvSpPr>
        <p:spPr>
          <a:xfrm>
            <a:off x="1311783" y="2751553"/>
            <a:ext cx="754768" cy="728512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477;p38">
            <a:extLst>
              <a:ext uri="{FF2B5EF4-FFF2-40B4-BE49-F238E27FC236}">
                <a16:creationId xmlns:a16="http://schemas.microsoft.com/office/drawing/2014/main" id="{AE9E420E-9ABD-EA1B-8A03-9298379EC57C}"/>
              </a:ext>
            </a:extLst>
          </p:cNvPr>
          <p:cNvGrpSpPr/>
          <p:nvPr/>
        </p:nvGrpSpPr>
        <p:grpSpPr>
          <a:xfrm>
            <a:off x="1550074" y="3025420"/>
            <a:ext cx="261263" cy="246829"/>
            <a:chOff x="-63679950" y="3360375"/>
            <a:chExt cx="318225" cy="316650"/>
          </a:xfrm>
        </p:grpSpPr>
        <p:sp>
          <p:nvSpPr>
            <p:cNvPr id="11" name="Google Shape;478;p38">
              <a:extLst>
                <a:ext uri="{FF2B5EF4-FFF2-40B4-BE49-F238E27FC236}">
                  <a16:creationId xmlns:a16="http://schemas.microsoft.com/office/drawing/2014/main" id="{EB0EE515-54C9-A8CF-9D27-B12AECF94975}"/>
                </a:ext>
              </a:extLst>
            </p:cNvPr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79;p38">
              <a:extLst>
                <a:ext uri="{FF2B5EF4-FFF2-40B4-BE49-F238E27FC236}">
                  <a16:creationId xmlns:a16="http://schemas.microsoft.com/office/drawing/2014/main" id="{33010117-14BF-CFEA-910A-3A608A50B5C0}"/>
                </a:ext>
              </a:extLst>
            </p:cNvPr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80;p38">
              <a:extLst>
                <a:ext uri="{FF2B5EF4-FFF2-40B4-BE49-F238E27FC236}">
                  <a16:creationId xmlns:a16="http://schemas.microsoft.com/office/drawing/2014/main" id="{92B9BA2F-9604-8509-D40C-882A5631C6B4}"/>
                </a:ext>
              </a:extLst>
            </p:cNvPr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481;p38">
              <a:extLst>
                <a:ext uri="{FF2B5EF4-FFF2-40B4-BE49-F238E27FC236}">
                  <a16:creationId xmlns:a16="http://schemas.microsoft.com/office/drawing/2014/main" id="{031404C3-6A83-CA14-E4A0-63262B44C7B4}"/>
                </a:ext>
              </a:extLst>
            </p:cNvPr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954;p32">
            <a:extLst>
              <a:ext uri="{FF2B5EF4-FFF2-40B4-BE49-F238E27FC236}">
                <a16:creationId xmlns:a16="http://schemas.microsoft.com/office/drawing/2014/main" id="{9E37F243-1100-6FBB-CC08-712305F01FEA}"/>
              </a:ext>
            </a:extLst>
          </p:cNvPr>
          <p:cNvSpPr/>
          <p:nvPr/>
        </p:nvSpPr>
        <p:spPr>
          <a:xfrm>
            <a:off x="8616702" y="4627348"/>
            <a:ext cx="466220" cy="45073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289;p38">
            <a:extLst>
              <a:ext uri="{FF2B5EF4-FFF2-40B4-BE49-F238E27FC236}">
                <a16:creationId xmlns:a16="http://schemas.microsoft.com/office/drawing/2014/main" id="{D7AF9149-68BF-E67B-F796-9143B05D53CE}"/>
              </a:ext>
            </a:extLst>
          </p:cNvPr>
          <p:cNvSpPr txBox="1"/>
          <p:nvPr/>
        </p:nvSpPr>
        <p:spPr>
          <a:xfrm>
            <a:off x="8448562" y="4751466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13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/>
          <p:nvPr/>
        </p:nvSpPr>
        <p:spPr>
          <a:xfrm>
            <a:off x="1132167" y="3899075"/>
            <a:ext cx="6633900" cy="833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2"/>
          <p:cNvSpPr/>
          <p:nvPr/>
        </p:nvSpPr>
        <p:spPr>
          <a:xfrm>
            <a:off x="1233968" y="398770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2"/>
          <p:cNvSpPr/>
          <p:nvPr/>
        </p:nvSpPr>
        <p:spPr>
          <a:xfrm>
            <a:off x="1132167" y="3069625"/>
            <a:ext cx="7348200" cy="833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2"/>
          <p:cNvSpPr/>
          <p:nvPr/>
        </p:nvSpPr>
        <p:spPr>
          <a:xfrm>
            <a:off x="1132167" y="2238550"/>
            <a:ext cx="6327600" cy="833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2"/>
          <p:cNvSpPr/>
          <p:nvPr/>
        </p:nvSpPr>
        <p:spPr>
          <a:xfrm>
            <a:off x="1132166" y="1407125"/>
            <a:ext cx="7225245" cy="833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2"/>
          <p:cNvSpPr txBox="1"/>
          <p:nvPr/>
        </p:nvSpPr>
        <p:spPr>
          <a:xfrm>
            <a:off x="1993089" y="1528526"/>
            <a:ext cx="6353343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Melakukan training dengan batch_size yang lebih besar (32, 64, 128, 256, 512)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32"/>
          <p:cNvSpPr/>
          <p:nvPr/>
        </p:nvSpPr>
        <p:spPr>
          <a:xfrm>
            <a:off x="1233968" y="149670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2"/>
          <p:cNvSpPr/>
          <p:nvPr/>
        </p:nvSpPr>
        <p:spPr>
          <a:xfrm>
            <a:off x="1233968" y="2326276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2"/>
          <p:cNvSpPr/>
          <p:nvPr/>
        </p:nvSpPr>
        <p:spPr>
          <a:xfrm>
            <a:off x="1233968" y="3156201"/>
            <a:ext cx="657319" cy="65728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40;p32">
            <a:extLst>
              <a:ext uri="{FF2B5EF4-FFF2-40B4-BE49-F238E27FC236}">
                <a16:creationId xmlns:a16="http://schemas.microsoft.com/office/drawing/2014/main" id="{41D55ED0-4EFF-605F-23B9-90539EB26E97}"/>
              </a:ext>
            </a:extLst>
          </p:cNvPr>
          <p:cNvSpPr txBox="1"/>
          <p:nvPr/>
        </p:nvSpPr>
        <p:spPr>
          <a:xfrm>
            <a:off x="2020568" y="2355908"/>
            <a:ext cx="4857097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tunning pada layer cony2D (</a:t>
            </a: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mengubah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nodes, </a:t>
            </a: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menambah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mengurangi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layer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940;p32">
            <a:extLst>
              <a:ext uri="{FF2B5EF4-FFF2-40B4-BE49-F238E27FC236}">
                <a16:creationId xmlns:a16="http://schemas.microsoft.com/office/drawing/2014/main" id="{9B34C4C0-3EA0-2883-BE3F-5FC41E9AD9D0}"/>
              </a:ext>
            </a:extLst>
          </p:cNvPr>
          <p:cNvSpPr txBox="1"/>
          <p:nvPr/>
        </p:nvSpPr>
        <p:spPr>
          <a:xfrm>
            <a:off x="2086502" y="3182959"/>
            <a:ext cx="4857097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preprocessing pada </a:t>
            </a: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citra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940;p32">
            <a:extLst>
              <a:ext uri="{FF2B5EF4-FFF2-40B4-BE49-F238E27FC236}">
                <a16:creationId xmlns:a16="http://schemas.microsoft.com/office/drawing/2014/main" id="{E809623D-8183-C418-AC72-F02B1C6660B8}"/>
              </a:ext>
            </a:extLst>
          </p:cNvPr>
          <p:cNvSpPr txBox="1"/>
          <p:nvPr/>
        </p:nvSpPr>
        <p:spPr>
          <a:xfrm>
            <a:off x="2086502" y="4038078"/>
            <a:ext cx="4857097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Menambahkan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kompleksitas</a:t>
            </a:r>
            <a:r>
              <a:rPr lang="en-US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permsalahan</a:t>
            </a:r>
            <a:endParaRPr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475;p38">
            <a:extLst>
              <a:ext uri="{FF2B5EF4-FFF2-40B4-BE49-F238E27FC236}">
                <a16:creationId xmlns:a16="http://schemas.microsoft.com/office/drawing/2014/main" id="{914C3A05-3980-CC01-2F6A-FEAC3A3F54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id" dirty="0"/>
              <a:t>Saran Penelitian</a:t>
            </a:r>
            <a:endParaRPr dirty="0"/>
          </a:p>
        </p:txBody>
      </p:sp>
      <p:sp>
        <p:nvSpPr>
          <p:cNvPr id="9" name="Google Shape;476;p38">
            <a:extLst>
              <a:ext uri="{FF2B5EF4-FFF2-40B4-BE49-F238E27FC236}">
                <a16:creationId xmlns:a16="http://schemas.microsoft.com/office/drawing/2014/main" id="{83CA5151-4C3D-B192-3D8B-49FA81739066}"/>
              </a:ext>
            </a:extLst>
          </p:cNvPr>
          <p:cNvSpPr/>
          <p:nvPr/>
        </p:nvSpPr>
        <p:spPr>
          <a:xfrm>
            <a:off x="1893672" y="250186"/>
            <a:ext cx="754768" cy="728512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477;p38">
            <a:extLst>
              <a:ext uri="{FF2B5EF4-FFF2-40B4-BE49-F238E27FC236}">
                <a16:creationId xmlns:a16="http://schemas.microsoft.com/office/drawing/2014/main" id="{70B4EB98-C79F-61D9-10FD-22A6B9A63120}"/>
              </a:ext>
            </a:extLst>
          </p:cNvPr>
          <p:cNvGrpSpPr/>
          <p:nvPr/>
        </p:nvGrpSpPr>
        <p:grpSpPr>
          <a:xfrm>
            <a:off x="2131963" y="524053"/>
            <a:ext cx="261263" cy="246829"/>
            <a:chOff x="-63679950" y="3360375"/>
            <a:chExt cx="318225" cy="316650"/>
          </a:xfrm>
        </p:grpSpPr>
        <p:sp>
          <p:nvSpPr>
            <p:cNvPr id="11" name="Google Shape;478;p38">
              <a:extLst>
                <a:ext uri="{FF2B5EF4-FFF2-40B4-BE49-F238E27FC236}">
                  <a16:creationId xmlns:a16="http://schemas.microsoft.com/office/drawing/2014/main" id="{A67D913A-80B2-A686-F2ED-C525105ACED0}"/>
                </a:ext>
              </a:extLst>
            </p:cNvPr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79;p38">
              <a:extLst>
                <a:ext uri="{FF2B5EF4-FFF2-40B4-BE49-F238E27FC236}">
                  <a16:creationId xmlns:a16="http://schemas.microsoft.com/office/drawing/2014/main" id="{05A18819-D537-5EE1-C676-F2258EA07101}"/>
                </a:ext>
              </a:extLst>
            </p:cNvPr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80;p38">
              <a:extLst>
                <a:ext uri="{FF2B5EF4-FFF2-40B4-BE49-F238E27FC236}">
                  <a16:creationId xmlns:a16="http://schemas.microsoft.com/office/drawing/2014/main" id="{88FA40A4-0D4A-4DDD-DD09-05230AF42B87}"/>
                </a:ext>
              </a:extLst>
            </p:cNvPr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481;p38">
              <a:extLst>
                <a:ext uri="{FF2B5EF4-FFF2-40B4-BE49-F238E27FC236}">
                  <a16:creationId xmlns:a16="http://schemas.microsoft.com/office/drawing/2014/main" id="{CF0867A5-874B-3549-5363-6FEB2737492D}"/>
                </a:ext>
              </a:extLst>
            </p:cNvPr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" name="Google Shape;482;p38">
            <a:extLst>
              <a:ext uri="{FF2B5EF4-FFF2-40B4-BE49-F238E27FC236}">
                <a16:creationId xmlns:a16="http://schemas.microsoft.com/office/drawing/2014/main" id="{3667A62A-EE1B-620E-72A3-4C9B93EAD428}"/>
              </a:ext>
            </a:extLst>
          </p:cNvPr>
          <p:cNvCxnSpPr/>
          <p:nvPr/>
        </p:nvCxnSpPr>
        <p:spPr>
          <a:xfrm rot="10800000" flipH="1">
            <a:off x="2969317" y="993870"/>
            <a:ext cx="3356100" cy="7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6" name="Google Shape;1289;p38">
            <a:extLst>
              <a:ext uri="{FF2B5EF4-FFF2-40B4-BE49-F238E27FC236}">
                <a16:creationId xmlns:a16="http://schemas.microsoft.com/office/drawing/2014/main" id="{BB500161-9289-A78E-1344-FC04070B4983}"/>
              </a:ext>
            </a:extLst>
          </p:cNvPr>
          <p:cNvSpPr txBox="1"/>
          <p:nvPr/>
        </p:nvSpPr>
        <p:spPr>
          <a:xfrm>
            <a:off x="1139688" y="1737926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" name="Google Shape;1289;p38">
            <a:extLst>
              <a:ext uri="{FF2B5EF4-FFF2-40B4-BE49-F238E27FC236}">
                <a16:creationId xmlns:a16="http://schemas.microsoft.com/office/drawing/2014/main" id="{B6129B5E-86B2-A215-DCDE-1738C19F2114}"/>
              </a:ext>
            </a:extLst>
          </p:cNvPr>
          <p:cNvSpPr txBox="1"/>
          <p:nvPr/>
        </p:nvSpPr>
        <p:spPr>
          <a:xfrm>
            <a:off x="1135116" y="2571026"/>
            <a:ext cx="802500" cy="14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" name="Google Shape;1289;p38">
            <a:extLst>
              <a:ext uri="{FF2B5EF4-FFF2-40B4-BE49-F238E27FC236}">
                <a16:creationId xmlns:a16="http://schemas.microsoft.com/office/drawing/2014/main" id="{1A7DFCDE-BB60-9424-DC71-4CD350F10DF0}"/>
              </a:ext>
            </a:extLst>
          </p:cNvPr>
          <p:cNvSpPr txBox="1"/>
          <p:nvPr/>
        </p:nvSpPr>
        <p:spPr>
          <a:xfrm>
            <a:off x="1143266" y="3375122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8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9" name="Google Shape;1289;p38">
            <a:extLst>
              <a:ext uri="{FF2B5EF4-FFF2-40B4-BE49-F238E27FC236}">
                <a16:creationId xmlns:a16="http://schemas.microsoft.com/office/drawing/2014/main" id="{1CF5F44B-0444-5C2C-342C-8D026A75CD99}"/>
              </a:ext>
            </a:extLst>
          </p:cNvPr>
          <p:cNvSpPr txBox="1"/>
          <p:nvPr/>
        </p:nvSpPr>
        <p:spPr>
          <a:xfrm>
            <a:off x="1132166" y="4188539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18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954;p32">
            <a:extLst>
              <a:ext uri="{FF2B5EF4-FFF2-40B4-BE49-F238E27FC236}">
                <a16:creationId xmlns:a16="http://schemas.microsoft.com/office/drawing/2014/main" id="{B6D1E706-9912-FE25-2D06-A5FA5F9ECABC}"/>
              </a:ext>
            </a:extLst>
          </p:cNvPr>
          <p:cNvSpPr/>
          <p:nvPr/>
        </p:nvSpPr>
        <p:spPr>
          <a:xfrm>
            <a:off x="8601588" y="4627348"/>
            <a:ext cx="466220" cy="45073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9;p38">
            <a:extLst>
              <a:ext uri="{FF2B5EF4-FFF2-40B4-BE49-F238E27FC236}">
                <a16:creationId xmlns:a16="http://schemas.microsoft.com/office/drawing/2014/main" id="{3CF900B6-3446-B905-AEE5-807783F7D5DC}"/>
              </a:ext>
            </a:extLst>
          </p:cNvPr>
          <p:cNvSpPr txBox="1"/>
          <p:nvPr/>
        </p:nvSpPr>
        <p:spPr>
          <a:xfrm>
            <a:off x="8433448" y="4751466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14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 txBox="1">
            <a:spLocks noGrp="1"/>
          </p:cNvSpPr>
          <p:nvPr>
            <p:ph type="title"/>
          </p:nvPr>
        </p:nvSpPr>
        <p:spPr>
          <a:xfrm>
            <a:off x="174565" y="1900257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" sz="3600" b="1">
                <a:solidFill>
                  <a:schemeClr val="dk1"/>
                </a:solidFill>
              </a:rPr>
              <a:t>TERIMAKASIH </a:t>
            </a:r>
            <a:endParaRPr sz="3600" b="1"/>
          </a:p>
        </p:txBody>
      </p:sp>
      <p:sp>
        <p:nvSpPr>
          <p:cNvPr id="489" name="Google Shape;489;p39"/>
          <p:cNvSpPr/>
          <p:nvPr/>
        </p:nvSpPr>
        <p:spPr>
          <a:xfrm>
            <a:off x="-552740" y="4200037"/>
            <a:ext cx="8081300" cy="943463"/>
          </a:xfrm>
          <a:custGeom>
            <a:avLst/>
            <a:gdLst/>
            <a:ahLst/>
            <a:cxnLst/>
            <a:rect l="l" t="t" r="r" b="b"/>
            <a:pathLst>
              <a:path w="174302" h="67775" extrusionOk="0">
                <a:moveTo>
                  <a:pt x="0" y="67775"/>
                </a:moveTo>
                <a:cubicBezTo>
                  <a:pt x="3477" y="65225"/>
                  <a:pt x="13647" y="63181"/>
                  <a:pt x="20860" y="52474"/>
                </a:cubicBezTo>
                <a:cubicBezTo>
                  <a:pt x="28073" y="41768"/>
                  <a:pt x="34488" y="5920"/>
                  <a:pt x="43280" y="3536"/>
                </a:cubicBezTo>
                <a:cubicBezTo>
                  <a:pt x="52072" y="1152"/>
                  <a:pt x="65957" y="37128"/>
                  <a:pt x="73614" y="38172"/>
                </a:cubicBezTo>
                <a:cubicBezTo>
                  <a:pt x="81271" y="39216"/>
                  <a:pt x="84311" y="13669"/>
                  <a:pt x="89220" y="9800"/>
                </a:cubicBezTo>
                <a:cubicBezTo>
                  <a:pt x="94129" y="5931"/>
                  <a:pt x="97829" y="16432"/>
                  <a:pt x="103068" y="14958"/>
                </a:cubicBezTo>
                <a:cubicBezTo>
                  <a:pt x="108307" y="13484"/>
                  <a:pt x="112044" y="-4262"/>
                  <a:pt x="120653" y="958"/>
                </a:cubicBezTo>
                <a:cubicBezTo>
                  <a:pt x="129262" y="6178"/>
                  <a:pt x="145782" y="35192"/>
                  <a:pt x="154723" y="46278"/>
                </a:cubicBezTo>
                <a:cubicBezTo>
                  <a:pt x="163665" y="57364"/>
                  <a:pt x="171039" y="63941"/>
                  <a:pt x="174302" y="6747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9"/>
          <p:cNvSpPr/>
          <p:nvPr/>
        </p:nvSpPr>
        <p:spPr>
          <a:xfrm>
            <a:off x="4768450" y="4558500"/>
            <a:ext cx="4375550" cy="585000"/>
          </a:xfrm>
          <a:custGeom>
            <a:avLst/>
            <a:gdLst/>
            <a:ahLst/>
            <a:cxnLst/>
            <a:rect l="l" t="t" r="r" b="b"/>
            <a:pathLst>
              <a:path w="175022" h="23400" extrusionOk="0">
                <a:moveTo>
                  <a:pt x="0" y="23400"/>
                </a:moveTo>
                <a:cubicBezTo>
                  <a:pt x="3626" y="21711"/>
                  <a:pt x="12819" y="13786"/>
                  <a:pt x="21757" y="13264"/>
                </a:cubicBezTo>
                <a:cubicBezTo>
                  <a:pt x="30695" y="12742"/>
                  <a:pt x="44655" y="20819"/>
                  <a:pt x="53630" y="20266"/>
                </a:cubicBezTo>
                <a:cubicBezTo>
                  <a:pt x="62606" y="19714"/>
                  <a:pt x="69346" y="10748"/>
                  <a:pt x="75610" y="9949"/>
                </a:cubicBezTo>
                <a:cubicBezTo>
                  <a:pt x="81875" y="9151"/>
                  <a:pt x="86125" y="17133"/>
                  <a:pt x="91217" y="15475"/>
                </a:cubicBezTo>
                <a:cubicBezTo>
                  <a:pt x="96309" y="13817"/>
                  <a:pt x="99753" y="0"/>
                  <a:pt x="106164" y="0"/>
                </a:cubicBezTo>
                <a:cubicBezTo>
                  <a:pt x="112575" y="0"/>
                  <a:pt x="123492" y="13694"/>
                  <a:pt x="129683" y="15475"/>
                </a:cubicBezTo>
                <a:cubicBezTo>
                  <a:pt x="135874" y="17256"/>
                  <a:pt x="135755" y="9429"/>
                  <a:pt x="143311" y="10686"/>
                </a:cubicBezTo>
                <a:cubicBezTo>
                  <a:pt x="150868" y="11943"/>
                  <a:pt x="169737" y="20962"/>
                  <a:pt x="175022" y="2301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39"/>
          <p:cNvGrpSpPr/>
          <p:nvPr/>
        </p:nvGrpSpPr>
        <p:grpSpPr>
          <a:xfrm>
            <a:off x="7187785" y="1156908"/>
            <a:ext cx="1446116" cy="2863897"/>
            <a:chOff x="6529419" y="1724307"/>
            <a:chExt cx="1480463" cy="2931917"/>
          </a:xfrm>
        </p:grpSpPr>
        <p:grpSp>
          <p:nvGrpSpPr>
            <p:cNvPr id="492" name="Google Shape;492;p3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493" name="Google Shape;493;p3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494" name="Google Shape;494;p3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3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6" name="Google Shape;496;p3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7" name="Google Shape;497;p3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98" name="Google Shape;498;p3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499" name="Google Shape;499;p3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3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1" name="Google Shape;501;p3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502" name="Google Shape;502;p3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3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3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3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06" name="Google Shape;506;p3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507" name="Google Shape;507;p3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508" name="Google Shape;508;p3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3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0" name="Google Shape;510;p3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511" name="Google Shape;511;p3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3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3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3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15" name="Google Shape;515;p3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516" name="Google Shape;516;p3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517" name="Google Shape;517;p3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3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9" name="Google Shape;519;p3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520" name="Google Shape;520;p3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3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22" name="Google Shape;522;p3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523" name="Google Shape;523;p3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524" name="Google Shape;524;p3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3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6" name="Google Shape;526;p3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527" name="Google Shape;527;p3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3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3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3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3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32" name="Google Shape;532;p39"/>
          <p:cNvSpPr txBox="1"/>
          <p:nvPr/>
        </p:nvSpPr>
        <p:spPr>
          <a:xfrm>
            <a:off x="3209846" y="2645531"/>
            <a:ext cx="24352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you have any question?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39"/>
          <p:cNvCxnSpPr/>
          <p:nvPr/>
        </p:nvCxnSpPr>
        <p:spPr>
          <a:xfrm flipH="1">
            <a:off x="2849944" y="2542013"/>
            <a:ext cx="3006000" cy="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grpSp>
        <p:nvGrpSpPr>
          <p:cNvPr id="534" name="Google Shape;534;p39"/>
          <p:cNvGrpSpPr/>
          <p:nvPr/>
        </p:nvGrpSpPr>
        <p:grpSpPr>
          <a:xfrm>
            <a:off x="1549514" y="3038465"/>
            <a:ext cx="365760" cy="414536"/>
            <a:chOff x="3300325" y="249875"/>
            <a:chExt cx="433725" cy="480900"/>
          </a:xfrm>
        </p:grpSpPr>
        <p:sp>
          <p:nvSpPr>
            <p:cNvPr id="535" name="Google Shape;535;p39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1" name="Google Shape;541;p39"/>
          <p:cNvGrpSpPr/>
          <p:nvPr/>
        </p:nvGrpSpPr>
        <p:grpSpPr>
          <a:xfrm flipH="1">
            <a:off x="441103" y="1285085"/>
            <a:ext cx="1446116" cy="2863896"/>
            <a:chOff x="6529419" y="1724308"/>
            <a:chExt cx="1480463" cy="2931916"/>
          </a:xfrm>
        </p:grpSpPr>
        <p:grpSp>
          <p:nvGrpSpPr>
            <p:cNvPr id="542" name="Google Shape;542;p39"/>
            <p:cNvGrpSpPr/>
            <p:nvPr/>
          </p:nvGrpSpPr>
          <p:grpSpPr>
            <a:xfrm>
              <a:off x="6556827" y="1724308"/>
              <a:ext cx="956596" cy="944294"/>
              <a:chOff x="3800349" y="1238763"/>
              <a:chExt cx="1098904" cy="1084772"/>
            </a:xfrm>
          </p:grpSpPr>
          <p:grpSp>
            <p:nvGrpSpPr>
              <p:cNvPr id="543" name="Google Shape;543;p39"/>
              <p:cNvGrpSpPr/>
              <p:nvPr/>
            </p:nvGrpSpPr>
            <p:grpSpPr>
              <a:xfrm>
                <a:off x="3800349" y="1238763"/>
                <a:ext cx="1098904" cy="1084772"/>
                <a:chOff x="3800349" y="1238763"/>
                <a:chExt cx="1098904" cy="1084772"/>
              </a:xfrm>
            </p:grpSpPr>
            <p:sp>
              <p:nvSpPr>
                <p:cNvPr id="544" name="Google Shape;544;p39"/>
                <p:cNvSpPr/>
                <p:nvPr/>
              </p:nvSpPr>
              <p:spPr>
                <a:xfrm>
                  <a:off x="3800349" y="1238763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3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6" name="Google Shape;546;p3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7" name="Google Shape;547;p3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548" name="Google Shape;548;p3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549" name="Google Shape;549;p3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3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1" name="Google Shape;551;p3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552" name="Google Shape;552;p3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" name="Google Shape;553;p3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Google Shape;554;p3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3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6" name="Google Shape;556;p3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557" name="Google Shape;557;p3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558" name="Google Shape;558;p3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3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0" name="Google Shape;560;p3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561" name="Google Shape;561;p3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3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3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p3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5" name="Google Shape;565;p3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566" name="Google Shape;566;p3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567" name="Google Shape;567;p3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3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9" name="Google Shape;569;p3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570" name="Google Shape;570;p3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3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72" name="Google Shape;572;p3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573" name="Google Shape;573;p3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574" name="Google Shape;574;p3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3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6" name="Google Shape;576;p3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577" name="Google Shape;577;p3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3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p3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3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3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id" dirty="0"/>
              <a:t>Saran Penelitian</a:t>
            </a:r>
            <a:endParaRPr dirty="0"/>
          </a:p>
        </p:txBody>
      </p:sp>
      <p:sp>
        <p:nvSpPr>
          <p:cNvPr id="476" name="Google Shape;476;p38"/>
          <p:cNvSpPr/>
          <p:nvPr/>
        </p:nvSpPr>
        <p:spPr>
          <a:xfrm>
            <a:off x="1893672" y="250186"/>
            <a:ext cx="754768" cy="728512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7" name="Google Shape;477;p38"/>
          <p:cNvGrpSpPr/>
          <p:nvPr/>
        </p:nvGrpSpPr>
        <p:grpSpPr>
          <a:xfrm>
            <a:off x="2131963" y="524053"/>
            <a:ext cx="261263" cy="246829"/>
            <a:chOff x="-63679950" y="3360375"/>
            <a:chExt cx="318225" cy="316650"/>
          </a:xfrm>
        </p:grpSpPr>
        <p:sp>
          <p:nvSpPr>
            <p:cNvPr id="478" name="Google Shape;478;p38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2" name="Google Shape;482;p38"/>
          <p:cNvCxnSpPr/>
          <p:nvPr/>
        </p:nvCxnSpPr>
        <p:spPr>
          <a:xfrm rot="10800000" flipH="1">
            <a:off x="2969317" y="993870"/>
            <a:ext cx="3356100" cy="7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483" name="Google Shape;483;p38"/>
          <p:cNvSpPr txBox="1"/>
          <p:nvPr/>
        </p:nvSpPr>
        <p:spPr>
          <a:xfrm>
            <a:off x="1893675" y="1608100"/>
            <a:ext cx="56646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d" dirty="0">
                <a:latin typeface="Roboto"/>
                <a:ea typeface="Roboto"/>
                <a:cs typeface="Roboto"/>
                <a:sym typeface="Roboto"/>
              </a:rPr>
              <a:t>Melakukan training dengan batch_size yang lebih besar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>
                <a:latin typeface="Roboto"/>
                <a:ea typeface="Roboto"/>
                <a:cs typeface="Roboto"/>
                <a:sym typeface="Roboto"/>
              </a:rPr>
              <a:t>(32, 64, 128, 256, 512)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d" dirty="0">
                <a:latin typeface="Roboto"/>
                <a:ea typeface="Roboto"/>
                <a:cs typeface="Roboto"/>
                <a:sym typeface="Roboto"/>
              </a:rPr>
              <a:t>Melakukan tuning pada layer conv2D (mengubah nodes, menambah/mengurangi layer)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d" dirty="0">
                <a:latin typeface="Roboto"/>
                <a:ea typeface="Roboto"/>
                <a:cs typeface="Roboto"/>
                <a:sym typeface="Roboto"/>
              </a:rPr>
              <a:t>Melakukan preprocessing pada citra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d" dirty="0">
                <a:latin typeface="Roboto"/>
                <a:ea typeface="Roboto"/>
                <a:cs typeface="Roboto"/>
                <a:sym typeface="Roboto"/>
              </a:rPr>
              <a:t>Menambahkan kompleksitas permasalahan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 rot="-5400000">
            <a:off x="192775" y="1782410"/>
            <a:ext cx="2706900" cy="2136900"/>
          </a:xfrm>
          <a:prstGeom prst="round2SameRect">
            <a:avLst>
              <a:gd name="adj1" fmla="val 17662"/>
              <a:gd name="adj2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4411434" y="1153327"/>
            <a:ext cx="487809" cy="783105"/>
          </a:xfrm>
          <a:custGeom>
            <a:avLst/>
            <a:gdLst/>
            <a:ahLst/>
            <a:cxnLst/>
            <a:rect l="l" t="t" r="r" b="b"/>
            <a:pathLst>
              <a:path w="21131" h="37211" extrusionOk="0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F8AA05"/>
          </a:solidFill>
          <a:ln>
            <a:noFill/>
          </a:ln>
        </p:spPr>
      </p:sp>
      <p:sp>
        <p:nvSpPr>
          <p:cNvPr id="143" name="Google Shape;143;p26"/>
          <p:cNvSpPr/>
          <p:nvPr/>
        </p:nvSpPr>
        <p:spPr>
          <a:xfrm rot="5400000">
            <a:off x="6508830" y="100758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2647950" y="196890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413500" y="1726727"/>
            <a:ext cx="472012" cy="663651"/>
          </a:xfrm>
          <a:custGeom>
            <a:avLst/>
            <a:gdLst/>
            <a:ahLst/>
            <a:cxnLst/>
            <a:rect l="l" t="t" r="r" b="b"/>
            <a:pathLst>
              <a:path w="19766" h="34029" extrusionOk="0">
                <a:moveTo>
                  <a:pt x="19765" y="0"/>
                </a:moveTo>
                <a:lnTo>
                  <a:pt x="1" y="12299"/>
                </a:lnTo>
                <a:lnTo>
                  <a:pt x="1" y="34028"/>
                </a:lnTo>
                <a:lnTo>
                  <a:pt x="19765" y="27837"/>
                </a:lnTo>
                <a:lnTo>
                  <a:pt x="19765" y="0"/>
                </a:lnTo>
                <a:close/>
              </a:path>
            </a:pathLst>
          </a:custGeom>
          <a:solidFill>
            <a:srgbClr val="C765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/>
          <p:nvPr/>
        </p:nvSpPr>
        <p:spPr>
          <a:xfrm rot="5400000">
            <a:off x="6516450" y="677569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2647950" y="2424701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4417489" y="2304661"/>
            <a:ext cx="472012" cy="543379"/>
          </a:xfrm>
          <a:custGeom>
            <a:avLst/>
            <a:gdLst/>
            <a:ahLst/>
            <a:cxnLst/>
            <a:rect l="l" t="t" r="r" b="b"/>
            <a:pathLst>
              <a:path w="19766" h="27862" extrusionOk="0">
                <a:moveTo>
                  <a:pt x="19765" y="1"/>
                </a:moveTo>
                <a:lnTo>
                  <a:pt x="1" y="6132"/>
                </a:lnTo>
                <a:lnTo>
                  <a:pt x="1" y="27861"/>
                </a:lnTo>
                <a:lnTo>
                  <a:pt x="19765" y="27837"/>
                </a:lnTo>
                <a:lnTo>
                  <a:pt x="19765" y="1"/>
                </a:lnTo>
                <a:close/>
              </a:path>
            </a:pathLst>
          </a:custGeom>
          <a:solidFill>
            <a:srgbClr val="8D3C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/>
          <p:nvPr/>
        </p:nvSpPr>
        <p:spPr>
          <a:xfrm rot="5400000">
            <a:off x="6516450" y="1253823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2647950" y="2880732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4417489" y="2880482"/>
            <a:ext cx="472012" cy="543359"/>
          </a:xfrm>
          <a:custGeom>
            <a:avLst/>
            <a:gdLst/>
            <a:ahLst/>
            <a:cxnLst/>
            <a:rect l="l" t="t" r="r" b="b"/>
            <a:pathLst>
              <a:path w="19766" h="27861" extrusionOk="0">
                <a:moveTo>
                  <a:pt x="1" y="0"/>
                </a:moveTo>
                <a:lnTo>
                  <a:pt x="1" y="21729"/>
                </a:lnTo>
                <a:lnTo>
                  <a:pt x="19765" y="27861"/>
                </a:lnTo>
                <a:lnTo>
                  <a:pt x="19765" y="24"/>
                </a:lnTo>
                <a:lnTo>
                  <a:pt x="1" y="0"/>
                </a:lnTo>
                <a:close/>
              </a:path>
            </a:pathLst>
          </a:custGeom>
          <a:solidFill>
            <a:srgbClr val="3D8B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 rot="5400000">
            <a:off x="6516450" y="1829577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2647950" y="333674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4417489" y="3336744"/>
            <a:ext cx="472012" cy="663436"/>
          </a:xfrm>
          <a:custGeom>
            <a:avLst/>
            <a:gdLst/>
            <a:ahLst/>
            <a:cxnLst/>
            <a:rect l="l" t="t" r="r" b="b"/>
            <a:pathLst>
              <a:path w="19766" h="34018" extrusionOk="0">
                <a:moveTo>
                  <a:pt x="1" y="1"/>
                </a:moveTo>
                <a:lnTo>
                  <a:pt x="1" y="21730"/>
                </a:lnTo>
                <a:lnTo>
                  <a:pt x="19765" y="34017"/>
                </a:lnTo>
                <a:lnTo>
                  <a:pt x="19765" y="6180"/>
                </a:lnTo>
                <a:lnTo>
                  <a:pt x="1" y="1"/>
                </a:lnTo>
                <a:close/>
              </a:path>
            </a:pathLst>
          </a:custGeom>
          <a:solidFill>
            <a:srgbClr val="216D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2647950" y="3792763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1"/>
                </a:moveTo>
                <a:lnTo>
                  <a:pt x="1" y="21730"/>
                </a:lnTo>
                <a:lnTo>
                  <a:pt x="65378" y="21730"/>
                </a:lnTo>
                <a:lnTo>
                  <a:pt x="6537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/>
          <p:nvPr/>
        </p:nvSpPr>
        <p:spPr>
          <a:xfrm rot="5400000">
            <a:off x="6524070" y="2412945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/>
          <p:nvPr/>
        </p:nvSpPr>
        <p:spPr>
          <a:xfrm rot="5400000">
            <a:off x="6516600" y="-473875"/>
            <a:ext cx="543000" cy="3797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2647950" y="1512674"/>
            <a:ext cx="1769619" cy="423789"/>
          </a:xfrm>
          <a:custGeom>
            <a:avLst/>
            <a:gdLst/>
            <a:ahLst/>
            <a:cxnLst/>
            <a:rect l="l" t="t" r="r" b="b"/>
            <a:pathLst>
              <a:path w="65378" h="21730" extrusionOk="0">
                <a:moveTo>
                  <a:pt x="1" y="0"/>
                </a:moveTo>
                <a:lnTo>
                  <a:pt x="1" y="21729"/>
                </a:lnTo>
                <a:lnTo>
                  <a:pt x="65378" y="21729"/>
                </a:lnTo>
                <a:lnTo>
                  <a:pt x="653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/>
          <p:nvPr/>
        </p:nvSpPr>
        <p:spPr>
          <a:xfrm rot="10800000" flipH="1">
            <a:off x="4411434" y="3792795"/>
            <a:ext cx="487809" cy="783105"/>
          </a:xfrm>
          <a:custGeom>
            <a:avLst/>
            <a:gdLst/>
            <a:ahLst/>
            <a:cxnLst/>
            <a:rect l="l" t="t" r="r" b="b"/>
            <a:pathLst>
              <a:path w="21131" h="37211" extrusionOk="0">
                <a:moveTo>
                  <a:pt x="0" y="17523"/>
                </a:moveTo>
                <a:lnTo>
                  <a:pt x="0" y="37211"/>
                </a:lnTo>
                <a:lnTo>
                  <a:pt x="21131" y="25357"/>
                </a:lnTo>
                <a:lnTo>
                  <a:pt x="21131" y="0"/>
                </a:lnTo>
                <a:close/>
              </a:path>
            </a:pathLst>
          </a:custGeom>
          <a:solidFill>
            <a:srgbClr val="103764"/>
          </a:solidFill>
          <a:ln>
            <a:noFill/>
          </a:ln>
        </p:spPr>
      </p:sp>
      <p:sp>
        <p:nvSpPr>
          <p:cNvPr id="160" name="Google Shape;160;p26"/>
          <p:cNvSpPr txBox="1"/>
          <p:nvPr/>
        </p:nvSpPr>
        <p:spPr>
          <a:xfrm>
            <a:off x="6105379" y="1149216"/>
            <a:ext cx="17817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Latar Belakang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2662705" y="1579376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600" b="0" i="0" u="none" strike="noStrike" cap="non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1600" b="0" i="0" u="none" strike="noStrike" cap="none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6360700" y="1717400"/>
            <a:ext cx="16185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Penelitian terkait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923875" y="2307125"/>
            <a:ext cx="25635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Metodologi dan Infrastruktur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6553575" y="2868300"/>
            <a:ext cx="14406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2662705" y="2019758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600" b="0" i="0" u="none" strike="noStrike" cap="none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1600" b="0" i="0" u="none" strike="noStrike" cap="none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2683811" y="2481945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1600" b="0" i="0" u="none" strike="noStrike" cap="none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2677159" y="2931202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1600" b="0" i="0" u="none" strike="noStrike" cap="none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2662705" y="340069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1600" b="0" i="0" u="none" strike="noStrike" cap="none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2662705" y="3848260"/>
            <a:ext cx="17112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1600" b="0" i="0" u="none" strike="noStrike" cap="none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6428267" y="3489369"/>
            <a:ext cx="1778663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Hasil dan Pembahasan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6422475" y="4055000"/>
            <a:ext cx="18477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d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Kesimpulan dan Saran</a:t>
            </a:r>
            <a:endParaRPr sz="12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738050" y="2801675"/>
            <a:ext cx="15624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600" b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outline</a:t>
            </a:r>
            <a:r>
              <a:rPr lang="id" sz="1600" b="1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endParaRPr sz="1600" b="1" i="0" u="none" strike="noStrike" cap="none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5234868" y="3548423"/>
            <a:ext cx="319882" cy="367463"/>
          </a:xfrm>
          <a:custGeom>
            <a:avLst/>
            <a:gdLst/>
            <a:ahLst/>
            <a:cxnLst/>
            <a:rect l="l" t="t" r="r" b="b"/>
            <a:pathLst>
              <a:path w="11059" h="12704" extrusionOk="0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26"/>
          <p:cNvGrpSpPr/>
          <p:nvPr/>
        </p:nvGrpSpPr>
        <p:grpSpPr>
          <a:xfrm>
            <a:off x="5230761" y="2401547"/>
            <a:ext cx="351786" cy="326274"/>
            <a:chOff x="-62511900" y="4129100"/>
            <a:chExt cx="304050" cy="282000"/>
          </a:xfrm>
        </p:grpSpPr>
        <p:sp>
          <p:nvSpPr>
            <p:cNvPr id="175" name="Google Shape;175;p26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26"/>
          <p:cNvGrpSpPr/>
          <p:nvPr/>
        </p:nvGrpSpPr>
        <p:grpSpPr>
          <a:xfrm>
            <a:off x="5194301" y="1208501"/>
            <a:ext cx="382765" cy="367810"/>
            <a:chOff x="-62890750" y="3747425"/>
            <a:chExt cx="330825" cy="317900"/>
          </a:xfrm>
        </p:grpSpPr>
        <p:sp>
          <p:nvSpPr>
            <p:cNvPr id="181" name="Google Shape;181;p26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26"/>
          <p:cNvGrpSpPr/>
          <p:nvPr/>
        </p:nvGrpSpPr>
        <p:grpSpPr>
          <a:xfrm>
            <a:off x="5212553" y="4167468"/>
            <a:ext cx="340573" cy="339271"/>
            <a:chOff x="2085450" y="842250"/>
            <a:chExt cx="483700" cy="481850"/>
          </a:xfrm>
        </p:grpSpPr>
        <p:sp>
          <p:nvSpPr>
            <p:cNvPr id="196" name="Google Shape;196;p26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26"/>
          <p:cNvGrpSpPr/>
          <p:nvPr/>
        </p:nvGrpSpPr>
        <p:grpSpPr>
          <a:xfrm>
            <a:off x="5224467" y="2946496"/>
            <a:ext cx="366364" cy="367290"/>
            <a:chOff x="-61783350" y="3743950"/>
            <a:chExt cx="316650" cy="317450"/>
          </a:xfrm>
        </p:grpSpPr>
        <p:sp>
          <p:nvSpPr>
            <p:cNvPr id="200" name="Google Shape;200;p26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26"/>
          <p:cNvSpPr/>
          <p:nvPr/>
        </p:nvSpPr>
        <p:spPr>
          <a:xfrm>
            <a:off x="5215035" y="1846122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6"/>
          <p:cNvGrpSpPr/>
          <p:nvPr/>
        </p:nvGrpSpPr>
        <p:grpSpPr>
          <a:xfrm>
            <a:off x="1314922" y="2424701"/>
            <a:ext cx="418947" cy="427631"/>
            <a:chOff x="5049725" y="1435050"/>
            <a:chExt cx="486550" cy="481850"/>
          </a:xfrm>
        </p:grpSpPr>
        <p:sp>
          <p:nvSpPr>
            <p:cNvPr id="204" name="Google Shape;204;p26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2825" y="4773150"/>
            <a:ext cx="1462244" cy="3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1078775" y="204075"/>
            <a:ext cx="24213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id" sz="2800"/>
              <a:t>Latar Belakang</a:t>
            </a:r>
            <a:endParaRPr sz="2800"/>
          </a:p>
        </p:txBody>
      </p:sp>
      <p:sp>
        <p:nvSpPr>
          <p:cNvPr id="214" name="Google Shape;214;p27"/>
          <p:cNvSpPr/>
          <p:nvPr/>
        </p:nvSpPr>
        <p:spPr>
          <a:xfrm>
            <a:off x="415497" y="80569"/>
            <a:ext cx="754768" cy="728512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27"/>
          <p:cNvGrpSpPr/>
          <p:nvPr/>
        </p:nvGrpSpPr>
        <p:grpSpPr>
          <a:xfrm>
            <a:off x="662250" y="321416"/>
            <a:ext cx="261263" cy="246829"/>
            <a:chOff x="-63679950" y="3360375"/>
            <a:chExt cx="318225" cy="316650"/>
          </a:xfrm>
        </p:grpSpPr>
        <p:sp>
          <p:nvSpPr>
            <p:cNvPr id="216" name="Google Shape;216;p27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0" name="Google Shape;220;p27"/>
          <p:cNvCxnSpPr/>
          <p:nvPr/>
        </p:nvCxnSpPr>
        <p:spPr>
          <a:xfrm>
            <a:off x="1297167" y="685570"/>
            <a:ext cx="2140800" cy="26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pic>
        <p:nvPicPr>
          <p:cNvPr id="221" name="Google Shape;221;p27"/>
          <p:cNvPicPr preferRelativeResize="0"/>
          <p:nvPr/>
        </p:nvPicPr>
        <p:blipFill rotWithShape="1">
          <a:blip r:embed="rId4">
            <a:alphaModFix/>
          </a:blip>
          <a:srcRect r="12402"/>
          <a:stretch/>
        </p:blipFill>
        <p:spPr>
          <a:xfrm>
            <a:off x="442920" y="1114250"/>
            <a:ext cx="3057155" cy="1794289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0" endPos="28000" dist="5000" dir="5400000" sy="-100000" algn="bl" rotWithShape="0"/>
          </a:effectLst>
        </p:spPr>
      </p:pic>
      <p:pic>
        <p:nvPicPr>
          <p:cNvPr id="222" name="Google Shape;222;p27"/>
          <p:cNvPicPr preferRelativeResize="0"/>
          <p:nvPr/>
        </p:nvPicPr>
        <p:blipFill rotWithShape="1">
          <a:blip r:embed="rId5">
            <a:alphaModFix/>
          </a:blip>
          <a:srcRect l="1408" t="1616" b="1615"/>
          <a:stretch/>
        </p:blipFill>
        <p:spPr>
          <a:xfrm>
            <a:off x="4500832" y="1114250"/>
            <a:ext cx="2509568" cy="1794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6">
            <a:alphaModFix/>
          </a:blip>
          <a:srcRect l="13171" r="8193"/>
          <a:stretch/>
        </p:blipFill>
        <p:spPr>
          <a:xfrm>
            <a:off x="7219997" y="321416"/>
            <a:ext cx="1690455" cy="347262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0" endPos="28000" dist="5000" dir="5400000" sy="-100000" algn="bl" rotWithShape="0"/>
          </a:effectLst>
        </p:spPr>
      </p:pic>
      <p:pic>
        <p:nvPicPr>
          <p:cNvPr id="224" name="Google Shape;224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29466" y="3169425"/>
            <a:ext cx="3057155" cy="171965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0" endPos="28000" dist="5000" dir="5400000" sy="-100000" algn="bl" rotWithShape="0"/>
          </a:effectLst>
        </p:spPr>
      </p:pic>
      <p:sp>
        <p:nvSpPr>
          <p:cNvPr id="3" name="Google Shape;954;p32">
            <a:extLst>
              <a:ext uri="{FF2B5EF4-FFF2-40B4-BE49-F238E27FC236}">
                <a16:creationId xmlns:a16="http://schemas.microsoft.com/office/drawing/2014/main" id="{5D4E00AF-AADF-A8B0-1CAB-16151ED782BE}"/>
              </a:ext>
            </a:extLst>
          </p:cNvPr>
          <p:cNvSpPr/>
          <p:nvPr/>
        </p:nvSpPr>
        <p:spPr>
          <a:xfrm>
            <a:off x="8563803" y="4317511"/>
            <a:ext cx="466220" cy="45073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89;p38">
            <a:extLst>
              <a:ext uri="{FF2B5EF4-FFF2-40B4-BE49-F238E27FC236}">
                <a16:creationId xmlns:a16="http://schemas.microsoft.com/office/drawing/2014/main" id="{7EBAF4F3-6969-F3DC-53E6-042526489B13}"/>
              </a:ext>
            </a:extLst>
          </p:cNvPr>
          <p:cNvSpPr txBox="1"/>
          <p:nvPr/>
        </p:nvSpPr>
        <p:spPr>
          <a:xfrm>
            <a:off x="8395663" y="4441629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/>
        </p:nvSpPr>
        <p:spPr>
          <a:xfrm>
            <a:off x="2940220" y="388908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3602320" y="520158"/>
            <a:ext cx="1788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d" sz="16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Penelitian Terkait</a:t>
            </a:r>
            <a:endParaRPr sz="1600" b="1" i="0" u="none" strike="noStrike" cap="non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231" name="Google Shape;231;p28"/>
          <p:cNvGraphicFramePr/>
          <p:nvPr/>
        </p:nvGraphicFramePr>
        <p:xfrm>
          <a:off x="839081" y="1407903"/>
          <a:ext cx="7541400" cy="3185580"/>
        </p:xfrm>
        <a:graphic>
          <a:graphicData uri="http://schemas.openxmlformats.org/drawingml/2006/table">
            <a:tbl>
              <a:tblPr firstRow="1" bandRow="1">
                <a:noFill/>
                <a:tableStyleId>{2E9C7F83-51DD-49DF-AE15-4C9F213AC4A5}</a:tableStyleId>
              </a:tblPr>
              <a:tblGrid>
                <a:gridCol w="188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strike="noStrike" cap="none"/>
                        <a:t>Peneliti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E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strike="noStrike" cap="none"/>
                        <a:t>Jenis Penelitian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E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strike="noStrike" cap="none"/>
                        <a:t>Metode Penelitian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E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strike="noStrike" cap="none"/>
                        <a:t>Data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E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TR. Savera</a:t>
                      </a:r>
                      <a:r>
                        <a:rPr lang="id" sz="1400" u="none" strike="noStrike" cap="none"/>
                        <a:t>, dkk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(2020)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Perbandingan metode KNN dan CNN untuk deteksi dini kanker kulit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strike="noStrike" cap="none"/>
                        <a:t>CNN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strike="noStrike" cap="none"/>
                        <a:t>ISIC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strike="noStrike" cap="none"/>
                        <a:t>Lei Bi, dkk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(2020)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i="0" u="none" strike="noStrike" cap="none"/>
                        <a:t>Klasifikasi multi label pada data lesi  kulit</a:t>
                      </a:r>
                      <a:endParaRPr sz="1200" i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i="1" u="none" strike="noStrike" cap="none"/>
                        <a:t>Hyper-connected CNN</a:t>
                      </a:r>
                      <a:endParaRPr sz="1400" i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i="1"/>
                        <a:t>Dermoscopy</a:t>
                      </a:r>
                      <a:endParaRPr sz="1400" i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strike="noStrike" cap="none"/>
                        <a:t>Our Research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(2022)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Perbandingan metode </a:t>
                      </a:r>
                      <a:r>
                        <a:rPr lang="id" sz="1200" i="1"/>
                        <a:t>oversampling</a:t>
                      </a:r>
                      <a:r>
                        <a:rPr lang="id" sz="1200"/>
                        <a:t> dan </a:t>
                      </a:r>
                      <a:r>
                        <a:rPr lang="id" sz="1200" i="1"/>
                        <a:t>undersampling</a:t>
                      </a:r>
                      <a:r>
                        <a:rPr lang="id" sz="1200"/>
                        <a:t> untuk d</a:t>
                      </a:r>
                      <a:r>
                        <a:rPr lang="id" sz="1200" u="none" strike="noStrike" cap="none"/>
                        <a:t>eteksi</a:t>
                      </a:r>
                      <a:r>
                        <a:rPr lang="id" sz="1200"/>
                        <a:t> </a:t>
                      </a:r>
                      <a:r>
                        <a:rPr lang="id" sz="1200" u="none" strike="noStrike" cap="none"/>
                        <a:t>kanker kulit </a:t>
                      </a:r>
                      <a:r>
                        <a:rPr lang="id" sz="1200" i="1" u="none" strike="noStrike" cap="none"/>
                        <a:t>Melanoma Malignant </a:t>
                      </a:r>
                      <a:r>
                        <a:rPr lang="id" sz="1200" i="0" u="none" strike="noStrike" cap="none"/>
                        <a:t>dan </a:t>
                      </a:r>
                      <a:r>
                        <a:rPr lang="id" sz="1200" i="1" u="none" strike="noStrike" cap="none"/>
                        <a:t>Benign 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400" u="none" strike="noStrike" cap="none"/>
                        <a:t>CNN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u="none" strike="noStrike" cap="none"/>
                        <a:t>ISIC 20</a:t>
                      </a:r>
                      <a:r>
                        <a:rPr lang="id"/>
                        <a:t>20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Google Shape;954;p32">
            <a:extLst>
              <a:ext uri="{FF2B5EF4-FFF2-40B4-BE49-F238E27FC236}">
                <a16:creationId xmlns:a16="http://schemas.microsoft.com/office/drawing/2014/main" id="{B5F10758-DAD1-CF2F-E178-217EAE354C4E}"/>
              </a:ext>
            </a:extLst>
          </p:cNvPr>
          <p:cNvSpPr/>
          <p:nvPr/>
        </p:nvSpPr>
        <p:spPr>
          <a:xfrm>
            <a:off x="8541132" y="4604677"/>
            <a:ext cx="466220" cy="45073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89;p38">
            <a:extLst>
              <a:ext uri="{FF2B5EF4-FFF2-40B4-BE49-F238E27FC236}">
                <a16:creationId xmlns:a16="http://schemas.microsoft.com/office/drawing/2014/main" id="{0D809BA5-E6EF-6DE4-8799-09288D408BDB}"/>
              </a:ext>
            </a:extLst>
          </p:cNvPr>
          <p:cNvSpPr txBox="1"/>
          <p:nvPr/>
        </p:nvSpPr>
        <p:spPr>
          <a:xfrm>
            <a:off x="8372992" y="4728795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/>
          <p:nvPr/>
        </p:nvSpPr>
        <p:spPr>
          <a:xfrm>
            <a:off x="2155365" y="986544"/>
            <a:ext cx="1182624" cy="438912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29"/>
          <p:cNvCxnSpPr>
            <a:stCxn id="236" idx="6"/>
          </p:cNvCxnSpPr>
          <p:nvPr/>
        </p:nvCxnSpPr>
        <p:spPr>
          <a:xfrm>
            <a:off x="3337989" y="1206000"/>
            <a:ext cx="743700" cy="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8" name="Google Shape;238;p29"/>
          <p:cNvSpPr/>
          <p:nvPr/>
        </p:nvSpPr>
        <p:spPr>
          <a:xfrm>
            <a:off x="4081701" y="986544"/>
            <a:ext cx="1889760" cy="4388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29"/>
          <p:cNvCxnSpPr>
            <a:stCxn id="238" idx="2"/>
          </p:cNvCxnSpPr>
          <p:nvPr/>
        </p:nvCxnSpPr>
        <p:spPr>
          <a:xfrm>
            <a:off x="5026581" y="1425422"/>
            <a:ext cx="0" cy="170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29"/>
          <p:cNvCxnSpPr/>
          <p:nvPr/>
        </p:nvCxnSpPr>
        <p:spPr>
          <a:xfrm>
            <a:off x="3337989" y="1608336"/>
            <a:ext cx="3340608" cy="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p29"/>
          <p:cNvCxnSpPr/>
          <p:nvPr/>
        </p:nvCxnSpPr>
        <p:spPr>
          <a:xfrm>
            <a:off x="3350181" y="1608336"/>
            <a:ext cx="0" cy="304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2" name="Google Shape;242;p29"/>
          <p:cNvCxnSpPr/>
          <p:nvPr/>
        </p:nvCxnSpPr>
        <p:spPr>
          <a:xfrm>
            <a:off x="6666405" y="1596144"/>
            <a:ext cx="0" cy="304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3" name="Google Shape;243;p29"/>
          <p:cNvSpPr/>
          <p:nvPr/>
        </p:nvSpPr>
        <p:spPr>
          <a:xfrm>
            <a:off x="2423589" y="1913104"/>
            <a:ext cx="1889760" cy="4388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Oversampling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5709333" y="1925328"/>
            <a:ext cx="1889760" cy="4388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Undersampling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29"/>
          <p:cNvCxnSpPr/>
          <p:nvPr/>
        </p:nvCxnSpPr>
        <p:spPr>
          <a:xfrm>
            <a:off x="3350181" y="2351252"/>
            <a:ext cx="0" cy="122716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p29"/>
          <p:cNvCxnSpPr/>
          <p:nvPr/>
        </p:nvCxnSpPr>
        <p:spPr>
          <a:xfrm>
            <a:off x="2606469" y="2485398"/>
            <a:ext cx="1536192" cy="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p29"/>
          <p:cNvCxnSpPr/>
          <p:nvPr/>
        </p:nvCxnSpPr>
        <p:spPr>
          <a:xfrm>
            <a:off x="2606469" y="2485398"/>
            <a:ext cx="0" cy="304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Google Shape;248;p29"/>
          <p:cNvCxnSpPr/>
          <p:nvPr/>
        </p:nvCxnSpPr>
        <p:spPr>
          <a:xfrm>
            <a:off x="4142661" y="2485398"/>
            <a:ext cx="0" cy="304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9" name="Google Shape;249;p29"/>
          <p:cNvSpPr/>
          <p:nvPr/>
        </p:nvSpPr>
        <p:spPr>
          <a:xfrm>
            <a:off x="2182797" y="2790100"/>
            <a:ext cx="847344" cy="4388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3722037" y="2790099"/>
            <a:ext cx="847344" cy="4388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29"/>
          <p:cNvCxnSpPr/>
          <p:nvPr/>
        </p:nvCxnSpPr>
        <p:spPr>
          <a:xfrm>
            <a:off x="2575989" y="3412752"/>
            <a:ext cx="1536192" cy="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29"/>
          <p:cNvCxnSpPr/>
          <p:nvPr/>
        </p:nvCxnSpPr>
        <p:spPr>
          <a:xfrm>
            <a:off x="2588181" y="3222980"/>
            <a:ext cx="0" cy="189772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p29"/>
          <p:cNvCxnSpPr/>
          <p:nvPr/>
        </p:nvCxnSpPr>
        <p:spPr>
          <a:xfrm>
            <a:off x="4112181" y="3216672"/>
            <a:ext cx="0" cy="189772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p29"/>
          <p:cNvCxnSpPr/>
          <p:nvPr/>
        </p:nvCxnSpPr>
        <p:spPr>
          <a:xfrm>
            <a:off x="3344085" y="3418086"/>
            <a:ext cx="0" cy="304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5" name="Google Shape;255;p29"/>
          <p:cNvSpPr/>
          <p:nvPr/>
        </p:nvSpPr>
        <p:spPr>
          <a:xfrm>
            <a:off x="2423589" y="3728219"/>
            <a:ext cx="1889760" cy="4388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Model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9"/>
          <p:cNvCxnSpPr/>
          <p:nvPr/>
        </p:nvCxnSpPr>
        <p:spPr>
          <a:xfrm>
            <a:off x="3344085" y="4172430"/>
            <a:ext cx="0" cy="304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7" name="Google Shape;257;p29"/>
          <p:cNvSpPr/>
          <p:nvPr/>
        </p:nvSpPr>
        <p:spPr>
          <a:xfrm>
            <a:off x="2423589" y="4482563"/>
            <a:ext cx="1889760" cy="4388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Model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29"/>
          <p:cNvCxnSpPr/>
          <p:nvPr/>
        </p:nvCxnSpPr>
        <p:spPr>
          <a:xfrm>
            <a:off x="6681644" y="2374147"/>
            <a:ext cx="0" cy="122716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p29"/>
          <p:cNvCxnSpPr/>
          <p:nvPr/>
        </p:nvCxnSpPr>
        <p:spPr>
          <a:xfrm>
            <a:off x="5937932" y="2508293"/>
            <a:ext cx="1536192" cy="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p29"/>
          <p:cNvCxnSpPr/>
          <p:nvPr/>
        </p:nvCxnSpPr>
        <p:spPr>
          <a:xfrm>
            <a:off x="5937932" y="2508293"/>
            <a:ext cx="0" cy="304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" name="Google Shape;261;p29"/>
          <p:cNvCxnSpPr/>
          <p:nvPr/>
        </p:nvCxnSpPr>
        <p:spPr>
          <a:xfrm>
            <a:off x="7474124" y="2508293"/>
            <a:ext cx="0" cy="304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2" name="Google Shape;262;p29"/>
          <p:cNvSpPr/>
          <p:nvPr/>
        </p:nvSpPr>
        <p:spPr>
          <a:xfrm>
            <a:off x="5514260" y="2812995"/>
            <a:ext cx="847344" cy="4388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7053500" y="2812994"/>
            <a:ext cx="847344" cy="4388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29"/>
          <p:cNvCxnSpPr/>
          <p:nvPr/>
        </p:nvCxnSpPr>
        <p:spPr>
          <a:xfrm>
            <a:off x="5907452" y="3435647"/>
            <a:ext cx="1536192" cy="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29"/>
          <p:cNvCxnSpPr/>
          <p:nvPr/>
        </p:nvCxnSpPr>
        <p:spPr>
          <a:xfrm>
            <a:off x="5919644" y="3245875"/>
            <a:ext cx="0" cy="189772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29"/>
          <p:cNvCxnSpPr/>
          <p:nvPr/>
        </p:nvCxnSpPr>
        <p:spPr>
          <a:xfrm>
            <a:off x="7443644" y="3239567"/>
            <a:ext cx="0" cy="189772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29"/>
          <p:cNvCxnSpPr/>
          <p:nvPr/>
        </p:nvCxnSpPr>
        <p:spPr>
          <a:xfrm>
            <a:off x="6675548" y="3440981"/>
            <a:ext cx="0" cy="304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8" name="Google Shape;268;p29"/>
          <p:cNvSpPr/>
          <p:nvPr/>
        </p:nvSpPr>
        <p:spPr>
          <a:xfrm>
            <a:off x="5755052" y="3751114"/>
            <a:ext cx="1889760" cy="4388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Model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29"/>
          <p:cNvCxnSpPr/>
          <p:nvPr/>
        </p:nvCxnSpPr>
        <p:spPr>
          <a:xfrm>
            <a:off x="6675548" y="4195325"/>
            <a:ext cx="0" cy="3048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0" name="Google Shape;270;p29"/>
          <p:cNvSpPr/>
          <p:nvPr/>
        </p:nvSpPr>
        <p:spPr>
          <a:xfrm>
            <a:off x="5755052" y="4505458"/>
            <a:ext cx="1889760" cy="4388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Model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366516" y="252778"/>
            <a:ext cx="4658906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id" sz="2800"/>
              <a:t>Metodologi Penelitian</a:t>
            </a:r>
            <a:endParaRPr sz="2800"/>
          </a:p>
        </p:txBody>
      </p:sp>
      <p:sp>
        <p:nvSpPr>
          <p:cNvPr id="272" name="Google Shape;272;p29"/>
          <p:cNvSpPr/>
          <p:nvPr/>
        </p:nvSpPr>
        <p:spPr>
          <a:xfrm>
            <a:off x="95106" y="114160"/>
            <a:ext cx="754774" cy="72850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p29"/>
          <p:cNvGrpSpPr/>
          <p:nvPr/>
        </p:nvGrpSpPr>
        <p:grpSpPr>
          <a:xfrm>
            <a:off x="333742" y="365296"/>
            <a:ext cx="261261" cy="246823"/>
            <a:chOff x="-63679950" y="3360375"/>
            <a:chExt cx="318225" cy="316650"/>
          </a:xfrm>
        </p:grpSpPr>
        <p:sp>
          <p:nvSpPr>
            <p:cNvPr id="274" name="Google Shape;274;p29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29"/>
          <p:cNvSpPr/>
          <p:nvPr/>
        </p:nvSpPr>
        <p:spPr>
          <a:xfrm rot="8173062">
            <a:off x="8528531" y="-84701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/>
          <p:nvPr/>
        </p:nvSpPr>
        <p:spPr>
          <a:xfrm rot="7724065" flipH="1">
            <a:off x="8174656" y="308190"/>
            <a:ext cx="282736" cy="242228"/>
          </a:xfrm>
          <a:prstGeom prst="blockArc">
            <a:avLst>
              <a:gd name="adj1" fmla="val 528593"/>
              <a:gd name="adj2" fmla="val 16192946"/>
              <a:gd name="adj3" fmla="val 15569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/>
          <p:nvPr/>
        </p:nvSpPr>
        <p:spPr>
          <a:xfrm rot="742393" flipH="1">
            <a:off x="8528607" y="681079"/>
            <a:ext cx="369826" cy="316840"/>
          </a:xfrm>
          <a:prstGeom prst="blockArc">
            <a:avLst>
              <a:gd name="adj1" fmla="val 14622"/>
              <a:gd name="adj2" fmla="val 16195235"/>
              <a:gd name="adj3" fmla="val 11901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297330" y="4564901"/>
            <a:ext cx="430791" cy="438878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2BB3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111354" y="4564901"/>
            <a:ext cx="430791" cy="438878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1340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649161" y="4566161"/>
            <a:ext cx="430791" cy="438878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479958" y="4566161"/>
            <a:ext cx="430791" cy="438878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83CB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954;p32">
            <a:extLst>
              <a:ext uri="{FF2B5EF4-FFF2-40B4-BE49-F238E27FC236}">
                <a16:creationId xmlns:a16="http://schemas.microsoft.com/office/drawing/2014/main" id="{4EF7B07B-BAA7-208A-1C89-4F65CDA96FC5}"/>
              </a:ext>
            </a:extLst>
          </p:cNvPr>
          <p:cNvSpPr/>
          <p:nvPr/>
        </p:nvSpPr>
        <p:spPr>
          <a:xfrm>
            <a:off x="8563803" y="4619791"/>
            <a:ext cx="466220" cy="45073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89;p38">
            <a:extLst>
              <a:ext uri="{FF2B5EF4-FFF2-40B4-BE49-F238E27FC236}">
                <a16:creationId xmlns:a16="http://schemas.microsoft.com/office/drawing/2014/main" id="{752FC4F4-27B3-49A2-13B1-54AB89F0ED52}"/>
              </a:ext>
            </a:extLst>
          </p:cNvPr>
          <p:cNvSpPr txBox="1"/>
          <p:nvPr/>
        </p:nvSpPr>
        <p:spPr>
          <a:xfrm>
            <a:off x="8395663" y="4743909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/>
          <p:nvPr/>
        </p:nvSpPr>
        <p:spPr>
          <a:xfrm rot="8324933">
            <a:off x="8586612" y="-134440"/>
            <a:ext cx="535673" cy="82947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025" y="4622850"/>
            <a:ext cx="1462244" cy="37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xfrm>
            <a:off x="1173750" y="242950"/>
            <a:ext cx="24213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</a:pPr>
            <a:r>
              <a:rPr lang="id" sz="2800"/>
              <a:t>Infrastruktur</a:t>
            </a:r>
            <a:endParaRPr sz="2800"/>
          </a:p>
        </p:txBody>
      </p:sp>
      <p:sp>
        <p:nvSpPr>
          <p:cNvPr id="292" name="Google Shape;292;p30"/>
          <p:cNvSpPr/>
          <p:nvPr/>
        </p:nvSpPr>
        <p:spPr>
          <a:xfrm>
            <a:off x="510472" y="119444"/>
            <a:ext cx="754768" cy="728512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30"/>
          <p:cNvGrpSpPr/>
          <p:nvPr/>
        </p:nvGrpSpPr>
        <p:grpSpPr>
          <a:xfrm>
            <a:off x="757225" y="360291"/>
            <a:ext cx="261263" cy="246829"/>
            <a:chOff x="-63679950" y="3360375"/>
            <a:chExt cx="318225" cy="316650"/>
          </a:xfrm>
        </p:grpSpPr>
        <p:sp>
          <p:nvSpPr>
            <p:cNvPr id="294" name="Google Shape;294;p30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8" name="Google Shape;298;p30"/>
          <p:cNvCxnSpPr/>
          <p:nvPr/>
        </p:nvCxnSpPr>
        <p:spPr>
          <a:xfrm>
            <a:off x="1311742" y="724445"/>
            <a:ext cx="2202900" cy="26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pic>
        <p:nvPicPr>
          <p:cNvPr id="299" name="Google Shape;2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75" y="1094688"/>
            <a:ext cx="7607914" cy="34425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54;p32">
            <a:extLst>
              <a:ext uri="{FF2B5EF4-FFF2-40B4-BE49-F238E27FC236}">
                <a16:creationId xmlns:a16="http://schemas.microsoft.com/office/drawing/2014/main" id="{DF49ADD3-6F54-D240-8F92-AA6B156F2423}"/>
              </a:ext>
            </a:extLst>
          </p:cNvPr>
          <p:cNvSpPr/>
          <p:nvPr/>
        </p:nvSpPr>
        <p:spPr>
          <a:xfrm>
            <a:off x="8571360" y="4619791"/>
            <a:ext cx="466220" cy="45073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89;p38">
            <a:extLst>
              <a:ext uri="{FF2B5EF4-FFF2-40B4-BE49-F238E27FC236}">
                <a16:creationId xmlns:a16="http://schemas.microsoft.com/office/drawing/2014/main" id="{36FB0C55-3969-6136-78B1-16F33F49F8AE}"/>
              </a:ext>
            </a:extLst>
          </p:cNvPr>
          <p:cNvSpPr txBox="1"/>
          <p:nvPr/>
        </p:nvSpPr>
        <p:spPr>
          <a:xfrm>
            <a:off x="8403220" y="4743909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2675981" y="58266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3772524" y="2192853"/>
            <a:ext cx="1565700" cy="1252200"/>
          </a:xfrm>
          <a:prstGeom prst="roundRect">
            <a:avLst>
              <a:gd name="adj" fmla="val 11451"/>
            </a:avLst>
          </a:prstGeom>
          <a:solidFill>
            <a:srgbClr val="FF7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4949608" y="57130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652368" y="1568596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title"/>
          </p:nvPr>
        </p:nvSpPr>
        <p:spPr>
          <a:xfrm>
            <a:off x="1045954" y="336755"/>
            <a:ext cx="908092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" sz="2800">
                <a:solidFill>
                  <a:schemeClr val="dk1"/>
                </a:solidFill>
              </a:rPr>
              <a:t>Data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2845076" y="984672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1019790" y="3027853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4737606" y="3683244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6900644" y="1560413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6519138" y="3004678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2726285" y="3726836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199" y="961332"/>
            <a:ext cx="1280795" cy="719455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0" endPos="28000" dist="5000" dir="5400000" sy="-100000" algn="bl" rotWithShape="0"/>
          </a:effectLst>
        </p:spPr>
      </p:pic>
      <p:pic>
        <p:nvPicPr>
          <p:cNvPr id="316" name="Google Shape;31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5575" y="2542020"/>
            <a:ext cx="1299600" cy="7089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0" endPos="28000" dist="5000" dir="5400000" sy="-100000" algn="bl" rotWithShape="0"/>
          </a:effectLst>
        </p:spPr>
      </p:pic>
      <p:sp>
        <p:nvSpPr>
          <p:cNvPr id="317" name="Google Shape;317;p31"/>
          <p:cNvSpPr txBox="1"/>
          <p:nvPr/>
        </p:nvSpPr>
        <p:spPr>
          <a:xfrm>
            <a:off x="4154547" y="2238812"/>
            <a:ext cx="870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Melanoma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3163975" y="633812"/>
            <a:ext cx="690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Nevus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09517" y="960244"/>
            <a:ext cx="1299600" cy="7368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0" endPos="28000" dist="5000" dir="5400000" sy="-100000" algn="bl" rotWithShape="0"/>
          </a:effectLst>
        </p:spPr>
      </p:pic>
      <p:pic>
        <p:nvPicPr>
          <p:cNvPr id="320" name="Google Shape;320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65295" y="3325604"/>
            <a:ext cx="1303800" cy="7986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0" endPos="28000" dist="5000" dir="5400000" sy="-100000" algn="bl" rotWithShape="0"/>
          </a:effectLst>
        </p:spPr>
      </p:pic>
      <p:pic>
        <p:nvPicPr>
          <p:cNvPr id="321" name="Google Shape;321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27994" y="1907353"/>
            <a:ext cx="1289400" cy="7695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0" endPos="28000" dist="5000" dir="5400000" sy="-100000" algn="bl" rotWithShape="0"/>
          </a:effectLst>
        </p:spPr>
      </p:pic>
      <p:pic>
        <p:nvPicPr>
          <p:cNvPr id="322" name="Google Shape;322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6540" y="4097259"/>
            <a:ext cx="1290900" cy="7356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0" endPos="28000" dist="5000" dir="5400000" sy="-100000" algn="bl" rotWithShape="0"/>
          </a:effectLst>
        </p:spPr>
      </p:pic>
      <p:pic>
        <p:nvPicPr>
          <p:cNvPr id="323" name="Google Shape;323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01857" y="3345745"/>
            <a:ext cx="1234800" cy="7785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0" endPos="28000" dist="5000" dir="5400000" sy="-100000" algn="bl" rotWithShape="0"/>
          </a:effectLst>
        </p:spPr>
      </p:pic>
      <p:pic>
        <p:nvPicPr>
          <p:cNvPr id="324" name="Google Shape;324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9179" y="1907223"/>
            <a:ext cx="1246800" cy="7530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0" endPos="28000" dist="5000" dir="5400000" sy="-100000" algn="bl" rotWithShape="0"/>
          </a:effectLst>
        </p:spPr>
      </p:pic>
      <p:pic>
        <p:nvPicPr>
          <p:cNvPr id="325" name="Google Shape;325;p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821524" y="4055283"/>
            <a:ext cx="1375200" cy="7698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0" endPos="28000" dist="5000" dir="5400000" sy="-100000" algn="bl" rotWithShape="0"/>
          </a:effectLst>
        </p:spPr>
      </p:pic>
      <p:sp>
        <p:nvSpPr>
          <p:cNvPr id="326" name="Google Shape;326;p31"/>
          <p:cNvSpPr txBox="1"/>
          <p:nvPr/>
        </p:nvSpPr>
        <p:spPr>
          <a:xfrm>
            <a:off x="4674400" y="655175"/>
            <a:ext cx="2129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Serborheic Keratosis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6736725" y="1591150"/>
            <a:ext cx="1840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Lichenoid Kreatosis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6519001" y="3036975"/>
            <a:ext cx="1565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Lentigo NOS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4728850" y="3742000"/>
            <a:ext cx="1541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Solar Lentigo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829175" y="2985350"/>
            <a:ext cx="198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Café-au-lait</a:t>
            </a:r>
            <a:r>
              <a:rPr lang="id" sz="1500"/>
              <a:t> </a:t>
            </a:r>
            <a:r>
              <a:rPr lang="id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Macule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447475" y="1617750"/>
            <a:ext cx="1989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Atypical Melanocytic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2754925" y="3804725"/>
            <a:ext cx="1508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Unknown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p31"/>
          <p:cNvCxnSpPr/>
          <p:nvPr/>
        </p:nvCxnSpPr>
        <p:spPr>
          <a:xfrm>
            <a:off x="1011633" y="875270"/>
            <a:ext cx="110205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34" name="Google Shape;334;p31"/>
          <p:cNvSpPr/>
          <p:nvPr/>
        </p:nvSpPr>
        <p:spPr>
          <a:xfrm>
            <a:off x="272337" y="277218"/>
            <a:ext cx="657873" cy="65824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31"/>
          <p:cNvGrpSpPr/>
          <p:nvPr/>
        </p:nvGrpSpPr>
        <p:grpSpPr>
          <a:xfrm>
            <a:off x="462556" y="451569"/>
            <a:ext cx="277567" cy="279366"/>
            <a:chOff x="-63679950" y="3360375"/>
            <a:chExt cx="318225" cy="316650"/>
          </a:xfrm>
        </p:grpSpPr>
        <p:sp>
          <p:nvSpPr>
            <p:cNvPr id="336" name="Google Shape;336;p31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954;p32">
            <a:extLst>
              <a:ext uri="{FF2B5EF4-FFF2-40B4-BE49-F238E27FC236}">
                <a16:creationId xmlns:a16="http://schemas.microsoft.com/office/drawing/2014/main" id="{B3820468-7B8E-0DB1-7B2F-CF054BFAD332}"/>
              </a:ext>
            </a:extLst>
          </p:cNvPr>
          <p:cNvSpPr/>
          <p:nvPr/>
        </p:nvSpPr>
        <p:spPr>
          <a:xfrm>
            <a:off x="8563803" y="4612234"/>
            <a:ext cx="466220" cy="45073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89;p38">
            <a:extLst>
              <a:ext uri="{FF2B5EF4-FFF2-40B4-BE49-F238E27FC236}">
                <a16:creationId xmlns:a16="http://schemas.microsoft.com/office/drawing/2014/main" id="{04F9F6BA-0C1E-8E89-C92E-44A8B4B33895}"/>
              </a:ext>
            </a:extLst>
          </p:cNvPr>
          <p:cNvSpPr txBox="1"/>
          <p:nvPr/>
        </p:nvSpPr>
        <p:spPr>
          <a:xfrm>
            <a:off x="8395663" y="4736352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32"/>
          <p:cNvGraphicFramePr/>
          <p:nvPr/>
        </p:nvGraphicFramePr>
        <p:xfrm>
          <a:off x="311149" y="1253812"/>
          <a:ext cx="3931650" cy="3318063"/>
        </p:xfrm>
        <a:graphic>
          <a:graphicData uri="http://schemas.openxmlformats.org/drawingml/2006/table">
            <a:tbl>
              <a:tblPr firstRow="1" firstCol="1" bandRow="1">
                <a:noFill/>
                <a:tableStyleId>{2E9C7F83-51DD-49DF-AE15-4C9F213AC4A5}</a:tableStyleId>
              </a:tblPr>
              <a:tblGrid>
                <a:gridCol w="196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Skin Lesion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E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Total Images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E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nevus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5193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melanoma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584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seborrheic keratosis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135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lentigo NOS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44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lichenoid keratosis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37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solar lentigo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Café-au-lait macule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Atypical melanocytic Proliferation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unknown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27124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Total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33126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45" name="Google Shape;345;p32"/>
          <p:cNvGraphicFramePr/>
          <p:nvPr/>
        </p:nvGraphicFramePr>
        <p:xfrm>
          <a:off x="4901186" y="1253812"/>
          <a:ext cx="3931650" cy="3318000"/>
        </p:xfrm>
        <a:graphic>
          <a:graphicData uri="http://schemas.openxmlformats.org/drawingml/2006/table">
            <a:tbl>
              <a:tblPr firstRow="1" firstCol="1" bandRow="1">
                <a:noFill/>
                <a:tableStyleId>{BF6A48E1-28B6-42AB-A8FD-21F6ECD021E3}</a:tableStyleId>
              </a:tblPr>
              <a:tblGrid>
                <a:gridCol w="196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Skin Lesion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FE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Total Images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FE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nevus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5193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melanoma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584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seborrheic keratosis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135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lentigo NOS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44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lichenoid keratosis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37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solar lentigo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Total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6000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6" name="Google Shape;346;p32"/>
          <p:cNvSpPr txBox="1"/>
          <p:nvPr/>
        </p:nvSpPr>
        <p:spPr>
          <a:xfrm>
            <a:off x="91440" y="929428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Jumlah dataset 9 kelas lesi kulit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>
            <a:off x="4663440" y="872874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Jumlah dataset 6 kelas lesi kulit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xfrm>
            <a:off x="1084779" y="215905"/>
            <a:ext cx="9081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" sz="2800">
                <a:solidFill>
                  <a:schemeClr val="dk1"/>
                </a:solidFill>
              </a:rPr>
              <a:t>Data</a:t>
            </a:r>
            <a:endParaRPr sz="2800">
              <a:solidFill>
                <a:schemeClr val="dk1"/>
              </a:solidFill>
            </a:endParaRPr>
          </a:p>
        </p:txBody>
      </p:sp>
      <p:cxnSp>
        <p:nvCxnSpPr>
          <p:cNvPr id="349" name="Google Shape;349;p32"/>
          <p:cNvCxnSpPr/>
          <p:nvPr/>
        </p:nvCxnSpPr>
        <p:spPr>
          <a:xfrm>
            <a:off x="1050458" y="754420"/>
            <a:ext cx="110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50" name="Google Shape;350;p32"/>
          <p:cNvSpPr/>
          <p:nvPr/>
        </p:nvSpPr>
        <p:spPr>
          <a:xfrm>
            <a:off x="311162" y="156368"/>
            <a:ext cx="657857" cy="658239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32"/>
          <p:cNvGrpSpPr/>
          <p:nvPr/>
        </p:nvGrpSpPr>
        <p:grpSpPr>
          <a:xfrm>
            <a:off x="503613" y="330871"/>
            <a:ext cx="277556" cy="279380"/>
            <a:chOff x="-63679950" y="3360375"/>
            <a:chExt cx="318225" cy="316650"/>
          </a:xfrm>
        </p:grpSpPr>
        <p:sp>
          <p:nvSpPr>
            <p:cNvPr id="352" name="Google Shape;352;p32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954;p32">
            <a:extLst>
              <a:ext uri="{FF2B5EF4-FFF2-40B4-BE49-F238E27FC236}">
                <a16:creationId xmlns:a16="http://schemas.microsoft.com/office/drawing/2014/main" id="{57C7C3D1-85B8-FDFF-D1C4-CC4A61B5CCE9}"/>
              </a:ext>
            </a:extLst>
          </p:cNvPr>
          <p:cNvSpPr/>
          <p:nvPr/>
        </p:nvSpPr>
        <p:spPr>
          <a:xfrm>
            <a:off x="8609145" y="4634905"/>
            <a:ext cx="466220" cy="45073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89;p38">
            <a:extLst>
              <a:ext uri="{FF2B5EF4-FFF2-40B4-BE49-F238E27FC236}">
                <a16:creationId xmlns:a16="http://schemas.microsoft.com/office/drawing/2014/main" id="{AD8827A9-C41A-260E-FE40-4AC86D00C2BB}"/>
              </a:ext>
            </a:extLst>
          </p:cNvPr>
          <p:cNvSpPr txBox="1"/>
          <p:nvPr/>
        </p:nvSpPr>
        <p:spPr>
          <a:xfrm>
            <a:off x="8441005" y="4759023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/>
          <p:nvPr/>
        </p:nvSpPr>
        <p:spPr>
          <a:xfrm>
            <a:off x="7985215" y="1422423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rgbClr val="2BB3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3"/>
          <p:cNvSpPr/>
          <p:nvPr/>
        </p:nvSpPr>
        <p:spPr>
          <a:xfrm>
            <a:off x="48768" y="3108426"/>
            <a:ext cx="1158785" cy="1149327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2" name="Google Shape;362;p33"/>
          <p:cNvGraphicFramePr/>
          <p:nvPr>
            <p:extLst>
              <p:ext uri="{D42A27DB-BD31-4B8C-83A1-F6EECF244321}">
                <p14:modId xmlns:p14="http://schemas.microsoft.com/office/powerpoint/2010/main" val="2081756810"/>
              </p:ext>
            </p:extLst>
          </p:nvPr>
        </p:nvGraphicFramePr>
        <p:xfrm>
          <a:off x="1377719" y="1469292"/>
          <a:ext cx="6345700" cy="1053331"/>
        </p:xfrm>
        <a:graphic>
          <a:graphicData uri="http://schemas.openxmlformats.org/drawingml/2006/table">
            <a:tbl>
              <a:tblPr firstRow="1" firstCol="1" bandRow="1">
                <a:noFill/>
                <a:tableStyleId>{2E9C7F83-51DD-49DF-AE15-4C9F213AC4A5}</a:tableStyleId>
              </a:tblPr>
              <a:tblGrid>
                <a:gridCol w="158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5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Skin Lesion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E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Training Images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E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Testing Images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E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Total Images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E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Malignant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526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584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Benign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4876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540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5416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Total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5402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598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 dirty="0"/>
                        <a:t>6000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3" name="Google Shape;363;p33"/>
          <p:cNvGraphicFramePr/>
          <p:nvPr/>
        </p:nvGraphicFramePr>
        <p:xfrm>
          <a:off x="1410780" y="3182831"/>
          <a:ext cx="5565400" cy="997411"/>
        </p:xfrm>
        <a:graphic>
          <a:graphicData uri="http://schemas.openxmlformats.org/drawingml/2006/table">
            <a:tbl>
              <a:tblPr firstRow="1" firstCol="1" bandRow="1">
                <a:noFill/>
                <a:tableStyleId>{BC994084-C965-475D-929C-6C388CE9206D}</a:tableStyleId>
              </a:tblPr>
              <a:tblGrid>
                <a:gridCol w="13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Skin Lesion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FF9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Training Images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FF9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Testing Images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FF95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Total Images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FF9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Malignant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526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584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Benign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526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5416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strike="noStrike" cap="none"/>
                        <a:t>Total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1052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115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 u="none" strike="noStrike" cap="none"/>
                        <a:t>1167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4" name="Google Shape;364;p33"/>
          <p:cNvSpPr txBox="1"/>
          <p:nvPr/>
        </p:nvSpPr>
        <p:spPr>
          <a:xfrm>
            <a:off x="2264560" y="1047495"/>
            <a:ext cx="481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Dataset Malignant dan Benign pada oversampling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3"/>
          <p:cNvSpPr txBox="1"/>
          <p:nvPr/>
        </p:nvSpPr>
        <p:spPr>
          <a:xfrm>
            <a:off x="1763916" y="2846255"/>
            <a:ext cx="4859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Dataset Malignant dan Benign pada undersampling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6" name="Google Shape;366;p33"/>
          <p:cNvGrpSpPr/>
          <p:nvPr/>
        </p:nvGrpSpPr>
        <p:grpSpPr>
          <a:xfrm>
            <a:off x="8380514" y="1796402"/>
            <a:ext cx="368186" cy="366364"/>
            <a:chOff x="-62151950" y="4111775"/>
            <a:chExt cx="318225" cy="316650"/>
          </a:xfrm>
        </p:grpSpPr>
        <p:sp>
          <p:nvSpPr>
            <p:cNvPr id="367" name="Google Shape;367;p33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33"/>
          <p:cNvGrpSpPr/>
          <p:nvPr/>
        </p:nvGrpSpPr>
        <p:grpSpPr>
          <a:xfrm>
            <a:off x="444067" y="3498359"/>
            <a:ext cx="368186" cy="366364"/>
            <a:chOff x="-62151950" y="4111775"/>
            <a:chExt cx="318225" cy="316650"/>
          </a:xfrm>
        </p:grpSpPr>
        <p:sp>
          <p:nvSpPr>
            <p:cNvPr id="372" name="Google Shape;372;p33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1045954" y="336755"/>
            <a:ext cx="9081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" sz="2800">
                <a:solidFill>
                  <a:schemeClr val="dk1"/>
                </a:solidFill>
              </a:rPr>
              <a:t>Data</a:t>
            </a:r>
            <a:endParaRPr sz="2800">
              <a:solidFill>
                <a:schemeClr val="dk1"/>
              </a:solidFill>
            </a:endParaRPr>
          </a:p>
        </p:txBody>
      </p:sp>
      <p:cxnSp>
        <p:nvCxnSpPr>
          <p:cNvPr id="377" name="Google Shape;377;p33"/>
          <p:cNvCxnSpPr/>
          <p:nvPr/>
        </p:nvCxnSpPr>
        <p:spPr>
          <a:xfrm>
            <a:off x="1011633" y="875270"/>
            <a:ext cx="110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378" name="Google Shape;378;p33"/>
          <p:cNvSpPr/>
          <p:nvPr/>
        </p:nvSpPr>
        <p:spPr>
          <a:xfrm>
            <a:off x="272337" y="245956"/>
            <a:ext cx="657857" cy="658239"/>
          </a:xfrm>
          <a:custGeom>
            <a:avLst/>
            <a:gdLst/>
            <a:ahLst/>
            <a:cxnLst/>
            <a:rect l="l" t="t" r="r" b="b"/>
            <a:pathLst>
              <a:path w="25486" h="25278" extrusionOk="0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33"/>
          <p:cNvGrpSpPr/>
          <p:nvPr/>
        </p:nvGrpSpPr>
        <p:grpSpPr>
          <a:xfrm>
            <a:off x="456973" y="459536"/>
            <a:ext cx="277556" cy="279380"/>
            <a:chOff x="-63679950" y="3360375"/>
            <a:chExt cx="318225" cy="316650"/>
          </a:xfrm>
        </p:grpSpPr>
        <p:sp>
          <p:nvSpPr>
            <p:cNvPr id="380" name="Google Shape;380;p33"/>
            <p:cNvSpPr/>
            <p:nvPr/>
          </p:nvSpPr>
          <p:spPr>
            <a:xfrm>
              <a:off x="-63497200" y="3423400"/>
              <a:ext cx="40975" cy="40975"/>
            </a:xfrm>
            <a:custGeom>
              <a:avLst/>
              <a:gdLst/>
              <a:ahLst/>
              <a:cxnLst/>
              <a:rect l="l" t="t" r="r" b="b"/>
              <a:pathLst>
                <a:path w="1639" h="1639" extrusionOk="0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-63516900" y="3485625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-63618500" y="3360375"/>
              <a:ext cx="256775" cy="256600"/>
            </a:xfrm>
            <a:custGeom>
              <a:avLst/>
              <a:gdLst/>
              <a:ahLst/>
              <a:cxnLst/>
              <a:rect l="l" t="t" r="r" b="b"/>
              <a:pathLst>
                <a:path w="10271" h="10264" extrusionOk="0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-63679950" y="3576200"/>
              <a:ext cx="102425" cy="100825"/>
            </a:xfrm>
            <a:custGeom>
              <a:avLst/>
              <a:gdLst/>
              <a:ahLst/>
              <a:cxnLst/>
              <a:rect l="l" t="t" r="r" b="b"/>
              <a:pathLst>
                <a:path w="4097" h="4033" extrusionOk="0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954;p32">
            <a:extLst>
              <a:ext uri="{FF2B5EF4-FFF2-40B4-BE49-F238E27FC236}">
                <a16:creationId xmlns:a16="http://schemas.microsoft.com/office/drawing/2014/main" id="{3889C827-D150-D9E2-4CCF-BA1D518AAD84}"/>
              </a:ext>
            </a:extLst>
          </p:cNvPr>
          <p:cNvSpPr/>
          <p:nvPr/>
        </p:nvSpPr>
        <p:spPr>
          <a:xfrm>
            <a:off x="8616702" y="4642462"/>
            <a:ext cx="466220" cy="450736"/>
          </a:xfrm>
          <a:custGeom>
            <a:avLst/>
            <a:gdLst/>
            <a:ahLst/>
            <a:cxnLst/>
            <a:rect l="l" t="t" r="r" b="b"/>
            <a:pathLst>
              <a:path w="20028" h="20027" extrusionOk="0">
                <a:moveTo>
                  <a:pt x="10014" y="0"/>
                </a:moveTo>
                <a:cubicBezTo>
                  <a:pt x="4478" y="0"/>
                  <a:pt x="1" y="4489"/>
                  <a:pt x="1" y="10014"/>
                </a:cubicBezTo>
                <a:cubicBezTo>
                  <a:pt x="1" y="15550"/>
                  <a:pt x="4478" y="20027"/>
                  <a:pt x="10014" y="20027"/>
                </a:cubicBezTo>
                <a:cubicBezTo>
                  <a:pt x="15550" y="20027"/>
                  <a:pt x="20027" y="15550"/>
                  <a:pt x="20027" y="10014"/>
                </a:cubicBezTo>
                <a:cubicBezTo>
                  <a:pt x="20027" y="4489"/>
                  <a:pt x="15550" y="0"/>
                  <a:pt x="10014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89;p38">
            <a:extLst>
              <a:ext uri="{FF2B5EF4-FFF2-40B4-BE49-F238E27FC236}">
                <a16:creationId xmlns:a16="http://schemas.microsoft.com/office/drawing/2014/main" id="{80C93D1B-F51F-789A-BB5E-AEC9563A4BDF}"/>
              </a:ext>
            </a:extLst>
          </p:cNvPr>
          <p:cNvSpPr txBox="1"/>
          <p:nvPr/>
        </p:nvSpPr>
        <p:spPr>
          <a:xfrm>
            <a:off x="8448562" y="4766580"/>
            <a:ext cx="802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</a:t>
            </a: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 animBg="1"/>
      <p:bldP spid="361" grpId="0" animBg="1"/>
      <p:bldP spid="364" grpId="0"/>
      <p:bldP spid="365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475</Words>
  <Application>Microsoft Office PowerPoint</Application>
  <PresentationFormat>Peragaan Layar (16:9)</PresentationFormat>
  <Paragraphs>203</Paragraphs>
  <Slides>16</Slides>
  <Notes>16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2</vt:i4>
      </vt:variant>
      <vt:variant>
        <vt:lpstr>Judul Slide</vt:lpstr>
      </vt:variant>
      <vt:variant>
        <vt:i4>16</vt:i4>
      </vt:variant>
    </vt:vector>
  </HeadingPairs>
  <TitlesOfParts>
    <vt:vector size="24" baseType="lpstr">
      <vt:lpstr>Roboto</vt:lpstr>
      <vt:lpstr>Times New Roman</vt:lpstr>
      <vt:lpstr>Calibri</vt:lpstr>
      <vt:lpstr>Fira Sans Extra Condensed</vt:lpstr>
      <vt:lpstr>Arial</vt:lpstr>
      <vt:lpstr>Fira Sans Extra Condensed SemiBold</vt:lpstr>
      <vt:lpstr>Simple Light</vt:lpstr>
      <vt:lpstr>Big Data Infographics by Slidesgo</vt:lpstr>
      <vt:lpstr>Presentasi PowerPoint</vt:lpstr>
      <vt:lpstr>Presentasi PowerPoint</vt:lpstr>
      <vt:lpstr>Latar Belakang</vt:lpstr>
      <vt:lpstr>Presentasi PowerPoint</vt:lpstr>
      <vt:lpstr>Metodologi Penelitian</vt:lpstr>
      <vt:lpstr>Infrastruktur</vt:lpstr>
      <vt:lpstr>Data</vt:lpstr>
      <vt:lpstr>Data</vt:lpstr>
      <vt:lpstr>Data</vt:lpstr>
      <vt:lpstr>Hasil dan Pembahasan</vt:lpstr>
      <vt:lpstr>Presentasi PowerPoint</vt:lpstr>
      <vt:lpstr>Presentasi PowerPoint</vt:lpstr>
      <vt:lpstr>Confusion Matrix - oversampling</vt:lpstr>
      <vt:lpstr>Saran Penelitian</vt:lpstr>
      <vt:lpstr>TERIMAKASIH </vt:lpstr>
      <vt:lpstr>Saran Penelitian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cp:lastModifiedBy>Siti Almuafyah</cp:lastModifiedBy>
  <cp:revision>8</cp:revision>
  <dcterms:modified xsi:type="dcterms:W3CDTF">2022-08-15T00:10:15Z</dcterms:modified>
</cp:coreProperties>
</file>