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67" r:id="rId4"/>
    <p:sldId id="260" r:id="rId5"/>
    <p:sldId id="268" r:id="rId6"/>
    <p:sldId id="257" r:id="rId7"/>
    <p:sldId id="261" r:id="rId8"/>
    <p:sldId id="262" r:id="rId9"/>
    <p:sldId id="270" r:id="rId10"/>
    <p:sldId id="263" r:id="rId11"/>
    <p:sldId id="264" r:id="rId12"/>
    <p:sldId id="269" r:id="rId13"/>
    <p:sldId id="265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2" autoAdjust="0"/>
    <p:restoredTop sz="94660"/>
  </p:normalViewPr>
  <p:slideViewPr>
    <p:cSldViewPr snapToGrid="0" showGuides="1">
      <p:cViewPr>
        <p:scale>
          <a:sx n="81" d="100"/>
          <a:sy n="81" d="100"/>
        </p:scale>
        <p:origin x="-174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B1398-B500-491A-B7FA-9AB712834C8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C168B-8814-4215-819B-779A8BC66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smtClean="0"/>
              <a:t>To the surprise of many, the search box has become the preferred method of information access.</a:t>
            </a:r>
          </a:p>
          <a:p>
            <a:pPr>
              <a:spcBef>
                <a:spcPct val="0"/>
              </a:spcBef>
            </a:pPr>
            <a:r>
              <a:rPr lang="en-US" altLang="en-US" smtClean="0"/>
              <a:t>Customers ask: Why can’t I search my database in the same way?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B238F79-13C9-41CB-9B3F-75AC95484059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179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4574DAD-F2AF-4EC4-9875-55A66930B082}" type="slidenum">
              <a:rPr lang="en-US" altLang="en-US" sz="1100">
                <a:latin typeface="Lucida Sans" panose="020B0602040502020204" pitchFamily="34" charset="0"/>
                <a:ea typeface="ＭＳ Ｐゴシック" panose="020B0600070205080204" pitchFamily="34" charset="-128"/>
                <a:cs typeface="Arial Unicode MS" pitchFamily="34" charset="-128"/>
              </a:rPr>
              <a:pPr/>
              <a:t>11</a:t>
            </a:fld>
            <a:endParaRPr lang="en-US" altLang="en-US" sz="1100">
              <a:latin typeface="Lucida Sans" panose="020B0602040502020204" pitchFamily="34" charset="0"/>
              <a:ea typeface="ＭＳ Ｐゴシック" panose="020B0600070205080204" pitchFamily="34" charset="-128"/>
              <a:cs typeface="Arial Unicode MS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5342" tIns="42671" rIns="85342" bIns="42671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160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057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0E69AB-AD8B-4F01-AE9D-242157AB3A4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236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3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2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6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5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7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4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2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0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0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0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0318-6E31-4BBB-B266-DAA685358A5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3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formation_retriev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ull-text_search" TargetMode="External"/><Relationship Id="rId2" Type="http://schemas.openxmlformats.org/officeDocument/2006/relationships/hyperlink" Target="https://en.wikipedia.org/wiki/Information_syste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etadat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Information Retrieval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9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Basic assumptions of Information Retrieval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357E69"/>
              </a:buClr>
            </a:pPr>
            <a:r>
              <a:rPr lang="en-US" altLang="en-US" smtClean="0">
                <a:solidFill>
                  <a:srgbClr val="357E69"/>
                </a:solidFill>
                <a:ea typeface="ＭＳ Ｐゴシック" panose="020B0600070205080204" pitchFamily="34" charset="-128"/>
              </a:rPr>
              <a:t>Collection</a:t>
            </a:r>
            <a:r>
              <a:rPr lang="en-US" altLang="en-US" smtClean="0">
                <a:ea typeface="ＭＳ Ｐゴシック" panose="020B0600070205080204" pitchFamily="34" charset="-128"/>
              </a:rPr>
              <a:t>: A set of documents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Assume it is a static collection for the moment</a:t>
            </a:r>
          </a:p>
          <a:p>
            <a:pPr lvl="1"/>
            <a:endParaRPr lang="en-US" altLang="en-US" smtClean="0"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solidFill>
                  <a:srgbClr val="357E69"/>
                </a:solidFill>
                <a:ea typeface="ＭＳ Ｐゴシック" panose="020B0600070205080204" pitchFamily="34" charset="-128"/>
              </a:rPr>
              <a:t>Goal</a:t>
            </a:r>
            <a:r>
              <a:rPr lang="en-US" altLang="en-US" smtClean="0">
                <a:ea typeface="ＭＳ Ｐゴシック" panose="020B0600070205080204" pitchFamily="34" charset="-128"/>
              </a:rPr>
              <a:t>: Retrieve documents with information that is </a:t>
            </a:r>
            <a:r>
              <a:rPr lang="en-US" altLang="en-US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relevant</a:t>
            </a:r>
            <a:r>
              <a:rPr lang="en-US" altLang="en-US" smtClean="0">
                <a:ea typeface="ＭＳ Ｐゴシック" panose="020B0600070205080204" pitchFamily="34" charset="-128"/>
              </a:rPr>
              <a:t> to the user’s </a:t>
            </a:r>
            <a:r>
              <a:rPr lang="en-US" altLang="en-US" smtClean="0">
                <a:solidFill>
                  <a:srgbClr val="C0504D"/>
                </a:solidFill>
                <a:ea typeface="ＭＳ Ｐゴシック" panose="020B0600070205080204" pitchFamily="34" charset="-128"/>
              </a:rPr>
              <a:t>information need</a:t>
            </a:r>
            <a:r>
              <a:rPr lang="en-US" altLang="en-US" smtClean="0">
                <a:solidFill>
                  <a:schemeClr val="hlink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solidFill>
                  <a:srgbClr val="0D0D0D"/>
                </a:solidFill>
                <a:ea typeface="ＭＳ Ｐゴシック" panose="020B0600070205080204" pitchFamily="34" charset="-128"/>
              </a:rPr>
              <a:t>and helps the user complete a </a:t>
            </a:r>
            <a:r>
              <a:rPr lang="en-US" altLang="en-US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task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EB57277-9007-411F-B63B-91780ED49CBE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itchFamily="34" charset="-128"/>
              </a:rPr>
              <a:pPr/>
              <a:t>10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itchFamily="34" charset="-128"/>
            </a:endParaRPr>
          </a:p>
        </p:txBody>
      </p:sp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anose="020B0602040502020204" pitchFamily="34" charset="0"/>
                <a:ea typeface="ＭＳ Ｐゴシック" panose="020B0600070205080204" pitchFamily="34" charset="-128"/>
                <a:cs typeface="Arial Unicode MS" pitchFamily="34" charset="-128"/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1600223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34200" y="4191000"/>
            <a:ext cx="3505200" cy="533400"/>
          </a:xfrm>
          <a:prstGeom prst="rect">
            <a:avLst/>
          </a:prstGeom>
          <a:solidFill>
            <a:srgbClr val="FAC0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how trap mice alive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classic search model</a:t>
            </a:r>
          </a:p>
        </p:txBody>
      </p:sp>
      <p:sp>
        <p:nvSpPr>
          <p:cNvPr id="9220" name="Line 3"/>
          <p:cNvSpPr>
            <a:spLocks noChangeShapeType="1"/>
          </p:cNvSpPr>
          <p:nvPr/>
        </p:nvSpPr>
        <p:spPr bwMode="auto">
          <a:xfrm>
            <a:off x="6832600" y="5761039"/>
            <a:ext cx="0" cy="2381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1" name="AutoShape 4"/>
          <p:cNvSpPr>
            <a:spLocks noChangeArrowheads="1"/>
          </p:cNvSpPr>
          <p:nvPr/>
        </p:nvSpPr>
        <p:spPr bwMode="auto">
          <a:xfrm>
            <a:off x="7086601" y="6142038"/>
            <a:ext cx="1617663" cy="639762"/>
          </a:xfrm>
          <a:prstGeom prst="flowChartMultidocument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panose="020B0604020202020204" pitchFamily="34" charset="0"/>
              </a:rPr>
              <a:t>Collection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3463926" y="1587501"/>
            <a:ext cx="1617663" cy="63976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lang="en-US" sz="1400" b="1" dirty="0">
                <a:latin typeface="Arial" charset="0"/>
              </a:rPr>
              <a:t>User task</a:t>
            </a:r>
          </a:p>
        </p:txBody>
      </p:sp>
      <p:sp>
        <p:nvSpPr>
          <p:cNvPr id="9223" name="Oval 6"/>
          <p:cNvSpPr>
            <a:spLocks noChangeArrowheads="1"/>
          </p:cNvSpPr>
          <p:nvPr/>
        </p:nvSpPr>
        <p:spPr bwMode="auto">
          <a:xfrm>
            <a:off x="3463926" y="2867026"/>
            <a:ext cx="1617663" cy="638175"/>
          </a:xfrm>
          <a:prstGeom prst="ellipse">
            <a:avLst/>
          </a:prstGeom>
          <a:solidFill>
            <a:srgbClr val="C6D9F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panose="020B0604020202020204" pitchFamily="34" charset="0"/>
              </a:rPr>
              <a:t> Info need</a:t>
            </a:r>
            <a:br>
              <a:rPr lang="en-US" altLang="en-US" sz="1400" b="1">
                <a:latin typeface="Arial" panose="020B0604020202020204" pitchFamily="34" charset="0"/>
              </a:rPr>
            </a:b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9224" name="AutoShape 7"/>
          <p:cNvSpPr>
            <a:spLocks noChangeArrowheads="1"/>
          </p:cNvSpPr>
          <p:nvPr/>
        </p:nvSpPr>
        <p:spPr bwMode="auto">
          <a:xfrm>
            <a:off x="3463926" y="4038600"/>
            <a:ext cx="1617663" cy="641350"/>
          </a:xfrm>
          <a:prstGeom prst="flowChartManualInput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altLang="en-US" sz="1400" b="1" dirty="0">
                <a:latin typeface="Arial" panose="020B0604020202020204" pitchFamily="34" charset="0"/>
              </a:rPr>
              <a:t>Query</a:t>
            </a:r>
            <a:br>
              <a:rPr lang="en-US" altLang="en-US" sz="1400" b="1" dirty="0">
                <a:latin typeface="Arial" panose="020B0604020202020204" pitchFamily="34" charset="0"/>
              </a:rPr>
            </a:br>
            <a:endParaRPr lang="en-US" altLang="en-US" sz="1400" b="1" dirty="0">
              <a:latin typeface="Arial" panose="020B0604020202020204" pitchFamily="34" charset="0"/>
            </a:endParaRP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H="1">
            <a:off x="4267201" y="2227264"/>
            <a:ext cx="4763" cy="668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Line 11"/>
          <p:cNvSpPr>
            <a:spLocks noChangeShapeType="1"/>
          </p:cNvSpPr>
          <p:nvPr/>
        </p:nvSpPr>
        <p:spPr bwMode="auto">
          <a:xfrm>
            <a:off x="4267200" y="3505200"/>
            <a:ext cx="0" cy="641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AutoShape 12"/>
          <p:cNvSpPr>
            <a:spLocks noChangeArrowheads="1"/>
          </p:cNvSpPr>
          <p:nvPr/>
        </p:nvSpPr>
        <p:spPr bwMode="auto">
          <a:xfrm>
            <a:off x="4759326" y="6049963"/>
            <a:ext cx="1617663" cy="639762"/>
          </a:xfrm>
          <a:prstGeom prst="flowChartTerminator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panose="020B0604020202020204" pitchFamily="34" charset="0"/>
              </a:rPr>
              <a:t>Results</a:t>
            </a:r>
            <a:br>
              <a:rPr lang="en-US" altLang="en-US" sz="1400" b="1">
                <a:latin typeface="Arial" panose="020B0604020202020204" pitchFamily="34" charset="0"/>
              </a:rPr>
            </a:b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9228" name="AutoShape 13"/>
          <p:cNvSpPr>
            <a:spLocks noChangeArrowheads="1"/>
          </p:cNvSpPr>
          <p:nvPr/>
        </p:nvSpPr>
        <p:spPr bwMode="auto">
          <a:xfrm>
            <a:off x="4759326" y="5160963"/>
            <a:ext cx="1617663" cy="639762"/>
          </a:xfrm>
          <a:prstGeom prst="flowChartProcess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panose="020B0604020202020204" pitchFamily="34" charset="0"/>
              </a:rPr>
              <a:t>Search</a:t>
            </a:r>
          </a:p>
          <a:p>
            <a:pPr algn="ctr" eaLnBrk="0" hangingPunct="0"/>
            <a:r>
              <a:rPr lang="en-US" altLang="en-US" sz="1400" b="1">
                <a:latin typeface="Arial" panose="020B0604020202020204" pitchFamily="34" charset="0"/>
              </a:rPr>
              <a:t>engine</a:t>
            </a:r>
            <a:br>
              <a:rPr lang="en-US" altLang="en-US" sz="1400" b="1">
                <a:latin typeface="Arial" panose="020B0604020202020204" pitchFamily="34" charset="0"/>
              </a:rPr>
            </a:b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9229" name="Oval 14"/>
          <p:cNvSpPr>
            <a:spLocks noChangeArrowheads="1"/>
          </p:cNvSpPr>
          <p:nvPr/>
        </p:nvSpPr>
        <p:spPr bwMode="auto">
          <a:xfrm>
            <a:off x="1782764" y="6049963"/>
            <a:ext cx="1722437" cy="639762"/>
          </a:xfrm>
          <a:prstGeom prst="ellipse">
            <a:avLst/>
          </a:prstGeom>
          <a:solidFill>
            <a:srgbClr val="C6D9F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panose="020B0604020202020204" pitchFamily="34" charset="0"/>
              </a:rPr>
              <a:t>Query</a:t>
            </a:r>
            <a:br>
              <a:rPr lang="en-US" altLang="en-US" sz="1400" b="1">
                <a:latin typeface="Arial" panose="020B0604020202020204" pitchFamily="34" charset="0"/>
              </a:rPr>
            </a:br>
            <a:r>
              <a:rPr lang="en-US" altLang="en-US" sz="1400" b="1">
                <a:latin typeface="Arial" panose="020B0604020202020204" pitchFamily="34" charset="0"/>
              </a:rPr>
              <a:t>refinement </a:t>
            </a:r>
          </a:p>
        </p:txBody>
      </p:sp>
      <p:sp>
        <p:nvSpPr>
          <p:cNvPr id="9230" name="Line 15"/>
          <p:cNvSpPr>
            <a:spLocks noChangeShapeType="1"/>
          </p:cNvSpPr>
          <p:nvPr/>
        </p:nvSpPr>
        <p:spPr bwMode="auto">
          <a:xfrm>
            <a:off x="4343401" y="4724401"/>
            <a:ext cx="1222375" cy="4365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Line 16"/>
          <p:cNvSpPr>
            <a:spLocks noChangeShapeType="1"/>
          </p:cNvSpPr>
          <p:nvPr/>
        </p:nvSpPr>
        <p:spPr bwMode="auto">
          <a:xfrm flipH="1" flipV="1">
            <a:off x="6365876" y="5535614"/>
            <a:ext cx="1482725" cy="6064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2" name="Line 17"/>
          <p:cNvSpPr>
            <a:spLocks noChangeShapeType="1"/>
          </p:cNvSpPr>
          <p:nvPr/>
        </p:nvSpPr>
        <p:spPr bwMode="auto">
          <a:xfrm flipH="1">
            <a:off x="3505201" y="6359526"/>
            <a:ext cx="1254125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3" name="Line 18"/>
          <p:cNvSpPr>
            <a:spLocks noChangeShapeType="1"/>
          </p:cNvSpPr>
          <p:nvPr/>
        </p:nvSpPr>
        <p:spPr bwMode="auto">
          <a:xfrm flipV="1">
            <a:off x="2570164" y="4495801"/>
            <a:ext cx="20637" cy="1554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Line 19"/>
          <p:cNvSpPr>
            <a:spLocks noChangeShapeType="1"/>
          </p:cNvSpPr>
          <p:nvPr/>
        </p:nvSpPr>
        <p:spPr bwMode="auto">
          <a:xfrm>
            <a:off x="2590800" y="4495800"/>
            <a:ext cx="762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35" name="Line 20"/>
          <p:cNvSpPr>
            <a:spLocks noChangeShapeType="1"/>
          </p:cNvSpPr>
          <p:nvPr/>
        </p:nvSpPr>
        <p:spPr bwMode="auto">
          <a:xfrm>
            <a:off x="5562600" y="5802314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741" name="Text Box 21"/>
          <p:cNvSpPr txBox="1">
            <a:spLocks noChangeArrowheads="1"/>
          </p:cNvSpPr>
          <p:nvPr/>
        </p:nvSpPr>
        <p:spPr bwMode="auto">
          <a:xfrm>
            <a:off x="6931026" y="1557339"/>
            <a:ext cx="2951163" cy="701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SzPct val="75000"/>
              <a:defRPr/>
            </a:pPr>
            <a:r>
              <a:rPr kumimoji="1" lang="en-US" sz="2000" dirty="0">
                <a:solidFill>
                  <a:schemeClr val="tx2"/>
                </a:solidFill>
                <a:latin typeface="Times New Roman" charset="0"/>
              </a:rPr>
              <a:t>Get rid of mice in a politically correct way</a:t>
            </a:r>
            <a:endParaRPr kumimoji="1" lang="en-US" sz="20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6934201" y="2849564"/>
            <a:ext cx="2824163" cy="579437"/>
          </a:xfrm>
          <a:prstGeom prst="rect">
            <a:avLst/>
          </a:prstGeom>
          <a:solidFill>
            <a:srgbClr val="FAC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lnSpc>
                <a:spcPct val="7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Comic Sans MS" panose="030F0702030302020204" pitchFamily="66" charset="0"/>
              <a:buNone/>
            </a:pPr>
            <a:r>
              <a:rPr kumimoji="1" lang="en-US" altLang="en-US" sz="20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 Unicode MS" pitchFamily="34" charset="-128"/>
              </a:rPr>
              <a:t>Info about removing mice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Comic Sans MS" panose="030F0702030302020204" pitchFamily="66" charset="0"/>
              <a:buNone/>
            </a:pPr>
            <a:r>
              <a:rPr kumimoji="1" lang="en-US" altLang="en-US" sz="20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 Unicode MS" pitchFamily="34" charset="-128"/>
              </a:rPr>
              <a:t>without killing them </a:t>
            </a:r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 flipH="1">
            <a:off x="8305800" y="236220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>
            <a:off x="8305800" y="3429000"/>
            <a:ext cx="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9240" name="AutoShape 29"/>
          <p:cNvCxnSpPr>
            <a:cxnSpLocks noChangeShapeType="1"/>
          </p:cNvCxnSpPr>
          <p:nvPr/>
        </p:nvCxnSpPr>
        <p:spPr bwMode="auto">
          <a:xfrm flipH="1">
            <a:off x="4398964" y="2357438"/>
            <a:ext cx="250825" cy="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343400" y="2373314"/>
            <a:ext cx="3951288" cy="369887"/>
            <a:chOff x="1776" y="1102"/>
            <a:chExt cx="2489" cy="233"/>
          </a:xfrm>
        </p:grpSpPr>
        <p:sp>
          <p:nvSpPr>
            <p:cNvPr id="9247" name="Text Box 31"/>
            <p:cNvSpPr txBox="1">
              <a:spLocks noChangeArrowheads="1"/>
            </p:cNvSpPr>
            <p:nvPr/>
          </p:nvSpPr>
          <p:spPr bwMode="auto">
            <a:xfrm>
              <a:off x="2277" y="1102"/>
              <a:ext cx="1127" cy="233"/>
            </a:xfrm>
            <a:prstGeom prst="rect">
              <a:avLst/>
            </a:prstGeom>
            <a:solidFill>
              <a:srgbClr val="88F29C"/>
            </a:solidFill>
            <a:ln w="28575">
              <a:solidFill>
                <a:srgbClr val="98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Comic Sans MS" panose="030F0702030302020204" pitchFamily="66" charset="0"/>
                <a:buNone/>
              </a:pPr>
              <a:r>
                <a:rPr kumimoji="1" lang="en-US" altLang="en-US">
                  <a:solidFill>
                    <a:srgbClr val="98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 Unicode MS" pitchFamily="34" charset="-128"/>
                </a:rPr>
                <a:t>Misconception?</a:t>
              </a:r>
              <a:endParaRPr kumimoji="1" lang="en-US" altLang="en-US" sz="2800">
                <a:solidFill>
                  <a:srgbClr val="98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 Unicode MS" pitchFamily="34" charset="-128"/>
              </a:endParaRPr>
            </a:p>
          </p:txBody>
        </p:sp>
        <p:cxnSp>
          <p:nvCxnSpPr>
            <p:cNvPr id="9248" name="AutoShape 32"/>
            <p:cNvCxnSpPr>
              <a:cxnSpLocks noChangeShapeType="1"/>
              <a:stCxn id="9247" idx="1"/>
            </p:cNvCxnSpPr>
            <p:nvPr/>
          </p:nvCxnSpPr>
          <p:spPr bwMode="auto">
            <a:xfrm flipH="1" flipV="1">
              <a:off x="1776" y="1191"/>
              <a:ext cx="501" cy="28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9" name="AutoShape 33"/>
            <p:cNvCxnSpPr>
              <a:cxnSpLocks noChangeShapeType="1"/>
              <a:stCxn id="9247" idx="3"/>
            </p:cNvCxnSpPr>
            <p:nvPr/>
          </p:nvCxnSpPr>
          <p:spPr bwMode="auto">
            <a:xfrm>
              <a:off x="3404" y="1218"/>
              <a:ext cx="861" cy="4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343400" y="3505200"/>
            <a:ext cx="3970338" cy="369888"/>
            <a:chOff x="1776" y="2161"/>
            <a:chExt cx="2501" cy="233"/>
          </a:xfrm>
        </p:grpSpPr>
        <p:sp>
          <p:nvSpPr>
            <p:cNvPr id="9244" name="Text Box 39"/>
            <p:cNvSpPr txBox="1">
              <a:spLocks noChangeArrowheads="1"/>
            </p:cNvSpPr>
            <p:nvPr/>
          </p:nvSpPr>
          <p:spPr bwMode="auto">
            <a:xfrm>
              <a:off x="2278" y="2161"/>
              <a:ext cx="1143" cy="233"/>
            </a:xfrm>
            <a:prstGeom prst="rect">
              <a:avLst/>
            </a:prstGeom>
            <a:solidFill>
              <a:srgbClr val="88F29C"/>
            </a:solidFill>
            <a:ln w="28575">
              <a:solidFill>
                <a:srgbClr val="98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Comic Sans MS" panose="030F0702030302020204" pitchFamily="66" charset="0"/>
                <a:buNone/>
              </a:pPr>
              <a:r>
                <a:rPr kumimoji="1" lang="en-US" altLang="en-US">
                  <a:solidFill>
                    <a:srgbClr val="98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 Unicode MS" pitchFamily="34" charset="-128"/>
                </a:rPr>
                <a:t>Misformulation?</a:t>
              </a:r>
              <a:endParaRPr kumimoji="1" lang="en-US" altLang="en-US" sz="2800">
                <a:solidFill>
                  <a:srgbClr val="98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 Unicode MS" pitchFamily="34" charset="-128"/>
              </a:endParaRPr>
            </a:p>
          </p:txBody>
        </p:sp>
        <p:cxnSp>
          <p:nvCxnSpPr>
            <p:cNvPr id="9245" name="AutoShape 40"/>
            <p:cNvCxnSpPr>
              <a:cxnSpLocks noChangeShapeType="1"/>
              <a:stCxn id="9244" idx="1"/>
            </p:cNvCxnSpPr>
            <p:nvPr/>
          </p:nvCxnSpPr>
          <p:spPr bwMode="auto">
            <a:xfrm flipH="1">
              <a:off x="1776" y="2278"/>
              <a:ext cx="502" cy="27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6" name="AutoShape 41"/>
            <p:cNvCxnSpPr>
              <a:cxnSpLocks noChangeShapeType="1"/>
            </p:cNvCxnSpPr>
            <p:nvPr/>
          </p:nvCxnSpPr>
          <p:spPr bwMode="auto">
            <a:xfrm flipV="1">
              <a:off x="3400" y="2281"/>
              <a:ext cx="877" cy="5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Rounded Rectangle 5"/>
          <p:cNvSpPr/>
          <p:nvPr/>
        </p:nvSpPr>
        <p:spPr>
          <a:xfrm>
            <a:off x="9525000" y="4267200"/>
            <a:ext cx="838200" cy="381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2798839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54741" grpId="0" animBg="1"/>
      <p:bldP spid="28694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918731" cy="665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15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How good are the retrieved docs?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Font typeface="Wingdings" charset="2"/>
              <a:buChar char="§"/>
              <a:defRPr/>
            </a:pPr>
            <a:r>
              <a:rPr lang="en-US" i="1" dirty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Precision </a:t>
            </a:r>
            <a:r>
              <a:rPr lang="en-US" dirty="0">
                <a:ea typeface="ＭＳ Ｐゴシック" charset="-128"/>
                <a:cs typeface="ＭＳ Ｐゴシック" charset="-128"/>
              </a:rPr>
              <a:t>: Fraction of retrieved docs that are relevant to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the user’s </a:t>
            </a:r>
            <a:r>
              <a:rPr lang="en-US" dirty="0">
                <a:solidFill>
                  <a:schemeClr val="accent2"/>
                </a:solidFill>
                <a:ea typeface="ＭＳ Ｐゴシック" charset="-128"/>
                <a:cs typeface="ＭＳ Ｐゴシック" charset="-128"/>
              </a:rPr>
              <a:t>information need</a:t>
            </a:r>
          </a:p>
          <a:p>
            <a:pPr>
              <a:buFont typeface="Wingdings" charset="2"/>
              <a:buChar char="§"/>
              <a:defRPr/>
            </a:pPr>
            <a:r>
              <a:rPr lang="en-US" i="1" dirty="0">
                <a:solidFill>
                  <a:srgbClr val="139CB7"/>
                </a:solidFill>
                <a:ea typeface="ＭＳ Ｐゴシック" charset="-128"/>
                <a:cs typeface="ＭＳ Ｐゴシック" charset="-128"/>
              </a:rPr>
              <a:t>Recall</a:t>
            </a:r>
            <a:r>
              <a:rPr lang="en-US" dirty="0">
                <a:solidFill>
                  <a:srgbClr val="139CB7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ea typeface="ＭＳ Ｐゴシック" charset="-128"/>
                <a:cs typeface="ＭＳ Ｐゴシック" charset="-128"/>
              </a:rPr>
              <a:t>: Fraction of relevant docs in collection that are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retrieved(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berapa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banyak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dokumen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yang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dapat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disajikan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)</a:t>
            </a: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>
              <a:buFont typeface="Wingdings" charset="2"/>
              <a:buChar char="§"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More precise definitions and measurements to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follow later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94EC447-74EF-40D7-8254-D01128AC3F14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itchFamily="34" charset="-128"/>
              </a:rPr>
              <a:pPr/>
              <a:t>13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itchFamily="34" charset="-128"/>
            </a:endParaRPr>
          </a:p>
        </p:txBody>
      </p:sp>
      <p:sp>
        <p:nvSpPr>
          <p:cNvPr id="10245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anose="020B0602040502020204" pitchFamily="34" charset="0"/>
                <a:ea typeface="ＭＳ Ｐゴシック" panose="020B0600070205080204" pitchFamily="34" charset="-128"/>
                <a:cs typeface="Arial Unicode MS" pitchFamily="34" charset="-128"/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70030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EDUC 478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Davina Pruitt-Mentle</a:t>
            </a:r>
            <a:endParaRPr lang="en-US" alt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0A17-807C-4B69-8755-5D29C0EB7A9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outline before Midterm</a:t>
            </a:r>
            <a:endParaRPr lang="en-US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143259"/>
            <a:ext cx="7772400" cy="4876800"/>
          </a:xfrm>
        </p:spPr>
        <p:txBody>
          <a:bodyPr/>
          <a:lstStyle/>
          <a:p>
            <a:r>
              <a:rPr lang="en-US" altLang="en-US" dirty="0" smtClean="0"/>
              <a:t>Search </a:t>
            </a:r>
            <a:r>
              <a:rPr lang="en-US" altLang="en-US" dirty="0"/>
              <a:t>tools</a:t>
            </a:r>
          </a:p>
          <a:p>
            <a:r>
              <a:rPr lang="en-US" altLang="en-US" dirty="0"/>
              <a:t>Search Engines vs. Subject Directory</a:t>
            </a:r>
          </a:p>
          <a:p>
            <a:r>
              <a:rPr lang="en-US" altLang="en-US" dirty="0"/>
              <a:t>Meta search Engines</a:t>
            </a:r>
          </a:p>
          <a:p>
            <a:r>
              <a:rPr lang="en-US" altLang="en-US" dirty="0"/>
              <a:t>Steps for Searching</a:t>
            </a:r>
          </a:p>
          <a:p>
            <a:r>
              <a:rPr lang="en-US" altLang="en-US" dirty="0"/>
              <a:t>Effective </a:t>
            </a:r>
            <a:r>
              <a:rPr lang="en-US" altLang="en-US" dirty="0" smtClean="0"/>
              <a:t>Strategies</a:t>
            </a:r>
          </a:p>
          <a:p>
            <a:r>
              <a:rPr lang="en-US" altLang="en-US" dirty="0" smtClean="0"/>
              <a:t>Boolean Logic</a:t>
            </a:r>
            <a:endParaRPr lang="en-US" altLang="en-US" dirty="0"/>
          </a:p>
          <a:p>
            <a:r>
              <a:rPr lang="en-US" altLang="en-US" dirty="0"/>
              <a:t>Narrow or broaden a search?</a:t>
            </a:r>
          </a:p>
          <a:p>
            <a:r>
              <a:rPr lang="en-US" altLang="en-US" dirty="0"/>
              <a:t>Wildcards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3550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2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Seeking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Information seeking</a:t>
            </a:r>
            <a:r>
              <a:rPr lang="en-US" dirty="0"/>
              <a:t> is the process or activity of attempting to obtain information in both human and technological contexts. Information seeking is related to, but different from, </a:t>
            </a:r>
            <a:r>
              <a:rPr lang="en-US" dirty="0">
                <a:hlinkClick r:id="rId2" tooltip="Information retrieval"/>
              </a:rPr>
              <a:t>information retrieval</a:t>
            </a:r>
            <a:r>
              <a:rPr lang="en-US" dirty="0"/>
              <a:t> (IR).</a:t>
            </a:r>
          </a:p>
        </p:txBody>
      </p:sp>
    </p:spTree>
    <p:extLst>
      <p:ext uri="{BB962C8B-B14F-4D97-AF65-F5344CB8AC3E}">
        <p14:creationId xmlns:p14="http://schemas.microsoft.com/office/powerpoint/2010/main" val="78137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Searching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process, which people undertake to locate or retrieve specific </a:t>
            </a:r>
            <a:r>
              <a:rPr lang="en-US" b="1" dirty="0"/>
              <a:t>information</a:t>
            </a:r>
            <a:r>
              <a:rPr lang="en-US" dirty="0"/>
              <a:t> to meet an </a:t>
            </a:r>
            <a:r>
              <a:rPr lang="en-US" b="1" dirty="0"/>
              <a:t>information</a:t>
            </a:r>
            <a:r>
              <a:rPr lang="en-US" dirty="0"/>
              <a:t> need, typically, but not always with the aid of a search engine or other </a:t>
            </a:r>
            <a:r>
              <a:rPr lang="en-US" b="1" dirty="0"/>
              <a:t>information</a:t>
            </a:r>
            <a:r>
              <a:rPr lang="en-US" dirty="0"/>
              <a:t> retrieval system</a:t>
            </a:r>
          </a:p>
        </p:txBody>
      </p:sp>
    </p:spTree>
    <p:extLst>
      <p:ext uri="{BB962C8B-B14F-4D97-AF65-F5344CB8AC3E}">
        <p14:creationId xmlns:p14="http://schemas.microsoft.com/office/powerpoint/2010/main" val="417431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Information Retrieval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>
              <a:buClr>
                <a:srgbClr val="357E69"/>
              </a:buClr>
              <a:buFont typeface="Arial"/>
              <a:buChar char="•"/>
              <a:defRPr/>
            </a:pPr>
            <a:r>
              <a:rPr lang="en-US" b="1" dirty="0"/>
              <a:t>Information retrieval</a:t>
            </a:r>
            <a:r>
              <a:rPr lang="en-US" dirty="0"/>
              <a:t> (</a:t>
            </a:r>
            <a:r>
              <a:rPr lang="en-US" b="1" dirty="0"/>
              <a:t>IR</a:t>
            </a:r>
            <a:r>
              <a:rPr lang="en-US" dirty="0"/>
              <a:t>) is the activity of obtaining </a:t>
            </a:r>
            <a:r>
              <a:rPr lang="en-US" dirty="0">
                <a:hlinkClick r:id="rId2" tooltip="Information system"/>
              </a:rPr>
              <a:t>information system</a:t>
            </a:r>
            <a:r>
              <a:rPr lang="en-US" dirty="0"/>
              <a:t> resources that are relevant to an information need from a collection of those resources. Searches can be based on </a:t>
            </a:r>
            <a:r>
              <a:rPr lang="en-US" dirty="0">
                <a:hlinkClick r:id="rId3" tooltip="Full-text search"/>
              </a:rPr>
              <a:t>full-text</a:t>
            </a:r>
            <a:r>
              <a:rPr lang="en-US" dirty="0"/>
              <a:t> or other content-based indexing. Information retrieval is the science of searching for information in a document, searching for documents themselves, and also searching for the </a:t>
            </a:r>
            <a:r>
              <a:rPr lang="en-US" dirty="0">
                <a:hlinkClick r:id="rId4" tooltip="Metadata"/>
              </a:rPr>
              <a:t>metadata</a:t>
            </a:r>
            <a:r>
              <a:rPr lang="en-US" dirty="0"/>
              <a:t> that describes data, and for databases of texts, images or sounds.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>
              <a:buClr>
                <a:srgbClr val="357E69"/>
              </a:buClr>
              <a:buFont typeface="Arial"/>
              <a:buChar char="•"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Information </a:t>
            </a:r>
            <a:r>
              <a:rPr lang="en-US" dirty="0">
                <a:ea typeface="ＭＳ Ｐゴシック" charset="0"/>
                <a:cs typeface="ＭＳ Ｐゴシック" charset="0"/>
              </a:rPr>
              <a:t>Retrieval (IR) is </a:t>
            </a:r>
            <a:r>
              <a:rPr lang="en-US" dirty="0">
                <a:solidFill>
                  <a:srgbClr val="357E69"/>
                </a:solidFill>
                <a:ea typeface="ＭＳ Ｐゴシック" charset="0"/>
                <a:cs typeface="ＭＳ Ｐゴシック" charset="0"/>
              </a:rPr>
              <a:t>finding material</a:t>
            </a:r>
            <a:r>
              <a:rPr lang="en-US" dirty="0">
                <a:ea typeface="ＭＳ Ｐゴシック" charset="0"/>
                <a:cs typeface="ＭＳ Ｐゴシック" charset="0"/>
              </a:rPr>
              <a:t> (usually documents) of an </a:t>
            </a:r>
            <a:r>
              <a:rPr lang="en-US" dirty="0">
                <a:solidFill>
                  <a:srgbClr val="357E69"/>
                </a:solidFill>
                <a:ea typeface="ＭＳ Ｐゴシック" charset="0"/>
                <a:cs typeface="ＭＳ Ｐゴシック" charset="0"/>
              </a:rPr>
              <a:t>unstructured</a:t>
            </a:r>
            <a:r>
              <a:rPr lang="en-US" dirty="0">
                <a:ea typeface="ＭＳ Ｐゴシック" charset="0"/>
                <a:cs typeface="ＭＳ Ｐゴシック" charset="0"/>
              </a:rPr>
              <a:t> nature (usually text) that satisfies an </a:t>
            </a:r>
            <a:r>
              <a:rPr lang="en-US" dirty="0">
                <a:solidFill>
                  <a:srgbClr val="357E69"/>
                </a:solidFill>
                <a:ea typeface="ＭＳ Ｐゴシック" charset="0"/>
                <a:cs typeface="ＭＳ Ｐゴシック" charset="0"/>
              </a:rPr>
              <a:t>information need</a:t>
            </a:r>
            <a:r>
              <a:rPr lang="en-US" dirty="0">
                <a:ea typeface="ＭＳ Ｐゴシック" charset="0"/>
                <a:cs typeface="ＭＳ Ｐゴシック" charset="0"/>
              </a:rPr>
              <a:t> from within </a:t>
            </a:r>
            <a:r>
              <a:rPr lang="en-US" dirty="0">
                <a:solidFill>
                  <a:srgbClr val="357E69"/>
                </a:solidFill>
                <a:ea typeface="ＭＳ Ｐゴシック" charset="0"/>
                <a:cs typeface="ＭＳ Ｐゴシック" charset="0"/>
              </a:rPr>
              <a:t>large collections</a:t>
            </a:r>
            <a:r>
              <a:rPr lang="en-US" dirty="0">
                <a:ea typeface="ＭＳ Ｐゴシック" charset="0"/>
                <a:cs typeface="ＭＳ Ｐゴシック" charset="0"/>
              </a:rPr>
              <a:t> (usually stored on computers)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Clr>
                <a:srgbClr val="357E69"/>
              </a:buClr>
              <a:buFont typeface="Arial"/>
              <a:buChar char="•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lvl="1">
              <a:buFont typeface="Arial"/>
              <a:buChar char="–"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These days we frequently think first of </a:t>
            </a:r>
            <a:r>
              <a:rPr lang="en-US" dirty="0" smtClean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web search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, but there are many other cases:</a:t>
            </a:r>
          </a:p>
          <a:p>
            <a:pPr lvl="2">
              <a:buFont typeface="Arial"/>
              <a:buChar char="•"/>
              <a:defRPr/>
            </a:pPr>
            <a:r>
              <a:rPr lang="en-US" dirty="0" smtClean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E-mail search</a:t>
            </a:r>
          </a:p>
          <a:p>
            <a:pPr lvl="2">
              <a:buFont typeface="Arial"/>
              <a:buChar char="•"/>
              <a:defRPr/>
            </a:pPr>
            <a:r>
              <a:rPr lang="en-US" dirty="0" smtClean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Searching your laptop</a:t>
            </a:r>
          </a:p>
          <a:p>
            <a:pPr lvl="2">
              <a:buFont typeface="Arial"/>
              <a:buChar char="•"/>
              <a:defRPr/>
            </a:pPr>
            <a:r>
              <a:rPr lang="en-US" dirty="0" smtClean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Corporate knowledge bases</a:t>
            </a:r>
          </a:p>
          <a:p>
            <a:pPr lvl="2">
              <a:buFont typeface="Arial"/>
              <a:buChar char="•"/>
              <a:defRPr/>
            </a:pPr>
            <a:r>
              <a:rPr lang="en-US" dirty="0" smtClean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Legal information retrieval</a:t>
            </a:r>
            <a:endParaRPr lang="en-US" dirty="0">
              <a:solidFill>
                <a:schemeClr val="accent3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25A549E-525F-451B-94E5-2E8AF9484AA6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itchFamily="34" charset="-128"/>
              </a:rPr>
              <a:pPr/>
              <a:t>4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793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Wilson's Nested Model of Conceptual Areas</a:t>
            </a:r>
          </a:p>
          <a:p>
            <a:r>
              <a:rPr lang="en-US" dirty="0" smtClean="0"/>
              <a:t>The concepts of information seeking, information retrieval, and information </a:t>
            </a:r>
            <a:r>
              <a:rPr lang="en-US" dirty="0" err="1" smtClean="0"/>
              <a:t>behaviour</a:t>
            </a:r>
            <a:r>
              <a:rPr lang="en-US" dirty="0" smtClean="0"/>
              <a:t> are objects of investigation of information science. Within this scientific discipline a variety of studies has been undertaken analyzing the interaction of an individual with information sources in case of a specific information need, task, and context. The research models developed in these studies vary in their level of scope. Wilson (1999) therefore developed a nested model of conceptual areas, which visualizes the interrelation of the here mentioned central concepts.</a:t>
            </a:r>
          </a:p>
          <a:p>
            <a:endParaRPr lang="en-US" dirty="0" smtClean="0"/>
          </a:p>
          <a:p>
            <a:r>
              <a:rPr lang="en-US" dirty="0" smtClean="0"/>
              <a:t>Wilson defines models of information behavior to be "statements, often in the form of diagrams, that attempt to describe an information-seeking activity, the causes and consequences of that activity, or the relationships among stages in information-seeking </a:t>
            </a:r>
            <a:r>
              <a:rPr lang="en-US" dirty="0" err="1" smtClean="0"/>
              <a:t>behaviour</a:t>
            </a:r>
            <a:r>
              <a:rPr lang="en-US" dirty="0" smtClean="0"/>
              <a:t>" (1999: 250).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7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Information Behavior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32798"/>
            <a:ext cx="9010650" cy="500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7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3600" dirty="0">
                <a:ea typeface="ＭＳ Ｐゴシック" charset="0"/>
                <a:cs typeface="ＭＳ Ｐゴシック" charset="0"/>
              </a:rPr>
              <a:t>Unstructured (text) vs. structured (database) data in the mid-nineties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9E99B84-194B-4D47-B285-1C227D7FADE2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itchFamily="34" charset="-128"/>
              </a:rPr>
              <a:pPr/>
              <a:t>7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itchFamily="34" charset="-128"/>
            </a:endParaRPr>
          </a:p>
        </p:txBody>
      </p:sp>
      <p:graphicFrame>
        <p:nvGraphicFramePr>
          <p:cNvPr id="6148" name="Object 3"/>
          <p:cNvGraphicFramePr>
            <a:graphicFrameLocks noChangeAspect="1"/>
          </p:cNvGraphicFramePr>
          <p:nvPr/>
        </p:nvGraphicFramePr>
        <p:xfrm>
          <a:off x="2209800" y="1914525"/>
          <a:ext cx="7772400" cy="455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3" imgW="7773074" imgH="4554107" progId="Excel.Chart.8">
                  <p:embed/>
                </p:oleObj>
              </mc:Choice>
              <mc:Fallback>
                <p:oleObj r:id="rId3" imgW="7773074" imgH="4554107" progId="Excel.Chart.8">
                  <p:embed/>
                  <p:pic>
                    <p:nvPicPr>
                      <p:cNvPr id="614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14525"/>
                        <a:ext cx="7772400" cy="455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313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3600" dirty="0">
                <a:ea typeface="ＭＳ Ｐゴシック" charset="0"/>
                <a:cs typeface="ＭＳ Ｐゴシック" charset="0"/>
              </a:rPr>
              <a:t>Unstructured (text) vs. structured (database) data today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0929D84-E055-4F1D-9570-6898411520CB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itchFamily="34" charset="-128"/>
              </a:rPr>
              <a:pPr/>
              <a:t>8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itchFamily="34" charset="-128"/>
            </a:endParaRPr>
          </a:p>
        </p:txBody>
      </p:sp>
      <p:graphicFrame>
        <p:nvGraphicFramePr>
          <p:cNvPr id="7172" name="Object 3"/>
          <p:cNvGraphicFramePr>
            <a:graphicFrameLocks noGrp="1" noChangeAspect="1"/>
          </p:cNvGraphicFramePr>
          <p:nvPr>
            <p:ph type="chart" idx="4294967295"/>
          </p:nvPr>
        </p:nvGraphicFramePr>
        <p:xfrm>
          <a:off x="1473200" y="1914525"/>
          <a:ext cx="7772400" cy="455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r:id="rId4" imgW="7773074" imgH="4554107" progId="Excel.Chart.8">
                  <p:embed/>
                </p:oleObj>
              </mc:Choice>
              <mc:Fallback>
                <p:oleObj r:id="rId4" imgW="7773074" imgH="4554107" progId="Excel.Chart.8">
                  <p:embed/>
                  <p:pic>
                    <p:nvPicPr>
                      <p:cNvPr id="7172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1914525"/>
                        <a:ext cx="7772400" cy="455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454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at's-Hiding-in-Your-Unstructured-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22" y="386366"/>
            <a:ext cx="10307810" cy="610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330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407</Words>
  <Application>Microsoft Office PowerPoint</Application>
  <PresentationFormat>Custom</PresentationFormat>
  <Paragraphs>73</Paragraphs>
  <Slides>15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Microsoft Excel Chart</vt:lpstr>
      <vt:lpstr>Information Retrieval</vt:lpstr>
      <vt:lpstr>Information Seeking</vt:lpstr>
      <vt:lpstr>Information Searching </vt:lpstr>
      <vt:lpstr>Information Retrieval</vt:lpstr>
      <vt:lpstr>Information behavior</vt:lpstr>
      <vt:lpstr>Model of Information Behavior</vt:lpstr>
      <vt:lpstr>Unstructured (text) vs. structured (database) data in the mid-nineties</vt:lpstr>
      <vt:lpstr>Unstructured (text) vs. structured (database) data today</vt:lpstr>
      <vt:lpstr>PowerPoint Presentation</vt:lpstr>
      <vt:lpstr>Basic assumptions of Information Retrieval</vt:lpstr>
      <vt:lpstr>The classic search model</vt:lpstr>
      <vt:lpstr>PowerPoint Presentation</vt:lpstr>
      <vt:lpstr>How good are the retrieved docs?</vt:lpstr>
      <vt:lpstr>The outline before Midterm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LQ</dc:creator>
  <cp:lastModifiedBy>Acer</cp:lastModifiedBy>
  <cp:revision>10</cp:revision>
  <dcterms:created xsi:type="dcterms:W3CDTF">2020-09-14T05:28:25Z</dcterms:created>
  <dcterms:modified xsi:type="dcterms:W3CDTF">2020-09-16T10:13:15Z</dcterms:modified>
</cp:coreProperties>
</file>