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0" r:id="rId13"/>
    <p:sldId id="335" r:id="rId14"/>
    <p:sldId id="332" r:id="rId15"/>
    <p:sldId id="336" r:id="rId16"/>
    <p:sldId id="333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3" y="639097"/>
            <a:ext cx="5486400" cy="349479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/>
              <a:t>1D Array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195842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PEMROGRAMAN KOMPUTER</a:t>
            </a:r>
          </a:p>
          <a:p>
            <a:pPr algn="ctr"/>
            <a:r>
              <a:rPr lang="en-US" b="1" dirty="0"/>
              <a:t>DEPARTEMEN STATISTIKA </a:t>
            </a:r>
          </a:p>
          <a:p>
            <a:pPr algn="ctr"/>
            <a:r>
              <a:rPr lang="en-US" b="1" dirty="0"/>
              <a:t>FSAD 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2E91A1-114F-4E45-9A84-B659B08CEF8D}"/>
              </a:ext>
            </a:extLst>
          </p:cNvPr>
          <p:cNvSpPr txBox="1">
            <a:spLocks/>
          </p:cNvSpPr>
          <p:nvPr/>
        </p:nvSpPr>
        <p:spPr>
          <a:xfrm>
            <a:off x="790575" y="418600"/>
            <a:ext cx="5490955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Latihan : </a:t>
            </a:r>
            <a:br>
              <a:rPr lang="en-ID" dirty="0"/>
            </a:br>
            <a:r>
              <a:rPr lang="en-ID" sz="2400" dirty="0" err="1"/>
              <a:t>Buat</a:t>
            </a:r>
            <a:r>
              <a:rPr lang="en-ID" sz="2400" dirty="0"/>
              <a:t> program uji t </a:t>
            </a:r>
            <a:r>
              <a:rPr lang="en-ID" sz="2400" dirty="0" err="1"/>
              <a:t>untuk</a:t>
            </a:r>
            <a:r>
              <a:rPr lang="en-ID" sz="2400" dirty="0"/>
              <a:t> rata-rata 1 </a:t>
            </a:r>
            <a:r>
              <a:rPr lang="en-ID" sz="2400" dirty="0" err="1"/>
              <a:t>populasi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2C863-8FC0-4891-BE33-F7EDA4FB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69357"/>
            <a:ext cx="5305425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56945-6A67-4B05-B0EE-802320D3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1221657"/>
            <a:ext cx="4333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2E91A1-114F-4E45-9A84-B659B08CEF8D}"/>
              </a:ext>
            </a:extLst>
          </p:cNvPr>
          <p:cNvSpPr txBox="1">
            <a:spLocks/>
          </p:cNvSpPr>
          <p:nvPr/>
        </p:nvSpPr>
        <p:spPr>
          <a:xfrm>
            <a:off x="790575" y="418600"/>
            <a:ext cx="7372764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Latihan : </a:t>
            </a:r>
            <a:br>
              <a:rPr lang="en-ID" dirty="0"/>
            </a:br>
            <a:r>
              <a:rPr lang="en-ID" sz="2400" dirty="0" err="1"/>
              <a:t>Buat</a:t>
            </a:r>
            <a:r>
              <a:rPr lang="en-ID" sz="2400" dirty="0"/>
              <a:t> program </a:t>
            </a:r>
            <a:r>
              <a:rPr lang="en-ID" sz="2400" dirty="0" err="1"/>
              <a:t>persamaan</a:t>
            </a:r>
            <a:r>
              <a:rPr lang="en-ID" sz="2400" dirty="0"/>
              <a:t> </a:t>
            </a:r>
            <a:r>
              <a:rPr lang="en-ID" sz="2400" dirty="0" err="1"/>
              <a:t>regresi</a:t>
            </a:r>
            <a:r>
              <a:rPr lang="en-ID" sz="2400" dirty="0"/>
              <a:t> linear </a:t>
            </a:r>
            <a:r>
              <a:rPr lang="en-ID" sz="2400" dirty="0" err="1"/>
              <a:t>sederhana</a:t>
            </a:r>
            <a:endParaRPr lang="en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D14E0-7C79-4AE5-BA15-FF23A9F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2" y="1750087"/>
            <a:ext cx="66294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D4D4C-4E7B-4A26-9376-E80FCF32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750087"/>
            <a:ext cx="5305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2E91A1-114F-4E45-9A84-B659B08CEF8D}"/>
              </a:ext>
            </a:extLst>
          </p:cNvPr>
          <p:cNvSpPr txBox="1">
            <a:spLocks/>
          </p:cNvSpPr>
          <p:nvPr/>
        </p:nvSpPr>
        <p:spPr>
          <a:xfrm>
            <a:off x="790575" y="418600"/>
            <a:ext cx="5905914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Latihan : </a:t>
            </a:r>
            <a:br>
              <a:rPr lang="en-ID" dirty="0"/>
            </a:br>
            <a:r>
              <a:rPr lang="en-ID" sz="2400" dirty="0" err="1"/>
              <a:t>Buat</a:t>
            </a:r>
            <a:r>
              <a:rPr lang="en-ID" sz="2400" dirty="0"/>
              <a:t> program </a:t>
            </a:r>
            <a:r>
              <a:rPr lang="en-ID" sz="2400" dirty="0" err="1"/>
              <a:t>mengurutkan</a:t>
            </a:r>
            <a:r>
              <a:rPr lang="en-ID" sz="2400" dirty="0"/>
              <a:t> data (sort)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terkecil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data </a:t>
            </a:r>
            <a:r>
              <a:rPr lang="en-ID" sz="2400" dirty="0" err="1"/>
              <a:t>terbesar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2A912-CA78-4507-AAC1-B2AD94C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89" y="76199"/>
            <a:ext cx="3891998" cy="63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E13E-960F-4F4A-9CF2-8E9598CE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Practice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CDAA-C646-4E7D-B457-B951C67A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400" b="1" dirty="0" err="1"/>
              <a:t>Buat</a:t>
            </a:r>
            <a:r>
              <a:rPr lang="en-ID" sz="2400" b="1" dirty="0"/>
              <a:t> program </a:t>
            </a:r>
            <a:r>
              <a:rPr lang="en-ID" sz="2400" b="1" dirty="0" err="1"/>
              <a:t>untuk</a:t>
            </a:r>
            <a:r>
              <a:rPr lang="en-ID" sz="2400" b="1" dirty="0"/>
              <a:t> </a:t>
            </a:r>
            <a:r>
              <a:rPr lang="en-ID" sz="2400" b="1" dirty="0" err="1"/>
              <a:t>mencari</a:t>
            </a:r>
            <a:r>
              <a:rPr lang="en-ID" sz="2400" b="1" dirty="0"/>
              <a:t> </a:t>
            </a:r>
            <a:r>
              <a:rPr lang="en-ID" sz="2400" b="1" dirty="0" err="1"/>
              <a:t>nilai</a:t>
            </a:r>
            <a:r>
              <a:rPr lang="en-ID" sz="2400" b="1" dirty="0"/>
              <a:t> </a:t>
            </a:r>
            <a:r>
              <a:rPr lang="en-ID" sz="2400" b="1" dirty="0" err="1"/>
              <a:t>korelasi</a:t>
            </a:r>
            <a:r>
              <a:rPr lang="en-ID" sz="2400" b="1" dirty="0"/>
              <a:t> dan </a:t>
            </a:r>
            <a:r>
              <a:rPr lang="en-ID" sz="2400" b="1" dirty="0" err="1"/>
              <a:t>kovarians</a:t>
            </a:r>
            <a:r>
              <a:rPr lang="en-ID" sz="2400" b="1" dirty="0"/>
              <a:t> </a:t>
            </a:r>
            <a:r>
              <a:rPr lang="en-ID" sz="2400" b="1" dirty="0" err="1"/>
              <a:t>dari</a:t>
            </a:r>
            <a:r>
              <a:rPr lang="en-ID" sz="2400" b="1" dirty="0"/>
              <a:t> 2 </a:t>
            </a:r>
            <a:r>
              <a:rPr lang="en-ID" sz="2400" b="1" dirty="0" err="1"/>
              <a:t>variabel</a:t>
            </a:r>
            <a:r>
              <a:rPr lang="en-ID" sz="2400" b="1" dirty="0"/>
              <a:t> x dan y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b="1" dirty="0" err="1"/>
              <a:t>Buat</a:t>
            </a:r>
            <a:r>
              <a:rPr lang="en-ID" sz="2400" b="1" dirty="0"/>
              <a:t> program </a:t>
            </a:r>
            <a:r>
              <a:rPr lang="en-ID" sz="2400" b="1" dirty="0" err="1"/>
              <a:t>deret</a:t>
            </a:r>
            <a:r>
              <a:rPr lang="en-ID" sz="2400" b="1" dirty="0"/>
              <a:t> </a:t>
            </a:r>
            <a:r>
              <a:rPr lang="en-ID" sz="2400" b="1" dirty="0" err="1"/>
              <a:t>bilangan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</a:t>
            </a:r>
            <a:r>
              <a:rPr lang="en-ID" sz="2400" b="1" dirty="0" err="1"/>
              <a:t>batas</a:t>
            </a:r>
            <a:r>
              <a:rPr lang="en-ID" sz="2400" b="1" dirty="0"/>
              <a:t> </a:t>
            </a:r>
            <a:r>
              <a:rPr lang="en-ID" sz="2400" b="1" dirty="0" err="1"/>
              <a:t>suatu</a:t>
            </a:r>
            <a:r>
              <a:rPr lang="en-ID" sz="2400" b="1" dirty="0"/>
              <a:t> </a:t>
            </a:r>
            <a:r>
              <a:rPr lang="en-ID" sz="2400" b="1" dirty="0" err="1"/>
              <a:t>bilangan</a:t>
            </a:r>
            <a:r>
              <a:rPr lang="en-ID" sz="2400" b="1" dirty="0"/>
              <a:t> n yang </a:t>
            </a:r>
            <a:r>
              <a:rPr lang="en-ID" sz="2400" b="1" dirty="0" err="1"/>
              <a:t>diinput</a:t>
            </a:r>
            <a:r>
              <a:rPr lang="en-ID" sz="2400" b="1" dirty="0"/>
              <a:t> oleh user</a:t>
            </a:r>
          </a:p>
          <a:p>
            <a:pPr marL="457200" indent="-457200">
              <a:buFont typeface="+mj-lt"/>
              <a:buAutoNum type="alphaLcPeriod"/>
            </a:pPr>
            <a:r>
              <a:rPr lang="en-ID" sz="2400" b="1" dirty="0" err="1"/>
              <a:t>Bilangan</a:t>
            </a:r>
            <a:r>
              <a:rPr lang="en-ID" sz="2400" b="1" dirty="0"/>
              <a:t> prima </a:t>
            </a:r>
            <a:r>
              <a:rPr lang="en-ID" sz="2400" b="1" dirty="0" err="1"/>
              <a:t>sebelum</a:t>
            </a:r>
            <a:r>
              <a:rPr lang="en-ID" sz="2400" b="1" dirty="0"/>
              <a:t> </a:t>
            </a:r>
            <a:r>
              <a:rPr lang="en-ID" sz="2400" b="1" dirty="0" err="1"/>
              <a:t>bilangan</a:t>
            </a:r>
            <a:r>
              <a:rPr lang="en-ID" sz="2400" b="1" dirty="0"/>
              <a:t> n</a:t>
            </a:r>
          </a:p>
          <a:p>
            <a:pPr marL="0" indent="0">
              <a:buNone/>
            </a:pPr>
            <a:r>
              <a:rPr lang="en-ID" sz="2400" b="1" dirty="0" err="1"/>
              <a:t>Contoh</a:t>
            </a:r>
            <a:r>
              <a:rPr lang="en-ID" sz="2400" b="1" dirty="0"/>
              <a:t>: </a:t>
            </a:r>
            <a:r>
              <a:rPr lang="en-ID" sz="2400" b="1" dirty="0" err="1"/>
              <a:t>jika</a:t>
            </a:r>
            <a:r>
              <a:rPr lang="en-ID" sz="2400" b="1" dirty="0"/>
              <a:t> n=10 </a:t>
            </a:r>
            <a:r>
              <a:rPr lang="en-ID" sz="2400" b="1" dirty="0" err="1"/>
              <a:t>maka</a:t>
            </a:r>
            <a:r>
              <a:rPr lang="en-ID" sz="2400" b="1" dirty="0"/>
              <a:t>, </a:t>
            </a:r>
            <a:r>
              <a:rPr lang="en-ID" sz="2400" b="1" dirty="0" err="1"/>
              <a:t>deret</a:t>
            </a:r>
            <a:r>
              <a:rPr lang="en-ID" sz="2400" b="1" dirty="0"/>
              <a:t> </a:t>
            </a:r>
            <a:r>
              <a:rPr lang="en-ID" sz="2400" b="1" dirty="0" err="1"/>
              <a:t>bilangan</a:t>
            </a:r>
            <a:r>
              <a:rPr lang="en-ID" sz="2400" b="1" dirty="0"/>
              <a:t> prima : {2, 3, 5, 7}</a:t>
            </a:r>
          </a:p>
          <a:p>
            <a:pPr marL="457200" indent="-457200">
              <a:buFont typeface="+mj-lt"/>
              <a:buAutoNum type="alphaLcPeriod" startAt="2"/>
            </a:pPr>
            <a:r>
              <a:rPr lang="en-ID" sz="2400" b="1" dirty="0" err="1"/>
              <a:t>Bilangan</a:t>
            </a:r>
            <a:r>
              <a:rPr lang="en-ID" sz="2400" b="1" dirty="0"/>
              <a:t> </a:t>
            </a:r>
            <a:r>
              <a:rPr lang="en-ID" sz="2400" b="1" dirty="0" err="1"/>
              <a:t>fibonacci</a:t>
            </a:r>
            <a:r>
              <a:rPr lang="en-ID" sz="2400" b="1" dirty="0"/>
              <a:t> </a:t>
            </a:r>
            <a:r>
              <a:rPr lang="en-ID" sz="2400" b="1" dirty="0" err="1"/>
              <a:t>pertama</a:t>
            </a:r>
            <a:r>
              <a:rPr lang="en-ID" sz="2400" b="1" dirty="0"/>
              <a:t> </a:t>
            </a:r>
            <a:r>
              <a:rPr lang="en-ID" sz="2400" b="1" dirty="0" err="1"/>
              <a:t>sebanyak</a:t>
            </a:r>
            <a:r>
              <a:rPr lang="en-ID" sz="2400" b="1" dirty="0"/>
              <a:t> n</a:t>
            </a:r>
          </a:p>
          <a:p>
            <a:pPr marL="0" indent="0">
              <a:buNone/>
            </a:pPr>
            <a:r>
              <a:rPr lang="en-ID" sz="2400" b="1" dirty="0" err="1"/>
              <a:t>Contoh</a:t>
            </a:r>
            <a:r>
              <a:rPr lang="en-ID" sz="2400" b="1" dirty="0"/>
              <a:t>: </a:t>
            </a:r>
            <a:r>
              <a:rPr lang="en-ID" sz="2400" b="1" dirty="0" err="1"/>
              <a:t>jika</a:t>
            </a:r>
            <a:r>
              <a:rPr lang="en-ID" sz="2400" b="1" dirty="0"/>
              <a:t> n=10 </a:t>
            </a:r>
            <a:r>
              <a:rPr lang="en-ID" sz="2400" b="1" dirty="0" err="1"/>
              <a:t>maka</a:t>
            </a:r>
            <a:r>
              <a:rPr lang="en-ID" sz="2400" b="1" dirty="0"/>
              <a:t>, </a:t>
            </a:r>
            <a:r>
              <a:rPr lang="en-ID" sz="2400" b="1" dirty="0" err="1"/>
              <a:t>deret</a:t>
            </a:r>
            <a:r>
              <a:rPr lang="en-ID" sz="2400" b="1" dirty="0"/>
              <a:t> </a:t>
            </a:r>
            <a:r>
              <a:rPr lang="en-ID" sz="2400" b="1" dirty="0" err="1"/>
              <a:t>bilangan</a:t>
            </a:r>
            <a:r>
              <a:rPr lang="en-ID" sz="2400" b="1" dirty="0"/>
              <a:t> </a:t>
            </a:r>
            <a:r>
              <a:rPr lang="en-ID" sz="2400" b="1" dirty="0" err="1"/>
              <a:t>fibonacci</a:t>
            </a:r>
            <a:r>
              <a:rPr lang="en-ID" sz="2400" b="1" dirty="0"/>
              <a:t> : {0, 1, 1 , 2, 3, 5, 8, 13, 21, 34}</a:t>
            </a:r>
          </a:p>
        </p:txBody>
      </p:sp>
    </p:spTree>
    <p:extLst>
      <p:ext uri="{BB962C8B-B14F-4D97-AF65-F5344CB8AC3E}">
        <p14:creationId xmlns:p14="http://schemas.microsoft.com/office/powerpoint/2010/main" val="188593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608D-DEE2-41A5-BCAD-5898FC5F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Practice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4331-6DE6-40B7-8217-DECAE411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1. Mean, </a:t>
            </a:r>
            <a:r>
              <a:rPr lang="en-ID" b="1" dirty="0" err="1"/>
              <a:t>varians</a:t>
            </a:r>
            <a:r>
              <a:rPr lang="en-ID" b="1" dirty="0"/>
              <a:t>, </a:t>
            </a:r>
            <a:r>
              <a:rPr lang="en-ID" b="1" dirty="0" err="1"/>
              <a:t>stdev</a:t>
            </a:r>
            <a:endParaRPr lang="en-ID" b="1" dirty="0"/>
          </a:p>
          <a:p>
            <a:r>
              <a:rPr lang="en-ID" b="1" dirty="0"/>
              <a:t>2. Uji t 1 </a:t>
            </a:r>
            <a:r>
              <a:rPr lang="en-ID" b="1" dirty="0" err="1"/>
              <a:t>sampel</a:t>
            </a:r>
            <a:endParaRPr lang="en-ID" b="1" dirty="0"/>
          </a:p>
          <a:p>
            <a:r>
              <a:rPr lang="en-ID" b="1" dirty="0"/>
              <a:t>3. </a:t>
            </a:r>
            <a:r>
              <a:rPr lang="en-ID" b="1" dirty="0" err="1"/>
              <a:t>Regresi</a:t>
            </a:r>
            <a:r>
              <a:rPr lang="en-ID" b="1" dirty="0"/>
              <a:t> linear </a:t>
            </a:r>
            <a:r>
              <a:rPr lang="en-ID" b="1" dirty="0" err="1"/>
              <a:t>sederhana</a:t>
            </a:r>
            <a:endParaRPr lang="en-ID" b="1" dirty="0"/>
          </a:p>
          <a:p>
            <a:r>
              <a:rPr lang="en-ID" b="1" dirty="0"/>
              <a:t>Note : Latihan </a:t>
            </a:r>
            <a:r>
              <a:rPr lang="en-ID" b="1" dirty="0" err="1"/>
              <a:t>diatas</a:t>
            </a:r>
            <a:r>
              <a:rPr lang="en-ID" b="1" dirty="0"/>
              <a:t> </a:t>
            </a:r>
            <a:r>
              <a:rPr lang="en-ID" b="1" dirty="0" err="1"/>
              <a:t>diupload</a:t>
            </a:r>
            <a:r>
              <a:rPr lang="en-ID" b="1" dirty="0"/>
              <a:t> juga di link </a:t>
            </a:r>
            <a:r>
              <a:rPr lang="en-ID" b="1" dirty="0" err="1"/>
              <a:t>gdrive</a:t>
            </a:r>
            <a:r>
              <a:rPr lang="en-ID" b="1" dirty="0"/>
              <a:t> intip.in/M13ProkomC folder </a:t>
            </a:r>
            <a:r>
              <a:rPr lang="en-ID" b="1" dirty="0" err="1"/>
              <a:t>Praktikum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format </a:t>
            </a:r>
            <a:r>
              <a:rPr lang="en-ID" b="1" dirty="0" err="1"/>
              <a:t>NRP_Nama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3757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2CA-E1E9-414D-BF75-9218BC49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b="1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0FEF-84BC-48C3-9BB6-02843ECA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Example :</a:t>
            </a:r>
          </a:p>
          <a:p>
            <a:r>
              <a:rPr lang="en-ID" b="1" dirty="0">
                <a:solidFill>
                  <a:schemeClr val="tx1"/>
                </a:solidFill>
              </a:rPr>
              <a:t>- product part numbers :</a:t>
            </a:r>
          </a:p>
          <a:p>
            <a:r>
              <a:rPr lang="en-ID" b="1" dirty="0">
                <a:solidFill>
                  <a:schemeClr val="tx1"/>
                </a:solidFill>
              </a:rPr>
              <a:t>int </a:t>
            </a:r>
            <a:r>
              <a:rPr lang="en-ID" b="1" dirty="0" err="1">
                <a:solidFill>
                  <a:schemeClr val="tx1"/>
                </a:solidFill>
              </a:rPr>
              <a:t>part_number</a:t>
            </a:r>
            <a:r>
              <a:rPr lang="en-ID" b="1" dirty="0">
                <a:solidFill>
                  <a:schemeClr val="tx1"/>
                </a:solidFill>
              </a:rPr>
              <a:t>[4] = {123, 326, 178, 1209};</a:t>
            </a:r>
          </a:p>
          <a:p>
            <a:r>
              <a:rPr lang="en-ID" b="1" dirty="0">
                <a:solidFill>
                  <a:schemeClr val="tx1"/>
                </a:solidFill>
              </a:rPr>
              <a:t>- student scores:</a:t>
            </a:r>
          </a:p>
          <a:p>
            <a:r>
              <a:rPr lang="en-ID" b="1" dirty="0">
                <a:solidFill>
                  <a:schemeClr val="tx1"/>
                </a:solidFill>
              </a:rPr>
              <a:t>int scores[10] = {1, 3, 4, 5, 1, 3, 2, 3, 4, 4};</a:t>
            </a:r>
          </a:p>
          <a:p>
            <a:r>
              <a:rPr lang="en-ID" b="1" dirty="0">
                <a:solidFill>
                  <a:schemeClr val="tx1"/>
                </a:solidFill>
              </a:rPr>
              <a:t>- characters:</a:t>
            </a:r>
          </a:p>
          <a:p>
            <a:r>
              <a:rPr lang="en-ID" b="1" dirty="0">
                <a:solidFill>
                  <a:schemeClr val="tx1"/>
                </a:solidFill>
              </a:rPr>
              <a:t>char alphabet[5] = {‘A’, ‘B’, ‘C’, ‘D’, ‘E’}</a:t>
            </a:r>
          </a:p>
          <a:p>
            <a:pPr marL="0" indent="0">
              <a:buNone/>
            </a:pP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2B19F-C772-4A0E-B389-90019E9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chemeClr val="bg1"/>
                </a:solidFill>
              </a:rPr>
              <a:t>an array is a collection of variables of the same type that are referred to by a common name</a:t>
            </a:r>
          </a:p>
          <a:p>
            <a:r>
              <a:rPr lang="en-ID" sz="2000" b="1" dirty="0">
                <a:solidFill>
                  <a:schemeClr val="bg1"/>
                </a:solidFill>
              </a:rPr>
              <a:t>Arrays offer a convenient means of grouping together several related variables, in one dimension or more </a:t>
            </a:r>
            <a:r>
              <a:rPr lang="en-ID" sz="2000" b="1" dirty="0" err="1">
                <a:solidFill>
                  <a:schemeClr val="bg1"/>
                </a:solidFill>
              </a:rPr>
              <a:t>dimentions</a:t>
            </a:r>
            <a:endParaRPr lang="en-ID" sz="2000" b="1" dirty="0">
              <a:solidFill>
                <a:schemeClr val="bg1"/>
              </a:solidFill>
            </a:endParaRPr>
          </a:p>
          <a:p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2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0F63-1712-4236-9586-E61B0362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One </a:t>
            </a:r>
            <a:r>
              <a:rPr lang="en-ID" dirty="0" err="1"/>
              <a:t>Dimentional</a:t>
            </a:r>
            <a:r>
              <a:rPr lang="en-ID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02BD-5341-4AE0-84CA-DFE2AA05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91"/>
            <a:ext cx="10058400" cy="44775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A one-</a:t>
            </a:r>
            <a:r>
              <a:rPr lang="en-ID" b="1" dirty="0" err="1"/>
              <a:t>dimentional</a:t>
            </a:r>
            <a:r>
              <a:rPr lang="en-ID" b="1" dirty="0"/>
              <a:t> array is a list of related variables. The general form of a one-</a:t>
            </a:r>
            <a:r>
              <a:rPr lang="en-ID" b="1" dirty="0" err="1"/>
              <a:t>dimentional</a:t>
            </a:r>
            <a:r>
              <a:rPr lang="en-ID" b="1" dirty="0"/>
              <a:t> array declaration is: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>
                <a:solidFill>
                  <a:srgbClr val="FF0000"/>
                </a:solidFill>
              </a:rPr>
              <a:t>type</a:t>
            </a:r>
            <a:r>
              <a:rPr lang="en-ID" b="1" dirty="0"/>
              <a:t> </a:t>
            </a:r>
            <a:r>
              <a:rPr lang="en-ID" b="1" dirty="0" err="1">
                <a:solidFill>
                  <a:srgbClr val="002060"/>
                </a:solidFill>
              </a:rPr>
              <a:t>variable_name</a:t>
            </a:r>
            <a:r>
              <a:rPr lang="en-ID" b="1" dirty="0"/>
              <a:t>[</a:t>
            </a:r>
            <a:r>
              <a:rPr lang="en-ID" b="1" dirty="0">
                <a:solidFill>
                  <a:srgbClr val="00B050"/>
                </a:solidFill>
              </a:rPr>
              <a:t>size</a:t>
            </a:r>
            <a:r>
              <a:rPr lang="en-ID" b="1" dirty="0"/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- </a:t>
            </a:r>
            <a:r>
              <a:rPr lang="en-ID" b="1" dirty="0">
                <a:solidFill>
                  <a:srgbClr val="FF0000"/>
                </a:solidFill>
              </a:rPr>
              <a:t>type</a:t>
            </a:r>
            <a:r>
              <a:rPr lang="en-ID" b="1" dirty="0"/>
              <a:t> : base type of array, determines the data type of each element in the array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- </a:t>
            </a:r>
            <a:r>
              <a:rPr lang="en-ID" b="1" dirty="0">
                <a:solidFill>
                  <a:srgbClr val="00B050"/>
                </a:solidFill>
              </a:rPr>
              <a:t>size</a:t>
            </a:r>
            <a:r>
              <a:rPr lang="en-ID" b="1" dirty="0"/>
              <a:t> : how many elements the array will hold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- </a:t>
            </a:r>
            <a:r>
              <a:rPr lang="en-ID" b="1" dirty="0" err="1">
                <a:solidFill>
                  <a:srgbClr val="002060"/>
                </a:solidFill>
              </a:rPr>
              <a:t>variable_name</a:t>
            </a:r>
            <a:r>
              <a:rPr lang="en-ID" b="1" dirty="0"/>
              <a:t> : the name of the array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Ex :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int sample[10];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float x[100];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D" b="1" dirty="0"/>
              <a:t>char </a:t>
            </a:r>
            <a:r>
              <a:rPr lang="en-ID" b="1" dirty="0" err="1"/>
              <a:t>last_name</a:t>
            </a:r>
            <a:r>
              <a:rPr lang="en-ID" b="1" dirty="0"/>
              <a:t>[40];</a:t>
            </a:r>
          </a:p>
        </p:txBody>
      </p:sp>
    </p:spTree>
    <p:extLst>
      <p:ext uri="{BB962C8B-B14F-4D97-AF65-F5344CB8AC3E}">
        <p14:creationId xmlns:p14="http://schemas.microsoft.com/office/powerpoint/2010/main" val="235574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4058-0104-4428-9EAF-AA76234B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EA7F-4443-4625-97DB-330FC0EF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An individual element within an array is accessed by use of an index. </a:t>
            </a:r>
            <a:r>
              <a:rPr lang="en-ID" sz="2400" b="1" dirty="0">
                <a:solidFill>
                  <a:srgbClr val="FF0000"/>
                </a:solidFill>
              </a:rPr>
              <a:t>An index describe the position of an element within an array</a:t>
            </a:r>
            <a:r>
              <a:rPr lang="en-ID" sz="2400" b="1" dirty="0"/>
              <a:t>.</a:t>
            </a:r>
          </a:p>
          <a:p>
            <a:r>
              <a:rPr lang="en-ID" sz="2400" b="1" dirty="0"/>
              <a:t>Note: in C++ the first element has the index </a:t>
            </a:r>
            <a:r>
              <a:rPr lang="en-ID" sz="2400" b="1" dirty="0">
                <a:solidFill>
                  <a:srgbClr val="FF0000"/>
                </a:solidFill>
              </a:rPr>
              <a:t>zero</a:t>
            </a:r>
            <a:r>
              <a:rPr lang="en-ID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69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B38-DE18-4688-8AE3-651956A1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Representation of Array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B773-00CC-4E8A-A1A9-16083709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In C++, any array is mapped to a contiguous memory location. All memory elements reside next to each other. </a:t>
            </a:r>
            <a:r>
              <a:rPr lang="en-ID" sz="2400" b="1" dirty="0">
                <a:solidFill>
                  <a:srgbClr val="FF0000"/>
                </a:solidFill>
              </a:rPr>
              <a:t>The lowest address corresponds to the first element, and the highest address to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295226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B38-DE18-4688-8AE3-651956A1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 Array to Array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B773-00CC-4E8A-A1A9-16083709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400" b="1" dirty="0"/>
              <a:t>You cannot assign one array to another in C++</a:t>
            </a:r>
          </a:p>
          <a:p>
            <a:r>
              <a:rPr lang="en-ID" sz="2400" b="1" dirty="0"/>
              <a:t>Ex : assign all elements of array b to array a</a:t>
            </a:r>
          </a:p>
          <a:p>
            <a:r>
              <a:rPr lang="en-ID" sz="2400" b="1" dirty="0"/>
              <a:t>int a[10], b[10];</a:t>
            </a:r>
          </a:p>
          <a:p>
            <a:r>
              <a:rPr lang="en-ID" sz="2400" b="1" dirty="0"/>
              <a:t>a=b //</a:t>
            </a:r>
            <a:r>
              <a:rPr lang="en-ID" sz="2400" b="1" dirty="0">
                <a:solidFill>
                  <a:srgbClr val="FF0000"/>
                </a:solidFill>
              </a:rPr>
              <a:t>the following is illegal</a:t>
            </a:r>
          </a:p>
          <a:p>
            <a:r>
              <a:rPr lang="en-ID" sz="2400" b="1" dirty="0"/>
              <a:t>instead, you have do the assignment for each element:</a:t>
            </a:r>
          </a:p>
          <a:p>
            <a:r>
              <a:rPr lang="en-ID" sz="2400" b="1" dirty="0"/>
              <a:t>int i;</a:t>
            </a:r>
          </a:p>
          <a:p>
            <a:r>
              <a:rPr lang="en-ID" sz="2400" b="1" dirty="0"/>
              <a:t>for(</a:t>
            </a:r>
            <a:r>
              <a:rPr lang="en-ID" sz="2400" b="1" dirty="0" err="1"/>
              <a:t>i</a:t>
            </a:r>
            <a:r>
              <a:rPr lang="en-ID" sz="2400" b="1" dirty="0"/>
              <a:t>=0; </a:t>
            </a:r>
            <a:r>
              <a:rPr lang="en-ID" sz="2400" b="1" dirty="0" err="1"/>
              <a:t>i</a:t>
            </a:r>
            <a:r>
              <a:rPr lang="en-ID" sz="2400" b="1" dirty="0"/>
              <a:t>&lt;10, </a:t>
            </a:r>
            <a:r>
              <a:rPr lang="en-ID" sz="2400" b="1" dirty="0" err="1"/>
              <a:t>i</a:t>
            </a:r>
            <a:r>
              <a:rPr lang="en-ID" sz="2400" b="1" dirty="0"/>
              <a:t>++) a[</a:t>
            </a:r>
            <a:r>
              <a:rPr lang="en-ID" sz="2400" b="1" dirty="0" err="1"/>
              <a:t>i</a:t>
            </a:r>
            <a:r>
              <a:rPr lang="en-ID" sz="2400" b="1" dirty="0"/>
              <a:t>] = b[</a:t>
            </a:r>
            <a:r>
              <a:rPr lang="en-ID" sz="2400" b="1" dirty="0" err="1"/>
              <a:t>i</a:t>
            </a:r>
            <a:r>
              <a:rPr lang="en-ID" sz="2400" b="1" dirty="0"/>
              <a:t>];</a:t>
            </a:r>
          </a:p>
          <a:p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70199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C69-8DA1-4074-949D-81407B1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Example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6E6B7-5F0C-492B-B10D-536AE4F7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4295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C69-8DA1-4074-949D-81407B1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Example : </a:t>
            </a:r>
            <a:br>
              <a:rPr lang="en-ID" dirty="0"/>
            </a:br>
            <a:r>
              <a:rPr lang="en-ID" sz="2400" dirty="0"/>
              <a:t>Program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maksimum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0182-931F-4EF7-9739-20237C98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6181"/>
            <a:ext cx="48387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2AD72-2042-4E46-AF0C-9200A2CF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1" y="123712"/>
            <a:ext cx="4253948" cy="61458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E91A1-114F-4E45-9A84-B659B08CEF8D}"/>
              </a:ext>
            </a:extLst>
          </p:cNvPr>
          <p:cNvSpPr txBox="1">
            <a:spLocks/>
          </p:cNvSpPr>
          <p:nvPr/>
        </p:nvSpPr>
        <p:spPr>
          <a:xfrm>
            <a:off x="1296063" y="2576013"/>
            <a:ext cx="4799937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Latihan : </a:t>
            </a:r>
            <a:br>
              <a:rPr lang="en-ID" dirty="0"/>
            </a:br>
            <a:r>
              <a:rPr lang="en-ID" sz="2400" dirty="0" err="1"/>
              <a:t>Buat</a:t>
            </a:r>
            <a:r>
              <a:rPr lang="en-ID" sz="2400" dirty="0"/>
              <a:t> program </a:t>
            </a:r>
            <a:r>
              <a:rPr lang="en-ID" sz="2400" dirty="0" err="1"/>
              <a:t>menghitung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mean,</a:t>
            </a:r>
          </a:p>
          <a:p>
            <a:r>
              <a:rPr lang="en-ID" sz="2400" dirty="0" err="1"/>
              <a:t>varians</a:t>
            </a:r>
            <a:r>
              <a:rPr lang="en-ID" sz="2400" dirty="0"/>
              <a:t>, dan </a:t>
            </a:r>
            <a:r>
              <a:rPr lang="en-ID" sz="2400" dirty="0" err="1"/>
              <a:t>standar</a:t>
            </a:r>
            <a:r>
              <a:rPr lang="en-ID" sz="2400" dirty="0"/>
              <a:t> </a:t>
            </a:r>
            <a:r>
              <a:rPr lang="en-ID" sz="2400" dirty="0" err="1"/>
              <a:t>deviasi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223643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{5E8F4760-DFC2-4242-93B7-E75CACD1A0A7}tf11437505</Template>
  <TotalTime>0</TotalTime>
  <Words>571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Georgia Pro Cond Light</vt:lpstr>
      <vt:lpstr>Speak Pro</vt:lpstr>
      <vt:lpstr>RetrospectVTI</vt:lpstr>
      <vt:lpstr>1D Array C++</vt:lpstr>
      <vt:lpstr>ARRAYS</vt:lpstr>
      <vt:lpstr>One Dimentional Arrays</vt:lpstr>
      <vt:lpstr>Accessing Array Elements</vt:lpstr>
      <vt:lpstr>Representation of Array in Memory</vt:lpstr>
      <vt:lpstr>No Array to Array Assignments</vt:lpstr>
      <vt:lpstr>Example : </vt:lpstr>
      <vt:lpstr>Example :  Program untuk mencari nilai maksimum</vt:lpstr>
      <vt:lpstr>PowerPoint Presentation</vt:lpstr>
      <vt:lpstr>PowerPoint Presentation</vt:lpstr>
      <vt:lpstr>PowerPoint Presentation</vt:lpstr>
      <vt:lpstr>PowerPoint Presentation</vt:lpstr>
      <vt:lpstr>Practice :</vt:lpstr>
      <vt:lpstr>Practice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2020-04-15T03:52:25Z</dcterms:created>
  <dcterms:modified xsi:type="dcterms:W3CDTF">2021-06-03T10:38:28Z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