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7691E-629A-4D77-AD75-B663A12BF430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1463-EDD0-48B3-B947-CD60113E5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3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85726E-47B6-4694-83DB-245C933F8251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998142-4457-472A-B3F3-7C4721837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asil gambar untuk buk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358384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KANTOR REGIONAL XI BKN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6248400" cy="1905000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8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PENYUSUNAN SOAL UJIAN DINAS DAN UJIAN PENYESUAIAN KENAIKAN PANGKAT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SOAL UJIAN PENYESUAIAN KENAIKAN PANGKAT PNS (SD, SMP, SMA, S1) </a:t>
            </a:r>
            <a:r>
              <a:rPr lang="en-US" sz="3000" b="0" dirty="0" smtClean="0"/>
              <a:t>(JUMLAH SOAL 100= WAKTU </a:t>
            </a:r>
            <a:r>
              <a:rPr lang="en-US" sz="3000" b="0" dirty="0" smtClean="0"/>
              <a:t>90 MENIT</a:t>
            </a:r>
            <a:r>
              <a:rPr lang="en-US" sz="3000" b="0" dirty="0" smtClean="0"/>
              <a:t>)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443326"/>
          <a:ext cx="7315199" cy="5292754"/>
        </p:xfrm>
        <a:graphic>
          <a:graphicData uri="http://schemas.openxmlformats.org/drawingml/2006/table">
            <a:tbl>
              <a:tblPr/>
              <a:tblGrid>
                <a:gridCol w="417265"/>
                <a:gridCol w="1564748"/>
                <a:gridCol w="537667"/>
                <a:gridCol w="3765393"/>
                <a:gridCol w="1030126"/>
              </a:tblGrid>
              <a:tr h="3191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No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Materi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Ujian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Sub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Materi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Ujian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Jumlah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Soal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7238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Pengetahuan Umum </a:t>
                      </a:r>
                    </a:p>
                  </a:txBody>
                  <a:tcPr marL="4553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Pancasila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7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UUD 1945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c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Sejarah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d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Sistem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Tata Negara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e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Bahasa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Indonesia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f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Politik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Dalam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dan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Luar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Negeri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60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Skolastik</a:t>
                      </a:r>
                    </a:p>
                  </a:txBody>
                  <a:tcPr marL="4553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Kemampuan Verbal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Kemampuan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Berpikir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Analitis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c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Kemampuan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Berpikir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Logis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477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Skala Kematangan </a:t>
                      </a:r>
                    </a:p>
                  </a:txBody>
                  <a:tcPr marL="4553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Kemampuan Beradaptasi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6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Pengendalian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Diri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4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c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Semangat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Berprestasi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d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Integritas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e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Inisiatif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59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Substansi/ Tupoksi</a:t>
                      </a:r>
                    </a:p>
                  </a:txBody>
                  <a:tcPr marL="4553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Rencana Strategis Instansi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13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Struktur Organisasi dan Tata Kerja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 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Jumlah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Soal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100</a:t>
                      </a:r>
                    </a:p>
                  </a:txBody>
                  <a:tcPr marL="3795" marR="3795" marT="3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 smtClean="0"/>
              <a:t>SOAL UJIAN PENYESUAIAN KENAIKAN PANGKAT PNS (S2)</a:t>
            </a:r>
            <a:br>
              <a:rPr lang="en-US" sz="3000" dirty="0" smtClean="0"/>
            </a:br>
            <a:r>
              <a:rPr lang="en-US" sz="3000" dirty="0" smtClean="0"/>
              <a:t> </a:t>
            </a:r>
            <a:r>
              <a:rPr lang="en-US" sz="3000" b="0" dirty="0" smtClean="0"/>
              <a:t>(JUMLAH SOAL 110= WAKTU </a:t>
            </a:r>
            <a:r>
              <a:rPr lang="en-US" sz="3000" b="0" dirty="0" smtClean="0"/>
              <a:t>90 MENIT</a:t>
            </a:r>
            <a:r>
              <a:rPr lang="en-US" sz="3000" b="0" dirty="0" smtClean="0"/>
              <a:t>)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524000"/>
          <a:ext cx="7620001" cy="5072461"/>
        </p:xfrm>
        <a:graphic>
          <a:graphicData uri="http://schemas.openxmlformats.org/drawingml/2006/table">
            <a:tbl>
              <a:tblPr/>
              <a:tblGrid>
                <a:gridCol w="434654"/>
                <a:gridCol w="1629946"/>
                <a:gridCol w="624813"/>
                <a:gridCol w="3857539"/>
                <a:gridCol w="1073049"/>
              </a:tblGrid>
              <a:tr h="253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No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Materi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Ujian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Sub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Materi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latin typeface="Georgia"/>
                        </a:rPr>
                        <a:t>Ujian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Georgia"/>
                        </a:rPr>
                        <a:t>Jumlah Soal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25046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Pengetahuan Umum </a:t>
                      </a:r>
                    </a:p>
                  </a:txBody>
                  <a:tcPr marL="44134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Pancasila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5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UUD 1945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5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c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Sejarah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d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Sistem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Tata Negara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e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Bahasa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Indonesia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f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Politik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Dalam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dan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Luar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Negeri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7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g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Bahasa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Inggris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5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Skolastik</a:t>
                      </a:r>
                    </a:p>
                  </a:txBody>
                  <a:tcPr marL="44134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Kemampuan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Verbal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Kemampuan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Berpikir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Analitis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7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c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Kemampuan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Berpikir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Logis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092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Skala Kematangan </a:t>
                      </a:r>
                    </a:p>
                  </a:txBody>
                  <a:tcPr marL="44134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Kemampuan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Beradaptasi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Pengendalian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Diri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c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Semangat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Berprestasi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5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d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Integritas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7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e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Georgia"/>
                        </a:rPr>
                        <a:t>Inisiatif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74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Substansi/ Tupoksi</a:t>
                      </a:r>
                    </a:p>
                  </a:txBody>
                  <a:tcPr marL="44134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a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Rencana Strategis Instansi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1600" b="0" i="0" u="none" strike="noStrike" dirty="0">
                          <a:solidFill>
                            <a:srgbClr val="000000"/>
                          </a:solidFill>
                          <a:latin typeface="Georgia"/>
                        </a:rPr>
                        <a:t>Struktur Organisasi dan Tata Kerja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 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Georgia"/>
                        </a:rPr>
                        <a:t>Jumlah Soal </a:t>
                      </a: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Georgia"/>
                        </a:rPr>
                        <a:t>110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3678" marR="3678" marT="36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il gambar untuk terima kasi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629400" cy="260985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asil gambar untuk huk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252728"/>
          </a:xfrm>
        </p:spPr>
        <p:txBody>
          <a:bodyPr/>
          <a:lstStyle/>
          <a:p>
            <a:r>
              <a:rPr lang="en-US" dirty="0" smtClean="0"/>
              <a:t>DASAR HUKUM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85000" lnSpcReduction="10000"/>
          </a:bodyPr>
          <a:lstStyle/>
          <a:p>
            <a:pPr lvl="0" algn="just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Peraturan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Pemerintah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99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2000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sebagaimana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telah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diubah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Peraturan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Pemerintah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12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2002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tentang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Perubahan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atas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Peraturan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Pemerintah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99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2000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tentang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Kenaikan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Pangkat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Pegawai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Negeri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Sipil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0" algn="just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Keputusan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Kepala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Badan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Kepegawaian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Negara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12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2002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Tentang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Ketentuan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Pelaksanaan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Pemerintah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99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2000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Tentang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Kenaikan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Pangkat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Pegawai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Negeri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Sipil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sebagaimana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telah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diubah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Peraturan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Pemerintah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12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2002.</a:t>
            </a:r>
          </a:p>
          <a:p>
            <a:pPr lvl="0" algn="just"/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Surat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Edaran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Bersama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Kepala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Badan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Administrasi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Kepegawaian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Negara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Ketua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Lembaga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Administrasi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Negara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12/SE/1981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Nomor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193/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Seklan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/8/1981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tentang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Pelaksanaan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Ujian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Dinas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asil gambar untuk ketentuan pindah golongan p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252728"/>
          </a:xfrm>
        </p:spPr>
        <p:txBody>
          <a:bodyPr/>
          <a:lstStyle/>
          <a:p>
            <a:r>
              <a:rPr lang="en-US" dirty="0" err="1" smtClean="0"/>
              <a:t>Ketentuan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2560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PNS yang KP-</a:t>
            </a:r>
            <a:r>
              <a:rPr lang="en-US" sz="4000" dirty="0" err="1" smtClean="0">
                <a:solidFill>
                  <a:srgbClr val="FF0000"/>
                </a:solidFill>
              </a:rPr>
              <a:t>nya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mengakibatkan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pindah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golongan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dari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Golongan</a:t>
            </a:r>
            <a:r>
              <a:rPr lang="en-US" sz="4000" dirty="0" smtClean="0">
                <a:solidFill>
                  <a:srgbClr val="FF0000"/>
                </a:solidFill>
              </a:rPr>
              <a:t> II </a:t>
            </a:r>
            <a:r>
              <a:rPr lang="en-US" sz="4000" dirty="0" err="1" smtClean="0">
                <a:solidFill>
                  <a:srgbClr val="FF0000"/>
                </a:solidFill>
              </a:rPr>
              <a:t>menjadi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golongan</a:t>
            </a:r>
            <a:r>
              <a:rPr lang="en-US" sz="4000" dirty="0" smtClean="0">
                <a:solidFill>
                  <a:srgbClr val="FF0000"/>
                </a:solidFill>
              </a:rPr>
              <a:t> III </a:t>
            </a:r>
            <a:r>
              <a:rPr lang="en-US" sz="4000" dirty="0" err="1" smtClean="0">
                <a:solidFill>
                  <a:srgbClr val="FF0000"/>
                </a:solidFill>
              </a:rPr>
              <a:t>dan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golongan</a:t>
            </a:r>
            <a:r>
              <a:rPr lang="en-US" sz="4000" dirty="0" smtClean="0">
                <a:solidFill>
                  <a:srgbClr val="FF0000"/>
                </a:solidFill>
              </a:rPr>
              <a:t> III </a:t>
            </a:r>
            <a:r>
              <a:rPr lang="en-US" sz="4000" dirty="0" err="1" smtClean="0">
                <a:solidFill>
                  <a:srgbClr val="FF0000"/>
                </a:solidFill>
              </a:rPr>
              <a:t>menjadi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golongan</a:t>
            </a:r>
            <a:r>
              <a:rPr lang="en-US" sz="4000" dirty="0" smtClean="0">
                <a:solidFill>
                  <a:srgbClr val="FF0000"/>
                </a:solidFill>
              </a:rPr>
              <a:t> IV, </a:t>
            </a:r>
            <a:r>
              <a:rPr lang="en-US" sz="4000" dirty="0" err="1" smtClean="0">
                <a:solidFill>
                  <a:srgbClr val="FF0000"/>
                </a:solidFill>
              </a:rPr>
              <a:t>harus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telah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mengikuti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dan</a:t>
            </a:r>
            <a:r>
              <a:rPr lang="en-US" sz="4000" dirty="0" smtClean="0">
                <a:solidFill>
                  <a:srgbClr val="FF0000"/>
                </a:solidFill>
              </a:rPr>
              <a:t> lulus </a:t>
            </a:r>
            <a:r>
              <a:rPr lang="en-US" sz="4000" dirty="0" err="1" smtClean="0">
                <a:solidFill>
                  <a:srgbClr val="FF0000"/>
                </a:solidFill>
              </a:rPr>
              <a:t>ujian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dinas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yg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ditentukan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asil gambar untuk uj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/>
          <a:lstStyle/>
          <a:p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Ujian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dinas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dibagi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2 (</a:t>
            </a:r>
            <a:r>
              <a:rPr lang="en-US" dirty="0" err="1" smtClean="0">
                <a:solidFill>
                  <a:srgbClr val="FF0000"/>
                </a:solidFill>
              </a:rPr>
              <a:t>dua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tingkat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yaitu</a:t>
            </a:r>
            <a:r>
              <a:rPr lang="en-US" dirty="0" smtClean="0">
                <a:solidFill>
                  <a:srgbClr val="FF0000"/>
                </a:solidFill>
              </a:rPr>
              <a:t> : </a:t>
            </a:r>
          </a:p>
          <a:p>
            <a:pPr marL="633222" lvl="0" indent="-514350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Ujian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Dinas</a:t>
            </a:r>
            <a:r>
              <a:rPr lang="en-US" dirty="0" smtClean="0">
                <a:solidFill>
                  <a:srgbClr val="FF0000"/>
                </a:solidFill>
              </a:rPr>
              <a:t> Tingkat I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kenaikan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pangkat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Pengatur</a:t>
            </a:r>
            <a:r>
              <a:rPr lang="en-US" dirty="0" smtClean="0">
                <a:solidFill>
                  <a:srgbClr val="FF0000"/>
                </a:solidFill>
              </a:rPr>
              <a:t> Tingkat I, </a:t>
            </a:r>
            <a:r>
              <a:rPr lang="en-US" dirty="0" err="1" smtClean="0">
                <a:solidFill>
                  <a:srgbClr val="FF0000"/>
                </a:solidFill>
              </a:rPr>
              <a:t>golongan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ruang</a:t>
            </a:r>
            <a:r>
              <a:rPr lang="en-US" dirty="0" smtClean="0">
                <a:solidFill>
                  <a:srgbClr val="FF0000"/>
                </a:solidFill>
              </a:rPr>
              <a:t> II/d </a:t>
            </a:r>
            <a:r>
              <a:rPr lang="en-US" dirty="0" err="1" smtClean="0">
                <a:solidFill>
                  <a:srgbClr val="FF0000"/>
                </a:solidFill>
              </a:rPr>
              <a:t>menjadi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Muda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golongan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ruang</a:t>
            </a:r>
            <a:r>
              <a:rPr lang="en-US" dirty="0" smtClean="0">
                <a:solidFill>
                  <a:srgbClr val="FF0000"/>
                </a:solidFill>
              </a:rPr>
              <a:t> III/a</a:t>
            </a:r>
          </a:p>
          <a:p>
            <a:pPr marL="633222" indent="-514350" algn="just">
              <a:buClr>
                <a:srgbClr val="FF0000"/>
              </a:buClr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633222" lvl="0" indent="-514350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Ujian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Dinas</a:t>
            </a:r>
            <a:r>
              <a:rPr lang="en-US" dirty="0" smtClean="0">
                <a:solidFill>
                  <a:srgbClr val="FF0000"/>
                </a:solidFill>
              </a:rPr>
              <a:t> Tingkat II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kenaikan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pangkat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Penata</a:t>
            </a:r>
            <a:r>
              <a:rPr lang="en-US" dirty="0" smtClean="0">
                <a:solidFill>
                  <a:srgbClr val="FF0000"/>
                </a:solidFill>
              </a:rPr>
              <a:t> Tingkat I, </a:t>
            </a:r>
            <a:r>
              <a:rPr lang="en-US" dirty="0" err="1" smtClean="0">
                <a:solidFill>
                  <a:srgbClr val="FF0000"/>
                </a:solidFill>
              </a:rPr>
              <a:t>golongan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ruang</a:t>
            </a:r>
            <a:r>
              <a:rPr lang="en-US" dirty="0" smtClean="0">
                <a:solidFill>
                  <a:srgbClr val="FF0000"/>
                </a:solidFill>
              </a:rPr>
              <a:t> III/d </a:t>
            </a:r>
            <a:r>
              <a:rPr lang="en-US" dirty="0" err="1" smtClean="0">
                <a:solidFill>
                  <a:srgbClr val="FF0000"/>
                </a:solidFill>
              </a:rPr>
              <a:t>menjadi</a:t>
            </a:r>
            <a:r>
              <a:rPr lang="en-US" dirty="0" smtClean="0">
                <a:solidFill>
                  <a:srgbClr val="FF0000"/>
                </a:solidFill>
              </a:rPr>
              <a:t> Pembina, </a:t>
            </a:r>
            <a:r>
              <a:rPr lang="en-US" dirty="0" err="1" smtClean="0">
                <a:solidFill>
                  <a:srgbClr val="FF0000"/>
                </a:solidFill>
              </a:rPr>
              <a:t>golongan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ruang</a:t>
            </a:r>
            <a:r>
              <a:rPr lang="en-US" dirty="0" smtClean="0">
                <a:solidFill>
                  <a:srgbClr val="FF0000"/>
                </a:solidFill>
              </a:rPr>
              <a:t> IV/a </a:t>
            </a:r>
            <a:r>
              <a:rPr lang="en-US" dirty="0" err="1" smtClean="0">
                <a:solidFill>
                  <a:srgbClr val="FF0000"/>
                </a:solidFill>
              </a:rPr>
              <a:t>khususnya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Pejabat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struktural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eselon</a:t>
            </a:r>
            <a:r>
              <a:rPr lang="en-US" dirty="0" smtClean="0">
                <a:solidFill>
                  <a:srgbClr val="FF0000"/>
                </a:solidFill>
              </a:rPr>
              <a:t> III yang </a:t>
            </a:r>
            <a:r>
              <a:rPr lang="en-US" dirty="0" err="1" smtClean="0">
                <a:solidFill>
                  <a:srgbClr val="FF0000"/>
                </a:solidFill>
              </a:rPr>
              <a:t>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pindah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golongan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namun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belum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mengikuti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pendidikan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pelatihan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kepemimpinan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sesuai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kompetensi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ditetapkan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jabatan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tersebut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asil gambar untuk pns yang dikecualikan dari ujian dinas"/>
          <p:cNvPicPr>
            <a:picLocks noChangeAspect="1" noChangeArrowheads="1"/>
          </p:cNvPicPr>
          <p:nvPr/>
        </p:nvPicPr>
        <p:blipFill>
          <a:blip r:embed="rId2"/>
          <a:srcRect t="3281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PNS YANG DIKECUALIKAN DARI UJIAN DINAS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Pegawai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Negeri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Sipil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dikecualikan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dibebaskan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dari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Ujian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Dinas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</a:p>
          <a:p>
            <a:pPr algn="just">
              <a:buNone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adalah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mereka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yang :</a:t>
            </a:r>
          </a:p>
          <a:p>
            <a:pPr marL="633222" indent="-514350" algn="just">
              <a:buFont typeface="+mj-lt"/>
              <a:buAutoNum type="arabicPeriod"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diberikan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kenaikan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pangkat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karena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telah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menunjukkan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prestasi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luar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biasa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baiknya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633222" indent="-514350" algn="just">
              <a:buFont typeface="+mj-lt"/>
              <a:buAutoNum type="arabicPeriod"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diberikan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kenaikan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pangkat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karena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menemukan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penemuan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baru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bermanfaat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bagi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Negara ;</a:t>
            </a:r>
          </a:p>
          <a:p>
            <a:pPr marL="633222" indent="-514350" algn="just">
              <a:buFont typeface="+mj-lt"/>
              <a:buAutoNum type="arabicPeriod"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Telah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mengikuti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lulus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pendidikan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pelatihan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kepemimpinan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sebagai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berikut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Sepada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Adum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Sepala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Diklatpim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IV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Ujian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Dinas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Tingkat I ;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Sepadya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Spama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Diklatpim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III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Ujian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Dinas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Tingkat II ;</a:t>
            </a:r>
          </a:p>
          <a:p>
            <a:pPr marL="633222" indent="-514350" algn="just">
              <a:buFont typeface="+mj-lt"/>
              <a:buAutoNum type="arabicPeriod"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Telah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memperoleh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: </a:t>
            </a:r>
          </a:p>
          <a:p>
            <a:pPr marL="925830" lvl="1" indent="-514350" algn="just">
              <a:buFont typeface="+mj-lt"/>
              <a:buAutoNum type="alphaLcPeriod"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Ijazah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Sarjana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(S1)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atau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Diploma IV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Ujian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Dinas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Tingkat I ; </a:t>
            </a:r>
          </a:p>
          <a:p>
            <a:pPr marL="925830" lvl="1" indent="-514350" algn="just">
              <a:buFont typeface="+mj-lt"/>
              <a:buAutoNum type="alphaLcPeriod"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Ijazah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Dokter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Dokter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Gigi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Apoteker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, Magister (S2)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Ijazah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lain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yanG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setara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atau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Doktor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(S3),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Ujian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Dinas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Tingkat I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atau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Ujian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Dinas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Tingkat II ;</a:t>
            </a:r>
          </a:p>
          <a:p>
            <a:pPr marL="633222" indent="-514350" algn="just">
              <a:buFont typeface="+mj-lt"/>
              <a:buAutoNum type="arabicPeriod"/>
            </a:pP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Menduduki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jabatan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fungsional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tertentu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en-US" sz="2200" dirty="0" err="1" smtClean="0">
                <a:solidFill>
                  <a:schemeClr val="accent3">
                    <a:lumMod val="75000"/>
                  </a:schemeClr>
                </a:solidFill>
              </a:rPr>
              <a:t>khusus</a:t>
            </a:r>
            <a:endParaRPr lang="en-US" sz="22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asil gambar untuk mate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4025" y="3933824"/>
            <a:ext cx="3609975" cy="2924176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252728"/>
          </a:xfrm>
        </p:spPr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81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Sesuai</a:t>
            </a:r>
            <a:r>
              <a:rPr lang="en-US" sz="2200" dirty="0" smtClean="0"/>
              <a:t> </a:t>
            </a:r>
            <a:r>
              <a:rPr lang="en-US" sz="2200" dirty="0" err="1" smtClean="0"/>
              <a:t>Surat</a:t>
            </a:r>
            <a:r>
              <a:rPr lang="en-US" sz="2200" dirty="0" smtClean="0"/>
              <a:t> </a:t>
            </a:r>
            <a:r>
              <a:rPr lang="en-US" sz="2200" dirty="0" err="1" smtClean="0"/>
              <a:t>Edaran</a:t>
            </a:r>
            <a:r>
              <a:rPr lang="en-US" sz="2200" dirty="0" smtClean="0"/>
              <a:t> </a:t>
            </a:r>
            <a:r>
              <a:rPr lang="en-US" sz="2200" dirty="0" err="1" smtClean="0"/>
              <a:t>Bersama</a:t>
            </a:r>
            <a:r>
              <a:rPr lang="en-US" sz="2200" dirty="0" smtClean="0"/>
              <a:t> </a:t>
            </a:r>
            <a:r>
              <a:rPr lang="en-US" sz="2200" dirty="0" err="1" smtClean="0"/>
              <a:t>Kepala</a:t>
            </a:r>
            <a:r>
              <a:rPr lang="en-US" sz="2200" dirty="0" smtClean="0"/>
              <a:t> BAKN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Ketua</a:t>
            </a:r>
            <a:r>
              <a:rPr lang="en-US" sz="2200" dirty="0" smtClean="0"/>
              <a:t> LAN No. 12/SE/1981 </a:t>
            </a:r>
            <a:r>
              <a:rPr lang="en-US" sz="2200" dirty="0" err="1" smtClean="0"/>
              <a:t>dan</a:t>
            </a:r>
            <a:r>
              <a:rPr lang="en-US" sz="2200" dirty="0" smtClean="0"/>
              <a:t> No. 193/Sek.LAN/8/1981 </a:t>
            </a:r>
            <a:r>
              <a:rPr lang="en-US" sz="2200" dirty="0" err="1" smtClean="0"/>
              <a:t>tentang</a:t>
            </a:r>
            <a:r>
              <a:rPr lang="en-US" sz="2200" dirty="0" smtClean="0"/>
              <a:t> </a:t>
            </a:r>
            <a:r>
              <a:rPr lang="en-US" sz="2200" dirty="0" err="1" smtClean="0"/>
              <a:t>Pelaksanaan</a:t>
            </a:r>
            <a:r>
              <a:rPr lang="en-US" sz="2200" dirty="0" smtClean="0"/>
              <a:t> </a:t>
            </a:r>
            <a:r>
              <a:rPr lang="en-US" sz="2200" dirty="0" err="1" smtClean="0"/>
              <a:t>Ujian</a:t>
            </a:r>
            <a:r>
              <a:rPr lang="en-US" sz="2200" dirty="0" smtClean="0"/>
              <a:t> </a:t>
            </a:r>
            <a:r>
              <a:rPr lang="en-US" sz="2200" dirty="0" err="1" smtClean="0"/>
              <a:t>Dinas</a:t>
            </a:r>
            <a:r>
              <a:rPr lang="en-US" sz="2200" dirty="0" smtClean="0"/>
              <a:t> </a:t>
            </a:r>
            <a:r>
              <a:rPr lang="en-US" sz="2200" dirty="0" err="1" smtClean="0"/>
              <a:t>Pegawai</a:t>
            </a:r>
            <a:r>
              <a:rPr lang="en-US" sz="2200" dirty="0" smtClean="0"/>
              <a:t> </a:t>
            </a:r>
            <a:r>
              <a:rPr lang="en-US" sz="2200" dirty="0" err="1" smtClean="0"/>
              <a:t>Negeri</a:t>
            </a:r>
            <a:r>
              <a:rPr lang="en-US" sz="2200" dirty="0" smtClean="0"/>
              <a:t> </a:t>
            </a:r>
            <a:r>
              <a:rPr lang="en-US" sz="2200" dirty="0" err="1" smtClean="0"/>
              <a:t>Sipil</a:t>
            </a:r>
            <a:r>
              <a:rPr lang="en-US" sz="2200" dirty="0" smtClean="0"/>
              <a:t>, </a:t>
            </a:r>
            <a:r>
              <a:rPr lang="en-US" sz="2200" dirty="0" err="1" smtClean="0"/>
              <a:t>materi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masing-masing</a:t>
            </a:r>
            <a:r>
              <a:rPr lang="en-US" sz="2200" dirty="0" smtClean="0"/>
              <a:t> </a:t>
            </a:r>
            <a:r>
              <a:rPr lang="en-US" sz="2200" dirty="0" err="1" smtClean="0"/>
              <a:t>jenis</a:t>
            </a:r>
            <a:r>
              <a:rPr lang="en-US" sz="2200" dirty="0" smtClean="0"/>
              <a:t> </a:t>
            </a:r>
            <a:r>
              <a:rPr lang="en-US" sz="2200" dirty="0" err="1" smtClean="0"/>
              <a:t>ujian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berikut</a:t>
            </a:r>
            <a:r>
              <a:rPr lang="en-US" sz="2200" dirty="0" smtClean="0"/>
              <a:t> :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Kelompok</a:t>
            </a:r>
            <a:r>
              <a:rPr lang="en-US" sz="2200" dirty="0" smtClean="0"/>
              <a:t> A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200" dirty="0" err="1" smtClean="0"/>
              <a:t>Pancasila</a:t>
            </a:r>
            <a:r>
              <a:rPr lang="en-US" sz="2200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200" dirty="0" smtClean="0"/>
              <a:t>UUD 1945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Kelompok</a:t>
            </a:r>
            <a:r>
              <a:rPr lang="en-US" sz="2200" dirty="0" smtClean="0"/>
              <a:t> B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200" dirty="0" err="1" smtClean="0"/>
              <a:t>Peraturan</a:t>
            </a:r>
            <a:r>
              <a:rPr lang="en-US" sz="2200" dirty="0" smtClean="0"/>
              <a:t> </a:t>
            </a:r>
            <a:r>
              <a:rPr lang="en-US" sz="2200" dirty="0" err="1" smtClean="0"/>
              <a:t>perundang-undangan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bidang</a:t>
            </a:r>
            <a:r>
              <a:rPr lang="en-US" sz="2200" dirty="0" smtClean="0"/>
              <a:t> </a:t>
            </a:r>
            <a:r>
              <a:rPr lang="en-US" sz="2200" dirty="0" err="1" smtClean="0"/>
              <a:t>kepegawaian</a:t>
            </a:r>
            <a:endParaRPr lang="en-US" sz="22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200" dirty="0" smtClean="0"/>
              <a:t>KORPRI</a:t>
            </a:r>
          </a:p>
          <a:p>
            <a:pPr marL="633222" indent="-514350"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Kelompok</a:t>
            </a:r>
            <a:r>
              <a:rPr lang="en-US" sz="2200" dirty="0" smtClean="0"/>
              <a:t> C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200" dirty="0" err="1" smtClean="0"/>
              <a:t>Pengetahuan</a:t>
            </a:r>
            <a:r>
              <a:rPr lang="en-US" sz="2200" dirty="0" smtClean="0"/>
              <a:t> </a:t>
            </a:r>
            <a:r>
              <a:rPr lang="en-US" sz="2200" dirty="0" err="1" smtClean="0"/>
              <a:t>perkantoran</a:t>
            </a:r>
            <a:r>
              <a:rPr lang="en-US" sz="2200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200" dirty="0" err="1" smtClean="0"/>
              <a:t>Teori</a:t>
            </a:r>
            <a:r>
              <a:rPr lang="en-US" sz="2200" dirty="0" smtClean="0"/>
              <a:t> </a:t>
            </a:r>
            <a:r>
              <a:rPr lang="en-US" sz="2200" dirty="0" err="1" smtClean="0"/>
              <a:t>kepemimpinan</a:t>
            </a:r>
            <a:r>
              <a:rPr lang="en-US" sz="2200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manajemen</a:t>
            </a:r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err="1" smtClean="0"/>
              <a:t>Kelompok</a:t>
            </a:r>
            <a:r>
              <a:rPr lang="en-US" sz="2300" dirty="0" smtClean="0"/>
              <a:t> D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300" dirty="0" err="1" smtClean="0"/>
              <a:t>Tugas</a:t>
            </a:r>
            <a:r>
              <a:rPr lang="en-US" sz="2300" dirty="0" smtClean="0"/>
              <a:t> </a:t>
            </a:r>
            <a:r>
              <a:rPr lang="en-US" sz="2300" dirty="0" err="1" smtClean="0"/>
              <a:t>pokok</a:t>
            </a:r>
            <a:r>
              <a:rPr lang="en-US" sz="2300" dirty="0" smtClean="0"/>
              <a:t>, </a:t>
            </a:r>
            <a:r>
              <a:rPr lang="en-US" sz="2300" dirty="0" err="1" smtClean="0"/>
              <a:t>fungsi</a:t>
            </a:r>
            <a:r>
              <a:rPr lang="en-US" sz="2300" dirty="0" smtClean="0"/>
              <a:t>, </a:t>
            </a:r>
            <a:r>
              <a:rPr lang="en-US" sz="2300" dirty="0" err="1" smtClean="0"/>
              <a:t>struktur</a:t>
            </a:r>
            <a:r>
              <a:rPr lang="en-US" sz="2300" dirty="0" smtClean="0"/>
              <a:t> </a:t>
            </a:r>
            <a:r>
              <a:rPr lang="en-US" sz="2300" dirty="0" err="1" smtClean="0"/>
              <a:t>organisasi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tatakerja</a:t>
            </a:r>
            <a:r>
              <a:rPr lang="en-US" sz="2300" dirty="0" smtClean="0"/>
              <a:t> </a:t>
            </a:r>
            <a:r>
              <a:rPr lang="en-US" sz="2300" dirty="0" err="1" smtClean="0"/>
              <a:t>instansi</a:t>
            </a:r>
            <a:r>
              <a:rPr lang="en-US" sz="2300" dirty="0" smtClean="0"/>
              <a:t> </a:t>
            </a:r>
            <a:r>
              <a:rPr lang="en-US" sz="2300" dirty="0" err="1" smtClean="0"/>
              <a:t>ybs</a:t>
            </a:r>
            <a:endParaRPr lang="en-US" sz="23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300" dirty="0" err="1" smtClean="0"/>
              <a:t>Pengetahuan</a:t>
            </a:r>
            <a:r>
              <a:rPr lang="en-US" sz="2300" dirty="0" smtClean="0"/>
              <a:t> </a:t>
            </a:r>
            <a:r>
              <a:rPr lang="en-US" sz="2300" dirty="0" err="1" smtClean="0"/>
              <a:t>mengenai</a:t>
            </a:r>
            <a:r>
              <a:rPr lang="en-US" sz="2300" dirty="0" smtClean="0"/>
              <a:t> </a:t>
            </a:r>
            <a:r>
              <a:rPr lang="en-US" sz="2300" dirty="0" err="1" smtClean="0"/>
              <a:t>bidang</a:t>
            </a:r>
            <a:r>
              <a:rPr lang="en-US" sz="2300" dirty="0" smtClean="0"/>
              <a:t> substantive </a:t>
            </a:r>
            <a:r>
              <a:rPr lang="en-US" sz="2300" dirty="0" err="1" smtClean="0"/>
              <a:t>instansi</a:t>
            </a:r>
            <a:r>
              <a:rPr lang="en-US" sz="2300" dirty="0" smtClean="0"/>
              <a:t> </a:t>
            </a:r>
            <a:r>
              <a:rPr lang="en-US" sz="2300" dirty="0" err="1" smtClean="0"/>
              <a:t>ybs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pengetahuan</a:t>
            </a:r>
            <a:r>
              <a:rPr lang="en-US" sz="2300" dirty="0" smtClean="0"/>
              <a:t> lain </a:t>
            </a:r>
            <a:r>
              <a:rPr lang="en-US" sz="2300" dirty="0" err="1" smtClean="0"/>
              <a:t>yg</a:t>
            </a:r>
            <a:r>
              <a:rPr lang="en-US" sz="2300" dirty="0" smtClean="0"/>
              <a:t> </a:t>
            </a:r>
            <a:r>
              <a:rPr lang="en-US" sz="2300" dirty="0" err="1" smtClean="0"/>
              <a:t>ditentukan</a:t>
            </a:r>
            <a:r>
              <a:rPr lang="en-US" sz="2300" dirty="0" smtClean="0"/>
              <a:t> </a:t>
            </a:r>
            <a:r>
              <a:rPr lang="en-US" sz="2300" dirty="0" err="1" smtClean="0"/>
              <a:t>oleh</a:t>
            </a:r>
            <a:r>
              <a:rPr lang="en-US" sz="2300" dirty="0" smtClean="0"/>
              <a:t> </a:t>
            </a:r>
            <a:r>
              <a:rPr lang="en-US" sz="2300" dirty="0" err="1" smtClean="0"/>
              <a:t>pimpinan</a:t>
            </a:r>
            <a:r>
              <a:rPr lang="en-US" sz="2300" dirty="0" smtClean="0"/>
              <a:t> </a:t>
            </a:r>
            <a:r>
              <a:rPr lang="en-US" sz="2300" dirty="0" err="1" smtClean="0"/>
              <a:t>instansi</a:t>
            </a:r>
            <a:r>
              <a:rPr lang="en-US" sz="2300" dirty="0" smtClean="0"/>
              <a:t> </a:t>
            </a:r>
            <a:r>
              <a:rPr lang="en-US" sz="2300" dirty="0" err="1" smtClean="0"/>
              <a:t>ybs</a:t>
            </a:r>
            <a:endParaRPr lang="en-US" sz="2300" dirty="0" smtClean="0"/>
          </a:p>
          <a:p>
            <a:pPr>
              <a:buNone/>
            </a:pPr>
            <a:r>
              <a:rPr lang="en-US" sz="2300" dirty="0" err="1" smtClean="0"/>
              <a:t>Kelompok</a:t>
            </a:r>
            <a:r>
              <a:rPr lang="en-US" sz="2300" dirty="0" smtClean="0"/>
              <a:t> E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300" dirty="0" err="1" smtClean="0"/>
              <a:t>Bahasa</a:t>
            </a:r>
            <a:r>
              <a:rPr lang="en-US" sz="2300" dirty="0" smtClean="0"/>
              <a:t> Indonesia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300" dirty="0" err="1" smtClean="0"/>
              <a:t>Sejarah</a:t>
            </a:r>
            <a:r>
              <a:rPr lang="en-US" sz="2300" dirty="0" smtClean="0"/>
              <a:t> Indonesia</a:t>
            </a:r>
          </a:p>
          <a:p>
            <a:pPr>
              <a:buNone/>
            </a:pPr>
            <a:r>
              <a:rPr lang="en-US" sz="2300" dirty="0" err="1" smtClean="0"/>
              <a:t>Kelompok</a:t>
            </a:r>
            <a:r>
              <a:rPr lang="en-US" sz="2300" dirty="0" smtClean="0"/>
              <a:t> F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300" dirty="0" err="1" smtClean="0"/>
              <a:t>Perkembangan</a:t>
            </a:r>
            <a:r>
              <a:rPr lang="en-US" sz="2300" dirty="0" smtClean="0"/>
              <a:t> </a:t>
            </a:r>
            <a:r>
              <a:rPr lang="en-US" sz="2300" dirty="0" err="1" smtClean="0"/>
              <a:t>politik</a:t>
            </a:r>
            <a:r>
              <a:rPr lang="en-US" sz="2300" dirty="0" smtClean="0"/>
              <a:t> </a:t>
            </a:r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 smtClean="0"/>
              <a:t>negeri</a:t>
            </a:r>
            <a:r>
              <a:rPr lang="en-US" sz="2300" dirty="0" smtClean="0"/>
              <a:t>, </a:t>
            </a:r>
            <a:r>
              <a:rPr lang="en-US" sz="2300" dirty="0" err="1" smtClean="0"/>
              <a:t>ekonomi</a:t>
            </a:r>
            <a:r>
              <a:rPr lang="en-US" sz="2300" dirty="0" smtClean="0"/>
              <a:t> </a:t>
            </a:r>
            <a:r>
              <a:rPr lang="en-US" sz="2300" dirty="0" err="1" smtClean="0"/>
              <a:t>dan</a:t>
            </a:r>
            <a:r>
              <a:rPr lang="en-US" sz="2300" dirty="0" smtClean="0"/>
              <a:t> </a:t>
            </a:r>
            <a:r>
              <a:rPr lang="en-US" sz="2300" dirty="0" err="1" smtClean="0"/>
              <a:t>pembangunan</a:t>
            </a:r>
            <a:endParaRPr lang="en-US" sz="23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300" dirty="0" err="1" smtClean="0"/>
              <a:t>Perkembangan</a:t>
            </a:r>
            <a:r>
              <a:rPr lang="en-US" sz="2300" dirty="0" smtClean="0"/>
              <a:t> </a:t>
            </a:r>
            <a:r>
              <a:rPr lang="en-US" sz="2300" dirty="0" err="1" smtClean="0"/>
              <a:t>politik</a:t>
            </a:r>
            <a:r>
              <a:rPr lang="en-US" sz="2300" dirty="0" smtClean="0"/>
              <a:t> </a:t>
            </a:r>
            <a:r>
              <a:rPr lang="en-US" sz="2300" dirty="0" err="1" smtClean="0"/>
              <a:t>luar</a:t>
            </a:r>
            <a:r>
              <a:rPr lang="en-US" sz="2300" dirty="0" smtClean="0"/>
              <a:t> </a:t>
            </a:r>
            <a:r>
              <a:rPr lang="en-US" sz="2300" dirty="0" err="1" smtClean="0"/>
              <a:t>negeri</a:t>
            </a:r>
            <a:r>
              <a:rPr lang="en-US" sz="2300" dirty="0" smtClean="0"/>
              <a:t> </a:t>
            </a:r>
            <a:r>
              <a:rPr lang="en-US" sz="2300" dirty="0" err="1" smtClean="0"/>
              <a:t>terutama</a:t>
            </a:r>
            <a:r>
              <a:rPr lang="en-US" sz="2300" dirty="0" smtClean="0"/>
              <a:t> </a:t>
            </a:r>
            <a:r>
              <a:rPr lang="en-US" sz="2300" dirty="0" err="1" smtClean="0"/>
              <a:t>kerjasama</a:t>
            </a:r>
            <a:r>
              <a:rPr lang="en-US" sz="2300" dirty="0" smtClean="0"/>
              <a:t> ASEAN</a:t>
            </a:r>
          </a:p>
          <a:p>
            <a:pPr>
              <a:buNone/>
            </a:pPr>
            <a:r>
              <a:rPr lang="en-US" sz="2300" dirty="0" err="1" smtClean="0"/>
              <a:t>Kelompok</a:t>
            </a:r>
            <a:r>
              <a:rPr lang="en-US" sz="2300" dirty="0" smtClean="0"/>
              <a:t> G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sz="2300" dirty="0" err="1" smtClean="0"/>
              <a:t>Karya</a:t>
            </a:r>
            <a:r>
              <a:rPr lang="en-US" sz="2300" dirty="0" smtClean="0"/>
              <a:t> </a:t>
            </a:r>
            <a:r>
              <a:rPr lang="en-US" sz="2300" dirty="0" err="1" smtClean="0"/>
              <a:t>Tulis</a:t>
            </a:r>
            <a:r>
              <a:rPr lang="en-US" sz="2300" dirty="0" smtClean="0"/>
              <a:t> </a:t>
            </a:r>
          </a:p>
          <a:p>
            <a:pPr>
              <a:buNone/>
            </a:pPr>
            <a:endParaRPr lang="en-US" sz="2300" dirty="0"/>
          </a:p>
        </p:txBody>
      </p:sp>
      <p:pic>
        <p:nvPicPr>
          <p:cNvPr id="4" name="Picture 2" descr="Hasil gambar untuk mate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0"/>
            <a:ext cx="1981199" cy="16764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 smtClean="0"/>
              <a:t>SOAL UJIAN DINAS TINGKAT I </a:t>
            </a:r>
            <a:r>
              <a:rPr lang="sv-SE" b="0" dirty="0" smtClean="0"/>
              <a:t>(Jumlah Soal 100 = Waktu 90 Menit)</a:t>
            </a:r>
            <a:r>
              <a:rPr lang="sv-SE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676400"/>
          <a:ext cx="7010401" cy="4515941"/>
        </p:xfrm>
        <a:graphic>
          <a:graphicData uri="http://schemas.openxmlformats.org/drawingml/2006/table">
            <a:tbl>
              <a:tblPr/>
              <a:tblGrid>
                <a:gridCol w="838467"/>
                <a:gridCol w="1467319"/>
                <a:gridCol w="530207"/>
                <a:gridCol w="2858600"/>
                <a:gridCol w="1315808"/>
              </a:tblGrid>
              <a:tr h="4634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Materi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Ujian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Sub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Materi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Ujian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Jumlah Soal 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9862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A 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Pancasila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8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UUD 1945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4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20" marR="6420" marT="64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Rencana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Pembangunan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Jangka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Menengah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(RPJM)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B 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Kepegawaian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8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KORPRI 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C 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Pengetahuan Perkantoran </a:t>
                      </a:r>
                    </a:p>
                  </a:txBody>
                  <a:tcPr marL="6420" marR="6420" marT="64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6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E 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 Indonesia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Sejarah Indonesia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D 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Substantif Daerah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Tupoksi Daerah</a:t>
                      </a:r>
                    </a:p>
                  </a:txBody>
                  <a:tcPr marL="6420" marR="6420" marT="64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26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420" marR="6420" marT="64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SOAL UJIAN DINAS TINGKAT II </a:t>
            </a:r>
            <a:r>
              <a:rPr lang="en-US" b="0" dirty="0" smtClean="0"/>
              <a:t>(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Soal</a:t>
            </a:r>
            <a:r>
              <a:rPr lang="en-US" b="0" dirty="0" smtClean="0"/>
              <a:t> 110 = </a:t>
            </a:r>
            <a:r>
              <a:rPr lang="en-US" b="0" dirty="0" err="1" smtClean="0"/>
              <a:t>Waktu</a:t>
            </a:r>
            <a:r>
              <a:rPr lang="en-US" b="0" dirty="0" smtClean="0"/>
              <a:t> </a:t>
            </a:r>
            <a:r>
              <a:rPr lang="en-US" b="0" dirty="0" smtClean="0"/>
              <a:t>90 </a:t>
            </a:r>
            <a:r>
              <a:rPr lang="en-US" b="0" dirty="0" err="1" smtClean="0"/>
              <a:t>Menit</a:t>
            </a:r>
            <a:r>
              <a:rPr lang="en-US" b="0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0200"/>
          <a:ext cx="7162802" cy="4631553"/>
        </p:xfrm>
        <a:graphic>
          <a:graphicData uri="http://schemas.openxmlformats.org/drawingml/2006/table">
            <a:tbl>
              <a:tblPr/>
              <a:tblGrid>
                <a:gridCol w="830470"/>
                <a:gridCol w="1453321"/>
                <a:gridCol w="740502"/>
                <a:gridCol w="2615980"/>
                <a:gridCol w="1522529"/>
              </a:tblGrid>
              <a:tr h="4583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Materi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Ujian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Sub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Materi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Ujian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Jumlah Soal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9645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A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Pancasila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UUD 1945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890" marR="5890" marT="58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Rencana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Pembangunan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Jangka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Menengah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(RPJM)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B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Kepegawaian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KORPRI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C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Pengetahuan Perkantoran </a:t>
                      </a:r>
                    </a:p>
                  </a:txBody>
                  <a:tcPr marL="5890" marR="5890" marT="58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Kepemimpinan</a:t>
                      </a:r>
                    </a:p>
                  </a:txBody>
                  <a:tcPr marL="5890" marR="5890" marT="58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E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B. Indonesia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Sejarah Indonesia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Kelompok D 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Substantif Daerah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Tupoksi Daerah</a:t>
                      </a:r>
                    </a:p>
                  </a:txBody>
                  <a:tcPr marL="5890" marR="5890" marT="5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90" marR="5890" marT="5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929</TotalTime>
  <Words>700</Words>
  <Application>Microsoft Office PowerPoint</Application>
  <PresentationFormat>On-screen Show (4:3)</PresentationFormat>
  <Paragraphs>251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Georgia</vt:lpstr>
      <vt:lpstr>Wingdings</vt:lpstr>
      <vt:lpstr>Wingdings 2</vt:lpstr>
      <vt:lpstr>Wingdings 3</vt:lpstr>
      <vt:lpstr>Module</vt:lpstr>
      <vt:lpstr>PowerPoint Presentation</vt:lpstr>
      <vt:lpstr>DASAR HUKUM</vt:lpstr>
      <vt:lpstr>Ketentuan</vt:lpstr>
      <vt:lpstr>Ujian Dinas</vt:lpstr>
      <vt:lpstr>PNS YANG DIKECUALIKAN DARI UJIAN DINAS </vt:lpstr>
      <vt:lpstr>Materi Ujian </vt:lpstr>
      <vt:lpstr>Lanjutan Materi Ujian…</vt:lpstr>
      <vt:lpstr>SOAL UJIAN DINAS TINGKAT I (Jumlah Soal 100 = Waktu 90 Menit) </vt:lpstr>
      <vt:lpstr>SOAL UJIAN DINAS TINGKAT II (Jumlah Soal 110 = Waktu 90 Menit) </vt:lpstr>
      <vt:lpstr>SOAL UJIAN PENYESUAIAN KENAIKAN PANGKAT PNS (SD, SMP, SMA, S1) (JUMLAH SOAL 100= WAKTU 90 MENIT) </vt:lpstr>
      <vt:lpstr>SOAL UJIAN PENYESUAIAN KENAIKAN PANGKAT PNS (S2)  (JUMLAH SOAL 110= WAKTU 90 MENIT)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PENYUSUNAN SOAL UJIAN DINAS DAN UJIAN PENYESUAIAN KENAIKAN PANGKAT</dc:title>
  <dc:creator>Acer</dc:creator>
  <cp:lastModifiedBy>Nur Muhamad Holik</cp:lastModifiedBy>
  <cp:revision>78</cp:revision>
  <dcterms:created xsi:type="dcterms:W3CDTF">2016-09-15T07:05:27Z</dcterms:created>
  <dcterms:modified xsi:type="dcterms:W3CDTF">2018-04-05T01:52:03Z</dcterms:modified>
</cp:coreProperties>
</file>