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267" r:id="rId3"/>
    <p:sldId id="259" r:id="rId4"/>
    <p:sldId id="258" r:id="rId5"/>
    <p:sldId id="268" r:id="rId6"/>
    <p:sldId id="260" r:id="rId7"/>
    <p:sldId id="261" r:id="rId8"/>
    <p:sldId id="269" r:id="rId9"/>
    <p:sldId id="262" r:id="rId10"/>
    <p:sldId id="263" r:id="rId11"/>
    <p:sldId id="264" r:id="rId12"/>
    <p:sldId id="265" r:id="rId13"/>
    <p:sldId id="1976" r:id="rId14"/>
    <p:sldId id="1927" r:id="rId15"/>
    <p:sldId id="273" r:id="rId16"/>
    <p:sldId id="1977" r:id="rId17"/>
    <p:sldId id="266" r:id="rId18"/>
    <p:sldId id="257" r:id="rId19"/>
    <p:sldId id="270" r:id="rId20"/>
    <p:sldId id="271" r:id="rId21"/>
    <p:sldId id="280" r:id="rId22"/>
    <p:sldId id="272" r:id="rId23"/>
    <p:sldId id="274" r:id="rId24"/>
    <p:sldId id="275" r:id="rId25"/>
    <p:sldId id="281" r:id="rId26"/>
    <p:sldId id="276" r:id="rId27"/>
    <p:sldId id="277" r:id="rId28"/>
    <p:sldId id="278" r:id="rId29"/>
    <p:sldId id="279" r:id="rId30"/>
    <p:sldId id="282" r:id="rId31"/>
    <p:sldId id="283" r:id="rId32"/>
    <p:sldId id="286" r:id="rId33"/>
    <p:sldId id="285" r:id="rId34"/>
    <p:sldId id="287" r:id="rId35"/>
    <p:sldId id="288" r:id="rId36"/>
    <p:sldId id="289" r:id="rId37"/>
    <p:sldId id="29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2"/>
    <p:restoredTop sz="63139"/>
  </p:normalViewPr>
  <p:slideViewPr>
    <p:cSldViewPr snapToGrid="0" snapToObjects="1">
      <p:cViewPr>
        <p:scale>
          <a:sx n="86" d="100"/>
          <a:sy n="86" d="100"/>
        </p:scale>
        <p:origin x="1416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image" Target="../media/image6.jpeg"/><Relationship Id="rId4" Type="http://schemas.openxmlformats.org/officeDocument/2006/relationships/image" Target="../media/image9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image" Target="../media/image6.jpeg"/><Relationship Id="rId4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A5CEDE-2746-4A21-8E59-3E9D484D95B5}" type="doc">
      <dgm:prSet loTypeId="urn:microsoft.com/office/officeart/2005/8/layout/cycle6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9BD3979D-1D58-4B42-AB99-1FB45BF8E785}">
      <dgm:prSet phldrT="[Text]" custT="1"/>
      <dgm:spPr/>
      <dgm:t>
        <a:bodyPr/>
        <a:lstStyle/>
        <a:p>
          <a:r>
            <a:rPr lang="en-US" sz="2400" b="1" dirty="0">
              <a:latin typeface="Calibri" pitchFamily="34" charset="0"/>
              <a:cs typeface="Calibri" pitchFamily="34" charset="0"/>
            </a:rPr>
            <a:t>1. </a:t>
          </a:r>
          <a:r>
            <a:rPr lang="en-US" sz="2400" b="1" dirty="0" err="1">
              <a:latin typeface="Calibri" pitchFamily="34" charset="0"/>
              <a:cs typeface="Calibri" pitchFamily="34" charset="0"/>
            </a:rPr>
            <a:t>Estimasi</a:t>
          </a:r>
          <a:endParaRPr lang="id-ID" sz="2400" b="1" dirty="0">
            <a:latin typeface="Calibri" pitchFamily="34" charset="0"/>
            <a:cs typeface="Calibri" pitchFamily="34" charset="0"/>
          </a:endParaRPr>
        </a:p>
      </dgm:t>
    </dgm:pt>
    <dgm:pt modelId="{8D8342A0-26AD-439E-9215-C9205FD7FE26}" type="parTrans" cxnId="{4DDF81DA-A5B6-43F1-B4EC-D48C06538C55}">
      <dgm:prSet/>
      <dgm:spPr/>
      <dgm:t>
        <a:bodyPr/>
        <a:lstStyle/>
        <a:p>
          <a:endParaRPr lang="id-ID" sz="1500" b="1">
            <a:latin typeface="Calibri" pitchFamily="34" charset="0"/>
            <a:cs typeface="Calibri" pitchFamily="34" charset="0"/>
          </a:endParaRPr>
        </a:p>
      </dgm:t>
    </dgm:pt>
    <dgm:pt modelId="{343328AC-682D-4E1D-9D69-418D948A3BEC}" type="sibTrans" cxnId="{4DDF81DA-A5B6-43F1-B4EC-D48C06538C55}">
      <dgm:prSet/>
      <dgm:spPr/>
      <dgm:t>
        <a:bodyPr/>
        <a:lstStyle/>
        <a:p>
          <a:endParaRPr lang="id-ID" sz="1500" b="1">
            <a:latin typeface="Calibri" pitchFamily="34" charset="0"/>
            <a:cs typeface="Calibri" pitchFamily="34" charset="0"/>
          </a:endParaRPr>
        </a:p>
      </dgm:t>
    </dgm:pt>
    <dgm:pt modelId="{C0031864-8468-4A00-A133-A36FA24C307B}">
      <dgm:prSet custT="1"/>
      <dgm:spPr/>
      <dgm:t>
        <a:bodyPr/>
        <a:lstStyle/>
        <a:p>
          <a:r>
            <a:rPr lang="en-US" sz="2400" b="1" dirty="0">
              <a:latin typeface="Calibri" pitchFamily="34" charset="0"/>
              <a:cs typeface="Calibri" pitchFamily="34" charset="0"/>
            </a:rPr>
            <a:t>2. </a:t>
          </a:r>
          <a:r>
            <a:rPr lang="en-US" sz="2400" b="1" dirty="0" err="1">
              <a:latin typeface="Calibri" pitchFamily="34" charset="0"/>
              <a:cs typeface="Calibri" pitchFamily="34" charset="0"/>
            </a:rPr>
            <a:t>Prediksi</a:t>
          </a:r>
          <a:endParaRPr lang="id-ID" sz="2400" b="1" dirty="0">
            <a:latin typeface="Calibri" pitchFamily="34" charset="0"/>
            <a:cs typeface="Calibri" pitchFamily="34" charset="0"/>
          </a:endParaRPr>
        </a:p>
      </dgm:t>
    </dgm:pt>
    <dgm:pt modelId="{80461DC3-B42A-4886-AC04-ADFD0AAE5179}" type="parTrans" cxnId="{6DB2284C-C2BF-43DB-99CE-F1EA5C3994ED}">
      <dgm:prSet/>
      <dgm:spPr/>
      <dgm:t>
        <a:bodyPr/>
        <a:lstStyle/>
        <a:p>
          <a:endParaRPr lang="id-ID" sz="1500" b="1">
            <a:latin typeface="Calibri" pitchFamily="34" charset="0"/>
            <a:cs typeface="Calibri" pitchFamily="34" charset="0"/>
          </a:endParaRPr>
        </a:p>
      </dgm:t>
    </dgm:pt>
    <dgm:pt modelId="{7E267213-C640-4DAE-A928-AB69EB05E33C}" type="sibTrans" cxnId="{6DB2284C-C2BF-43DB-99CE-F1EA5C3994ED}">
      <dgm:prSet/>
      <dgm:spPr/>
      <dgm:t>
        <a:bodyPr/>
        <a:lstStyle/>
        <a:p>
          <a:endParaRPr lang="id-ID" sz="1500" b="1">
            <a:latin typeface="Calibri" pitchFamily="34" charset="0"/>
            <a:cs typeface="Calibri" pitchFamily="34" charset="0"/>
          </a:endParaRPr>
        </a:p>
      </dgm:t>
    </dgm:pt>
    <dgm:pt modelId="{798F46A6-7FC1-483D-8F1B-B6956003CFAA}">
      <dgm:prSet custT="1"/>
      <dgm:spPr/>
      <dgm:t>
        <a:bodyPr/>
        <a:lstStyle/>
        <a:p>
          <a:r>
            <a:rPr lang="en-US" sz="2400" b="1" dirty="0">
              <a:latin typeface="Calibri" pitchFamily="34" charset="0"/>
              <a:cs typeface="Calibri" pitchFamily="34" charset="0"/>
            </a:rPr>
            <a:t>3. </a:t>
          </a:r>
          <a:r>
            <a:rPr lang="en-US" sz="2400" b="1" dirty="0" err="1">
              <a:latin typeface="Calibri" pitchFamily="34" charset="0"/>
              <a:cs typeface="Calibri" pitchFamily="34" charset="0"/>
            </a:rPr>
            <a:t>Klasifikasi</a:t>
          </a:r>
          <a:endParaRPr lang="id-ID" sz="2400" b="1" dirty="0">
            <a:latin typeface="Calibri" pitchFamily="34" charset="0"/>
            <a:cs typeface="Calibri" pitchFamily="34" charset="0"/>
          </a:endParaRPr>
        </a:p>
      </dgm:t>
    </dgm:pt>
    <dgm:pt modelId="{EC4BB236-17F8-4F3D-90AB-EAE9C6AA46DB}" type="parTrans" cxnId="{1C93DD4D-4C8A-4799-B758-4D11D68B39A1}">
      <dgm:prSet/>
      <dgm:spPr/>
      <dgm:t>
        <a:bodyPr/>
        <a:lstStyle/>
        <a:p>
          <a:endParaRPr lang="id-ID" sz="1500" b="1">
            <a:latin typeface="Calibri" pitchFamily="34" charset="0"/>
            <a:cs typeface="Calibri" pitchFamily="34" charset="0"/>
          </a:endParaRPr>
        </a:p>
      </dgm:t>
    </dgm:pt>
    <dgm:pt modelId="{4EC34444-9BE0-4477-AB40-C50DEF883443}" type="sibTrans" cxnId="{1C93DD4D-4C8A-4799-B758-4D11D68B39A1}">
      <dgm:prSet/>
      <dgm:spPr/>
      <dgm:t>
        <a:bodyPr/>
        <a:lstStyle/>
        <a:p>
          <a:endParaRPr lang="id-ID" sz="1500" b="1">
            <a:latin typeface="Calibri" pitchFamily="34" charset="0"/>
            <a:cs typeface="Calibri" pitchFamily="34" charset="0"/>
          </a:endParaRPr>
        </a:p>
      </dgm:t>
    </dgm:pt>
    <dgm:pt modelId="{47A2B2FC-6528-425C-BA35-4407A4DE30C1}">
      <dgm:prSet custT="1"/>
      <dgm:spPr/>
      <dgm:t>
        <a:bodyPr/>
        <a:lstStyle/>
        <a:p>
          <a:r>
            <a:rPr lang="en-US" sz="2400" b="1" dirty="0">
              <a:latin typeface="Calibri" pitchFamily="34" charset="0"/>
              <a:cs typeface="Calibri" pitchFamily="34" charset="0"/>
            </a:rPr>
            <a:t>4. </a:t>
          </a:r>
          <a:r>
            <a:rPr lang="en-US" sz="2400" b="1" dirty="0" err="1">
              <a:latin typeface="Calibri" pitchFamily="34" charset="0"/>
              <a:cs typeface="Calibri" pitchFamily="34" charset="0"/>
            </a:rPr>
            <a:t>Klastering</a:t>
          </a:r>
          <a:endParaRPr lang="id-ID" sz="2400" b="1" dirty="0">
            <a:latin typeface="Calibri" pitchFamily="34" charset="0"/>
            <a:cs typeface="Calibri" pitchFamily="34" charset="0"/>
          </a:endParaRPr>
        </a:p>
      </dgm:t>
    </dgm:pt>
    <dgm:pt modelId="{0F671EFA-FA89-493B-A2A5-F6048256756B}" type="parTrans" cxnId="{4C013BD4-3FEF-4B72-BFDE-8D6F1A0DC0C9}">
      <dgm:prSet/>
      <dgm:spPr/>
      <dgm:t>
        <a:bodyPr/>
        <a:lstStyle/>
        <a:p>
          <a:endParaRPr lang="id-ID" sz="1500" b="1">
            <a:latin typeface="Calibri" pitchFamily="34" charset="0"/>
            <a:cs typeface="Calibri" pitchFamily="34" charset="0"/>
          </a:endParaRPr>
        </a:p>
      </dgm:t>
    </dgm:pt>
    <dgm:pt modelId="{014263B0-2170-48FD-8B60-37DFA78344E8}" type="sibTrans" cxnId="{4C013BD4-3FEF-4B72-BFDE-8D6F1A0DC0C9}">
      <dgm:prSet/>
      <dgm:spPr/>
      <dgm:t>
        <a:bodyPr/>
        <a:lstStyle/>
        <a:p>
          <a:endParaRPr lang="id-ID" sz="1500" b="1">
            <a:latin typeface="Calibri" pitchFamily="34" charset="0"/>
            <a:cs typeface="Calibri" pitchFamily="34" charset="0"/>
          </a:endParaRPr>
        </a:p>
      </dgm:t>
    </dgm:pt>
    <dgm:pt modelId="{4501577E-2354-4A0C-919F-2E67C006A1E3}">
      <dgm:prSet custT="1"/>
      <dgm:spPr/>
      <dgm:t>
        <a:bodyPr/>
        <a:lstStyle/>
        <a:p>
          <a:r>
            <a:rPr lang="en-US" sz="2400" b="1" dirty="0">
              <a:latin typeface="Calibri" pitchFamily="34" charset="0"/>
              <a:cs typeface="Calibri" pitchFamily="34" charset="0"/>
            </a:rPr>
            <a:t>5. </a:t>
          </a:r>
          <a:r>
            <a:rPr lang="en-US" sz="2400" b="1" dirty="0" err="1">
              <a:latin typeface="Calibri" pitchFamily="34" charset="0"/>
              <a:cs typeface="Calibri" pitchFamily="34" charset="0"/>
            </a:rPr>
            <a:t>Asosiasi</a:t>
          </a:r>
          <a:endParaRPr lang="id-ID" sz="2400" b="1" dirty="0">
            <a:latin typeface="Calibri" pitchFamily="34" charset="0"/>
            <a:cs typeface="Calibri" pitchFamily="34" charset="0"/>
          </a:endParaRPr>
        </a:p>
      </dgm:t>
    </dgm:pt>
    <dgm:pt modelId="{1AC000BD-241B-402E-A689-E9243D1FDC26}" type="parTrans" cxnId="{E6F057DC-A02D-4CE1-92DD-FE34463C34E6}">
      <dgm:prSet/>
      <dgm:spPr/>
      <dgm:t>
        <a:bodyPr/>
        <a:lstStyle/>
        <a:p>
          <a:endParaRPr lang="id-ID" sz="1500" b="1">
            <a:latin typeface="Calibri" pitchFamily="34" charset="0"/>
            <a:cs typeface="Calibri" pitchFamily="34" charset="0"/>
          </a:endParaRPr>
        </a:p>
      </dgm:t>
    </dgm:pt>
    <dgm:pt modelId="{49EC9775-F45A-44B1-8D1F-8159A68378D5}" type="sibTrans" cxnId="{E6F057DC-A02D-4CE1-92DD-FE34463C34E6}">
      <dgm:prSet/>
      <dgm:spPr/>
      <dgm:t>
        <a:bodyPr/>
        <a:lstStyle/>
        <a:p>
          <a:endParaRPr lang="id-ID" sz="1500" b="1">
            <a:latin typeface="Calibri" pitchFamily="34" charset="0"/>
            <a:cs typeface="Calibri" pitchFamily="34" charset="0"/>
          </a:endParaRPr>
        </a:p>
      </dgm:t>
    </dgm:pt>
    <dgm:pt modelId="{965120F9-7510-434E-AAE3-D04167ABA3BB}" type="pres">
      <dgm:prSet presAssocID="{ABA5CEDE-2746-4A21-8E59-3E9D484D95B5}" presName="cycle" presStyleCnt="0">
        <dgm:presLayoutVars>
          <dgm:dir/>
          <dgm:resizeHandles val="exact"/>
        </dgm:presLayoutVars>
      </dgm:prSet>
      <dgm:spPr/>
    </dgm:pt>
    <dgm:pt modelId="{6F4FA1C3-D2A0-4381-BDFE-288A25B936DA}" type="pres">
      <dgm:prSet presAssocID="{9BD3979D-1D58-4B42-AB99-1FB45BF8E785}" presName="node" presStyleLbl="node1" presStyleIdx="0" presStyleCnt="5" custScaleX="148083">
        <dgm:presLayoutVars>
          <dgm:bulletEnabled val="1"/>
        </dgm:presLayoutVars>
      </dgm:prSet>
      <dgm:spPr/>
    </dgm:pt>
    <dgm:pt modelId="{FD575DF7-1EBE-4AA1-8D49-E60F8BEA2E05}" type="pres">
      <dgm:prSet presAssocID="{9BD3979D-1D58-4B42-AB99-1FB45BF8E785}" presName="spNode" presStyleCnt="0"/>
      <dgm:spPr/>
    </dgm:pt>
    <dgm:pt modelId="{1D91136C-911A-4D2F-BB5F-D79DECB50858}" type="pres">
      <dgm:prSet presAssocID="{343328AC-682D-4E1D-9D69-418D948A3BEC}" presName="sibTrans" presStyleLbl="sibTrans1D1" presStyleIdx="0" presStyleCnt="5"/>
      <dgm:spPr/>
    </dgm:pt>
    <dgm:pt modelId="{40D7DDBF-AA28-4557-8BB8-C45A812C553E}" type="pres">
      <dgm:prSet presAssocID="{C0031864-8468-4A00-A133-A36FA24C307B}" presName="node" presStyleLbl="node1" presStyleIdx="1" presStyleCnt="5" custScaleX="148083" custRadScaleRad="107737" custRadScaleInc="35763">
        <dgm:presLayoutVars>
          <dgm:bulletEnabled val="1"/>
        </dgm:presLayoutVars>
      </dgm:prSet>
      <dgm:spPr/>
    </dgm:pt>
    <dgm:pt modelId="{8DB542D2-61F8-448E-9F65-A8DCA4615B45}" type="pres">
      <dgm:prSet presAssocID="{C0031864-8468-4A00-A133-A36FA24C307B}" presName="spNode" presStyleCnt="0"/>
      <dgm:spPr/>
    </dgm:pt>
    <dgm:pt modelId="{DD9BA5DB-6A48-475B-8CFF-14A8EC78B08C}" type="pres">
      <dgm:prSet presAssocID="{7E267213-C640-4DAE-A928-AB69EB05E33C}" presName="sibTrans" presStyleLbl="sibTrans1D1" presStyleIdx="1" presStyleCnt="5"/>
      <dgm:spPr/>
    </dgm:pt>
    <dgm:pt modelId="{80C8888A-33EE-424E-90E3-61E52784F128}" type="pres">
      <dgm:prSet presAssocID="{798F46A6-7FC1-483D-8F1B-B6956003CFAA}" presName="node" presStyleLbl="node1" presStyleIdx="2" presStyleCnt="5" custScaleX="148083" custRadScaleRad="116981" custRadScaleInc="-47054">
        <dgm:presLayoutVars>
          <dgm:bulletEnabled val="1"/>
        </dgm:presLayoutVars>
      </dgm:prSet>
      <dgm:spPr/>
    </dgm:pt>
    <dgm:pt modelId="{6DF1AEA0-0F94-4A68-98BB-BB387A7BFE5C}" type="pres">
      <dgm:prSet presAssocID="{798F46A6-7FC1-483D-8F1B-B6956003CFAA}" presName="spNode" presStyleCnt="0"/>
      <dgm:spPr/>
    </dgm:pt>
    <dgm:pt modelId="{E22C771A-FB35-4D4F-B6F4-B7CB32147657}" type="pres">
      <dgm:prSet presAssocID="{4EC34444-9BE0-4477-AB40-C50DEF883443}" presName="sibTrans" presStyleLbl="sibTrans1D1" presStyleIdx="2" presStyleCnt="5"/>
      <dgm:spPr/>
    </dgm:pt>
    <dgm:pt modelId="{68B06E50-C35E-4EF5-9EFB-005093727407}" type="pres">
      <dgm:prSet presAssocID="{47A2B2FC-6528-425C-BA35-4407A4DE30C1}" presName="node" presStyleLbl="node1" presStyleIdx="3" presStyleCnt="5" custScaleX="148083" custRadScaleRad="117719" custRadScaleInc="48431">
        <dgm:presLayoutVars>
          <dgm:bulletEnabled val="1"/>
        </dgm:presLayoutVars>
      </dgm:prSet>
      <dgm:spPr/>
    </dgm:pt>
    <dgm:pt modelId="{A56549AB-82C6-4D57-95B3-8AB97E5D2245}" type="pres">
      <dgm:prSet presAssocID="{47A2B2FC-6528-425C-BA35-4407A4DE30C1}" presName="spNode" presStyleCnt="0"/>
      <dgm:spPr/>
    </dgm:pt>
    <dgm:pt modelId="{1F0C0026-3CC9-4865-B0BC-FC7DBCF64595}" type="pres">
      <dgm:prSet presAssocID="{014263B0-2170-48FD-8B60-37DFA78344E8}" presName="sibTrans" presStyleLbl="sibTrans1D1" presStyleIdx="3" presStyleCnt="5"/>
      <dgm:spPr/>
    </dgm:pt>
    <dgm:pt modelId="{FF950479-4B3B-486D-B2F7-C4FEA2528E10}" type="pres">
      <dgm:prSet presAssocID="{4501577E-2354-4A0C-919F-2E67C006A1E3}" presName="node" presStyleLbl="node1" presStyleIdx="4" presStyleCnt="5" custScaleX="148083" custRadScaleRad="107272" custRadScaleInc="-33644">
        <dgm:presLayoutVars>
          <dgm:bulletEnabled val="1"/>
        </dgm:presLayoutVars>
      </dgm:prSet>
      <dgm:spPr/>
    </dgm:pt>
    <dgm:pt modelId="{5F684757-582C-4583-AFE0-996875EB0AC4}" type="pres">
      <dgm:prSet presAssocID="{4501577E-2354-4A0C-919F-2E67C006A1E3}" presName="spNode" presStyleCnt="0"/>
      <dgm:spPr/>
    </dgm:pt>
    <dgm:pt modelId="{36CE7F71-26D8-44B3-B9B7-D07E00DC3575}" type="pres">
      <dgm:prSet presAssocID="{49EC9775-F45A-44B1-8D1F-8159A68378D5}" presName="sibTrans" presStyleLbl="sibTrans1D1" presStyleIdx="4" presStyleCnt="5"/>
      <dgm:spPr/>
    </dgm:pt>
  </dgm:ptLst>
  <dgm:cxnLst>
    <dgm:cxn modelId="{F8B10E28-BC88-4012-911A-D7ADAC699A80}" type="presOf" srcId="{47A2B2FC-6528-425C-BA35-4407A4DE30C1}" destId="{68B06E50-C35E-4EF5-9EFB-005093727407}" srcOrd="0" destOrd="0" presId="urn:microsoft.com/office/officeart/2005/8/layout/cycle6"/>
    <dgm:cxn modelId="{6DB2284C-C2BF-43DB-99CE-F1EA5C3994ED}" srcId="{ABA5CEDE-2746-4A21-8E59-3E9D484D95B5}" destId="{C0031864-8468-4A00-A133-A36FA24C307B}" srcOrd="1" destOrd="0" parTransId="{80461DC3-B42A-4886-AC04-ADFD0AAE5179}" sibTransId="{7E267213-C640-4DAE-A928-AB69EB05E33C}"/>
    <dgm:cxn modelId="{1C93DD4D-4C8A-4799-B758-4D11D68B39A1}" srcId="{ABA5CEDE-2746-4A21-8E59-3E9D484D95B5}" destId="{798F46A6-7FC1-483D-8F1B-B6956003CFAA}" srcOrd="2" destOrd="0" parTransId="{EC4BB236-17F8-4F3D-90AB-EAE9C6AA46DB}" sibTransId="{4EC34444-9BE0-4477-AB40-C50DEF883443}"/>
    <dgm:cxn modelId="{D19F4862-77EA-4ACC-A8F1-0E1F76128C2B}" type="presOf" srcId="{7E267213-C640-4DAE-A928-AB69EB05E33C}" destId="{DD9BA5DB-6A48-475B-8CFF-14A8EC78B08C}" srcOrd="0" destOrd="0" presId="urn:microsoft.com/office/officeart/2005/8/layout/cycle6"/>
    <dgm:cxn modelId="{721E9DA1-E290-4CBC-A473-4B7621D83401}" type="presOf" srcId="{C0031864-8468-4A00-A133-A36FA24C307B}" destId="{40D7DDBF-AA28-4557-8BB8-C45A812C553E}" srcOrd="0" destOrd="0" presId="urn:microsoft.com/office/officeart/2005/8/layout/cycle6"/>
    <dgm:cxn modelId="{2BD025C6-F6DA-4ED0-860D-8FC6DEAA5236}" type="presOf" srcId="{49EC9775-F45A-44B1-8D1F-8159A68378D5}" destId="{36CE7F71-26D8-44B3-B9B7-D07E00DC3575}" srcOrd="0" destOrd="0" presId="urn:microsoft.com/office/officeart/2005/8/layout/cycle6"/>
    <dgm:cxn modelId="{82A3D1CE-3F33-4FC7-BF97-7C773531E5E3}" type="presOf" srcId="{9BD3979D-1D58-4B42-AB99-1FB45BF8E785}" destId="{6F4FA1C3-D2A0-4381-BDFE-288A25B936DA}" srcOrd="0" destOrd="0" presId="urn:microsoft.com/office/officeart/2005/8/layout/cycle6"/>
    <dgm:cxn modelId="{4C013BD4-3FEF-4B72-BFDE-8D6F1A0DC0C9}" srcId="{ABA5CEDE-2746-4A21-8E59-3E9D484D95B5}" destId="{47A2B2FC-6528-425C-BA35-4407A4DE30C1}" srcOrd="3" destOrd="0" parTransId="{0F671EFA-FA89-493B-A2A5-F6048256756B}" sibTransId="{014263B0-2170-48FD-8B60-37DFA78344E8}"/>
    <dgm:cxn modelId="{89079AD4-9495-48EA-913A-2698E6BC3694}" type="presOf" srcId="{ABA5CEDE-2746-4A21-8E59-3E9D484D95B5}" destId="{965120F9-7510-434E-AAE3-D04167ABA3BB}" srcOrd="0" destOrd="0" presId="urn:microsoft.com/office/officeart/2005/8/layout/cycle6"/>
    <dgm:cxn modelId="{4DDF81DA-A5B6-43F1-B4EC-D48C06538C55}" srcId="{ABA5CEDE-2746-4A21-8E59-3E9D484D95B5}" destId="{9BD3979D-1D58-4B42-AB99-1FB45BF8E785}" srcOrd="0" destOrd="0" parTransId="{8D8342A0-26AD-439E-9215-C9205FD7FE26}" sibTransId="{343328AC-682D-4E1D-9D69-418D948A3BEC}"/>
    <dgm:cxn modelId="{E6F057DC-A02D-4CE1-92DD-FE34463C34E6}" srcId="{ABA5CEDE-2746-4A21-8E59-3E9D484D95B5}" destId="{4501577E-2354-4A0C-919F-2E67C006A1E3}" srcOrd="4" destOrd="0" parTransId="{1AC000BD-241B-402E-A689-E9243D1FDC26}" sibTransId="{49EC9775-F45A-44B1-8D1F-8159A68378D5}"/>
    <dgm:cxn modelId="{FA391DE3-C7B2-4F1E-8B0B-F3AFF77AA489}" type="presOf" srcId="{798F46A6-7FC1-483D-8F1B-B6956003CFAA}" destId="{80C8888A-33EE-424E-90E3-61E52784F128}" srcOrd="0" destOrd="0" presId="urn:microsoft.com/office/officeart/2005/8/layout/cycle6"/>
    <dgm:cxn modelId="{629113E7-F3C3-46B9-8432-66A5A12DB887}" type="presOf" srcId="{014263B0-2170-48FD-8B60-37DFA78344E8}" destId="{1F0C0026-3CC9-4865-B0BC-FC7DBCF64595}" srcOrd="0" destOrd="0" presId="urn:microsoft.com/office/officeart/2005/8/layout/cycle6"/>
    <dgm:cxn modelId="{AAC4A5EB-1C06-4EDA-8C81-F182540F0575}" type="presOf" srcId="{4501577E-2354-4A0C-919F-2E67C006A1E3}" destId="{FF950479-4B3B-486D-B2F7-C4FEA2528E10}" srcOrd="0" destOrd="0" presId="urn:microsoft.com/office/officeart/2005/8/layout/cycle6"/>
    <dgm:cxn modelId="{114D90F3-486B-4449-9B41-AB89C018CFB0}" type="presOf" srcId="{343328AC-682D-4E1D-9D69-418D948A3BEC}" destId="{1D91136C-911A-4D2F-BB5F-D79DECB50858}" srcOrd="0" destOrd="0" presId="urn:microsoft.com/office/officeart/2005/8/layout/cycle6"/>
    <dgm:cxn modelId="{2EB463FE-BB00-4AC6-95FB-F508BD37C7ED}" type="presOf" srcId="{4EC34444-9BE0-4477-AB40-C50DEF883443}" destId="{E22C771A-FB35-4D4F-B6F4-B7CB32147657}" srcOrd="0" destOrd="0" presId="urn:microsoft.com/office/officeart/2005/8/layout/cycle6"/>
    <dgm:cxn modelId="{845F455D-1491-4618-BE96-D9739447308A}" type="presParOf" srcId="{965120F9-7510-434E-AAE3-D04167ABA3BB}" destId="{6F4FA1C3-D2A0-4381-BDFE-288A25B936DA}" srcOrd="0" destOrd="0" presId="urn:microsoft.com/office/officeart/2005/8/layout/cycle6"/>
    <dgm:cxn modelId="{0B4E1388-CAB6-4206-9B04-0FB7204A4691}" type="presParOf" srcId="{965120F9-7510-434E-AAE3-D04167ABA3BB}" destId="{FD575DF7-1EBE-4AA1-8D49-E60F8BEA2E05}" srcOrd="1" destOrd="0" presId="urn:microsoft.com/office/officeart/2005/8/layout/cycle6"/>
    <dgm:cxn modelId="{2951831C-3A69-456C-85C5-E3D72D4B630B}" type="presParOf" srcId="{965120F9-7510-434E-AAE3-D04167ABA3BB}" destId="{1D91136C-911A-4D2F-BB5F-D79DECB50858}" srcOrd="2" destOrd="0" presId="urn:microsoft.com/office/officeart/2005/8/layout/cycle6"/>
    <dgm:cxn modelId="{E21FB088-4445-4FA9-AF64-48D23DEB1DCC}" type="presParOf" srcId="{965120F9-7510-434E-AAE3-D04167ABA3BB}" destId="{40D7DDBF-AA28-4557-8BB8-C45A812C553E}" srcOrd="3" destOrd="0" presId="urn:microsoft.com/office/officeart/2005/8/layout/cycle6"/>
    <dgm:cxn modelId="{01FEAAA1-1139-4E8E-B7FB-64CA87785574}" type="presParOf" srcId="{965120F9-7510-434E-AAE3-D04167ABA3BB}" destId="{8DB542D2-61F8-448E-9F65-A8DCA4615B45}" srcOrd="4" destOrd="0" presId="urn:microsoft.com/office/officeart/2005/8/layout/cycle6"/>
    <dgm:cxn modelId="{1D844475-BCF4-4BB8-8B46-164577025B3A}" type="presParOf" srcId="{965120F9-7510-434E-AAE3-D04167ABA3BB}" destId="{DD9BA5DB-6A48-475B-8CFF-14A8EC78B08C}" srcOrd="5" destOrd="0" presId="urn:microsoft.com/office/officeart/2005/8/layout/cycle6"/>
    <dgm:cxn modelId="{D97C4252-F9D7-49EF-B544-23DAF46DB8AB}" type="presParOf" srcId="{965120F9-7510-434E-AAE3-D04167ABA3BB}" destId="{80C8888A-33EE-424E-90E3-61E52784F128}" srcOrd="6" destOrd="0" presId="urn:microsoft.com/office/officeart/2005/8/layout/cycle6"/>
    <dgm:cxn modelId="{3519EB78-CA81-4842-8804-123F3E7AE894}" type="presParOf" srcId="{965120F9-7510-434E-AAE3-D04167ABA3BB}" destId="{6DF1AEA0-0F94-4A68-98BB-BB387A7BFE5C}" srcOrd="7" destOrd="0" presId="urn:microsoft.com/office/officeart/2005/8/layout/cycle6"/>
    <dgm:cxn modelId="{35E743E3-0CFA-448C-8595-0E630E13149F}" type="presParOf" srcId="{965120F9-7510-434E-AAE3-D04167ABA3BB}" destId="{E22C771A-FB35-4D4F-B6F4-B7CB32147657}" srcOrd="8" destOrd="0" presId="urn:microsoft.com/office/officeart/2005/8/layout/cycle6"/>
    <dgm:cxn modelId="{29E5DD8B-1244-4416-9C27-9676FD8F79C6}" type="presParOf" srcId="{965120F9-7510-434E-AAE3-D04167ABA3BB}" destId="{68B06E50-C35E-4EF5-9EFB-005093727407}" srcOrd="9" destOrd="0" presId="urn:microsoft.com/office/officeart/2005/8/layout/cycle6"/>
    <dgm:cxn modelId="{8A56512C-8480-449C-9041-6C14720736BE}" type="presParOf" srcId="{965120F9-7510-434E-AAE3-D04167ABA3BB}" destId="{A56549AB-82C6-4D57-95B3-8AB97E5D2245}" srcOrd="10" destOrd="0" presId="urn:microsoft.com/office/officeart/2005/8/layout/cycle6"/>
    <dgm:cxn modelId="{47BBCC09-61CF-4270-B318-9C020F555E27}" type="presParOf" srcId="{965120F9-7510-434E-AAE3-D04167ABA3BB}" destId="{1F0C0026-3CC9-4865-B0BC-FC7DBCF64595}" srcOrd="11" destOrd="0" presId="urn:microsoft.com/office/officeart/2005/8/layout/cycle6"/>
    <dgm:cxn modelId="{11F6F01F-D219-4CB7-A5EA-A4D5F5AABB38}" type="presParOf" srcId="{965120F9-7510-434E-AAE3-D04167ABA3BB}" destId="{FF950479-4B3B-486D-B2F7-C4FEA2528E10}" srcOrd="12" destOrd="0" presId="urn:microsoft.com/office/officeart/2005/8/layout/cycle6"/>
    <dgm:cxn modelId="{CE5F5E44-08A7-4EA3-A07D-28AB95CFBAE4}" type="presParOf" srcId="{965120F9-7510-434E-AAE3-D04167ABA3BB}" destId="{5F684757-582C-4583-AFE0-996875EB0AC4}" srcOrd="13" destOrd="0" presId="urn:microsoft.com/office/officeart/2005/8/layout/cycle6"/>
    <dgm:cxn modelId="{5DFF1D81-B8A0-491B-9403-FEAA1A2BFF01}" type="presParOf" srcId="{965120F9-7510-434E-AAE3-D04167ABA3BB}" destId="{36CE7F71-26D8-44B3-B9B7-D07E00DC3575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2D1D83-284C-44DD-9EFD-ECE38BA4CE5A}" type="doc">
      <dgm:prSet loTypeId="urn:microsoft.com/office/officeart/2005/8/layout/hProcess10" loCatId="process" qsTypeId="urn:microsoft.com/office/officeart/2005/8/quickstyle/simple3" qsCatId="simple" csTypeId="urn:microsoft.com/office/officeart/2005/8/colors/colorful4" csCatId="colorful" phldr="1"/>
      <dgm:spPr/>
    </dgm:pt>
    <dgm:pt modelId="{F4FF6E25-E4BF-4A3A-A478-8ED374956B92}">
      <dgm:prSet phldrT="[Text]" custT="1"/>
      <dgm:spPr/>
      <dgm:t>
        <a:bodyPr/>
        <a:lstStyle/>
        <a:p>
          <a:r>
            <a:rPr lang="en-US" sz="2000" b="1" dirty="0">
              <a:effectLst/>
              <a:latin typeface="Calibri" pitchFamily="34" charset="0"/>
              <a:cs typeface="Calibri" pitchFamily="34" charset="0"/>
            </a:rPr>
            <a:t>1. </a:t>
          </a:r>
          <a:r>
            <a:rPr lang="en-US" sz="2000" b="1" dirty="0" err="1">
              <a:effectLst/>
              <a:latin typeface="Calibri" pitchFamily="34" charset="0"/>
              <a:cs typeface="Calibri" pitchFamily="34" charset="0"/>
            </a:rPr>
            <a:t>Himpunan</a:t>
          </a:r>
          <a:r>
            <a:rPr lang="en-US" sz="2000" b="1" dirty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id-ID" sz="2000" b="1" dirty="0">
              <a:effectLst/>
              <a:latin typeface="Calibri" pitchFamily="34" charset="0"/>
              <a:cs typeface="Calibri" pitchFamily="34" charset="0"/>
            </a:rPr>
            <a:t>Data</a:t>
          </a:r>
          <a:br>
            <a:rPr lang="en-US" sz="1800" b="0" dirty="0">
              <a:effectLst/>
              <a:latin typeface="Calibri" pitchFamily="34" charset="0"/>
              <a:cs typeface="Calibri" pitchFamily="34" charset="0"/>
            </a:rPr>
          </a:br>
          <a:endParaRPr lang="en-US" sz="1800" b="0" dirty="0">
            <a:effectLst/>
            <a:latin typeface="Calibri" pitchFamily="34" charset="0"/>
            <a:cs typeface="Calibri" pitchFamily="34" charset="0"/>
          </a:endParaRPr>
        </a:p>
        <a:p>
          <a:r>
            <a:rPr lang="en-US" sz="1400" b="0" dirty="0">
              <a:effectLst/>
              <a:latin typeface="Calibri" pitchFamily="34" charset="0"/>
              <a:cs typeface="Calibri" pitchFamily="34" charset="0"/>
            </a:rPr>
            <a:t>(</a:t>
          </a:r>
          <a:r>
            <a:rPr lang="en-US" sz="1400" b="0" dirty="0" err="1">
              <a:effectLst/>
              <a:latin typeface="Calibri" pitchFamily="34" charset="0"/>
              <a:cs typeface="Calibri" pitchFamily="34" charset="0"/>
            </a:rPr>
            <a:t>Pemahaman</a:t>
          </a:r>
          <a:r>
            <a:rPr lang="en-US" sz="1400" b="0" dirty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dirty="0" err="1">
              <a:effectLst/>
              <a:latin typeface="Calibri" pitchFamily="34" charset="0"/>
              <a:cs typeface="Calibri" pitchFamily="34" charset="0"/>
            </a:rPr>
            <a:t>dan</a:t>
          </a:r>
          <a:r>
            <a:rPr lang="en-US" sz="1400" b="0" dirty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dirty="0" err="1">
              <a:effectLst/>
              <a:latin typeface="Calibri" pitchFamily="34" charset="0"/>
              <a:cs typeface="Calibri" pitchFamily="34" charset="0"/>
            </a:rPr>
            <a:t>Pengolahan</a:t>
          </a:r>
          <a:r>
            <a:rPr lang="en-US" sz="1400" b="0" dirty="0">
              <a:effectLst/>
              <a:latin typeface="Calibri" pitchFamily="34" charset="0"/>
              <a:cs typeface="Calibri" pitchFamily="34" charset="0"/>
            </a:rPr>
            <a:t> Data)</a:t>
          </a:r>
          <a:endParaRPr lang="id-ID" sz="1400" b="0" dirty="0">
            <a:effectLst/>
            <a:latin typeface="Calibri" pitchFamily="34" charset="0"/>
            <a:cs typeface="Calibri" pitchFamily="34" charset="0"/>
          </a:endParaRPr>
        </a:p>
      </dgm:t>
    </dgm:pt>
    <dgm:pt modelId="{C41F9537-146E-4A1F-932B-484CA3A32178}" type="parTrans" cxnId="{1844CBFB-67DC-40AC-AE23-7DD7D62D1459}">
      <dgm:prSet/>
      <dgm:spPr/>
      <dgm:t>
        <a:bodyPr/>
        <a:lstStyle/>
        <a:p>
          <a:endParaRPr lang="id-ID"/>
        </a:p>
      </dgm:t>
    </dgm:pt>
    <dgm:pt modelId="{251A6CF7-F073-48F8-9907-2F09B280EB84}" type="sibTrans" cxnId="{1844CBFB-67DC-40AC-AE23-7DD7D62D1459}">
      <dgm:prSet/>
      <dgm:spPr/>
      <dgm:t>
        <a:bodyPr/>
        <a:lstStyle/>
        <a:p>
          <a:endParaRPr lang="id-ID"/>
        </a:p>
      </dgm:t>
    </dgm:pt>
    <dgm:pt modelId="{E5BB5C2A-1AC5-4AE9-BA4D-5FDCEA88FC79}">
      <dgm:prSet phldrT="[Text]" custT="1"/>
      <dgm:spPr/>
      <dgm:t>
        <a:bodyPr/>
        <a:lstStyle/>
        <a:p>
          <a:r>
            <a:rPr lang="en-US" sz="2000" b="1" dirty="0">
              <a:effectLst/>
              <a:latin typeface="Calibri" pitchFamily="34" charset="0"/>
              <a:cs typeface="Calibri" pitchFamily="34" charset="0"/>
            </a:rPr>
            <a:t>2. </a:t>
          </a:r>
          <a:r>
            <a:rPr lang="id-ID" sz="2000" b="1" dirty="0">
              <a:effectLst/>
              <a:latin typeface="Calibri" pitchFamily="34" charset="0"/>
              <a:cs typeface="Calibri" pitchFamily="34" charset="0"/>
            </a:rPr>
            <a:t>Metode</a:t>
          </a:r>
          <a:r>
            <a:rPr lang="en-US" sz="2000" b="1" dirty="0">
              <a:effectLst/>
              <a:latin typeface="Calibri" pitchFamily="34" charset="0"/>
              <a:cs typeface="Calibri" pitchFamily="34" charset="0"/>
            </a:rPr>
            <a:t> Data Mining</a:t>
          </a:r>
          <a:br>
            <a:rPr lang="id-ID" sz="2400" b="1" dirty="0">
              <a:effectLst/>
              <a:latin typeface="Calibri" pitchFamily="34" charset="0"/>
              <a:cs typeface="Calibri" pitchFamily="34" charset="0"/>
            </a:rPr>
          </a:br>
          <a:br>
            <a:rPr lang="en-US" sz="2400" b="1" dirty="0">
              <a:effectLst/>
              <a:latin typeface="Calibri" pitchFamily="34" charset="0"/>
              <a:cs typeface="Calibri" pitchFamily="34" charset="0"/>
            </a:rPr>
          </a:br>
          <a:r>
            <a:rPr lang="id-ID" sz="1400" b="0" dirty="0">
              <a:effectLst/>
              <a:latin typeface="Calibri" pitchFamily="34" charset="0"/>
              <a:cs typeface="Calibri" pitchFamily="34" charset="0"/>
            </a:rPr>
            <a:t>(</a:t>
          </a:r>
          <a:r>
            <a:rPr lang="en-US" sz="1400" b="0" dirty="0" err="1">
              <a:effectLst/>
              <a:latin typeface="Calibri" pitchFamily="34" charset="0"/>
              <a:cs typeface="Calibri" pitchFamily="34" charset="0"/>
            </a:rPr>
            <a:t>Pilih</a:t>
          </a:r>
          <a:r>
            <a:rPr lang="en-US" sz="1400" b="0" dirty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dirty="0" err="1">
              <a:effectLst/>
              <a:latin typeface="Calibri" pitchFamily="34" charset="0"/>
              <a:cs typeface="Calibri" pitchFamily="34" charset="0"/>
            </a:rPr>
            <a:t>Metode</a:t>
          </a:r>
          <a:br>
            <a:rPr lang="en-US" sz="1400" b="0" dirty="0">
              <a:effectLst/>
              <a:latin typeface="Calibri" pitchFamily="34" charset="0"/>
              <a:cs typeface="Calibri" pitchFamily="34" charset="0"/>
            </a:rPr>
          </a:br>
          <a:r>
            <a:rPr lang="en-US" sz="1400" b="0" dirty="0" err="1">
              <a:effectLst/>
              <a:latin typeface="Calibri" pitchFamily="34" charset="0"/>
              <a:cs typeface="Calibri" pitchFamily="34" charset="0"/>
            </a:rPr>
            <a:t>Sesuai</a:t>
          </a:r>
          <a:r>
            <a:rPr lang="en-US" sz="1400" b="0" dirty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dirty="0" err="1">
              <a:effectLst/>
              <a:latin typeface="Calibri" pitchFamily="34" charset="0"/>
              <a:cs typeface="Calibri" pitchFamily="34" charset="0"/>
            </a:rPr>
            <a:t>Karakter</a:t>
          </a:r>
          <a:r>
            <a:rPr lang="en-US" sz="1400" b="0" dirty="0">
              <a:effectLst/>
              <a:latin typeface="Calibri" pitchFamily="34" charset="0"/>
              <a:cs typeface="Calibri" pitchFamily="34" charset="0"/>
            </a:rPr>
            <a:t> Data</a:t>
          </a:r>
          <a:r>
            <a:rPr lang="id-ID" sz="1400" b="0" dirty="0">
              <a:effectLst/>
              <a:latin typeface="Calibri" pitchFamily="34" charset="0"/>
              <a:cs typeface="Calibri" pitchFamily="34" charset="0"/>
            </a:rPr>
            <a:t>)</a:t>
          </a:r>
        </a:p>
      </dgm:t>
    </dgm:pt>
    <dgm:pt modelId="{48673825-1B99-4B1B-9235-721AD2783D98}" type="parTrans" cxnId="{54DA05A4-4EDB-409F-BACD-D4D1CF6DF717}">
      <dgm:prSet/>
      <dgm:spPr/>
      <dgm:t>
        <a:bodyPr/>
        <a:lstStyle/>
        <a:p>
          <a:endParaRPr lang="id-ID"/>
        </a:p>
      </dgm:t>
    </dgm:pt>
    <dgm:pt modelId="{6140B04B-B64C-4385-A943-620D62003DBA}" type="sibTrans" cxnId="{54DA05A4-4EDB-409F-BACD-D4D1CF6DF717}">
      <dgm:prSet/>
      <dgm:spPr/>
      <dgm:t>
        <a:bodyPr/>
        <a:lstStyle/>
        <a:p>
          <a:endParaRPr lang="id-ID"/>
        </a:p>
      </dgm:t>
    </dgm:pt>
    <dgm:pt modelId="{DEBA2456-0114-419B-8831-1598B85B7E6C}">
      <dgm:prSet phldrT="[Text]" custT="1"/>
      <dgm:spPr/>
      <dgm:t>
        <a:bodyPr/>
        <a:lstStyle/>
        <a:p>
          <a:r>
            <a:rPr lang="en-US" sz="2000" b="1" dirty="0">
              <a:effectLst/>
              <a:latin typeface="Calibri" pitchFamily="34" charset="0"/>
              <a:cs typeface="Calibri" pitchFamily="34" charset="0"/>
            </a:rPr>
            <a:t>3. </a:t>
          </a:r>
          <a:r>
            <a:rPr lang="en-US" sz="2000" b="1" dirty="0" err="1">
              <a:effectLst/>
              <a:latin typeface="Calibri" pitchFamily="34" charset="0"/>
              <a:cs typeface="Calibri" pitchFamily="34" charset="0"/>
            </a:rPr>
            <a:t>Pengetahuan</a:t>
          </a:r>
          <a:br>
            <a:rPr lang="id-ID" sz="2400" b="0" dirty="0">
              <a:effectLst/>
              <a:latin typeface="Calibri" pitchFamily="34" charset="0"/>
              <a:cs typeface="Calibri" pitchFamily="34" charset="0"/>
            </a:rPr>
          </a:br>
          <a:endParaRPr lang="en-US" sz="2800" b="0" dirty="0">
            <a:effectLst/>
            <a:latin typeface="Calibri" pitchFamily="34" charset="0"/>
            <a:cs typeface="Calibri" pitchFamily="34" charset="0"/>
          </a:endParaRPr>
        </a:p>
        <a:p>
          <a:r>
            <a:rPr lang="id-ID" sz="1400" b="0" dirty="0">
              <a:effectLst/>
              <a:latin typeface="Calibri" pitchFamily="34" charset="0"/>
              <a:cs typeface="Calibri" pitchFamily="34" charset="0"/>
            </a:rPr>
            <a:t>(Pola/Model</a:t>
          </a:r>
          <a:r>
            <a:rPr lang="en-US" sz="1400" b="0" dirty="0">
              <a:effectLst/>
              <a:latin typeface="Calibri" pitchFamily="34" charset="0"/>
              <a:cs typeface="Calibri" pitchFamily="34" charset="0"/>
            </a:rPr>
            <a:t>/</a:t>
          </a:r>
          <a:r>
            <a:rPr lang="en-US" sz="1400" b="0" dirty="0" err="1">
              <a:effectLst/>
              <a:latin typeface="Calibri" pitchFamily="34" charset="0"/>
              <a:cs typeface="Calibri" pitchFamily="34" charset="0"/>
            </a:rPr>
            <a:t>Rumus</a:t>
          </a:r>
          <a:r>
            <a:rPr lang="en-US" sz="1400" b="0" dirty="0">
              <a:effectLst/>
              <a:latin typeface="Calibri" pitchFamily="34" charset="0"/>
              <a:cs typeface="Calibri" pitchFamily="34" charset="0"/>
            </a:rPr>
            <a:t>/</a:t>
          </a:r>
          <a:br>
            <a:rPr lang="en-US" sz="1400" b="0" dirty="0">
              <a:effectLst/>
              <a:latin typeface="Calibri" pitchFamily="34" charset="0"/>
              <a:cs typeface="Calibri" pitchFamily="34" charset="0"/>
            </a:rPr>
          </a:br>
          <a:r>
            <a:rPr lang="en-US" sz="1400" b="0" dirty="0">
              <a:effectLst/>
              <a:latin typeface="Calibri" pitchFamily="34" charset="0"/>
              <a:cs typeface="Calibri" pitchFamily="34" charset="0"/>
            </a:rPr>
            <a:t>Tree/Rule/Cluster</a:t>
          </a:r>
          <a:r>
            <a:rPr lang="id-ID" sz="1400" b="0" dirty="0">
              <a:effectLst/>
              <a:latin typeface="Calibri" pitchFamily="34" charset="0"/>
              <a:cs typeface="Calibri" pitchFamily="34" charset="0"/>
            </a:rPr>
            <a:t>)</a:t>
          </a:r>
        </a:p>
      </dgm:t>
    </dgm:pt>
    <dgm:pt modelId="{15238DB3-2C28-4DC6-B643-D5BC9D4A08DF}" type="parTrans" cxnId="{BA0037B4-797A-4449-8185-FBA661D5AF8E}">
      <dgm:prSet/>
      <dgm:spPr/>
      <dgm:t>
        <a:bodyPr/>
        <a:lstStyle/>
        <a:p>
          <a:endParaRPr lang="id-ID"/>
        </a:p>
      </dgm:t>
    </dgm:pt>
    <dgm:pt modelId="{9ED6EE63-48B4-4AF5-B486-ADEDDE75D3DE}" type="sibTrans" cxnId="{BA0037B4-797A-4449-8185-FBA661D5AF8E}">
      <dgm:prSet/>
      <dgm:spPr/>
      <dgm:t>
        <a:bodyPr/>
        <a:lstStyle/>
        <a:p>
          <a:endParaRPr lang="id-ID"/>
        </a:p>
      </dgm:t>
    </dgm:pt>
    <dgm:pt modelId="{8FFC3E55-B4E6-457A-9E45-5303238A0D67}">
      <dgm:prSet phldrT="[Text]" custT="1"/>
      <dgm:spPr/>
      <dgm:t>
        <a:bodyPr/>
        <a:lstStyle/>
        <a:p>
          <a:r>
            <a:rPr lang="en-US" sz="2000" b="1" dirty="0">
              <a:effectLst/>
              <a:latin typeface="Calibri" pitchFamily="34" charset="0"/>
              <a:cs typeface="Calibri" pitchFamily="34" charset="0"/>
            </a:rPr>
            <a:t>4. </a:t>
          </a:r>
          <a:r>
            <a:rPr lang="id-ID" sz="2000" b="1" dirty="0" err="1">
              <a:effectLst/>
              <a:latin typeface="Calibri" pitchFamily="34" charset="0"/>
              <a:cs typeface="Calibri" pitchFamily="34" charset="0"/>
            </a:rPr>
            <a:t>Evaluation</a:t>
          </a:r>
          <a:r>
            <a:rPr lang="id-ID" sz="2000" b="0" dirty="0">
              <a:effectLst/>
              <a:latin typeface="Calibri" pitchFamily="34" charset="0"/>
              <a:cs typeface="Calibri" pitchFamily="34" charset="0"/>
            </a:rPr>
            <a:t> </a:t>
          </a:r>
          <a:br>
            <a:rPr lang="id-ID" sz="2400" b="0" dirty="0">
              <a:effectLst/>
              <a:latin typeface="Calibri" pitchFamily="34" charset="0"/>
              <a:cs typeface="Calibri" pitchFamily="34" charset="0"/>
            </a:rPr>
          </a:br>
          <a:endParaRPr lang="en-US" sz="1600" b="0" dirty="0">
            <a:effectLst/>
            <a:latin typeface="Calibri" pitchFamily="34" charset="0"/>
            <a:cs typeface="Calibri" pitchFamily="34" charset="0"/>
          </a:endParaRPr>
        </a:p>
        <a:p>
          <a:br>
            <a:rPr lang="en-US" sz="2400" b="0" dirty="0">
              <a:effectLst/>
              <a:latin typeface="Calibri" pitchFamily="34" charset="0"/>
              <a:cs typeface="Calibri" pitchFamily="34" charset="0"/>
            </a:rPr>
          </a:br>
          <a:r>
            <a:rPr lang="id-ID" sz="1400" b="0" dirty="0">
              <a:effectLst/>
              <a:latin typeface="Calibri" pitchFamily="34" charset="0"/>
              <a:cs typeface="Calibri" pitchFamily="34" charset="0"/>
            </a:rPr>
            <a:t>(Akurasi, AUC,</a:t>
          </a:r>
          <a:r>
            <a:rPr lang="en-US" sz="1400" b="0" dirty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id-ID" sz="1400" b="0" dirty="0">
              <a:effectLst/>
              <a:latin typeface="Calibri" pitchFamily="34" charset="0"/>
              <a:cs typeface="Calibri" pitchFamily="34" charset="0"/>
            </a:rPr>
            <a:t>RMSE, </a:t>
          </a:r>
          <a:r>
            <a:rPr lang="en-US" sz="1400" b="0" dirty="0">
              <a:effectLst/>
              <a:latin typeface="Calibri" pitchFamily="34" charset="0"/>
              <a:cs typeface="Calibri" pitchFamily="34" charset="0"/>
            </a:rPr>
            <a:t>Lift Ratio,…</a:t>
          </a:r>
          <a:r>
            <a:rPr lang="id-ID" sz="1400" b="0" dirty="0">
              <a:effectLst/>
              <a:latin typeface="Calibri" pitchFamily="34" charset="0"/>
              <a:cs typeface="Calibri" pitchFamily="34" charset="0"/>
            </a:rPr>
            <a:t>)</a:t>
          </a:r>
        </a:p>
      </dgm:t>
    </dgm:pt>
    <dgm:pt modelId="{DE37DEC8-1D34-41BF-A730-E1302BECCADC}" type="parTrans" cxnId="{393D3DE3-D800-48DB-9583-C3CD70D02551}">
      <dgm:prSet/>
      <dgm:spPr/>
      <dgm:t>
        <a:bodyPr/>
        <a:lstStyle/>
        <a:p>
          <a:endParaRPr lang="id-ID"/>
        </a:p>
      </dgm:t>
    </dgm:pt>
    <dgm:pt modelId="{26B0DE46-9EE8-4989-A3AA-E5048C05EFAD}" type="sibTrans" cxnId="{393D3DE3-D800-48DB-9583-C3CD70D02551}">
      <dgm:prSet/>
      <dgm:spPr/>
      <dgm:t>
        <a:bodyPr/>
        <a:lstStyle/>
        <a:p>
          <a:endParaRPr lang="id-ID"/>
        </a:p>
      </dgm:t>
    </dgm:pt>
    <dgm:pt modelId="{CC8A2AE1-A7D0-4B30-90F8-E9C2A3DD82FF}" type="pres">
      <dgm:prSet presAssocID="{D82D1D83-284C-44DD-9EFD-ECE38BA4CE5A}" presName="Name0" presStyleCnt="0">
        <dgm:presLayoutVars>
          <dgm:dir/>
          <dgm:resizeHandles val="exact"/>
        </dgm:presLayoutVars>
      </dgm:prSet>
      <dgm:spPr/>
    </dgm:pt>
    <dgm:pt modelId="{3FF2D7AC-1439-4634-8741-DF82FA267305}" type="pres">
      <dgm:prSet presAssocID="{F4FF6E25-E4BF-4A3A-A478-8ED374956B92}" presName="composite" presStyleCnt="0"/>
      <dgm:spPr/>
    </dgm:pt>
    <dgm:pt modelId="{557DC1F0-74B2-480B-9AA7-C94AF2937C30}" type="pres">
      <dgm:prSet presAssocID="{F4FF6E25-E4BF-4A3A-A478-8ED374956B92}" presName="imagSh" presStyleLbl="bgImgPlace1" presStyleIdx="0" presStyleCnt="4" custLinFactNeighborY="-5782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9834F6CD-5280-484F-B60E-1E213A8C49AF}" type="pres">
      <dgm:prSet presAssocID="{F4FF6E25-E4BF-4A3A-A478-8ED374956B92}" presName="txNode" presStyleLbl="node1" presStyleIdx="0" presStyleCnt="4" custScaleX="161096" custScaleY="140729" custLinFactNeighborX="4039" custLinFactNeighborY="-16728">
        <dgm:presLayoutVars>
          <dgm:bulletEnabled val="1"/>
        </dgm:presLayoutVars>
      </dgm:prSet>
      <dgm:spPr/>
    </dgm:pt>
    <dgm:pt modelId="{C1EE5767-966F-40CA-82D8-9FD446AD3513}" type="pres">
      <dgm:prSet presAssocID="{251A6CF7-F073-48F8-9907-2F09B280EB84}" presName="sibTrans" presStyleLbl="sibTrans2D1" presStyleIdx="0" presStyleCnt="3"/>
      <dgm:spPr/>
    </dgm:pt>
    <dgm:pt modelId="{E022EF6B-CFF5-4F11-8D9E-BF3B2E0B4C6C}" type="pres">
      <dgm:prSet presAssocID="{251A6CF7-F073-48F8-9907-2F09B280EB84}" presName="connTx" presStyleLbl="sibTrans2D1" presStyleIdx="0" presStyleCnt="3"/>
      <dgm:spPr/>
    </dgm:pt>
    <dgm:pt modelId="{865F35DD-F702-4973-917E-886CA09B0D49}" type="pres">
      <dgm:prSet presAssocID="{E5BB5C2A-1AC5-4AE9-BA4D-5FDCEA88FC79}" presName="composite" presStyleCnt="0"/>
      <dgm:spPr/>
    </dgm:pt>
    <dgm:pt modelId="{5E5A3162-D62F-41D7-8F91-6DFCB1A86A9C}" type="pres">
      <dgm:prSet presAssocID="{E5BB5C2A-1AC5-4AE9-BA4D-5FDCEA88FC79}" presName="imagSh" presStyleLbl="bgImgPlace1" presStyleIdx="1" presStyleCnt="4" custLinFactNeighborY="-5782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ABFE0E57-F395-4DE5-94E1-5C956F356B88}" type="pres">
      <dgm:prSet presAssocID="{E5BB5C2A-1AC5-4AE9-BA4D-5FDCEA88FC79}" presName="txNode" presStyleLbl="node1" presStyleIdx="1" presStyleCnt="4" custScaleX="162351" custScaleY="140729" custLinFactNeighborY="-16728">
        <dgm:presLayoutVars>
          <dgm:bulletEnabled val="1"/>
        </dgm:presLayoutVars>
      </dgm:prSet>
      <dgm:spPr/>
    </dgm:pt>
    <dgm:pt modelId="{7D88BC18-F59C-422E-B048-3ABD1D0E1F14}" type="pres">
      <dgm:prSet presAssocID="{6140B04B-B64C-4385-A943-620D62003DBA}" presName="sibTrans" presStyleLbl="sibTrans2D1" presStyleIdx="1" presStyleCnt="3"/>
      <dgm:spPr/>
    </dgm:pt>
    <dgm:pt modelId="{32A28748-492C-4001-B321-97D410D8AEA7}" type="pres">
      <dgm:prSet presAssocID="{6140B04B-B64C-4385-A943-620D62003DBA}" presName="connTx" presStyleLbl="sibTrans2D1" presStyleIdx="1" presStyleCnt="3"/>
      <dgm:spPr/>
    </dgm:pt>
    <dgm:pt modelId="{3D4C0E6D-05D0-49B3-9250-CD6B4E5189F6}" type="pres">
      <dgm:prSet presAssocID="{DEBA2456-0114-419B-8831-1598B85B7E6C}" presName="composite" presStyleCnt="0"/>
      <dgm:spPr/>
    </dgm:pt>
    <dgm:pt modelId="{4D90948A-8E04-4233-ADF7-1E90F212F452}" type="pres">
      <dgm:prSet presAssocID="{DEBA2456-0114-419B-8831-1598B85B7E6C}" presName="imagSh" presStyleLbl="bgImgPlace1" presStyleIdx="2" presStyleCnt="4" custLinFactNeighborY="-5782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</dgm:spPr>
    </dgm:pt>
    <dgm:pt modelId="{3DC81AB5-6223-4D26-B903-7D6E2F663A3B}" type="pres">
      <dgm:prSet presAssocID="{DEBA2456-0114-419B-8831-1598B85B7E6C}" presName="txNode" presStyleLbl="node1" presStyleIdx="2" presStyleCnt="4" custScaleX="187438" custScaleY="140729" custLinFactNeighborY="-16728">
        <dgm:presLayoutVars>
          <dgm:bulletEnabled val="1"/>
        </dgm:presLayoutVars>
      </dgm:prSet>
      <dgm:spPr/>
    </dgm:pt>
    <dgm:pt modelId="{8A2D1533-6974-43EC-A5AA-F3C947BB5F87}" type="pres">
      <dgm:prSet presAssocID="{9ED6EE63-48B4-4AF5-B486-ADEDDE75D3DE}" presName="sibTrans" presStyleLbl="sibTrans2D1" presStyleIdx="2" presStyleCnt="3"/>
      <dgm:spPr/>
    </dgm:pt>
    <dgm:pt modelId="{11C94143-7744-42B6-89AB-9B0B25A2812F}" type="pres">
      <dgm:prSet presAssocID="{9ED6EE63-48B4-4AF5-B486-ADEDDE75D3DE}" presName="connTx" presStyleLbl="sibTrans2D1" presStyleIdx="2" presStyleCnt="3"/>
      <dgm:spPr/>
    </dgm:pt>
    <dgm:pt modelId="{CFD980F8-4A5B-4C9B-B5ED-6E43AEA1FF86}" type="pres">
      <dgm:prSet presAssocID="{8FFC3E55-B4E6-457A-9E45-5303238A0D67}" presName="composite" presStyleCnt="0"/>
      <dgm:spPr/>
    </dgm:pt>
    <dgm:pt modelId="{004CFFD5-5EA5-424D-81D9-5A63A5306412}" type="pres">
      <dgm:prSet presAssocID="{8FFC3E55-B4E6-457A-9E45-5303238A0D67}" presName="imagSh" presStyleLbl="bgImgPlace1" presStyleIdx="3" presStyleCnt="4" custLinFactNeighborY="-57822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18892D23-1B4B-4CEF-8215-B0C526D6D4EB}" type="pres">
      <dgm:prSet presAssocID="{8FFC3E55-B4E6-457A-9E45-5303238A0D67}" presName="txNode" presStyleLbl="node1" presStyleIdx="3" presStyleCnt="4" custScaleX="154496" custScaleY="140729" custLinFactNeighborY="-16728">
        <dgm:presLayoutVars>
          <dgm:bulletEnabled val="1"/>
        </dgm:presLayoutVars>
      </dgm:prSet>
      <dgm:spPr/>
    </dgm:pt>
  </dgm:ptLst>
  <dgm:cxnLst>
    <dgm:cxn modelId="{1245050F-5D7D-4DBF-99B7-D76272E691CE}" type="presOf" srcId="{251A6CF7-F073-48F8-9907-2F09B280EB84}" destId="{C1EE5767-966F-40CA-82D8-9FD446AD3513}" srcOrd="0" destOrd="0" presId="urn:microsoft.com/office/officeart/2005/8/layout/hProcess10"/>
    <dgm:cxn modelId="{EB698631-BA63-4F31-9509-6DD6FDAD19B6}" type="presOf" srcId="{F4FF6E25-E4BF-4A3A-A478-8ED374956B92}" destId="{9834F6CD-5280-484F-B60E-1E213A8C49AF}" srcOrd="0" destOrd="0" presId="urn:microsoft.com/office/officeart/2005/8/layout/hProcess10"/>
    <dgm:cxn modelId="{79B9233C-42DE-4261-B9A5-30FA29E96616}" type="presOf" srcId="{8FFC3E55-B4E6-457A-9E45-5303238A0D67}" destId="{18892D23-1B4B-4CEF-8215-B0C526D6D4EB}" srcOrd="0" destOrd="0" presId="urn:microsoft.com/office/officeart/2005/8/layout/hProcess10"/>
    <dgm:cxn modelId="{ACF46545-0D31-46CA-A0B5-D4176BA7DB9B}" type="presOf" srcId="{6140B04B-B64C-4385-A943-620D62003DBA}" destId="{32A28748-492C-4001-B321-97D410D8AEA7}" srcOrd="1" destOrd="0" presId="urn:microsoft.com/office/officeart/2005/8/layout/hProcess10"/>
    <dgm:cxn modelId="{6E9A9552-F3C8-473A-9DA4-FCFB2C180A2E}" type="presOf" srcId="{E5BB5C2A-1AC5-4AE9-BA4D-5FDCEA88FC79}" destId="{ABFE0E57-F395-4DE5-94E1-5C956F356B88}" srcOrd="0" destOrd="0" presId="urn:microsoft.com/office/officeart/2005/8/layout/hProcess10"/>
    <dgm:cxn modelId="{2AA7C760-D94F-4B0E-965F-CF4E13B01578}" type="presOf" srcId="{251A6CF7-F073-48F8-9907-2F09B280EB84}" destId="{E022EF6B-CFF5-4F11-8D9E-BF3B2E0B4C6C}" srcOrd="1" destOrd="0" presId="urn:microsoft.com/office/officeart/2005/8/layout/hProcess10"/>
    <dgm:cxn modelId="{9E7C728C-2904-4180-AD48-E278098E95AA}" type="presOf" srcId="{6140B04B-B64C-4385-A943-620D62003DBA}" destId="{7D88BC18-F59C-422E-B048-3ABD1D0E1F14}" srcOrd="0" destOrd="0" presId="urn:microsoft.com/office/officeart/2005/8/layout/hProcess10"/>
    <dgm:cxn modelId="{4F140C8F-C0AF-41CD-B9EB-CF1029A036CE}" type="presOf" srcId="{9ED6EE63-48B4-4AF5-B486-ADEDDE75D3DE}" destId="{11C94143-7744-42B6-89AB-9B0B25A2812F}" srcOrd="1" destOrd="0" presId="urn:microsoft.com/office/officeart/2005/8/layout/hProcess10"/>
    <dgm:cxn modelId="{9BF3149B-9C98-481B-B766-E6309FCCBC65}" type="presOf" srcId="{DEBA2456-0114-419B-8831-1598B85B7E6C}" destId="{3DC81AB5-6223-4D26-B903-7D6E2F663A3B}" srcOrd="0" destOrd="0" presId="urn:microsoft.com/office/officeart/2005/8/layout/hProcess10"/>
    <dgm:cxn modelId="{54DA05A4-4EDB-409F-BACD-D4D1CF6DF717}" srcId="{D82D1D83-284C-44DD-9EFD-ECE38BA4CE5A}" destId="{E5BB5C2A-1AC5-4AE9-BA4D-5FDCEA88FC79}" srcOrd="1" destOrd="0" parTransId="{48673825-1B99-4B1B-9235-721AD2783D98}" sibTransId="{6140B04B-B64C-4385-A943-620D62003DBA}"/>
    <dgm:cxn modelId="{BA0037B4-797A-4449-8185-FBA661D5AF8E}" srcId="{D82D1D83-284C-44DD-9EFD-ECE38BA4CE5A}" destId="{DEBA2456-0114-419B-8831-1598B85B7E6C}" srcOrd="2" destOrd="0" parTransId="{15238DB3-2C28-4DC6-B643-D5BC9D4A08DF}" sibTransId="{9ED6EE63-48B4-4AF5-B486-ADEDDE75D3DE}"/>
    <dgm:cxn modelId="{E7D160D5-FAAE-4DAE-AE9A-5DA35C061F8B}" type="presOf" srcId="{D82D1D83-284C-44DD-9EFD-ECE38BA4CE5A}" destId="{CC8A2AE1-A7D0-4B30-90F8-E9C2A3DD82FF}" srcOrd="0" destOrd="0" presId="urn:microsoft.com/office/officeart/2005/8/layout/hProcess10"/>
    <dgm:cxn modelId="{393D3DE3-D800-48DB-9583-C3CD70D02551}" srcId="{D82D1D83-284C-44DD-9EFD-ECE38BA4CE5A}" destId="{8FFC3E55-B4E6-457A-9E45-5303238A0D67}" srcOrd="3" destOrd="0" parTransId="{DE37DEC8-1D34-41BF-A730-E1302BECCADC}" sibTransId="{26B0DE46-9EE8-4989-A3AA-E5048C05EFAD}"/>
    <dgm:cxn modelId="{CE9D47FB-99F6-42A2-A58C-E9DA798EAB06}" type="presOf" srcId="{9ED6EE63-48B4-4AF5-B486-ADEDDE75D3DE}" destId="{8A2D1533-6974-43EC-A5AA-F3C947BB5F87}" srcOrd="0" destOrd="0" presId="urn:microsoft.com/office/officeart/2005/8/layout/hProcess10"/>
    <dgm:cxn modelId="{1844CBFB-67DC-40AC-AE23-7DD7D62D1459}" srcId="{D82D1D83-284C-44DD-9EFD-ECE38BA4CE5A}" destId="{F4FF6E25-E4BF-4A3A-A478-8ED374956B92}" srcOrd="0" destOrd="0" parTransId="{C41F9537-146E-4A1F-932B-484CA3A32178}" sibTransId="{251A6CF7-F073-48F8-9907-2F09B280EB84}"/>
    <dgm:cxn modelId="{8AEAEDBD-2B8D-42D4-9A6D-A078C86F7935}" type="presParOf" srcId="{CC8A2AE1-A7D0-4B30-90F8-E9C2A3DD82FF}" destId="{3FF2D7AC-1439-4634-8741-DF82FA267305}" srcOrd="0" destOrd="0" presId="urn:microsoft.com/office/officeart/2005/8/layout/hProcess10"/>
    <dgm:cxn modelId="{9E343E7C-1302-4FA1-A377-720EBC376B88}" type="presParOf" srcId="{3FF2D7AC-1439-4634-8741-DF82FA267305}" destId="{557DC1F0-74B2-480B-9AA7-C94AF2937C30}" srcOrd="0" destOrd="0" presId="urn:microsoft.com/office/officeart/2005/8/layout/hProcess10"/>
    <dgm:cxn modelId="{7AC1EFBC-80B4-4E62-ABCC-5706ECCEC376}" type="presParOf" srcId="{3FF2D7AC-1439-4634-8741-DF82FA267305}" destId="{9834F6CD-5280-484F-B60E-1E213A8C49AF}" srcOrd="1" destOrd="0" presId="urn:microsoft.com/office/officeart/2005/8/layout/hProcess10"/>
    <dgm:cxn modelId="{143BB70E-404E-446B-AA35-3CA9EC509215}" type="presParOf" srcId="{CC8A2AE1-A7D0-4B30-90F8-E9C2A3DD82FF}" destId="{C1EE5767-966F-40CA-82D8-9FD446AD3513}" srcOrd="1" destOrd="0" presId="urn:microsoft.com/office/officeart/2005/8/layout/hProcess10"/>
    <dgm:cxn modelId="{C23CF36C-5F98-486F-B5EA-11DF79770234}" type="presParOf" srcId="{C1EE5767-966F-40CA-82D8-9FD446AD3513}" destId="{E022EF6B-CFF5-4F11-8D9E-BF3B2E0B4C6C}" srcOrd="0" destOrd="0" presId="urn:microsoft.com/office/officeart/2005/8/layout/hProcess10"/>
    <dgm:cxn modelId="{02351A85-95AB-4EED-8643-B81710BAEC01}" type="presParOf" srcId="{CC8A2AE1-A7D0-4B30-90F8-E9C2A3DD82FF}" destId="{865F35DD-F702-4973-917E-886CA09B0D49}" srcOrd="2" destOrd="0" presId="urn:microsoft.com/office/officeart/2005/8/layout/hProcess10"/>
    <dgm:cxn modelId="{1B20C36A-3556-4411-AB71-5028442BA247}" type="presParOf" srcId="{865F35DD-F702-4973-917E-886CA09B0D49}" destId="{5E5A3162-D62F-41D7-8F91-6DFCB1A86A9C}" srcOrd="0" destOrd="0" presId="urn:microsoft.com/office/officeart/2005/8/layout/hProcess10"/>
    <dgm:cxn modelId="{2A237160-01CF-4A6F-AE4F-2A90F77475A7}" type="presParOf" srcId="{865F35DD-F702-4973-917E-886CA09B0D49}" destId="{ABFE0E57-F395-4DE5-94E1-5C956F356B88}" srcOrd="1" destOrd="0" presId="urn:microsoft.com/office/officeart/2005/8/layout/hProcess10"/>
    <dgm:cxn modelId="{53237B65-3462-4984-B908-531C744005F6}" type="presParOf" srcId="{CC8A2AE1-A7D0-4B30-90F8-E9C2A3DD82FF}" destId="{7D88BC18-F59C-422E-B048-3ABD1D0E1F14}" srcOrd="3" destOrd="0" presId="urn:microsoft.com/office/officeart/2005/8/layout/hProcess10"/>
    <dgm:cxn modelId="{73D4E801-7A74-4FAA-9C8D-712381D56DF5}" type="presParOf" srcId="{7D88BC18-F59C-422E-B048-3ABD1D0E1F14}" destId="{32A28748-492C-4001-B321-97D410D8AEA7}" srcOrd="0" destOrd="0" presId="urn:microsoft.com/office/officeart/2005/8/layout/hProcess10"/>
    <dgm:cxn modelId="{76F78EEF-F754-4D10-AFE3-F82252D7B26B}" type="presParOf" srcId="{CC8A2AE1-A7D0-4B30-90F8-E9C2A3DD82FF}" destId="{3D4C0E6D-05D0-49B3-9250-CD6B4E5189F6}" srcOrd="4" destOrd="0" presId="urn:microsoft.com/office/officeart/2005/8/layout/hProcess10"/>
    <dgm:cxn modelId="{FD720661-BEDA-4C76-A474-2916D1EBFD7A}" type="presParOf" srcId="{3D4C0E6D-05D0-49B3-9250-CD6B4E5189F6}" destId="{4D90948A-8E04-4233-ADF7-1E90F212F452}" srcOrd="0" destOrd="0" presId="urn:microsoft.com/office/officeart/2005/8/layout/hProcess10"/>
    <dgm:cxn modelId="{073086B1-3DCE-4893-BF59-60FCE0007869}" type="presParOf" srcId="{3D4C0E6D-05D0-49B3-9250-CD6B4E5189F6}" destId="{3DC81AB5-6223-4D26-B903-7D6E2F663A3B}" srcOrd="1" destOrd="0" presId="urn:microsoft.com/office/officeart/2005/8/layout/hProcess10"/>
    <dgm:cxn modelId="{1A53EEED-6961-4093-9DBF-EFCA6C00D876}" type="presParOf" srcId="{CC8A2AE1-A7D0-4B30-90F8-E9C2A3DD82FF}" destId="{8A2D1533-6974-43EC-A5AA-F3C947BB5F87}" srcOrd="5" destOrd="0" presId="urn:microsoft.com/office/officeart/2005/8/layout/hProcess10"/>
    <dgm:cxn modelId="{46CBAD75-93A5-4BFF-B00A-CE3496BF218F}" type="presParOf" srcId="{8A2D1533-6974-43EC-A5AA-F3C947BB5F87}" destId="{11C94143-7744-42B6-89AB-9B0B25A2812F}" srcOrd="0" destOrd="0" presId="urn:microsoft.com/office/officeart/2005/8/layout/hProcess10"/>
    <dgm:cxn modelId="{D58180F7-CEDF-40D9-A22C-DA1EB869B9D9}" type="presParOf" srcId="{CC8A2AE1-A7D0-4B30-90F8-E9C2A3DD82FF}" destId="{CFD980F8-4A5B-4C9B-B5ED-6E43AEA1FF86}" srcOrd="6" destOrd="0" presId="urn:microsoft.com/office/officeart/2005/8/layout/hProcess10"/>
    <dgm:cxn modelId="{FE871800-51CB-41F6-BB08-4680C4B28A74}" type="presParOf" srcId="{CFD980F8-4A5B-4C9B-B5ED-6E43AEA1FF86}" destId="{004CFFD5-5EA5-424D-81D9-5A63A5306412}" srcOrd="0" destOrd="0" presId="urn:microsoft.com/office/officeart/2005/8/layout/hProcess10"/>
    <dgm:cxn modelId="{DE689B60-F7D3-4B50-95EC-BC0B7E68262A}" type="presParOf" srcId="{CFD980F8-4A5B-4C9B-B5ED-6E43AEA1FF86}" destId="{18892D23-1B4B-4CEF-8215-B0C526D6D4EB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FA1C3-D2A0-4381-BDFE-288A25B936DA}">
      <dsp:nvSpPr>
        <dsp:cNvPr id="0" name=""/>
        <dsp:cNvSpPr/>
      </dsp:nvSpPr>
      <dsp:spPr>
        <a:xfrm>
          <a:off x="2419549" y="2222"/>
          <a:ext cx="2399900" cy="105341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itchFamily="34" charset="0"/>
              <a:cs typeface="Calibri" pitchFamily="34" charset="0"/>
            </a:rPr>
            <a:t>1. </a:t>
          </a:r>
          <a:r>
            <a:rPr lang="en-US" sz="2400" b="1" kern="1200" dirty="0" err="1">
              <a:latin typeface="Calibri" pitchFamily="34" charset="0"/>
              <a:cs typeface="Calibri" pitchFamily="34" charset="0"/>
            </a:rPr>
            <a:t>Estimasi</a:t>
          </a:r>
          <a:endParaRPr lang="id-ID" sz="2400" b="1" kern="1200" dirty="0">
            <a:latin typeface="Calibri" pitchFamily="34" charset="0"/>
            <a:cs typeface="Calibri" pitchFamily="34" charset="0"/>
          </a:endParaRPr>
        </a:p>
      </dsp:txBody>
      <dsp:txXfrm>
        <a:off x="2470973" y="53646"/>
        <a:ext cx="2297052" cy="950571"/>
      </dsp:txXfrm>
    </dsp:sp>
    <dsp:sp modelId="{1D91136C-911A-4D2F-BB5F-D79DECB50858}">
      <dsp:nvSpPr>
        <dsp:cNvPr id="0" name=""/>
        <dsp:cNvSpPr/>
      </dsp:nvSpPr>
      <dsp:spPr>
        <a:xfrm>
          <a:off x="1775418" y="682575"/>
          <a:ext cx="4205959" cy="4205959"/>
        </a:xfrm>
        <a:custGeom>
          <a:avLst/>
          <a:gdLst/>
          <a:ahLst/>
          <a:cxnLst/>
          <a:rect l="0" t="0" r="0" b="0"/>
          <a:pathLst>
            <a:path>
              <a:moveTo>
                <a:pt x="3054834" y="227747"/>
              </a:moveTo>
              <a:arcTo wR="2102979" hR="2102979" stAng="17814722" swAng="1966319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7DDBF-AA28-4557-8BB8-C45A812C553E}">
      <dsp:nvSpPr>
        <dsp:cNvPr id="0" name=""/>
        <dsp:cNvSpPr/>
      </dsp:nvSpPr>
      <dsp:spPr>
        <a:xfrm>
          <a:off x="4654704" y="1734497"/>
          <a:ext cx="2399900" cy="105341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itchFamily="34" charset="0"/>
              <a:cs typeface="Calibri" pitchFamily="34" charset="0"/>
            </a:rPr>
            <a:t>2. </a:t>
          </a:r>
          <a:r>
            <a:rPr lang="en-US" sz="2400" b="1" kern="1200" dirty="0" err="1">
              <a:latin typeface="Calibri" pitchFamily="34" charset="0"/>
              <a:cs typeface="Calibri" pitchFamily="34" charset="0"/>
            </a:rPr>
            <a:t>Prediksi</a:t>
          </a:r>
          <a:endParaRPr lang="id-ID" sz="2400" b="1" kern="1200" dirty="0">
            <a:latin typeface="Calibri" pitchFamily="34" charset="0"/>
            <a:cs typeface="Calibri" pitchFamily="34" charset="0"/>
          </a:endParaRPr>
        </a:p>
      </dsp:txBody>
      <dsp:txXfrm>
        <a:off x="4706128" y="1785921"/>
        <a:ext cx="2297052" cy="950571"/>
      </dsp:txXfrm>
    </dsp:sp>
    <dsp:sp modelId="{DD9BA5DB-6A48-475B-8CFF-14A8EC78B08C}">
      <dsp:nvSpPr>
        <dsp:cNvPr id="0" name=""/>
        <dsp:cNvSpPr/>
      </dsp:nvSpPr>
      <dsp:spPr>
        <a:xfrm>
          <a:off x="1699113" y="1009926"/>
          <a:ext cx="4205959" cy="4205959"/>
        </a:xfrm>
        <a:custGeom>
          <a:avLst/>
          <a:gdLst/>
          <a:ahLst/>
          <a:cxnLst/>
          <a:rect l="0" t="0" r="0" b="0"/>
          <a:pathLst>
            <a:path>
              <a:moveTo>
                <a:pt x="4182202" y="1787767"/>
              </a:moveTo>
              <a:arcTo wR="2102979" hR="2102979" stAng="21082772" swAng="159997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8888A-33EE-424E-90E3-61E52784F128}">
      <dsp:nvSpPr>
        <dsp:cNvPr id="0" name=""/>
        <dsp:cNvSpPr/>
      </dsp:nvSpPr>
      <dsp:spPr>
        <a:xfrm>
          <a:off x="4227298" y="3773755"/>
          <a:ext cx="2399900" cy="105341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itchFamily="34" charset="0"/>
              <a:cs typeface="Calibri" pitchFamily="34" charset="0"/>
            </a:rPr>
            <a:t>3. </a:t>
          </a:r>
          <a:r>
            <a:rPr lang="en-US" sz="2400" b="1" kern="1200" dirty="0" err="1">
              <a:latin typeface="Calibri" pitchFamily="34" charset="0"/>
              <a:cs typeface="Calibri" pitchFamily="34" charset="0"/>
            </a:rPr>
            <a:t>Klasifikasi</a:t>
          </a:r>
          <a:endParaRPr lang="id-ID" sz="2400" b="1" kern="1200" dirty="0">
            <a:latin typeface="Calibri" pitchFamily="34" charset="0"/>
            <a:cs typeface="Calibri" pitchFamily="34" charset="0"/>
          </a:endParaRPr>
        </a:p>
      </dsp:txBody>
      <dsp:txXfrm>
        <a:off x="4278722" y="3825179"/>
        <a:ext cx="2297052" cy="950571"/>
      </dsp:txXfrm>
    </dsp:sp>
    <dsp:sp modelId="{E22C771A-FB35-4D4F-B6F4-B7CB32147657}">
      <dsp:nvSpPr>
        <dsp:cNvPr id="0" name=""/>
        <dsp:cNvSpPr/>
      </dsp:nvSpPr>
      <dsp:spPr>
        <a:xfrm>
          <a:off x="1499533" y="948901"/>
          <a:ext cx="4205959" cy="4205959"/>
        </a:xfrm>
        <a:custGeom>
          <a:avLst/>
          <a:gdLst/>
          <a:ahLst/>
          <a:cxnLst/>
          <a:rect l="0" t="0" r="0" b="0"/>
          <a:pathLst>
            <a:path>
              <a:moveTo>
                <a:pt x="3211204" y="3890257"/>
              </a:moveTo>
              <a:arcTo wR="2102979" hR="2102979" stAng="3491909" swAng="3816164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06E50-C35E-4EF5-9EFB-005093727407}">
      <dsp:nvSpPr>
        <dsp:cNvPr id="0" name=""/>
        <dsp:cNvSpPr/>
      </dsp:nvSpPr>
      <dsp:spPr>
        <a:xfrm>
          <a:off x="590742" y="3773761"/>
          <a:ext cx="2399900" cy="10534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itchFamily="34" charset="0"/>
              <a:cs typeface="Calibri" pitchFamily="34" charset="0"/>
            </a:rPr>
            <a:t>4. </a:t>
          </a:r>
          <a:r>
            <a:rPr lang="en-US" sz="2400" b="1" kern="1200" dirty="0" err="1">
              <a:latin typeface="Calibri" pitchFamily="34" charset="0"/>
              <a:cs typeface="Calibri" pitchFamily="34" charset="0"/>
            </a:rPr>
            <a:t>Klastering</a:t>
          </a:r>
          <a:endParaRPr lang="id-ID" sz="2400" b="1" kern="1200" dirty="0">
            <a:latin typeface="Calibri" pitchFamily="34" charset="0"/>
            <a:cs typeface="Calibri" pitchFamily="34" charset="0"/>
          </a:endParaRPr>
        </a:p>
      </dsp:txBody>
      <dsp:txXfrm>
        <a:off x="642166" y="3825185"/>
        <a:ext cx="2297052" cy="950571"/>
      </dsp:txXfrm>
    </dsp:sp>
    <dsp:sp modelId="{1F0C0026-3CC9-4865-B0BC-FC7DBCF64595}">
      <dsp:nvSpPr>
        <dsp:cNvPr id="0" name=""/>
        <dsp:cNvSpPr/>
      </dsp:nvSpPr>
      <dsp:spPr>
        <a:xfrm>
          <a:off x="1331329" y="1056794"/>
          <a:ext cx="4205959" cy="4205959"/>
        </a:xfrm>
        <a:custGeom>
          <a:avLst/>
          <a:gdLst/>
          <a:ahLst/>
          <a:cxnLst/>
          <a:rect l="0" t="0" r="0" b="0"/>
          <a:pathLst>
            <a:path>
              <a:moveTo>
                <a:pt x="88713" y="2707342"/>
              </a:moveTo>
              <a:arcTo wR="2102979" hR="2102979" stAng="9797916" swAng="1626888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50479-4B3B-486D-B2F7-C4FEA2528E10}">
      <dsp:nvSpPr>
        <dsp:cNvPr id="0" name=""/>
        <dsp:cNvSpPr/>
      </dsp:nvSpPr>
      <dsp:spPr>
        <a:xfrm>
          <a:off x="197405" y="1716358"/>
          <a:ext cx="2399900" cy="105341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itchFamily="34" charset="0"/>
              <a:cs typeface="Calibri" pitchFamily="34" charset="0"/>
            </a:rPr>
            <a:t>5. </a:t>
          </a:r>
          <a:r>
            <a:rPr lang="en-US" sz="2400" b="1" kern="1200" dirty="0" err="1">
              <a:latin typeface="Calibri" pitchFamily="34" charset="0"/>
              <a:cs typeface="Calibri" pitchFamily="34" charset="0"/>
            </a:rPr>
            <a:t>Asosiasi</a:t>
          </a:r>
          <a:endParaRPr lang="id-ID" sz="2400" b="1" kern="1200" dirty="0">
            <a:latin typeface="Calibri" pitchFamily="34" charset="0"/>
            <a:cs typeface="Calibri" pitchFamily="34" charset="0"/>
          </a:endParaRPr>
        </a:p>
      </dsp:txBody>
      <dsp:txXfrm>
        <a:off x="248829" y="1767782"/>
        <a:ext cx="2297052" cy="950571"/>
      </dsp:txXfrm>
    </dsp:sp>
    <dsp:sp modelId="{36CE7F71-26D8-44B3-B9B7-D07E00DC3575}">
      <dsp:nvSpPr>
        <dsp:cNvPr id="0" name=""/>
        <dsp:cNvSpPr/>
      </dsp:nvSpPr>
      <dsp:spPr>
        <a:xfrm>
          <a:off x="1269032" y="676822"/>
          <a:ext cx="4205959" cy="4205959"/>
        </a:xfrm>
        <a:custGeom>
          <a:avLst/>
          <a:gdLst/>
          <a:ahLst/>
          <a:cxnLst/>
          <a:rect l="0" t="0" r="0" b="0"/>
          <a:pathLst>
            <a:path>
              <a:moveTo>
                <a:pt x="294714" y="1029341"/>
              </a:moveTo>
              <a:arcTo wR="2102979" hR="2102979" stAng="12641957" swAng="1922857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DC1F0-74B2-480B-9AA7-C94AF2937C30}">
      <dsp:nvSpPr>
        <dsp:cNvPr id="0" name=""/>
        <dsp:cNvSpPr/>
      </dsp:nvSpPr>
      <dsp:spPr>
        <a:xfrm>
          <a:off x="163992" y="914398"/>
          <a:ext cx="1132670" cy="11326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834F6CD-5280-484F-B60E-1E213A8C49AF}">
      <dsp:nvSpPr>
        <dsp:cNvPr id="0" name=""/>
        <dsp:cNvSpPr/>
      </dsp:nvSpPr>
      <dsp:spPr>
        <a:xfrm>
          <a:off x="48121" y="1828798"/>
          <a:ext cx="1824687" cy="15939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/>
              <a:latin typeface="Calibri" pitchFamily="34" charset="0"/>
              <a:cs typeface="Calibri" pitchFamily="34" charset="0"/>
            </a:rPr>
            <a:t>1. </a:t>
          </a:r>
          <a:r>
            <a:rPr lang="en-US" sz="2000" b="1" kern="1200" dirty="0" err="1">
              <a:effectLst/>
              <a:latin typeface="Calibri" pitchFamily="34" charset="0"/>
              <a:cs typeface="Calibri" pitchFamily="34" charset="0"/>
            </a:rPr>
            <a:t>Himpunan</a:t>
          </a:r>
          <a:r>
            <a:rPr lang="en-US" sz="2000" b="1" kern="1200" dirty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id-ID" sz="2000" b="1" kern="1200" dirty="0">
              <a:effectLst/>
              <a:latin typeface="Calibri" pitchFamily="34" charset="0"/>
              <a:cs typeface="Calibri" pitchFamily="34" charset="0"/>
            </a:rPr>
            <a:t>Data</a:t>
          </a:r>
          <a:br>
            <a:rPr lang="en-US" sz="1800" b="0" kern="1200" dirty="0">
              <a:effectLst/>
              <a:latin typeface="Calibri" pitchFamily="34" charset="0"/>
              <a:cs typeface="Calibri" pitchFamily="34" charset="0"/>
            </a:rPr>
          </a:br>
          <a:endParaRPr lang="en-US" sz="1800" b="0" kern="1200" dirty="0">
            <a:effectLst/>
            <a:latin typeface="Calibri" pitchFamily="34" charset="0"/>
            <a:cs typeface="Calibri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effectLst/>
              <a:latin typeface="Calibri" pitchFamily="34" charset="0"/>
              <a:cs typeface="Calibri" pitchFamily="34" charset="0"/>
            </a:rPr>
            <a:t>(</a:t>
          </a:r>
          <a:r>
            <a:rPr lang="en-US" sz="1400" b="0" kern="1200" dirty="0" err="1">
              <a:effectLst/>
              <a:latin typeface="Calibri" pitchFamily="34" charset="0"/>
              <a:cs typeface="Calibri" pitchFamily="34" charset="0"/>
            </a:rPr>
            <a:t>Pemahaman</a:t>
          </a:r>
          <a:r>
            <a:rPr lang="en-US" sz="1400" b="0" kern="1200" dirty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kern="1200" dirty="0" err="1">
              <a:effectLst/>
              <a:latin typeface="Calibri" pitchFamily="34" charset="0"/>
              <a:cs typeface="Calibri" pitchFamily="34" charset="0"/>
            </a:rPr>
            <a:t>dan</a:t>
          </a:r>
          <a:r>
            <a:rPr lang="en-US" sz="1400" b="0" kern="1200" dirty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kern="1200" dirty="0" err="1">
              <a:effectLst/>
              <a:latin typeface="Calibri" pitchFamily="34" charset="0"/>
              <a:cs typeface="Calibri" pitchFamily="34" charset="0"/>
            </a:rPr>
            <a:t>Pengolahan</a:t>
          </a:r>
          <a:r>
            <a:rPr lang="en-US" sz="1400" b="0" kern="1200" dirty="0">
              <a:effectLst/>
              <a:latin typeface="Calibri" pitchFamily="34" charset="0"/>
              <a:cs typeface="Calibri" pitchFamily="34" charset="0"/>
            </a:rPr>
            <a:t> Data)</a:t>
          </a:r>
          <a:endParaRPr lang="id-ID" sz="1400" b="0" kern="1200" dirty="0">
            <a:effectLst/>
            <a:latin typeface="Calibri" pitchFamily="34" charset="0"/>
            <a:cs typeface="Calibri" pitchFamily="34" charset="0"/>
          </a:endParaRPr>
        </a:p>
      </dsp:txBody>
      <dsp:txXfrm>
        <a:off x="94808" y="1875485"/>
        <a:ext cx="1731313" cy="1500622"/>
      </dsp:txXfrm>
    </dsp:sp>
    <dsp:sp modelId="{C1EE5767-966F-40CA-82D8-9FD446AD3513}">
      <dsp:nvSpPr>
        <dsp:cNvPr id="0" name=""/>
        <dsp:cNvSpPr/>
      </dsp:nvSpPr>
      <dsp:spPr>
        <a:xfrm>
          <a:off x="1694998" y="1344651"/>
          <a:ext cx="398334" cy="2721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100" kern="1200"/>
        </a:p>
      </dsp:txBody>
      <dsp:txXfrm>
        <a:off x="1694998" y="1399084"/>
        <a:ext cx="316685" cy="163299"/>
      </dsp:txXfrm>
    </dsp:sp>
    <dsp:sp modelId="{5E5A3162-D62F-41D7-8F91-6DFCB1A86A9C}">
      <dsp:nvSpPr>
        <dsp:cNvPr id="0" name=""/>
        <dsp:cNvSpPr/>
      </dsp:nvSpPr>
      <dsp:spPr>
        <a:xfrm>
          <a:off x="2434763" y="914398"/>
          <a:ext cx="1132670" cy="11326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BFE0E57-F395-4DE5-94E1-5C956F356B88}">
      <dsp:nvSpPr>
        <dsp:cNvPr id="0" name=""/>
        <dsp:cNvSpPr/>
      </dsp:nvSpPr>
      <dsp:spPr>
        <a:xfrm>
          <a:off x="2266036" y="1828798"/>
          <a:ext cx="1838902" cy="15939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/>
              <a:latin typeface="Calibri" pitchFamily="34" charset="0"/>
              <a:cs typeface="Calibri" pitchFamily="34" charset="0"/>
            </a:rPr>
            <a:t>2. </a:t>
          </a:r>
          <a:r>
            <a:rPr lang="id-ID" sz="2000" b="1" kern="1200" dirty="0">
              <a:effectLst/>
              <a:latin typeface="Calibri" pitchFamily="34" charset="0"/>
              <a:cs typeface="Calibri" pitchFamily="34" charset="0"/>
            </a:rPr>
            <a:t>Metode</a:t>
          </a:r>
          <a:r>
            <a:rPr lang="en-US" sz="2000" b="1" kern="1200" dirty="0">
              <a:effectLst/>
              <a:latin typeface="Calibri" pitchFamily="34" charset="0"/>
              <a:cs typeface="Calibri" pitchFamily="34" charset="0"/>
            </a:rPr>
            <a:t> Data Mining</a:t>
          </a:r>
          <a:br>
            <a:rPr lang="id-ID" sz="2400" b="1" kern="1200" dirty="0">
              <a:effectLst/>
              <a:latin typeface="Calibri" pitchFamily="34" charset="0"/>
              <a:cs typeface="Calibri" pitchFamily="34" charset="0"/>
            </a:rPr>
          </a:br>
          <a:br>
            <a:rPr lang="en-US" sz="2400" b="1" kern="1200" dirty="0">
              <a:effectLst/>
              <a:latin typeface="Calibri" pitchFamily="34" charset="0"/>
              <a:cs typeface="Calibri" pitchFamily="34" charset="0"/>
            </a:rPr>
          </a:br>
          <a:r>
            <a:rPr lang="id-ID" sz="1400" b="0" kern="1200" dirty="0">
              <a:effectLst/>
              <a:latin typeface="Calibri" pitchFamily="34" charset="0"/>
              <a:cs typeface="Calibri" pitchFamily="34" charset="0"/>
            </a:rPr>
            <a:t>(</a:t>
          </a:r>
          <a:r>
            <a:rPr lang="en-US" sz="1400" b="0" kern="1200" dirty="0" err="1">
              <a:effectLst/>
              <a:latin typeface="Calibri" pitchFamily="34" charset="0"/>
              <a:cs typeface="Calibri" pitchFamily="34" charset="0"/>
            </a:rPr>
            <a:t>Pilih</a:t>
          </a:r>
          <a:r>
            <a:rPr lang="en-US" sz="1400" b="0" kern="1200" dirty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kern="1200" dirty="0" err="1">
              <a:effectLst/>
              <a:latin typeface="Calibri" pitchFamily="34" charset="0"/>
              <a:cs typeface="Calibri" pitchFamily="34" charset="0"/>
            </a:rPr>
            <a:t>Metode</a:t>
          </a:r>
          <a:br>
            <a:rPr lang="en-US" sz="1400" b="0" kern="1200" dirty="0">
              <a:effectLst/>
              <a:latin typeface="Calibri" pitchFamily="34" charset="0"/>
              <a:cs typeface="Calibri" pitchFamily="34" charset="0"/>
            </a:rPr>
          </a:br>
          <a:r>
            <a:rPr lang="en-US" sz="1400" b="0" kern="1200" dirty="0" err="1">
              <a:effectLst/>
              <a:latin typeface="Calibri" pitchFamily="34" charset="0"/>
              <a:cs typeface="Calibri" pitchFamily="34" charset="0"/>
            </a:rPr>
            <a:t>Sesuai</a:t>
          </a:r>
          <a:r>
            <a:rPr lang="en-US" sz="1400" b="0" kern="1200" dirty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kern="1200" dirty="0" err="1">
              <a:effectLst/>
              <a:latin typeface="Calibri" pitchFamily="34" charset="0"/>
              <a:cs typeface="Calibri" pitchFamily="34" charset="0"/>
            </a:rPr>
            <a:t>Karakter</a:t>
          </a:r>
          <a:r>
            <a:rPr lang="en-US" sz="1400" b="0" kern="1200" dirty="0">
              <a:effectLst/>
              <a:latin typeface="Calibri" pitchFamily="34" charset="0"/>
              <a:cs typeface="Calibri" pitchFamily="34" charset="0"/>
            </a:rPr>
            <a:t> Data</a:t>
          </a:r>
          <a:r>
            <a:rPr lang="id-ID" sz="1400" b="0" kern="1200" dirty="0">
              <a:effectLst/>
              <a:latin typeface="Calibri" pitchFamily="34" charset="0"/>
              <a:cs typeface="Calibri" pitchFamily="34" charset="0"/>
            </a:rPr>
            <a:t>)</a:t>
          </a:r>
        </a:p>
      </dsp:txBody>
      <dsp:txXfrm>
        <a:off x="2312723" y="1875485"/>
        <a:ext cx="1745528" cy="1500622"/>
      </dsp:txXfrm>
    </dsp:sp>
    <dsp:sp modelId="{7D88BC18-F59C-422E-B048-3ABD1D0E1F14}">
      <dsp:nvSpPr>
        <dsp:cNvPr id="0" name=""/>
        <dsp:cNvSpPr/>
      </dsp:nvSpPr>
      <dsp:spPr>
        <a:xfrm>
          <a:off x="4017983" y="1344651"/>
          <a:ext cx="450549" cy="2721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100" kern="1200"/>
        </a:p>
      </dsp:txBody>
      <dsp:txXfrm>
        <a:off x="4017983" y="1399084"/>
        <a:ext cx="368900" cy="163299"/>
      </dsp:txXfrm>
    </dsp:sp>
    <dsp:sp modelId="{4D90948A-8E04-4233-ADF7-1E90F212F452}">
      <dsp:nvSpPr>
        <dsp:cNvPr id="0" name=""/>
        <dsp:cNvSpPr/>
      </dsp:nvSpPr>
      <dsp:spPr>
        <a:xfrm>
          <a:off x="4854718" y="914398"/>
          <a:ext cx="1132670" cy="11326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DC81AB5-6223-4D26-B903-7D6E2F663A3B}">
      <dsp:nvSpPr>
        <dsp:cNvPr id="0" name=""/>
        <dsp:cNvSpPr/>
      </dsp:nvSpPr>
      <dsp:spPr>
        <a:xfrm>
          <a:off x="4543914" y="1828798"/>
          <a:ext cx="2123055" cy="15939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/>
              <a:latin typeface="Calibri" pitchFamily="34" charset="0"/>
              <a:cs typeface="Calibri" pitchFamily="34" charset="0"/>
            </a:rPr>
            <a:t>3. </a:t>
          </a:r>
          <a:r>
            <a:rPr lang="en-US" sz="2000" b="1" kern="1200" dirty="0" err="1">
              <a:effectLst/>
              <a:latin typeface="Calibri" pitchFamily="34" charset="0"/>
              <a:cs typeface="Calibri" pitchFamily="34" charset="0"/>
            </a:rPr>
            <a:t>Pengetahuan</a:t>
          </a:r>
          <a:br>
            <a:rPr lang="id-ID" sz="2400" b="0" kern="1200" dirty="0">
              <a:effectLst/>
              <a:latin typeface="Calibri" pitchFamily="34" charset="0"/>
              <a:cs typeface="Calibri" pitchFamily="34" charset="0"/>
            </a:rPr>
          </a:br>
          <a:endParaRPr lang="en-US" sz="2800" b="0" kern="1200" dirty="0">
            <a:effectLst/>
            <a:latin typeface="Calibri" pitchFamily="34" charset="0"/>
            <a:cs typeface="Calibri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0" kern="1200" dirty="0">
              <a:effectLst/>
              <a:latin typeface="Calibri" pitchFamily="34" charset="0"/>
              <a:cs typeface="Calibri" pitchFamily="34" charset="0"/>
            </a:rPr>
            <a:t>(Pola/Model</a:t>
          </a:r>
          <a:r>
            <a:rPr lang="en-US" sz="1400" b="0" kern="1200" dirty="0">
              <a:effectLst/>
              <a:latin typeface="Calibri" pitchFamily="34" charset="0"/>
              <a:cs typeface="Calibri" pitchFamily="34" charset="0"/>
            </a:rPr>
            <a:t>/</a:t>
          </a:r>
          <a:r>
            <a:rPr lang="en-US" sz="1400" b="0" kern="1200" dirty="0" err="1">
              <a:effectLst/>
              <a:latin typeface="Calibri" pitchFamily="34" charset="0"/>
              <a:cs typeface="Calibri" pitchFamily="34" charset="0"/>
            </a:rPr>
            <a:t>Rumus</a:t>
          </a:r>
          <a:r>
            <a:rPr lang="en-US" sz="1400" b="0" kern="1200" dirty="0">
              <a:effectLst/>
              <a:latin typeface="Calibri" pitchFamily="34" charset="0"/>
              <a:cs typeface="Calibri" pitchFamily="34" charset="0"/>
            </a:rPr>
            <a:t>/</a:t>
          </a:r>
          <a:br>
            <a:rPr lang="en-US" sz="1400" b="0" kern="1200" dirty="0">
              <a:effectLst/>
              <a:latin typeface="Calibri" pitchFamily="34" charset="0"/>
              <a:cs typeface="Calibri" pitchFamily="34" charset="0"/>
            </a:rPr>
          </a:br>
          <a:r>
            <a:rPr lang="en-US" sz="1400" b="0" kern="1200" dirty="0">
              <a:effectLst/>
              <a:latin typeface="Calibri" pitchFamily="34" charset="0"/>
              <a:cs typeface="Calibri" pitchFamily="34" charset="0"/>
            </a:rPr>
            <a:t>Tree/Rule/Cluster</a:t>
          </a:r>
          <a:r>
            <a:rPr lang="id-ID" sz="1400" b="0" kern="1200" dirty="0">
              <a:effectLst/>
              <a:latin typeface="Calibri" pitchFamily="34" charset="0"/>
              <a:cs typeface="Calibri" pitchFamily="34" charset="0"/>
            </a:rPr>
            <a:t>)</a:t>
          </a:r>
        </a:p>
      </dsp:txBody>
      <dsp:txXfrm>
        <a:off x="4590601" y="1875485"/>
        <a:ext cx="2029681" cy="1500622"/>
      </dsp:txXfrm>
    </dsp:sp>
    <dsp:sp modelId="{8A2D1533-6974-43EC-A5AA-F3C947BB5F87}">
      <dsp:nvSpPr>
        <dsp:cNvPr id="0" name=""/>
        <dsp:cNvSpPr/>
      </dsp:nvSpPr>
      <dsp:spPr>
        <a:xfrm>
          <a:off x="6422368" y="1344651"/>
          <a:ext cx="434979" cy="2721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100" kern="1200"/>
        </a:p>
      </dsp:txBody>
      <dsp:txXfrm>
        <a:off x="6422368" y="1399084"/>
        <a:ext cx="353330" cy="163299"/>
      </dsp:txXfrm>
    </dsp:sp>
    <dsp:sp modelId="{004CFFD5-5EA5-424D-81D9-5A63A5306412}">
      <dsp:nvSpPr>
        <dsp:cNvPr id="0" name=""/>
        <dsp:cNvSpPr/>
      </dsp:nvSpPr>
      <dsp:spPr>
        <a:xfrm>
          <a:off x="7230187" y="914398"/>
          <a:ext cx="1132670" cy="11326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8892D23-1B4B-4CEF-8215-B0C526D6D4EB}">
      <dsp:nvSpPr>
        <dsp:cNvPr id="0" name=""/>
        <dsp:cNvSpPr/>
      </dsp:nvSpPr>
      <dsp:spPr>
        <a:xfrm>
          <a:off x="7105945" y="1828798"/>
          <a:ext cx="1749931" cy="15939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/>
              <a:latin typeface="Calibri" pitchFamily="34" charset="0"/>
              <a:cs typeface="Calibri" pitchFamily="34" charset="0"/>
            </a:rPr>
            <a:t>4. </a:t>
          </a:r>
          <a:r>
            <a:rPr lang="id-ID" sz="2000" b="1" kern="1200" dirty="0" err="1">
              <a:effectLst/>
              <a:latin typeface="Calibri" pitchFamily="34" charset="0"/>
              <a:cs typeface="Calibri" pitchFamily="34" charset="0"/>
            </a:rPr>
            <a:t>Evaluation</a:t>
          </a:r>
          <a:r>
            <a:rPr lang="id-ID" sz="2000" b="0" kern="1200" dirty="0">
              <a:effectLst/>
              <a:latin typeface="Calibri" pitchFamily="34" charset="0"/>
              <a:cs typeface="Calibri" pitchFamily="34" charset="0"/>
            </a:rPr>
            <a:t> </a:t>
          </a:r>
          <a:br>
            <a:rPr lang="id-ID" sz="2400" b="0" kern="1200" dirty="0">
              <a:effectLst/>
              <a:latin typeface="Calibri" pitchFamily="34" charset="0"/>
              <a:cs typeface="Calibri" pitchFamily="34" charset="0"/>
            </a:rPr>
          </a:br>
          <a:endParaRPr lang="en-US" sz="1600" b="0" kern="1200" dirty="0">
            <a:effectLst/>
            <a:latin typeface="Calibri" pitchFamily="34" charset="0"/>
            <a:cs typeface="Calibri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2400" b="0" kern="1200" dirty="0">
              <a:effectLst/>
              <a:latin typeface="Calibri" pitchFamily="34" charset="0"/>
              <a:cs typeface="Calibri" pitchFamily="34" charset="0"/>
            </a:rPr>
          </a:br>
          <a:r>
            <a:rPr lang="id-ID" sz="1400" b="0" kern="1200" dirty="0">
              <a:effectLst/>
              <a:latin typeface="Calibri" pitchFamily="34" charset="0"/>
              <a:cs typeface="Calibri" pitchFamily="34" charset="0"/>
            </a:rPr>
            <a:t>(Akurasi, AUC,</a:t>
          </a:r>
          <a:r>
            <a:rPr lang="en-US" sz="1400" b="0" kern="1200" dirty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id-ID" sz="1400" b="0" kern="1200" dirty="0">
              <a:effectLst/>
              <a:latin typeface="Calibri" pitchFamily="34" charset="0"/>
              <a:cs typeface="Calibri" pitchFamily="34" charset="0"/>
            </a:rPr>
            <a:t>RMSE, </a:t>
          </a:r>
          <a:r>
            <a:rPr lang="en-US" sz="1400" b="0" kern="1200" dirty="0">
              <a:effectLst/>
              <a:latin typeface="Calibri" pitchFamily="34" charset="0"/>
              <a:cs typeface="Calibri" pitchFamily="34" charset="0"/>
            </a:rPr>
            <a:t>Lift Ratio,…</a:t>
          </a:r>
          <a:r>
            <a:rPr lang="id-ID" sz="1400" b="0" kern="1200" dirty="0">
              <a:effectLst/>
              <a:latin typeface="Calibri" pitchFamily="34" charset="0"/>
              <a:cs typeface="Calibri" pitchFamily="34" charset="0"/>
            </a:rPr>
            <a:t>)</a:t>
          </a:r>
        </a:p>
      </dsp:txBody>
      <dsp:txXfrm>
        <a:off x="7152632" y="1875485"/>
        <a:ext cx="1656557" cy="1500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75549-0DC0-3842-8B65-C9AC4103EDF8}" type="datetimeFigureOut">
              <a:rPr lang="en-US" smtClean="0"/>
              <a:t>5/12/18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706F7-C89C-B549-9438-761B9AF45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9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hese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philosophical questions, and we will not be too concerned with philosophy in this book; our emphasis is firmly on the practical. However, it is worth spending a few moments at the outset on fundamental issues, just to see how tricky they are, before rolling up our sleeves and looking at machine learning in practice </a:t>
            </a:r>
            <a:endParaRPr lang="en-ID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706F7-C89C-B549-9438-761B9AF45E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42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peramalan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ataupun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prediksi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tentang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karakteristik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kualitas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maupun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Kuantitas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706F7-C89C-B549-9438-761B9AF45E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30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Diskretisasi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mengubah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numerik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memetakan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interval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tiap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melihat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</a:t>
            </a:r>
            <a:r>
              <a:rPr lang="en-ID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 (</a:t>
            </a:r>
            <a:r>
              <a:rPr lang="en-ID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witten</a:t>
            </a:r>
            <a:r>
              <a:rPr lang="en-ID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., 2011) </a:t>
            </a:r>
            <a:endParaRPr lang="en-ID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706F7-C89C-B549-9438-761B9AF45E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90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Diskretisasi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mengubah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numerik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memetakan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interval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tiap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melihat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</a:t>
            </a:r>
            <a:r>
              <a:rPr lang="en-ID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 (</a:t>
            </a:r>
            <a:r>
              <a:rPr lang="en-ID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witten</a:t>
            </a:r>
            <a:r>
              <a:rPr lang="en-ID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., 2011)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 juga bias </a:t>
            </a:r>
            <a:r>
              <a:rPr lang="en-ID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</a:t>
            </a:r>
            <a:r>
              <a:rPr lang="en-ID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Gaussian NB</a:t>
            </a:r>
            <a:endParaRPr lang="en-ID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706F7-C89C-B549-9438-761B9AF45E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74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Diskretisasi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mengubah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numerik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memetakan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interval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tiap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melihat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</a:t>
            </a:r>
            <a:r>
              <a:rPr lang="en-ID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 (</a:t>
            </a:r>
            <a:r>
              <a:rPr lang="en-ID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witten</a:t>
            </a:r>
            <a:r>
              <a:rPr lang="en-ID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., 2011) </a:t>
            </a:r>
            <a:endParaRPr lang="en-ID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706F7-C89C-B549-9438-761B9AF45E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63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may occur for a number of reasons, such as malfunctioning measurement equipment, changes in experimental design during data collection, and collation of several similar but not identical datasets. Respondents in a survey may refuse to answer certain questions such as age or income. In an archaeological study, a specimen such as a skull may be damaged so that some variables cannot be measured. In a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biologi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study, plants or animals may die before all variables have been measured </a:t>
            </a:r>
            <a:endParaRPr lang="en-ID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 to replace all the unknown values with a real number because we’re using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in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arrays can’t contain a missing value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(Harrington, 2011)</a:t>
            </a:r>
          </a:p>
          <a:p>
            <a:pPr marL="171450" indent="-171450" fontAlgn="auto">
              <a:buFont typeface="Arial" panose="020B0604020202020204" pitchFamily="34" charset="0"/>
              <a:buChar char="•"/>
            </a:pP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feature’s mean value from all the available data. </a:t>
            </a:r>
          </a:p>
          <a:p>
            <a:pPr marL="171450" indent="-171450" fontAlgn="auto">
              <a:buFont typeface="Arial" panose="020B0604020202020204" pitchFamily="34" charset="0"/>
              <a:buChar char="•"/>
            </a:pP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 in the unknown with a special value like -1. </a:t>
            </a:r>
          </a:p>
          <a:p>
            <a:pPr marL="171450" indent="-171450" fontAlgn="auto">
              <a:buFont typeface="Arial" panose="020B0604020202020204" pitchFamily="34" charset="0"/>
              <a:buChar char="•"/>
            </a:pP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Ignore the instance. </a:t>
            </a:r>
          </a:p>
          <a:p>
            <a:pPr marL="171450" indent="-171450" fontAlgn="auto">
              <a:buFont typeface="Arial" panose="020B0604020202020204" pitchFamily="34" charset="0"/>
              <a:buChar char="•"/>
            </a:pP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mean value from similar items. </a:t>
            </a:r>
          </a:p>
          <a:p>
            <a:pPr marL="171450" indent="-171450" fontAlgn="auto">
              <a:buFont typeface="Arial" panose="020B0604020202020204" pitchFamily="34" charset="0"/>
              <a:buChar char="•"/>
            </a:pP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another machine learning algorithm to predict the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706F7-C89C-B549-9438-761B9AF45E3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69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dirty="0" err="1"/>
              <a:t>cross_val_score</a:t>
            </a:r>
            <a:r>
              <a:rPr lang="en-ID" sz="1200" dirty="0"/>
              <a:t> = </a:t>
            </a:r>
            <a:r>
              <a:rPr lang="en-ID" sz="1200" dirty="0" err="1"/>
              <a:t>instan</a:t>
            </a:r>
            <a:r>
              <a:rPr lang="en-ID" sz="1200" dirty="0"/>
              <a:t>, </a:t>
            </a:r>
            <a:r>
              <a:rPr lang="en-ID" sz="1200" dirty="0" err="1"/>
              <a:t>langsung</a:t>
            </a:r>
            <a:r>
              <a:rPr lang="en-ID" sz="1200" dirty="0"/>
              <a:t> </a:t>
            </a:r>
            <a:r>
              <a:rPr lang="en-ID" sz="1200" dirty="0" err="1"/>
              <a:t>akurasi</a:t>
            </a:r>
            <a:endParaRPr lang="en-ID" sz="1200" dirty="0"/>
          </a:p>
          <a:p>
            <a:r>
              <a:rPr lang="en-ID" sz="1200" dirty="0"/>
              <a:t>Split array </a:t>
            </a:r>
            <a:r>
              <a:rPr lang="en-ID" sz="1200" dirty="0" err="1"/>
              <a:t>jadi</a:t>
            </a:r>
            <a:r>
              <a:rPr lang="en-ID" sz="1200" dirty="0"/>
              <a:t> </a:t>
            </a:r>
            <a:r>
              <a:rPr lang="en-ID" sz="1200" dirty="0" err="1"/>
              <a:t>sejumlah</a:t>
            </a:r>
            <a:r>
              <a:rPr lang="en-ID" sz="1200" dirty="0"/>
              <a:t> 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706F7-C89C-B549-9438-761B9AF45E3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69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 Frequency (</a:t>
            </a:r>
            <a:r>
              <a:rPr lang="en-ID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en-ID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ID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menyatakan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berapa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keberadaan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term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dokumen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kemudian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dilogaritmikan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agar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besarnya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bilangan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dimana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logaritmik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bilangan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digit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misalnya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(</a:t>
            </a:r>
          </a:p>
          <a:p>
            <a:endParaRPr lang="en-ID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D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 Document Frequency (</a:t>
            </a:r>
            <a:r>
              <a:rPr lang="en-ID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en-ID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ID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D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Terkadang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term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muncul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hampir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sebagian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besar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dokumen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mengakibatkan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pencarian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term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unik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terganggu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berfungsi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bobot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term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kemunculannya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tersebar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seluruh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koleksi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dokumen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Rumusnya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inverse document frequency. Document frequency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seberapa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term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muncul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seluruh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diselidiki</a:t>
            </a:r>
            <a:endParaRPr lang="en-ID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1000)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menghasilkan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angka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tiga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Rumus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berikut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706F7-C89C-B549-9438-761B9AF45E3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3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Conway, ML for Hacker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706F7-C89C-B549-9438-761B9AF45E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62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Supervised learning 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basically a synonym for classification. The supervision in the learning comes from the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labeled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examples in the training data set </a:t>
            </a:r>
            <a:endParaRPr lang="en-ID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Unsupervised learning 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essentially a synonym for clustering. The learning process is unsupervised since the input examples are not class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labeled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Typically, we may use clustering to discover classes within the data </a:t>
            </a:r>
            <a:endParaRPr lang="en-ID" dirty="0"/>
          </a:p>
          <a:p>
            <a:endParaRPr lang="en-US" dirty="0"/>
          </a:p>
          <a:p>
            <a:r>
              <a:rPr lang="en-US" dirty="0"/>
              <a:t>Han and </a:t>
            </a:r>
            <a:r>
              <a:rPr lang="en-US" dirty="0" err="1"/>
              <a:t>Kamber</a:t>
            </a:r>
            <a:r>
              <a:rPr lang="en-US" dirty="0"/>
              <a:t> - Data Mining Concepts and Techniques 3rd Edition - 2012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706F7-C89C-B549-9438-761B9AF45E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85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706F7-C89C-B549-9438-761B9AF45E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52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 and prediction patterns allow us to classify or predict values of target variables from values of attribute variables. </a:t>
            </a:r>
            <a:endParaRPr lang="en-ID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 and association patterns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involve only attribute variables,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Klastering</a:t>
            </a:r>
            <a:r>
              <a:rPr lang="en-US" dirty="0"/>
              <a:t> </a:t>
            </a:r>
            <a:r>
              <a:rPr lang="en-US" altLang="zh-CN" dirty="0">
                <a:ea typeface="SimSun" panose="02010600030101010101" pitchFamily="2" charset="-122"/>
              </a:rPr>
              <a:t>Finding similarities between data according to the characteristics found in the data and grouping similar data objects into clusters</a:t>
            </a:r>
          </a:p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Biology</a:t>
            </a:r>
            <a:r>
              <a:rPr lang="en-US" altLang="zh-CN" dirty="0">
                <a:ea typeface="SimSun" panose="02010600030101010101" pitchFamily="2" charset="-122"/>
              </a:rPr>
              <a:t>: taxonomy of living things: kingdom, phylum, class, order, family, genus and species</a:t>
            </a:r>
          </a:p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Marketing</a:t>
            </a:r>
            <a:r>
              <a:rPr lang="en-US" altLang="zh-CN" dirty="0">
                <a:ea typeface="SimSun" panose="02010600030101010101" pitchFamily="2" charset="-122"/>
              </a:rPr>
              <a:t>: Help marketers discover distinct groups in their customer bases, and then use this knowledge to develop targeted marketing programs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numerik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numerik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numerik</a:t>
            </a:r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Prediksi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numerik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numerik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numerik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tapi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timeseries</a:t>
            </a:r>
            <a:endParaRPr lang="en-ID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706F7-C89C-B549-9438-761B9AF45E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92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warehouse 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repository for long-term storage of data from multiple sources, organized so as to facilitate management decision making. The data are stored under a unified schema and are typically summarized. Data warehouse systems pro- vide multidimensional data analysis capabilities, collectively referred to as </a:t>
            </a:r>
            <a:r>
              <a:rPr lang="en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analytical processing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ID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706F7-C89C-B549-9438-761B9AF45E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6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warehouse 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repository for long-term storage of data from multiple sources, organized so as to facilitate management decision making. The data are stored under a unified schema and are typically summarized. Data warehouse systems pro- vide multidimensional data analysis capabilities, collectively referred to as </a:t>
            </a:r>
            <a:r>
              <a:rPr lang="en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analytical processing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ID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706F7-C89C-B549-9438-761B9AF45E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08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25166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2, </a:t>
            </a:r>
          </a:p>
          <a:p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kategorikal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Kategorikal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2 </a:t>
            </a:r>
            <a:r>
              <a:rPr lang="en-ID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nominal </a:t>
            </a:r>
            <a:r>
              <a:rPr lang="en-ID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.and.</a:t>
            </a:r>
            <a:r>
              <a:rPr lang="en-ID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</a:t>
            </a:r>
            <a:r>
              <a:rPr lang="en-ID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</a:t>
            </a:r>
            <a:r>
              <a:rPr lang="en-ID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ID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ables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.(Tan.et.al.,.2006 in Ye, 2015). </a:t>
            </a:r>
            <a:endParaRPr lang="en-ID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706F7-C89C-B549-9438-761B9AF45E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5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0EE4-694F-E84A-BFCF-FE7FE567858C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EC63-8CBB-2A40-A97E-17DCB307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4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0EE4-694F-E84A-BFCF-FE7FE567858C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EC63-8CBB-2A40-A97E-17DCB307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0EE4-694F-E84A-BFCF-FE7FE567858C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EC63-8CBB-2A40-A97E-17DCB307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2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0EE4-694F-E84A-BFCF-FE7FE567858C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EC63-8CBB-2A40-A97E-17DCB307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6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0EE4-694F-E84A-BFCF-FE7FE567858C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EC63-8CBB-2A40-A97E-17DCB307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5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0EE4-694F-E84A-BFCF-FE7FE567858C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EC63-8CBB-2A40-A97E-17DCB307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4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0EE4-694F-E84A-BFCF-FE7FE567858C}" type="datetimeFigureOut">
              <a:rPr lang="en-US" smtClean="0"/>
              <a:t>5/12/18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EC63-8CBB-2A40-A97E-17DCB307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0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0EE4-694F-E84A-BFCF-FE7FE567858C}" type="datetimeFigureOut">
              <a:rPr lang="en-US" smtClean="0"/>
              <a:t>5/12/18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EC63-8CBB-2A40-A97E-17DCB307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0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0EE4-694F-E84A-BFCF-FE7FE567858C}" type="datetimeFigureOut">
              <a:rPr lang="en-US" smtClean="0"/>
              <a:t>5/12/18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EC63-8CBB-2A40-A97E-17DCB307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9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0EE4-694F-E84A-BFCF-FE7FE567858C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EC63-8CBB-2A40-A97E-17DCB307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0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0EE4-694F-E84A-BFCF-FE7FE567858C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EC63-8CBB-2A40-A97E-17DCB307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3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90EE4-694F-E84A-BFCF-FE7FE567858C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EC63-8CBB-2A40-A97E-17DCB307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8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2" Type="http://schemas.openxmlformats.org/officeDocument/2006/relationships/hyperlink" Target="https://php-ml.readthedocs.io/en/lates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AF63-D30C-B648-89DC-38703F040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b="1" dirty="0" err="1"/>
              <a:t>scikit</a:t>
            </a:r>
            <a:r>
              <a:rPr lang="en-ID" b="1" dirty="0"/>
              <a:t>-learn</a:t>
            </a:r>
            <a:br>
              <a:rPr lang="en-ID" b="1" dirty="0"/>
            </a:br>
            <a:r>
              <a:rPr lang="en-ID" sz="3200" i="1" dirty="0" err="1"/>
              <a:t>Praktik</a:t>
            </a:r>
            <a:r>
              <a:rPr lang="en-ID" sz="3200" i="1" dirty="0"/>
              <a:t> Data Mining </a:t>
            </a:r>
            <a:r>
              <a:rPr lang="en-ID" sz="3200" i="1" dirty="0" err="1"/>
              <a:t>Menggunakan</a:t>
            </a:r>
            <a:r>
              <a:rPr lang="en-ID" sz="3200" i="1" dirty="0"/>
              <a:t> </a:t>
            </a:r>
            <a:r>
              <a:rPr lang="en-ID" sz="3200" i="1" dirty="0" err="1"/>
              <a:t>scikit</a:t>
            </a:r>
            <a:r>
              <a:rPr lang="en-ID" sz="3200" i="1" dirty="0"/>
              <a:t>-learn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7ABA9-0CE6-E54C-9041-374CA8531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Ahmad </a:t>
            </a:r>
            <a:r>
              <a:rPr lang="en-US" dirty="0" err="1"/>
              <a:t>Aulia</a:t>
            </a:r>
            <a:r>
              <a:rPr lang="en-US" dirty="0"/>
              <a:t> </a:t>
            </a:r>
            <a:r>
              <a:rPr lang="en-US" dirty="0" err="1"/>
              <a:t>Wiguna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E32AB-6229-2F48-8570-100165C0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25" y="5257800"/>
            <a:ext cx="3892550" cy="13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4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E9BA-AEC4-674E-8FBB-57BAE8D7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Pemanfaatan</a:t>
            </a:r>
            <a:r>
              <a:rPr lang="en-US" dirty="0"/>
              <a:t> Data Mining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AC266-4CBE-E746-8271-BBA70BD5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6916008" cy="465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6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2B6F-9852-A043-83D9-B5EA1E56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Sih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0657-DFFC-9C46-8FB4-C6058B0C3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Statistik</a:t>
            </a:r>
            <a:endParaRPr lang="en-US" dirty="0"/>
          </a:p>
          <a:p>
            <a:r>
              <a:rPr lang="en-US" dirty="0"/>
              <a:t>ML (Machine Learning)</a:t>
            </a:r>
          </a:p>
          <a:p>
            <a:r>
              <a:rPr lang="en-US" dirty="0"/>
              <a:t>Database system/ data warehouse</a:t>
            </a:r>
          </a:p>
          <a:p>
            <a:r>
              <a:rPr lang="en-US" dirty="0"/>
              <a:t>IR (Information Retrieval)</a:t>
            </a:r>
          </a:p>
        </p:txBody>
      </p:sp>
    </p:spTree>
    <p:extLst>
      <p:ext uri="{BB962C8B-B14F-4D97-AF65-F5344CB8AC3E}">
        <p14:creationId xmlns:p14="http://schemas.microsoft.com/office/powerpoint/2010/main" val="1266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2B6F-9852-A043-83D9-B5EA1E56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Sih</a:t>
            </a:r>
            <a:r>
              <a:rPr lang="en-US" dirty="0"/>
              <a:t> Yang </a:t>
            </a:r>
            <a:r>
              <a:rPr lang="en-US" dirty="0" err="1"/>
              <a:t>Dipake</a:t>
            </a:r>
            <a:r>
              <a:rPr lang="en-US" dirty="0"/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E902E2-A65A-C941-B00F-12C430040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90689"/>
            <a:ext cx="7151428" cy="481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3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8286750" cy="1200149"/>
          </a:xfrm>
        </p:spPr>
        <p:txBody>
          <a:bodyPr>
            <a:normAutofit/>
          </a:bodyPr>
          <a:lstStyle/>
          <a:p>
            <a:r>
              <a:rPr lang="en-US" dirty="0"/>
              <a:t>Proses Data </a:t>
            </a:r>
            <a:r>
              <a:rPr lang="id-ID" dirty="0"/>
              <a:t>Mining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52400" y="1066800"/>
          <a:ext cx="88582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04800" y="5252696"/>
            <a:ext cx="1676400" cy="1071904"/>
            <a:chOff x="533400" y="5100296"/>
            <a:chExt cx="1676400" cy="1071904"/>
          </a:xfrm>
        </p:grpSpPr>
        <p:sp>
          <p:nvSpPr>
            <p:cNvPr id="6" name="Rectangle 50"/>
            <p:cNvSpPr>
              <a:spLocks noChangeArrowheads="1"/>
            </p:cNvSpPr>
            <p:nvPr/>
          </p:nvSpPr>
          <p:spPr bwMode="auto">
            <a:xfrm>
              <a:off x="533400" y="5100296"/>
              <a:ext cx="1676400" cy="10719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7" name="Text Box 51"/>
            <p:cNvSpPr txBox="1">
              <a:spLocks noChangeArrowheads="1"/>
            </p:cNvSpPr>
            <p:nvPr/>
          </p:nvSpPr>
          <p:spPr bwMode="auto">
            <a:xfrm>
              <a:off x="533400" y="5155689"/>
              <a:ext cx="1676400" cy="1016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DATA PRE-PROCESSING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Data Cleaning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Data Integration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Data Reduction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Data Transformation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19400" y="5246789"/>
            <a:ext cx="1143000" cy="1001611"/>
            <a:chOff x="3276600" y="5170589"/>
            <a:chExt cx="1143000" cy="1001611"/>
          </a:xfrm>
        </p:grpSpPr>
        <p:sp>
          <p:nvSpPr>
            <p:cNvPr id="8" name="Rectangle 54"/>
            <p:cNvSpPr>
              <a:spLocks noChangeArrowheads="1"/>
            </p:cNvSpPr>
            <p:nvPr/>
          </p:nvSpPr>
          <p:spPr bwMode="auto">
            <a:xfrm>
              <a:off x="3276600" y="5170589"/>
              <a:ext cx="1104901" cy="1001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9" name="Text Box 55"/>
            <p:cNvSpPr txBox="1">
              <a:spLocks noChangeArrowheads="1"/>
            </p:cNvSpPr>
            <p:nvPr/>
          </p:nvSpPr>
          <p:spPr bwMode="auto">
            <a:xfrm>
              <a:off x="3276600" y="5231301"/>
              <a:ext cx="1143000" cy="940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Estimation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Prediction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Classification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Clustering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Association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 bwMode="auto">
          <a:xfrm>
            <a:off x="1066800" y="4572000"/>
            <a:ext cx="0" cy="65988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>
            <a:off x="3352800" y="4572000"/>
            <a:ext cx="0" cy="67478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3585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(</a:t>
            </a:r>
            <a:r>
              <a:rPr lang="en-US" dirty="0" err="1"/>
              <a:t>Himpunan</a:t>
            </a:r>
            <a:r>
              <a:rPr lang="en-US" dirty="0"/>
              <a:t>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48"/>
            <a:ext cx="7886700" cy="5200651"/>
          </a:xfrm>
        </p:spPr>
        <p:txBody>
          <a:bodyPr>
            <a:normAutofit fontScale="92500" lnSpcReduction="20000"/>
          </a:bodyPr>
          <a:lstStyle/>
          <a:p>
            <a:r>
              <a:rPr lang="id-ID" dirty="0"/>
              <a:t>Atribut adalah </a:t>
            </a:r>
            <a:r>
              <a:rPr lang="id-ID" dirty="0">
                <a:solidFill>
                  <a:srgbClr val="C00000"/>
                </a:solidFill>
              </a:rPr>
              <a:t>faktor atau parameter yang menyebabka</a:t>
            </a:r>
            <a:r>
              <a:rPr lang="id-ID" dirty="0"/>
              <a:t>n </a:t>
            </a:r>
            <a:r>
              <a:rPr lang="id-ID" dirty="0" err="1"/>
              <a:t>class</a:t>
            </a:r>
            <a:r>
              <a:rPr lang="id-ID" dirty="0"/>
              <a:t>/label/target terjadi</a:t>
            </a:r>
            <a:endParaRPr lang="en-US" sz="2800" dirty="0"/>
          </a:p>
          <a:p>
            <a:r>
              <a:rPr lang="id-ID" sz="2800" dirty="0"/>
              <a:t>Jenis </a:t>
            </a:r>
            <a:r>
              <a:rPr lang="id-ID" sz="2800" dirty="0" err="1"/>
              <a:t>dataset</a:t>
            </a:r>
            <a:r>
              <a:rPr lang="id-ID" sz="2800" dirty="0"/>
              <a:t> ada dua: </a:t>
            </a:r>
            <a:r>
              <a:rPr lang="id-ID" sz="2800" dirty="0">
                <a:solidFill>
                  <a:srgbClr val="C00000"/>
                </a:solidFill>
              </a:rPr>
              <a:t>Private</a:t>
            </a:r>
            <a:r>
              <a:rPr lang="id-ID" sz="2800" dirty="0"/>
              <a:t> dan </a:t>
            </a:r>
            <a:r>
              <a:rPr lang="id-ID" sz="2800" dirty="0">
                <a:solidFill>
                  <a:srgbClr val="C00000"/>
                </a:solidFill>
              </a:rPr>
              <a:t>Public</a:t>
            </a:r>
          </a:p>
          <a:p>
            <a:r>
              <a:rPr lang="id-ID" sz="2800" dirty="0">
                <a:solidFill>
                  <a:srgbClr val="C00000"/>
                </a:solidFill>
              </a:rPr>
              <a:t>Private Dataset</a:t>
            </a:r>
            <a:r>
              <a:rPr lang="id-ID" sz="2800" dirty="0"/>
              <a:t>: data set dapat diambil dari organisasi yang kita jadikan obyek penelitian</a:t>
            </a:r>
          </a:p>
          <a:p>
            <a:pPr lvl="1"/>
            <a:r>
              <a:rPr lang="id-ID" sz="2400" dirty="0"/>
              <a:t>Bank, Rumah Sakit, Industri, Pabrik, Perusahaan Jasa, etc</a:t>
            </a:r>
          </a:p>
          <a:p>
            <a:r>
              <a:rPr lang="id-ID" sz="2800" dirty="0">
                <a:solidFill>
                  <a:srgbClr val="C00000"/>
                </a:solidFill>
              </a:rPr>
              <a:t>Public Dataset</a:t>
            </a:r>
            <a:r>
              <a:rPr lang="id-ID" sz="2800" dirty="0"/>
              <a:t>: data set dapat diambil dari repositori pubik yang disepakati oleh para peneliti data mining</a:t>
            </a:r>
          </a:p>
          <a:p>
            <a:pPr lvl="1"/>
            <a:r>
              <a:rPr lang="it-IT" sz="2400" dirty="0">
                <a:solidFill>
                  <a:srgbClr val="C00000"/>
                </a:solidFill>
              </a:rPr>
              <a:t>UCI Repository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id-ID" sz="2100" dirty="0"/>
              <a:t>(</a:t>
            </a:r>
            <a:r>
              <a:rPr lang="it-IT" sz="2100" i="1" dirty="0"/>
              <a:t>http://www.ics.uci.edu/~mlearn/MLRepository.html</a:t>
            </a:r>
            <a:r>
              <a:rPr lang="id-ID" sz="2100" dirty="0"/>
              <a:t>)</a:t>
            </a:r>
            <a:endParaRPr lang="it-IT" sz="2100" dirty="0"/>
          </a:p>
          <a:p>
            <a:pPr lvl="1"/>
            <a:r>
              <a:rPr lang="it-IT" sz="2400" dirty="0">
                <a:solidFill>
                  <a:srgbClr val="C00000"/>
                </a:solidFill>
              </a:rPr>
              <a:t>ACM KDD </a:t>
            </a:r>
            <a:r>
              <a:rPr lang="it-IT" sz="2400" dirty="0"/>
              <a:t>Cup</a:t>
            </a:r>
            <a:r>
              <a:rPr lang="id-ID" sz="2100" dirty="0"/>
              <a:t> (</a:t>
            </a:r>
            <a:r>
              <a:rPr lang="it-IT" sz="2100" i="1" dirty="0"/>
              <a:t>http://www.sigkdd.org/kddcup/</a:t>
            </a:r>
            <a:r>
              <a:rPr lang="id-ID" sz="2100" dirty="0"/>
              <a:t>)</a:t>
            </a:r>
            <a:endParaRPr lang="en-US" sz="2100" dirty="0"/>
          </a:p>
          <a:p>
            <a:pPr lvl="1"/>
            <a:r>
              <a:rPr lang="it-IT" dirty="0">
                <a:solidFill>
                  <a:srgbClr val="C00000"/>
                </a:solidFill>
              </a:rPr>
              <a:t>PredictionIO</a:t>
            </a:r>
            <a:r>
              <a:rPr lang="it-IT" sz="2100" dirty="0"/>
              <a:t> (</a:t>
            </a:r>
            <a:r>
              <a:rPr lang="it-IT" sz="2100" i="1" dirty="0"/>
              <a:t>http://docs.prediction.io/datacollection/sample/</a:t>
            </a:r>
            <a:r>
              <a:rPr lang="it-IT" sz="2100" dirty="0"/>
              <a:t>)</a:t>
            </a:r>
          </a:p>
          <a:p>
            <a:r>
              <a:rPr lang="id-ID" sz="2800" dirty="0"/>
              <a:t>Trend penelitian data mining saat ini adalah menguji metode yang dikembangkan oleh peneliti dengan public </a:t>
            </a:r>
            <a:r>
              <a:rPr lang="id-ID" sz="2800" dirty="0" err="1"/>
              <a:t>dataset</a:t>
            </a:r>
            <a:r>
              <a:rPr lang="id-ID" sz="2800" dirty="0"/>
              <a:t>, sehingga penelitian dapat bersifat: </a:t>
            </a:r>
            <a:r>
              <a:rPr lang="id-ID" sz="2800" dirty="0">
                <a:solidFill>
                  <a:srgbClr val="C00000"/>
                </a:solidFill>
              </a:rPr>
              <a:t>comparable</a:t>
            </a:r>
            <a:r>
              <a:rPr lang="id-ID" sz="2800" dirty="0"/>
              <a:t>, </a:t>
            </a:r>
            <a:r>
              <a:rPr lang="id-ID" sz="2800" dirty="0">
                <a:solidFill>
                  <a:srgbClr val="C00000"/>
                </a:solidFill>
              </a:rPr>
              <a:t>repeatable</a:t>
            </a:r>
            <a:r>
              <a:rPr lang="id-ID" sz="2800" dirty="0"/>
              <a:t> dan </a:t>
            </a:r>
            <a:r>
              <a:rPr lang="id-ID" sz="2800" dirty="0">
                <a:solidFill>
                  <a:srgbClr val="C00000"/>
                </a:solidFill>
              </a:rPr>
              <a:t>verifiable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2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248B86-3469-A541-8973-64639E3C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2400"/>
            <a:ext cx="8515350" cy="1200149"/>
          </a:xfrm>
        </p:spPr>
        <p:txBody>
          <a:bodyPr>
            <a:normAutofit/>
          </a:bodyPr>
          <a:lstStyle/>
          <a:p>
            <a:r>
              <a:rPr lang="en-US" sz="4000" dirty="0"/>
              <a:t>Dataset (</a:t>
            </a:r>
            <a:r>
              <a:rPr lang="en-US" sz="4000" dirty="0" err="1"/>
              <a:t>Himpunan</a:t>
            </a:r>
            <a:r>
              <a:rPr lang="en-US" sz="4000" dirty="0"/>
              <a:t> Data)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8EECBEB-1BCA-BF4C-ADC6-DE8891F981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42" t="31148" r="22975" b="27616"/>
          <a:stretch/>
        </p:blipFill>
        <p:spPr bwMode="auto">
          <a:xfrm>
            <a:off x="264012" y="2066898"/>
            <a:ext cx="6670188" cy="4181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EB437E-8FA7-5548-BE57-347879A1BA4C}"/>
              </a:ext>
            </a:extLst>
          </p:cNvPr>
          <p:cNvSpPr txBox="1"/>
          <p:nvPr/>
        </p:nvSpPr>
        <p:spPr>
          <a:xfrm>
            <a:off x="4876800" y="1305580"/>
            <a:ext cx="28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Class/Label</a:t>
            </a:r>
            <a:r>
              <a:rPr lang="en-US" sz="2800" dirty="0"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/Target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8F7F3B-73A0-1F47-BA4F-B5D416D6FE16}"/>
              </a:ext>
            </a:extLst>
          </p:cNvPr>
          <p:cNvCxnSpPr/>
          <p:nvPr/>
        </p:nvCxnSpPr>
        <p:spPr bwMode="auto">
          <a:xfrm>
            <a:off x="6324600" y="1828800"/>
            <a:ext cx="0" cy="457200"/>
          </a:xfrm>
          <a:prstGeom prst="straightConnector1">
            <a:avLst/>
          </a:prstGeom>
          <a:solidFill>
            <a:srgbClr val="00529B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C1D6F0-24AD-AB45-8BBA-D995C78E9C4C}"/>
              </a:ext>
            </a:extLst>
          </p:cNvPr>
          <p:cNvSpPr txBox="1"/>
          <p:nvPr/>
        </p:nvSpPr>
        <p:spPr>
          <a:xfrm>
            <a:off x="1600200" y="1219200"/>
            <a:ext cx="2751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</a:rPr>
              <a:t>Attribut</a:t>
            </a:r>
            <a:r>
              <a:rPr lang="en-US" sz="2800" dirty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</a:rPr>
              <a:t>e/Feature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DD8970-23F4-8B4F-94AF-A9A0EFA89A7D}"/>
              </a:ext>
            </a:extLst>
          </p:cNvPr>
          <p:cNvCxnSpPr>
            <a:stCxn id="8" idx="2"/>
          </p:cNvCxnSpPr>
          <p:nvPr/>
        </p:nvCxnSpPr>
        <p:spPr bwMode="auto">
          <a:xfrm flipH="1">
            <a:off x="1371600" y="1742420"/>
            <a:ext cx="1604490" cy="543580"/>
          </a:xfrm>
          <a:prstGeom prst="straightConnector1">
            <a:avLst/>
          </a:prstGeom>
          <a:solidFill>
            <a:srgbClr val="00529B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75000D-9913-654E-82C8-7DB9AB23AA77}"/>
              </a:ext>
            </a:extLst>
          </p:cNvPr>
          <p:cNvCxnSpPr>
            <a:stCxn id="8" idx="2"/>
          </p:cNvCxnSpPr>
          <p:nvPr/>
        </p:nvCxnSpPr>
        <p:spPr bwMode="auto">
          <a:xfrm flipH="1">
            <a:off x="2667000" y="1742420"/>
            <a:ext cx="309090" cy="543580"/>
          </a:xfrm>
          <a:prstGeom prst="straightConnector1">
            <a:avLst/>
          </a:prstGeom>
          <a:solidFill>
            <a:srgbClr val="00529B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51B021-5428-2649-BF84-D43F221526E4}"/>
              </a:ext>
            </a:extLst>
          </p:cNvPr>
          <p:cNvCxnSpPr>
            <a:stCxn id="8" idx="2"/>
          </p:cNvCxnSpPr>
          <p:nvPr/>
        </p:nvCxnSpPr>
        <p:spPr bwMode="auto">
          <a:xfrm>
            <a:off x="2976090" y="1742420"/>
            <a:ext cx="2053110" cy="543580"/>
          </a:xfrm>
          <a:prstGeom prst="straightConnector1">
            <a:avLst/>
          </a:prstGeom>
          <a:solidFill>
            <a:srgbClr val="00529B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EEEBA3-6B2C-2C4C-A254-D88120C3FD12}"/>
              </a:ext>
            </a:extLst>
          </p:cNvPr>
          <p:cNvCxnSpPr>
            <a:stCxn id="8" idx="2"/>
          </p:cNvCxnSpPr>
          <p:nvPr/>
        </p:nvCxnSpPr>
        <p:spPr bwMode="auto">
          <a:xfrm>
            <a:off x="2976090" y="1742420"/>
            <a:ext cx="910110" cy="543580"/>
          </a:xfrm>
          <a:prstGeom prst="straightConnector1">
            <a:avLst/>
          </a:prstGeom>
          <a:solidFill>
            <a:srgbClr val="00529B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D837D7-333E-F446-8450-C507A81F4E1E}"/>
              </a:ext>
            </a:extLst>
          </p:cNvPr>
          <p:cNvSpPr txBox="1"/>
          <p:nvPr/>
        </p:nvSpPr>
        <p:spPr>
          <a:xfrm>
            <a:off x="7193224" y="4810780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Nominal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35DA6E-DD92-E74D-8615-8698CC952B4D}"/>
              </a:ext>
            </a:extLst>
          </p:cNvPr>
          <p:cNvCxnSpPr>
            <a:stCxn id="13" idx="1"/>
          </p:cNvCxnSpPr>
          <p:nvPr/>
        </p:nvCxnSpPr>
        <p:spPr bwMode="auto">
          <a:xfrm flipH="1" flipV="1">
            <a:off x="6324600" y="3886200"/>
            <a:ext cx="868624" cy="1186190"/>
          </a:xfrm>
          <a:prstGeom prst="straightConnector1">
            <a:avLst/>
          </a:prstGeom>
          <a:solidFill>
            <a:srgbClr val="00529B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7B03F3-0272-6348-9DF1-CAADA2A57BA5}"/>
              </a:ext>
            </a:extLst>
          </p:cNvPr>
          <p:cNvSpPr txBox="1"/>
          <p:nvPr/>
        </p:nvSpPr>
        <p:spPr>
          <a:xfrm>
            <a:off x="6955938" y="5788871"/>
            <a:ext cx="1730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Numerik</a:t>
            </a:r>
            <a:endParaRPr lang="en-US" sz="2800" dirty="0">
              <a:solidFill>
                <a:srgbClr val="FF9933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996C88-A16F-C94E-B452-EBDD922C8C8B}"/>
              </a:ext>
            </a:extLst>
          </p:cNvPr>
          <p:cNvCxnSpPr/>
          <p:nvPr/>
        </p:nvCxnSpPr>
        <p:spPr bwMode="auto">
          <a:xfrm flipH="1" flipV="1">
            <a:off x="4876800" y="4953000"/>
            <a:ext cx="2193312" cy="1155509"/>
          </a:xfrm>
          <a:prstGeom prst="straightConnector1">
            <a:avLst/>
          </a:prstGeom>
          <a:solidFill>
            <a:srgbClr val="00529B"/>
          </a:solidFill>
          <a:ln w="28575" cap="flat" cmpd="sng" algn="ctr">
            <a:solidFill>
              <a:srgbClr val="FF9933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41CA4B-97DC-AE42-B739-D7C3BED103BF}"/>
              </a:ext>
            </a:extLst>
          </p:cNvPr>
          <p:cNvSpPr txBox="1"/>
          <p:nvPr/>
        </p:nvSpPr>
        <p:spPr>
          <a:xfrm>
            <a:off x="7391400" y="2298918"/>
            <a:ext cx="1396536" cy="18158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Record/</a:t>
            </a:r>
          </a:p>
          <a:p>
            <a:pPr algn="l"/>
            <a:r>
              <a:rPr lang="en-US" sz="2800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Object/</a:t>
            </a:r>
          </a:p>
          <a:p>
            <a:pPr algn="l"/>
            <a:r>
              <a:rPr lang="en-US" sz="2800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Sample/</a:t>
            </a:r>
          </a:p>
          <a:p>
            <a:pPr algn="l"/>
            <a:r>
              <a:rPr lang="en-US" sz="2800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Tuple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404A38-2D05-3740-975E-C6E8129A44AF}"/>
              </a:ext>
            </a:extLst>
          </p:cNvPr>
          <p:cNvCxnSpPr/>
          <p:nvPr/>
        </p:nvCxnSpPr>
        <p:spPr bwMode="auto">
          <a:xfrm flipH="1">
            <a:off x="6731539" y="2726573"/>
            <a:ext cx="492037" cy="10180"/>
          </a:xfrm>
          <a:prstGeom prst="straightConnector1">
            <a:avLst/>
          </a:prstGeom>
          <a:solidFill>
            <a:srgbClr val="00529B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778603-366F-B64D-9C58-DF8E8814FD14}"/>
              </a:ext>
            </a:extLst>
          </p:cNvPr>
          <p:cNvCxnSpPr/>
          <p:nvPr/>
        </p:nvCxnSpPr>
        <p:spPr bwMode="auto">
          <a:xfrm flipH="1">
            <a:off x="6748029" y="2975533"/>
            <a:ext cx="492037" cy="10180"/>
          </a:xfrm>
          <a:prstGeom prst="straightConnector1">
            <a:avLst/>
          </a:prstGeom>
          <a:solidFill>
            <a:srgbClr val="00529B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C0D7C0-990B-BC4B-84D7-8D4D3A9D4268}"/>
              </a:ext>
            </a:extLst>
          </p:cNvPr>
          <p:cNvCxnSpPr/>
          <p:nvPr/>
        </p:nvCxnSpPr>
        <p:spPr bwMode="auto">
          <a:xfrm flipH="1">
            <a:off x="6748029" y="3204133"/>
            <a:ext cx="492037" cy="10180"/>
          </a:xfrm>
          <a:prstGeom prst="straightConnector1">
            <a:avLst/>
          </a:prstGeom>
          <a:solidFill>
            <a:srgbClr val="00529B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385B17-B88E-B540-B34C-2380C5118377}"/>
              </a:ext>
            </a:extLst>
          </p:cNvPr>
          <p:cNvCxnSpPr/>
          <p:nvPr/>
        </p:nvCxnSpPr>
        <p:spPr bwMode="auto">
          <a:xfrm flipH="1">
            <a:off x="6748029" y="3498753"/>
            <a:ext cx="492037" cy="10180"/>
          </a:xfrm>
          <a:prstGeom prst="straightConnector1">
            <a:avLst/>
          </a:prstGeom>
          <a:solidFill>
            <a:srgbClr val="00529B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06EBFC-8640-9A4C-B2E8-E31EE8487F36}"/>
              </a:ext>
            </a:extLst>
          </p:cNvPr>
          <p:cNvCxnSpPr/>
          <p:nvPr/>
        </p:nvCxnSpPr>
        <p:spPr bwMode="auto">
          <a:xfrm flipH="1">
            <a:off x="6748029" y="3737533"/>
            <a:ext cx="492037" cy="10180"/>
          </a:xfrm>
          <a:prstGeom prst="straightConnector1">
            <a:avLst/>
          </a:prstGeom>
          <a:solidFill>
            <a:srgbClr val="00529B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3" name="Slide Number Placeholder 2">
            <a:extLst>
              <a:ext uri="{FF2B5EF4-FFF2-40B4-BE49-F238E27FC236}">
                <a16:creationId xmlns:a16="http://schemas.microsoft.com/office/drawing/2014/main" id="{4CA1D85F-7B24-F04C-99F2-5C151C2F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7989" y="6476549"/>
            <a:ext cx="2057400" cy="365125"/>
          </a:xfr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641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455A-7624-DD4F-987E-66273329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Top Programming Language for Data Mining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1C5F1F-50FB-8B4A-99E6-56092C2F203B}"/>
              </a:ext>
            </a:extLst>
          </p:cNvPr>
          <p:cNvSpPr/>
          <p:nvPr/>
        </p:nvSpPr>
        <p:spPr>
          <a:xfrm>
            <a:off x="854439" y="1499016"/>
            <a:ext cx="3312826" cy="4856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Python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JULIA Lang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KAFKA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Source : </a:t>
            </a:r>
            <a:r>
              <a:rPr lang="en-US" sz="1200" dirty="0"/>
              <a:t>https://</a:t>
            </a:r>
            <a:r>
              <a:rPr lang="en-US" sz="1200" dirty="0" err="1"/>
              <a:t>www.freelancinggig.com</a:t>
            </a:r>
            <a:r>
              <a:rPr lang="en-US" sz="1200" dirty="0"/>
              <a:t>/blog/2017/06/19/top-5-analyticsdata-mining-programming-languages/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87CAC1-D719-7E48-BE6E-73F85FB1F3B7}"/>
              </a:ext>
            </a:extLst>
          </p:cNvPr>
          <p:cNvSpPr/>
          <p:nvPr/>
        </p:nvSpPr>
        <p:spPr>
          <a:xfrm>
            <a:off x="4859310" y="1499016"/>
            <a:ext cx="3312826" cy="4856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Python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JULIA Lang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SAS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SQL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MATLAB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SCALA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C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F#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Source :</a:t>
            </a:r>
          </a:p>
          <a:p>
            <a:pPr algn="just"/>
            <a:r>
              <a:rPr lang="en-US" sz="1200" dirty="0"/>
              <a:t>https://</a:t>
            </a:r>
            <a:r>
              <a:rPr lang="en-US" sz="1200" dirty="0" err="1"/>
              <a:t>analyticsindiamag.com</a:t>
            </a:r>
            <a:r>
              <a:rPr lang="en-US" sz="1200" dirty="0"/>
              <a:t>/top-10-programming-languages-data-scientists-learn-2018/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79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91F8-0800-FD4F-A018-86361027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4AFE-21CA-A64E-9B73-1DD2CA90E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</a:t>
            </a:r>
          </a:p>
          <a:p>
            <a:r>
              <a:rPr lang="en-US" sz="3200" dirty="0"/>
              <a:t>PHP-ML</a:t>
            </a:r>
            <a:r>
              <a:rPr lang="en-US" sz="2400" dirty="0"/>
              <a:t> ( </a:t>
            </a:r>
            <a:r>
              <a:rPr lang="en-US" sz="2400" dirty="0">
                <a:hlinkClick r:id="rId2"/>
              </a:rPr>
              <a:t>https://php-ml.readthedocs.io/en/latest/</a:t>
            </a:r>
            <a:r>
              <a:rPr lang="en-US" sz="2400" dirty="0"/>
              <a:t> )</a:t>
            </a:r>
          </a:p>
          <a:p>
            <a:r>
              <a:rPr lang="en-US" sz="3200" dirty="0" err="1"/>
              <a:t>Scikit</a:t>
            </a:r>
            <a:r>
              <a:rPr lang="en-US" sz="3200" dirty="0"/>
              <a:t>-learn </a:t>
            </a:r>
            <a:r>
              <a:rPr lang="en-US" sz="2400" i="1" dirty="0"/>
              <a:t>(</a:t>
            </a:r>
            <a:r>
              <a:rPr lang="en-US" sz="2400" i="1" dirty="0">
                <a:hlinkClick r:id="rId3"/>
              </a:rPr>
              <a:t>http://scikit-learn.org/stable/</a:t>
            </a:r>
            <a:r>
              <a:rPr lang="en-US" sz="2400" i="1" dirty="0"/>
              <a:t> )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5434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88E964-B61E-724C-A5A7-5A482332D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4615"/>
            <a:ext cx="9144000" cy="476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53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7721-A98D-574E-80DB-055A43A0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38A6-77F2-3241-B759-388DE477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datasets</a:t>
            </a:r>
          </a:p>
          <a:p>
            <a:r>
              <a:rPr lang="en-US" dirty="0"/>
              <a:t>Preprocessing</a:t>
            </a:r>
          </a:p>
          <a:p>
            <a:r>
              <a:rPr lang="en-US" dirty="0" err="1"/>
              <a:t>Klasifikasi</a:t>
            </a:r>
            <a:endParaRPr lang="en-US" dirty="0"/>
          </a:p>
          <a:p>
            <a:r>
              <a:rPr lang="en-US" dirty="0"/>
              <a:t>Clustering</a:t>
            </a:r>
          </a:p>
          <a:p>
            <a:r>
              <a:rPr lang="en-US" dirty="0"/>
              <a:t>Document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8355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77BB89-D24F-A447-8B9D-C8D294957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6" y="420128"/>
            <a:ext cx="1940011" cy="1940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8F2935-F459-A443-A01F-E27B617DCECD}"/>
              </a:ext>
            </a:extLst>
          </p:cNvPr>
          <p:cNvSpPr txBox="1"/>
          <p:nvPr/>
        </p:nvSpPr>
        <p:spPr>
          <a:xfrm>
            <a:off x="2218037" y="790832"/>
            <a:ext cx="6233985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Ahmad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Aulia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Wiguna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M.Kom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Kendal, 18 April 1992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SDN 4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Langenharjo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SMPN 2 Kendal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SMKN 2 Kendal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jurusan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Teknik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Mesin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D3 - UDINUS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S1 – UDINUS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S2 – UDINUS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S3 – UGM (Usaha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Gagean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Married)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Asisten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lab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Udinus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Semarang 2010-2013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Support PT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Petraya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Mitrajaya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2011-2012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Senior Back End Programmer PT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Dinustek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Semarang (2014-now)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Phone/WA/Telegram : 085-640-243-001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https://github.com/auliawiguna</a:t>
            </a:r>
          </a:p>
          <a:p>
            <a:r>
              <a:rPr lang="en-ID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</a:t>
            </a:r>
            <a:r>
              <a:rPr lang="en-ID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id.linkedin.com</a:t>
            </a:r>
            <a:r>
              <a:rPr lang="en-ID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/in/</a:t>
            </a:r>
            <a:r>
              <a:rPr lang="en-ID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wiguna-ahmad-aulia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979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F120-A98B-3443-98DA-04F7E7E2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87FAD-41CD-4E42-99CC-648343C8E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Windows user?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merekomendasikan</a:t>
            </a:r>
            <a:r>
              <a:rPr lang="en-US" dirty="0"/>
              <a:t>  </a:t>
            </a:r>
            <a:r>
              <a:rPr lang="en-US" dirty="0" err="1"/>
              <a:t>pakai</a:t>
            </a:r>
            <a:r>
              <a:rPr lang="en-US" dirty="0"/>
              <a:t> </a:t>
            </a:r>
            <a:r>
              <a:rPr lang="en-US" dirty="0" err="1"/>
              <a:t>WinPython</a:t>
            </a:r>
            <a:r>
              <a:rPr lang="en-US" dirty="0"/>
              <a:t> (</a:t>
            </a:r>
            <a:r>
              <a:rPr lang="en-US" dirty="0" err="1"/>
              <a:t>sudah</a:t>
            </a:r>
            <a:r>
              <a:rPr lang="en-US" dirty="0"/>
              <a:t> include </a:t>
            </a:r>
            <a:r>
              <a:rPr lang="en-US" dirty="0" err="1"/>
              <a:t>NumPy</a:t>
            </a:r>
            <a:r>
              <a:rPr lang="en-US" dirty="0"/>
              <a:t>,  </a:t>
            </a:r>
            <a:r>
              <a:rPr lang="en-US" dirty="0" err="1"/>
              <a:t>SciPy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r>
              <a:rPr lang="en-ID" dirty="0"/>
              <a:t>Install </a:t>
            </a:r>
            <a:r>
              <a:rPr lang="en-ID" dirty="0" err="1"/>
              <a:t>pydotplus</a:t>
            </a:r>
            <a:r>
              <a:rPr lang="en-ID" dirty="0"/>
              <a:t> </a:t>
            </a:r>
            <a:r>
              <a:rPr lang="en-ID" sz="1800" dirty="0"/>
              <a:t>(pip2.7 install </a:t>
            </a:r>
            <a:r>
              <a:rPr lang="en-ID" sz="1800" dirty="0" err="1"/>
              <a:t>pydotplus</a:t>
            </a:r>
            <a:r>
              <a:rPr lang="en-ID" sz="1800" dirty="0"/>
              <a:t>)</a:t>
            </a:r>
            <a:endParaRPr lang="en-ID" dirty="0"/>
          </a:p>
          <a:p>
            <a:r>
              <a:rPr lang="en-ID" dirty="0"/>
              <a:t>Install python-</a:t>
            </a:r>
            <a:r>
              <a:rPr lang="en-ID" dirty="0" err="1"/>
              <a:t>graphviz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tree </a:t>
            </a:r>
            <a:r>
              <a:rPr lang="en-ID" sz="1600" dirty="0"/>
              <a:t>(pip2.7 install </a:t>
            </a:r>
            <a:r>
              <a:rPr lang="en-ID" sz="1600" dirty="0" err="1"/>
              <a:t>graphviz</a:t>
            </a:r>
            <a:r>
              <a:rPr lang="en-ID" sz="1600" dirty="0"/>
              <a:t>)</a:t>
            </a:r>
          </a:p>
          <a:p>
            <a:r>
              <a:rPr lang="en-ID" dirty="0"/>
              <a:t>Source code </a:t>
            </a:r>
            <a:r>
              <a:rPr lang="en-ID" dirty="0" err="1"/>
              <a:t>dan</a:t>
            </a:r>
            <a:r>
              <a:rPr lang="en-ID" dirty="0"/>
              <a:t> dataset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upload di </a:t>
            </a:r>
            <a:r>
              <a:rPr lang="en-ID" dirty="0" err="1"/>
              <a:t>github</a:t>
            </a:r>
            <a:r>
              <a:rPr lang="en-ID" dirty="0"/>
              <a:t> https://</a:t>
            </a:r>
            <a:r>
              <a:rPr lang="en-ID" dirty="0" err="1"/>
              <a:t>github.com</a:t>
            </a:r>
            <a:r>
              <a:rPr lang="en-ID" dirty="0"/>
              <a:t>/</a:t>
            </a:r>
            <a:r>
              <a:rPr lang="en-ID" dirty="0" err="1"/>
              <a:t>auliawiguna</a:t>
            </a:r>
            <a:r>
              <a:rPr lang="en-ID" dirty="0"/>
              <a:t>/</a:t>
            </a:r>
            <a:r>
              <a:rPr lang="en-ID" dirty="0" err="1"/>
              <a:t>sabtuceria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macOS</a:t>
            </a:r>
            <a:r>
              <a:rPr lang="en-US" dirty="0"/>
              <a:t> or even Linux user?</a:t>
            </a:r>
          </a:p>
          <a:p>
            <a:pPr marL="0" indent="0">
              <a:buNone/>
            </a:pPr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bersenang-senang</a:t>
            </a:r>
            <a:r>
              <a:rPr lang="en-US" dirty="0"/>
              <a:t> install manual T.T</a:t>
            </a:r>
          </a:p>
        </p:txBody>
      </p:sp>
    </p:spTree>
    <p:extLst>
      <p:ext uri="{BB962C8B-B14F-4D97-AF65-F5344CB8AC3E}">
        <p14:creationId xmlns:p14="http://schemas.microsoft.com/office/powerpoint/2010/main" val="3863980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7721-A98D-574E-80DB-055A43A0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38A6-77F2-3241-B759-388DE477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Load datasets</a:t>
            </a:r>
          </a:p>
          <a:p>
            <a:r>
              <a:rPr lang="en-US" dirty="0"/>
              <a:t>Preprocessing</a:t>
            </a:r>
          </a:p>
          <a:p>
            <a:r>
              <a:rPr lang="en-US" dirty="0" err="1"/>
              <a:t>Klasifikasi</a:t>
            </a:r>
            <a:endParaRPr lang="en-US" dirty="0"/>
          </a:p>
          <a:p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pemisahan</a:t>
            </a:r>
            <a:r>
              <a:rPr lang="en-US" sz="2400" dirty="0"/>
              <a:t> data training </a:t>
            </a:r>
            <a:r>
              <a:rPr lang="en-US" sz="2400" dirty="0" err="1"/>
              <a:t>dan</a:t>
            </a:r>
            <a:r>
              <a:rPr lang="en-US" sz="2400" dirty="0"/>
              <a:t> data testing)</a:t>
            </a:r>
            <a:endParaRPr lang="en-US" dirty="0"/>
          </a:p>
          <a:p>
            <a:r>
              <a:rPr lang="en-US" dirty="0"/>
              <a:t>Clustering</a:t>
            </a:r>
          </a:p>
          <a:p>
            <a:r>
              <a:rPr lang="en-US" dirty="0"/>
              <a:t>Document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83737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4D37-695B-4B4A-A4E5-BFE5970B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E669-C01F-A045-8342-DF42220F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dasar</a:t>
            </a:r>
            <a:endParaRPr lang="en-US" dirty="0"/>
          </a:p>
          <a:p>
            <a:r>
              <a:rPr lang="en-US" dirty="0"/>
              <a:t>Load dataset </a:t>
            </a:r>
            <a:r>
              <a:rPr lang="en-US" dirty="0" err="1"/>
              <a:t>bawaan</a:t>
            </a:r>
            <a:endParaRPr lang="en-US" dirty="0"/>
          </a:p>
          <a:p>
            <a:r>
              <a:rPr lang="en-US" dirty="0"/>
              <a:t>Load </a:t>
            </a:r>
            <a:r>
              <a:rPr lang="en-US" dirty="0" err="1"/>
              <a:t>datasetmu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r>
              <a:rPr lang="en-US" dirty="0" err="1"/>
              <a:t>Pisahkan</a:t>
            </a:r>
            <a:r>
              <a:rPr lang="en-US" dirty="0"/>
              <a:t> mana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mana label</a:t>
            </a:r>
          </a:p>
        </p:txBody>
      </p:sp>
    </p:spTree>
    <p:extLst>
      <p:ext uri="{BB962C8B-B14F-4D97-AF65-F5344CB8AC3E}">
        <p14:creationId xmlns:p14="http://schemas.microsoft.com/office/powerpoint/2010/main" val="3114609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4D37-695B-4B4A-A4E5-BFE5970B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E669-C01F-A045-8342-DF42220F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i="1" dirty="0"/>
              <a:t>IRIS (</a:t>
            </a:r>
            <a:r>
              <a:rPr lang="en-ID" i="1" dirty="0" err="1"/>
              <a:t>klasifikasi</a:t>
            </a:r>
            <a:r>
              <a:rPr lang="en-ID" i="1" dirty="0"/>
              <a:t>)</a:t>
            </a:r>
          </a:p>
          <a:p>
            <a:r>
              <a:rPr lang="en-ID" i="1" dirty="0"/>
              <a:t>DIGITS (</a:t>
            </a:r>
            <a:r>
              <a:rPr lang="en-ID" i="1" dirty="0" err="1"/>
              <a:t>klasifikasi</a:t>
            </a:r>
            <a:r>
              <a:rPr lang="en-ID" i="1" dirty="0"/>
              <a:t>)</a:t>
            </a:r>
          </a:p>
          <a:p>
            <a:r>
              <a:rPr lang="en-ID" i="1" dirty="0"/>
              <a:t>WINE (</a:t>
            </a:r>
            <a:r>
              <a:rPr lang="en-ID" i="1" dirty="0" err="1"/>
              <a:t>klasifikasi</a:t>
            </a:r>
            <a:r>
              <a:rPr lang="en-ID" i="1" dirty="0"/>
              <a:t>)</a:t>
            </a:r>
          </a:p>
          <a:p>
            <a:r>
              <a:rPr lang="en-ID" i="1" dirty="0"/>
              <a:t>BREAST CANCER (</a:t>
            </a:r>
            <a:r>
              <a:rPr lang="en-ID" i="1" dirty="0" err="1"/>
              <a:t>klasifikasi</a:t>
            </a:r>
            <a:r>
              <a:rPr lang="en-ID" i="1" dirty="0"/>
              <a:t>)</a:t>
            </a:r>
          </a:p>
          <a:p>
            <a:r>
              <a:rPr lang="en-ID" i="1" dirty="0"/>
              <a:t>BOSTON (</a:t>
            </a:r>
            <a:r>
              <a:rPr lang="en-ID" i="1" dirty="0" err="1"/>
              <a:t>regresi</a:t>
            </a:r>
            <a:r>
              <a:rPr lang="en-ID" i="1" dirty="0"/>
              <a:t>)</a:t>
            </a:r>
          </a:p>
          <a:p>
            <a:r>
              <a:rPr lang="en-ID" i="1" dirty="0"/>
              <a:t>DIABETES (</a:t>
            </a:r>
            <a:r>
              <a:rPr lang="en-ID" i="1" dirty="0" err="1"/>
              <a:t>regresi</a:t>
            </a:r>
            <a:r>
              <a:rPr lang="en-ID" i="1" dirty="0"/>
              <a:t>)</a:t>
            </a:r>
          </a:p>
          <a:p>
            <a:r>
              <a:rPr lang="en-ID" i="1" dirty="0"/>
              <a:t>LINNERUD (</a:t>
            </a:r>
            <a:r>
              <a:rPr lang="en-ID" i="1" dirty="0" err="1"/>
              <a:t>regresi</a:t>
            </a:r>
            <a:r>
              <a:rPr lang="en-ID" i="1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16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5B2A-6590-7B4C-AFFA-071E6F05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Your Own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9E8A5-04EB-4948-A202-031B6AEBE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Siapkan</a:t>
            </a:r>
            <a:r>
              <a:rPr lang="en-US" dirty="0"/>
              <a:t> file </a:t>
            </a:r>
            <a:r>
              <a:rPr lang="en-US" dirty="0" err="1"/>
              <a:t>teks</a:t>
            </a:r>
            <a:r>
              <a:rPr lang="en-US" dirty="0"/>
              <a:t> (</a:t>
            </a:r>
            <a:r>
              <a:rPr lang="en-US" dirty="0" err="1"/>
              <a:t>terserah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csv, txt,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)</a:t>
            </a:r>
          </a:p>
          <a:p>
            <a:r>
              <a:rPr lang="en-US" dirty="0"/>
              <a:t>Separator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usahakan</a:t>
            </a:r>
            <a:r>
              <a:rPr lang="en-US" dirty="0"/>
              <a:t> </a:t>
            </a:r>
            <a:r>
              <a:rPr lang="en-US" b="1" dirty="0" err="1"/>
              <a:t>titik</a:t>
            </a:r>
            <a:r>
              <a:rPr lang="en-US" b="1" dirty="0"/>
              <a:t> </a:t>
            </a:r>
            <a:r>
              <a:rPr lang="en-US" b="1" dirty="0" err="1"/>
              <a:t>koma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koma</a:t>
            </a:r>
            <a:endParaRPr lang="en-US" dirty="0"/>
          </a:p>
          <a:p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private datasets</a:t>
            </a:r>
          </a:p>
          <a:p>
            <a:r>
              <a:rPr lang="en-US" dirty="0" err="1"/>
              <a:t>Boleh</a:t>
            </a:r>
            <a:r>
              <a:rPr lang="en-US" dirty="0"/>
              <a:t> juga download di public repository</a:t>
            </a:r>
          </a:p>
        </p:txBody>
      </p:sp>
    </p:spTree>
    <p:extLst>
      <p:ext uri="{BB962C8B-B14F-4D97-AF65-F5344CB8AC3E}">
        <p14:creationId xmlns:p14="http://schemas.microsoft.com/office/powerpoint/2010/main" val="3188377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7721-A98D-574E-80DB-055A43A0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38A6-77F2-3241-B759-388DE477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datasets</a:t>
            </a:r>
          </a:p>
          <a:p>
            <a:r>
              <a:rPr lang="en-US" dirty="0">
                <a:solidFill>
                  <a:srgbClr val="FF0000"/>
                </a:solidFill>
              </a:rPr>
              <a:t>Preprocessing</a:t>
            </a:r>
          </a:p>
          <a:p>
            <a:r>
              <a:rPr lang="en-US" dirty="0" err="1"/>
              <a:t>Klasifikasi</a:t>
            </a:r>
            <a:endParaRPr lang="en-US" dirty="0"/>
          </a:p>
          <a:p>
            <a:r>
              <a:rPr lang="en-US" dirty="0" err="1"/>
              <a:t>Validasi</a:t>
            </a:r>
            <a:r>
              <a:rPr lang="en-US" dirty="0"/>
              <a:t> (</a:t>
            </a:r>
            <a:r>
              <a:rPr lang="en-US" dirty="0" err="1"/>
              <a:t>pemisahan</a:t>
            </a:r>
            <a:r>
              <a:rPr lang="en-US" dirty="0"/>
              <a:t> data training </a:t>
            </a:r>
            <a:r>
              <a:rPr lang="en-US" dirty="0" err="1"/>
              <a:t>dan</a:t>
            </a:r>
            <a:r>
              <a:rPr lang="en-US" dirty="0"/>
              <a:t> data testing)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Document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04182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1366-7BCF-E64E-98FC-502F31A4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5E8C7-095D-2841-8D23-E78591E5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data </a:t>
            </a:r>
            <a:r>
              <a:rPr lang="en-US" dirty="0" err="1"/>
              <a:t>numerik</a:t>
            </a:r>
            <a:r>
              <a:rPr lang="en-US" dirty="0"/>
              <a:t> di dataset yang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diklasifikasi</a:t>
            </a:r>
            <a:r>
              <a:rPr lang="en-US" dirty="0"/>
              <a:t>?</a:t>
            </a:r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data “</a:t>
            </a:r>
            <a:r>
              <a:rPr lang="en-US" dirty="0" err="1"/>
              <a:t>teks</a:t>
            </a:r>
            <a:r>
              <a:rPr lang="en-US" dirty="0"/>
              <a:t>” di datasets </a:t>
            </a:r>
            <a:r>
              <a:rPr lang="en-US" dirty="0" err="1"/>
              <a:t>padahal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diklasifikasikan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(</a:t>
            </a:r>
            <a:r>
              <a:rPr lang="en-US" dirty="0" err="1"/>
              <a:t>eg</a:t>
            </a:r>
            <a:r>
              <a:rPr lang="en-US" dirty="0"/>
              <a:t> KNN) ?</a:t>
            </a:r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missing value?</a:t>
            </a:r>
          </a:p>
        </p:txBody>
      </p:sp>
    </p:spTree>
    <p:extLst>
      <p:ext uri="{BB962C8B-B14F-4D97-AF65-F5344CB8AC3E}">
        <p14:creationId xmlns:p14="http://schemas.microsoft.com/office/powerpoint/2010/main" val="2314938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1366-7BCF-E64E-98FC-502F31A4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5E8C7-095D-2841-8D23-E78591E5C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4343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data </a:t>
            </a:r>
            <a:r>
              <a:rPr lang="en-US" dirty="0" err="1"/>
              <a:t>numerik</a:t>
            </a:r>
            <a:r>
              <a:rPr lang="en-US" dirty="0"/>
              <a:t> di dataset yang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diklasifikasi</a:t>
            </a:r>
            <a:r>
              <a:rPr lang="en-US" dirty="0"/>
              <a:t>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144E8E-5760-8F42-9CE0-30873C7BD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922480"/>
              </p:ext>
            </p:extLst>
          </p:nvPr>
        </p:nvGraphicFramePr>
        <p:xfrm>
          <a:off x="955588" y="2803995"/>
          <a:ext cx="4950942" cy="3230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0314">
                  <a:extLst>
                    <a:ext uri="{9D8B030D-6E8A-4147-A177-3AD203B41FA5}">
                      <a16:colId xmlns:a16="http://schemas.microsoft.com/office/drawing/2014/main" val="3383755567"/>
                    </a:ext>
                  </a:extLst>
                </a:gridCol>
                <a:gridCol w="1650314">
                  <a:extLst>
                    <a:ext uri="{9D8B030D-6E8A-4147-A177-3AD203B41FA5}">
                      <a16:colId xmlns:a16="http://schemas.microsoft.com/office/drawing/2014/main" val="1967284712"/>
                    </a:ext>
                  </a:extLst>
                </a:gridCol>
                <a:gridCol w="1650314">
                  <a:extLst>
                    <a:ext uri="{9D8B030D-6E8A-4147-A177-3AD203B41FA5}">
                      <a16:colId xmlns:a16="http://schemas.microsoft.com/office/drawing/2014/main" val="4169351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Tinggi </a:t>
                      </a:r>
                      <a:r>
                        <a:rPr lang="en-US" dirty="0" err="1"/>
                        <a:t>Badan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Berat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Potensi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Jantungan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6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006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24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68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5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53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33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22018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90AD74-49C3-624F-A1A2-D4C1660E2D07}"/>
              </a:ext>
            </a:extLst>
          </p:cNvPr>
          <p:cNvSpPr txBox="1">
            <a:spLocks/>
          </p:cNvSpPr>
          <p:nvPr/>
        </p:nvSpPr>
        <p:spPr>
          <a:xfrm>
            <a:off x="435061" y="6034875"/>
            <a:ext cx="7886700" cy="84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What if…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144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42?</a:t>
            </a:r>
          </a:p>
        </p:txBody>
      </p:sp>
    </p:spTree>
    <p:extLst>
      <p:ext uri="{BB962C8B-B14F-4D97-AF65-F5344CB8AC3E}">
        <p14:creationId xmlns:p14="http://schemas.microsoft.com/office/powerpoint/2010/main" val="1035705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1366-7BCF-E64E-98FC-502F31A4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5E8C7-095D-2841-8D23-E78591E5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data “</a:t>
            </a:r>
            <a:r>
              <a:rPr lang="en-US" dirty="0" err="1"/>
              <a:t>teks</a:t>
            </a:r>
            <a:r>
              <a:rPr lang="en-US" dirty="0"/>
              <a:t>” di datasets </a:t>
            </a:r>
            <a:r>
              <a:rPr lang="en-US" dirty="0" err="1"/>
              <a:t>padahal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diklasifikasikan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(</a:t>
            </a:r>
            <a:r>
              <a:rPr lang="en-US" dirty="0" err="1"/>
              <a:t>eg</a:t>
            </a:r>
            <a:r>
              <a:rPr lang="en-US" dirty="0"/>
              <a:t> KNN) 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313DDD-803D-1549-BAD3-390C43F15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497608"/>
              </p:ext>
            </p:extLst>
          </p:nvPr>
        </p:nvGraphicFramePr>
        <p:xfrm>
          <a:off x="2033756" y="3177992"/>
          <a:ext cx="4950942" cy="3505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0314">
                  <a:extLst>
                    <a:ext uri="{9D8B030D-6E8A-4147-A177-3AD203B41FA5}">
                      <a16:colId xmlns:a16="http://schemas.microsoft.com/office/drawing/2014/main" val="3383755567"/>
                    </a:ext>
                  </a:extLst>
                </a:gridCol>
                <a:gridCol w="1650314">
                  <a:extLst>
                    <a:ext uri="{9D8B030D-6E8A-4147-A177-3AD203B41FA5}">
                      <a16:colId xmlns:a16="http://schemas.microsoft.com/office/drawing/2014/main" val="1967284712"/>
                    </a:ext>
                  </a:extLst>
                </a:gridCol>
                <a:gridCol w="1650314">
                  <a:extLst>
                    <a:ext uri="{9D8B030D-6E8A-4147-A177-3AD203B41FA5}">
                      <a16:colId xmlns:a16="http://schemas.microsoft.com/office/drawing/2014/main" val="4169351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Tinggi </a:t>
                      </a:r>
                      <a:r>
                        <a:rPr lang="en-US" dirty="0" err="1"/>
                        <a:t>Badan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Berat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Potensi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Jantungan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6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tinggi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kurus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006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sedang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gapura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kecamatan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24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sedang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kurus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68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tinggi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gemuk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5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tinggi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obesitas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53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rada-rada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gizi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33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pendek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gizi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220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018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1366-7BCF-E64E-98FC-502F31A4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5E8C7-095D-2841-8D23-E78591E5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missing value?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06EBA1-7A77-7F4A-A436-2E26EF323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196840"/>
              </p:ext>
            </p:extLst>
          </p:nvPr>
        </p:nvGraphicFramePr>
        <p:xfrm>
          <a:off x="2033756" y="3177992"/>
          <a:ext cx="4950942" cy="3505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0314">
                  <a:extLst>
                    <a:ext uri="{9D8B030D-6E8A-4147-A177-3AD203B41FA5}">
                      <a16:colId xmlns:a16="http://schemas.microsoft.com/office/drawing/2014/main" val="3383755567"/>
                    </a:ext>
                  </a:extLst>
                </a:gridCol>
                <a:gridCol w="1650314">
                  <a:extLst>
                    <a:ext uri="{9D8B030D-6E8A-4147-A177-3AD203B41FA5}">
                      <a16:colId xmlns:a16="http://schemas.microsoft.com/office/drawing/2014/main" val="1967284712"/>
                    </a:ext>
                  </a:extLst>
                </a:gridCol>
                <a:gridCol w="1650314">
                  <a:extLst>
                    <a:ext uri="{9D8B030D-6E8A-4147-A177-3AD203B41FA5}">
                      <a16:colId xmlns:a16="http://schemas.microsoft.com/office/drawing/2014/main" val="4169351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Tinggi </a:t>
                      </a:r>
                      <a:r>
                        <a:rPr lang="en-US" dirty="0" err="1"/>
                        <a:t>Badan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Berat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Potensi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Jantungan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6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tinggi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006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gapura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kecamatan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24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sedang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68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tinggi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gemuk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5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obesitas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53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rada-rada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gizi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33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pendek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gizi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220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12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0DE0-B499-3F4F-977A-E9E2417F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469D-1884-C545-92EA-EAD96293F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5400" dirty="0"/>
              <a:t>What is learning, anyway? What is </a:t>
            </a:r>
            <a:r>
              <a:rPr lang="en-ID" sz="5400" i="1" dirty="0"/>
              <a:t>machine </a:t>
            </a:r>
            <a:r>
              <a:rPr lang="en-ID" sz="5400" dirty="0"/>
              <a:t>learning? </a:t>
            </a:r>
          </a:p>
          <a:p>
            <a:pPr marL="0" indent="0" algn="ctr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31737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7721-A98D-574E-80DB-055A43A0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38A6-77F2-3241-B759-388DE477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datasets</a:t>
            </a:r>
          </a:p>
          <a:p>
            <a:r>
              <a:rPr lang="en-US" dirty="0"/>
              <a:t>Preprocessing</a:t>
            </a:r>
          </a:p>
          <a:p>
            <a:r>
              <a:rPr lang="en-US" dirty="0" err="1">
                <a:solidFill>
                  <a:srgbClr val="FF0000"/>
                </a:solidFill>
              </a:rPr>
              <a:t>Klasifikasi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Validasi</a:t>
            </a:r>
            <a:r>
              <a:rPr lang="en-US" dirty="0"/>
              <a:t> (</a:t>
            </a:r>
            <a:r>
              <a:rPr lang="en-US" dirty="0" err="1"/>
              <a:t>pemisahan</a:t>
            </a:r>
            <a:r>
              <a:rPr lang="en-US" dirty="0"/>
              <a:t> data training </a:t>
            </a:r>
            <a:r>
              <a:rPr lang="en-US" dirty="0" err="1"/>
              <a:t>dan</a:t>
            </a:r>
            <a:r>
              <a:rPr lang="en-US" dirty="0"/>
              <a:t> data testing)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Document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32603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DCC8-13AE-E94B-BA63-BD07E57E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759C-8CDE-444C-A3EB-CF3F2C9D4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Gaussian Naïve Bayes</a:t>
            </a:r>
          </a:p>
          <a:p>
            <a:r>
              <a:rPr lang="en-US" dirty="0"/>
              <a:t>Multinomial Naïve Bayes</a:t>
            </a:r>
          </a:p>
          <a:p>
            <a:r>
              <a:rPr lang="en-US" dirty="0"/>
              <a:t>Bernoulli Naïve Bayes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256526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7721-A98D-574E-80DB-055A43A0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38A6-77F2-3241-B759-388DE477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datasets</a:t>
            </a:r>
          </a:p>
          <a:p>
            <a:r>
              <a:rPr lang="en-US" dirty="0"/>
              <a:t>Preprocessing</a:t>
            </a:r>
          </a:p>
          <a:p>
            <a:r>
              <a:rPr lang="en-US" dirty="0" err="1"/>
              <a:t>Klasifikasi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Validasi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pemisahan</a:t>
            </a:r>
            <a:r>
              <a:rPr lang="en-US" dirty="0">
                <a:solidFill>
                  <a:srgbClr val="FF0000"/>
                </a:solidFill>
              </a:rPr>
              <a:t> data training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data testing)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Document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89701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C5A1-0076-FA4A-A08D-4C0B7CAD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12AE9-CEEF-C84D-B2C2-C63B01F3F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Pemisahan</a:t>
            </a:r>
            <a:r>
              <a:rPr lang="en-US" dirty="0"/>
              <a:t> </a:t>
            </a:r>
            <a:r>
              <a:rPr lang="en-US" dirty="0" err="1"/>
              <a:t>berdasar</a:t>
            </a:r>
            <a:r>
              <a:rPr lang="en-US" dirty="0"/>
              <a:t> </a:t>
            </a:r>
            <a:r>
              <a:rPr lang="en-US" dirty="0" err="1"/>
              <a:t>rasio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ID" sz="2000" dirty="0" err="1"/>
              <a:t>train_test_split</a:t>
            </a:r>
            <a:r>
              <a:rPr lang="en-US" sz="2000" dirty="0"/>
              <a:t>)</a:t>
            </a:r>
            <a:endParaRPr lang="en-US" dirty="0"/>
          </a:p>
          <a:p>
            <a:r>
              <a:rPr lang="en-US" dirty="0"/>
              <a:t>K-Fold Cross Validation </a:t>
            </a:r>
            <a:r>
              <a:rPr lang="en-US" sz="2000" dirty="0"/>
              <a:t>(</a:t>
            </a:r>
            <a:r>
              <a:rPr lang="en-ID" sz="2000" dirty="0" err="1"/>
              <a:t>cross_val_score</a:t>
            </a:r>
            <a:r>
              <a:rPr lang="en-ID" sz="2000" dirty="0"/>
              <a:t> &amp; </a:t>
            </a:r>
            <a:r>
              <a:rPr lang="en-ID" sz="2000" dirty="0" err="1"/>
              <a:t>KFold</a:t>
            </a:r>
            <a:r>
              <a:rPr lang="en-US" sz="2000" dirty="0"/>
              <a:t>)</a:t>
            </a:r>
          </a:p>
          <a:p>
            <a:r>
              <a:rPr lang="en-US" sz="2400" dirty="0" err="1"/>
              <a:t>Akurasi</a:t>
            </a:r>
            <a:r>
              <a:rPr lang="en-US" sz="2400" dirty="0"/>
              <a:t> </a:t>
            </a:r>
            <a:r>
              <a:rPr lang="en-US" sz="2400" dirty="0" err="1"/>
              <a:t>Klasifikasi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06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7721-A98D-574E-80DB-055A43A0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38A6-77F2-3241-B759-388DE477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datasets</a:t>
            </a:r>
          </a:p>
          <a:p>
            <a:r>
              <a:rPr lang="en-US" dirty="0"/>
              <a:t>Preprocessing</a:t>
            </a:r>
          </a:p>
          <a:p>
            <a:r>
              <a:rPr lang="en-US" dirty="0" err="1"/>
              <a:t>Klasifikasi</a:t>
            </a:r>
            <a:endParaRPr lang="en-US" dirty="0"/>
          </a:p>
          <a:p>
            <a:r>
              <a:rPr lang="en-US" dirty="0" err="1"/>
              <a:t>Validasi</a:t>
            </a:r>
            <a:r>
              <a:rPr lang="en-US" dirty="0"/>
              <a:t> (</a:t>
            </a:r>
            <a:r>
              <a:rPr lang="en-US" dirty="0" err="1"/>
              <a:t>pemisahan</a:t>
            </a:r>
            <a:r>
              <a:rPr lang="en-US" dirty="0"/>
              <a:t> data training </a:t>
            </a:r>
            <a:r>
              <a:rPr lang="en-US" dirty="0" err="1"/>
              <a:t>dan</a:t>
            </a:r>
            <a:r>
              <a:rPr lang="en-US" dirty="0"/>
              <a:t> data testing)</a:t>
            </a:r>
          </a:p>
          <a:p>
            <a:r>
              <a:rPr lang="en-US" dirty="0">
                <a:solidFill>
                  <a:srgbClr val="FF0000"/>
                </a:solidFill>
              </a:rPr>
              <a:t>Clustering </a:t>
            </a:r>
          </a:p>
          <a:p>
            <a:r>
              <a:rPr lang="en-US" dirty="0"/>
              <a:t>Document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978406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F5F9-3018-274E-96C5-1C68E106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12382-243E-4444-BFD7-758F00E2B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dipakai</a:t>
            </a:r>
            <a:endParaRPr lang="en-US" dirty="0"/>
          </a:p>
          <a:p>
            <a:r>
              <a:rPr lang="en-US" dirty="0" err="1"/>
              <a:t>Simulasi</a:t>
            </a:r>
            <a:r>
              <a:rPr lang="en-US" dirty="0"/>
              <a:t> clustering </a:t>
            </a:r>
            <a:r>
              <a:rPr lang="en-US" dirty="0" err="1"/>
              <a:t>menggunakan</a:t>
            </a:r>
            <a:r>
              <a:rPr lang="en-US" dirty="0"/>
              <a:t> K-Means </a:t>
            </a:r>
          </a:p>
          <a:p>
            <a:r>
              <a:rPr lang="en-US" dirty="0" err="1"/>
              <a:t>Visualisasi</a:t>
            </a:r>
            <a:r>
              <a:rPr lang="en-US" dirty="0"/>
              <a:t> cluster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B7216-2841-5A46-BEB2-87B2C812B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453" y="3244640"/>
            <a:ext cx="4433455" cy="348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74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7721-A98D-574E-80DB-055A43A0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38A6-77F2-3241-B759-388DE477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datasets</a:t>
            </a:r>
          </a:p>
          <a:p>
            <a:r>
              <a:rPr lang="en-US" dirty="0"/>
              <a:t>Preprocessing</a:t>
            </a:r>
          </a:p>
          <a:p>
            <a:r>
              <a:rPr lang="en-US" dirty="0" err="1"/>
              <a:t>Klasifikasi</a:t>
            </a:r>
            <a:endParaRPr lang="en-US" dirty="0"/>
          </a:p>
          <a:p>
            <a:r>
              <a:rPr lang="en-US" dirty="0" err="1"/>
              <a:t>Validasi</a:t>
            </a:r>
            <a:r>
              <a:rPr lang="en-US" dirty="0"/>
              <a:t> (</a:t>
            </a:r>
            <a:r>
              <a:rPr lang="en-US" dirty="0" err="1"/>
              <a:t>pemisahan</a:t>
            </a:r>
            <a:r>
              <a:rPr lang="en-US" dirty="0"/>
              <a:t> data training </a:t>
            </a:r>
            <a:r>
              <a:rPr lang="en-US" dirty="0" err="1"/>
              <a:t>dan</a:t>
            </a:r>
            <a:r>
              <a:rPr lang="en-US" dirty="0"/>
              <a:t> data testing)</a:t>
            </a:r>
          </a:p>
          <a:p>
            <a:r>
              <a:rPr lang="en-US" dirty="0"/>
              <a:t>Clustering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Document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19906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7721-A98D-574E-80DB-055A43A0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38A6-77F2-3241-B759-388DE477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Naïve Bayes Multinomial</a:t>
            </a:r>
          </a:p>
          <a:p>
            <a:r>
              <a:rPr lang="en-US" dirty="0"/>
              <a:t>Makin </a:t>
            </a:r>
            <a:r>
              <a:rPr lang="en-US" dirty="0" err="1"/>
              <a:t>banyak</a:t>
            </a:r>
            <a:r>
              <a:rPr lang="en-US" dirty="0"/>
              <a:t> file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makin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7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F52D-10D3-B642-AE03-83B0AD33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1FED5-7F27-C543-97BB-EE8F5E760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Seperangkat</a:t>
            </a:r>
            <a:r>
              <a:rPr lang="en-US" dirty="0"/>
              <a:t> </a:t>
            </a:r>
            <a:r>
              <a:rPr lang="en-US" strike="sngStrike" dirty="0" err="1"/>
              <a:t>alat</a:t>
            </a:r>
            <a:r>
              <a:rPr lang="en-US" strike="sngStrike" dirty="0"/>
              <a:t> </a:t>
            </a:r>
            <a:r>
              <a:rPr lang="en-US" strike="sngStrike" dirty="0" err="1"/>
              <a:t>sholat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menyimpulkan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record-record </a:t>
            </a:r>
            <a:r>
              <a:rPr lang="en-US" dirty="0"/>
              <a:t>yang </a:t>
            </a:r>
            <a:r>
              <a:rPr lang="en-US" dirty="0" err="1"/>
              <a:t>diamati</a:t>
            </a:r>
            <a:r>
              <a:rPr lang="en-US" dirty="0"/>
              <a:t> </a:t>
            </a:r>
            <a:r>
              <a:rPr lang="en-US" sz="2000" dirty="0"/>
              <a:t>(Conway, 2012)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D" dirty="0" err="1"/>
              <a:t>Ilmu</a:t>
            </a:r>
            <a:r>
              <a:rPr lang="en-ID" dirty="0"/>
              <a:t> yang </a:t>
            </a:r>
            <a:r>
              <a:rPr lang="en-ID" dirty="0" err="1"/>
              <a:t>mempelajari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computer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berdasar</a:t>
            </a:r>
            <a:r>
              <a:rPr lang="en-ID" dirty="0"/>
              <a:t> data yang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id-ID" sz="2000" i="1" dirty="0"/>
              <a:t>(Han </a:t>
            </a:r>
            <a:r>
              <a:rPr lang="id-ID" sz="2000" i="1" dirty="0" err="1"/>
              <a:t>et</a:t>
            </a:r>
            <a:r>
              <a:rPr lang="id-ID" sz="2000" i="1" dirty="0"/>
              <a:t> </a:t>
            </a:r>
            <a:r>
              <a:rPr lang="id-ID" sz="2000" i="1" dirty="0" err="1"/>
              <a:t>al.</a:t>
            </a:r>
            <a:r>
              <a:rPr lang="id-ID" sz="2000" i="1" dirty="0"/>
              <a:t>, 2012)</a:t>
            </a:r>
            <a:endParaRPr lang="en-ID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1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770B-D1A6-1C48-9378-6C48AE94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6AB10-DA15-F544-AF09-17D675F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Supervised learning</a:t>
            </a:r>
          </a:p>
          <a:p>
            <a:r>
              <a:rPr lang="en-US" sz="4000" dirty="0"/>
              <a:t>Unsupervised learning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1141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3A71-15EE-6049-A9C8-21991B16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7C90C-F15C-504C-AD12-C1676F8DA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sebutan</a:t>
            </a:r>
            <a:endParaRPr lang="en-US" dirty="0"/>
          </a:p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praktek</a:t>
            </a:r>
            <a:r>
              <a:rPr lang="en-US" dirty="0"/>
              <a:t> </a:t>
            </a:r>
            <a:r>
              <a:rPr lang="en-US" i="1" dirty="0"/>
              <a:t>learning </a:t>
            </a:r>
            <a:r>
              <a:rPr lang="id-ID" i="1" dirty="0"/>
              <a:t>(</a:t>
            </a:r>
            <a:r>
              <a:rPr lang="id-ID" i="1" dirty="0" err="1"/>
              <a:t>Witten</a:t>
            </a:r>
            <a:r>
              <a:rPr lang="id-ID" i="1" dirty="0"/>
              <a:t> </a:t>
            </a:r>
            <a:r>
              <a:rPr lang="id-ID" i="1" dirty="0" err="1"/>
              <a:t>et</a:t>
            </a:r>
            <a:r>
              <a:rPr lang="id-ID" i="1" dirty="0"/>
              <a:t> </a:t>
            </a:r>
            <a:r>
              <a:rPr lang="id-ID" i="1" dirty="0" err="1"/>
              <a:t>al.</a:t>
            </a:r>
            <a:r>
              <a:rPr lang="id-ID" i="1" dirty="0"/>
              <a:t>, 2011)</a:t>
            </a:r>
            <a:endParaRPr lang="en-US" dirty="0"/>
          </a:p>
          <a:p>
            <a:r>
              <a:rPr lang="id-ID" dirty="0"/>
              <a:t>Melakukan ekstraksi untuk mendapatkan informasi penting yang sifatnya implisit dan sebelumnya tidak diketahui, </a:t>
            </a:r>
            <a:r>
              <a:rPr lang="en-US" dirty="0"/>
              <a:t>d</a:t>
            </a:r>
            <a:r>
              <a:rPr lang="id-ID" dirty="0"/>
              <a:t>ari suatu</a:t>
            </a:r>
            <a:r>
              <a:rPr lang="en-US" dirty="0"/>
              <a:t> data</a:t>
            </a:r>
            <a:r>
              <a:rPr lang="id-ID" dirty="0"/>
              <a:t> </a:t>
            </a:r>
            <a:r>
              <a:rPr lang="id-ID" sz="2000" i="1" dirty="0"/>
              <a:t>(</a:t>
            </a:r>
            <a:r>
              <a:rPr lang="id-ID" sz="2000" i="1" dirty="0" err="1"/>
              <a:t>Witten</a:t>
            </a:r>
            <a:r>
              <a:rPr lang="id-ID" sz="2000" i="1" dirty="0"/>
              <a:t> </a:t>
            </a:r>
            <a:r>
              <a:rPr lang="id-ID" sz="2000" i="1" dirty="0" err="1"/>
              <a:t>et</a:t>
            </a:r>
            <a:r>
              <a:rPr lang="id-ID" sz="2000" i="1" dirty="0"/>
              <a:t> </a:t>
            </a:r>
            <a:r>
              <a:rPr lang="id-ID" sz="2000" i="1" dirty="0" err="1"/>
              <a:t>al.</a:t>
            </a:r>
            <a:r>
              <a:rPr lang="id-ID" sz="2000" i="1" dirty="0"/>
              <a:t>, 2011)</a:t>
            </a:r>
            <a:endParaRPr lang="en-US" sz="1400" dirty="0"/>
          </a:p>
          <a:p>
            <a:r>
              <a:rPr lang="id-ID" dirty="0"/>
              <a:t>Kegiatan yang meliputi pengumpulan, pemakaian data historis untuk menemukan keteraturan, pola dan hubungan dalam set data berukuran besar </a:t>
            </a:r>
            <a:r>
              <a:rPr lang="id-ID" sz="2000" i="1" dirty="0"/>
              <a:t>(Santosa, 2007)</a:t>
            </a:r>
            <a:endParaRPr lang="en-US" sz="2000" i="1" dirty="0"/>
          </a:p>
          <a:p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6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E5B3-BB02-424C-98A9-899EAF1B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Data? </a:t>
            </a:r>
            <a:r>
              <a:rPr lang="en-US" dirty="0" err="1"/>
              <a:t>Informasi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D612-39B2-4242-A737-103A7F04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9162" lvl="1" indent="-457200">
              <a:buFont typeface="+mj-lt"/>
              <a:buAutoNum type="arabicPeriod"/>
            </a:pPr>
            <a:r>
              <a:rPr lang="en-US" sz="3200" dirty="0"/>
              <a:t>Data: </a:t>
            </a:r>
            <a:r>
              <a:rPr lang="id-ID" sz="3200" dirty="0"/>
              <a:t>fakta yang terekam dan tidak membawa arti</a:t>
            </a:r>
          </a:p>
          <a:p>
            <a:pPr marL="919162" lvl="1" indent="-457200">
              <a:buFont typeface="+mj-lt"/>
              <a:buAutoNum type="arabicPeriod"/>
            </a:pPr>
            <a:r>
              <a:rPr lang="id-ID" sz="3200" dirty="0"/>
              <a:t>Pengetahuan</a:t>
            </a:r>
            <a:r>
              <a:rPr lang="en-US" sz="3200" dirty="0"/>
              <a:t>: </a:t>
            </a:r>
            <a:r>
              <a:rPr lang="id-ID" sz="3200" dirty="0"/>
              <a:t>pola, </a:t>
            </a:r>
            <a:r>
              <a:rPr lang="en-US" sz="3200" dirty="0" err="1"/>
              <a:t>rumus</a:t>
            </a:r>
            <a:r>
              <a:rPr lang="en-US" sz="3200" dirty="0"/>
              <a:t>, </a:t>
            </a:r>
            <a:r>
              <a:rPr lang="id-ID" sz="3200" dirty="0"/>
              <a:t>aturan atau model yang muncul dari data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588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5A86-DC94-D543-AEAC-0541065B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Data Mining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5647E96-D569-644A-ADE6-5748510CB9AF}"/>
              </a:ext>
            </a:extLst>
          </p:cNvPr>
          <p:cNvGraphicFramePr/>
          <p:nvPr>
            <p:extLst/>
          </p:nvPr>
        </p:nvGraphicFramePr>
        <p:xfrm>
          <a:off x="914400" y="1331645"/>
          <a:ext cx="7239000" cy="4931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7312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E9BA-AEC4-674E-8FBB-57BAE8D7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 </a:t>
            </a:r>
            <a:r>
              <a:rPr lang="en-US" dirty="0" err="1"/>
              <a:t>Pemanfaatan</a:t>
            </a:r>
            <a:r>
              <a:rPr lang="en-US" dirty="0"/>
              <a:t> Data Mining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A9074-6FC0-074C-838B-7D9C7624C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89" y="1348201"/>
            <a:ext cx="5856098" cy="531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91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A35F6230-3588-4924-A12F-6532AD095725}"/>
  <p:tag name="GENSWF_ADVANCE_TIME" val="5"/>
  <p:tag name="TIMING" val="|5"/>
  <p:tag name="ISPRING_CUSTOM_TIMING_US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4856</TotalTime>
  <Words>1817</Words>
  <Application>Microsoft Macintosh PowerPoint</Application>
  <PresentationFormat>On-screen Show (4:3)</PresentationFormat>
  <Paragraphs>356</Paragraphs>
  <Slides>37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SimSun</vt:lpstr>
      <vt:lpstr>游ゴシック</vt:lpstr>
      <vt:lpstr>Arial</vt:lpstr>
      <vt:lpstr>Calibri</vt:lpstr>
      <vt:lpstr>Calibri Light</vt:lpstr>
      <vt:lpstr>Tahoma</vt:lpstr>
      <vt:lpstr>Office Theme</vt:lpstr>
      <vt:lpstr>scikit-learn Praktik Data Mining Menggunakan scikit-learn</vt:lpstr>
      <vt:lpstr>PowerPoint Presentation</vt:lpstr>
      <vt:lpstr>PowerPoint Presentation</vt:lpstr>
      <vt:lpstr>Machine Learning</vt:lpstr>
      <vt:lpstr>Machine Learning</vt:lpstr>
      <vt:lpstr>Data Mining</vt:lpstr>
      <vt:lpstr>Data? Informasi?</vt:lpstr>
      <vt:lpstr>Peran Utama Data Mining</vt:lpstr>
      <vt:lpstr>Contoh  Pemanfaatan Data Mining</vt:lpstr>
      <vt:lpstr>Contoh Pemanfaatan Data Mining</vt:lpstr>
      <vt:lpstr>Teknologi Apa Sih Yang Dipakai?</vt:lpstr>
      <vt:lpstr>Teknologi Apa Sih Yang Dipake?</vt:lpstr>
      <vt:lpstr>Proses Data Mining</vt:lpstr>
      <vt:lpstr>Dataset (Himpunan Data)</vt:lpstr>
      <vt:lpstr>Dataset (Himpunan Data)</vt:lpstr>
      <vt:lpstr>Top Programming Language for Data Mining</vt:lpstr>
      <vt:lpstr>Pemakaian Dalam Coding</vt:lpstr>
      <vt:lpstr>PowerPoint Presentation</vt:lpstr>
      <vt:lpstr>Scikit-learn</vt:lpstr>
      <vt:lpstr>Scikit-learn</vt:lpstr>
      <vt:lpstr>Scikit-learn</vt:lpstr>
      <vt:lpstr>Load Datasets</vt:lpstr>
      <vt:lpstr>Load Datasets</vt:lpstr>
      <vt:lpstr>Load Your Own Datasets</vt:lpstr>
      <vt:lpstr>Scikit-learn</vt:lpstr>
      <vt:lpstr>Preprocessing</vt:lpstr>
      <vt:lpstr>Preprocessing</vt:lpstr>
      <vt:lpstr>Preprocessing</vt:lpstr>
      <vt:lpstr>Preprocessing</vt:lpstr>
      <vt:lpstr>Scikit-learn</vt:lpstr>
      <vt:lpstr>Klasifikasi</vt:lpstr>
      <vt:lpstr>Scikit-learn</vt:lpstr>
      <vt:lpstr>Validasi</vt:lpstr>
      <vt:lpstr>Scikit-learn</vt:lpstr>
      <vt:lpstr>Clustering</vt:lpstr>
      <vt:lpstr>Scikit-learn</vt:lpstr>
      <vt:lpstr>Document Classification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scikit-learn Machine Learning in Python</dc:title>
  <dc:creator>Ahmad Aulia Wiguna</dc:creator>
  <cp:lastModifiedBy/>
  <cp:revision>96</cp:revision>
  <dcterms:created xsi:type="dcterms:W3CDTF">2018-04-30T05:52:23Z</dcterms:created>
  <dcterms:modified xsi:type="dcterms:W3CDTF">2018-05-13T04:20:33Z</dcterms:modified>
</cp:coreProperties>
</file>