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6"/>
  </p:notesMasterIdLst>
  <p:sldIdLst>
    <p:sldId id="257" r:id="rId2"/>
    <p:sldId id="258" r:id="rId3"/>
    <p:sldId id="259" r:id="rId4"/>
    <p:sldId id="260" r:id="rId5"/>
    <p:sldId id="261" r:id="rId6"/>
    <p:sldId id="262" r:id="rId7"/>
    <p:sldId id="29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9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3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669088" cy="9928225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38899" autoAdjust="0"/>
  </p:normalViewPr>
  <p:slideViewPr>
    <p:cSldViewPr>
      <p:cViewPr varScale="1">
        <p:scale>
          <a:sx n="26" d="100"/>
          <a:sy n="26" d="100"/>
        </p:scale>
        <p:origin x="-265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AD1C7-09DD-43F6-A11A-DD70CB1018D9}" type="datetimeFigureOut">
              <a:rPr lang="uk-UA" smtClean="0"/>
              <a:t>22.12.2013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87780-9419-47C5-9AAE-5893C4166A5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118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40844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AutoNum type="arabicPeriod" startAt="7"/>
            </a:pPr>
            <a:r>
              <a:rPr lang="ru-RU" b="1" dirty="0" smtClean="0"/>
              <a:t>Должны поддерживаться операции реляционной алгебры</a:t>
            </a:r>
            <a:r>
              <a:rPr lang="ru-RU" dirty="0" smtClean="0"/>
              <a:t>— записи реляционной БД трактуются как элементы множества, на котором опре­делены операции реляционной алгебры. СУБД должна обеспечивать вы­полнение этих операций. В настоящее время выполнение этого правила обеспечивает язык SQL. </a:t>
            </a:r>
            <a:endParaRPr lang="en-US" dirty="0" smtClean="0"/>
          </a:p>
          <a:p>
            <a:pPr>
              <a:buAutoNum type="arabicPeriod" startAt="7"/>
            </a:pPr>
            <a:r>
              <a:rPr lang="ru-RU" b="1" dirty="0" smtClean="0"/>
              <a:t>Должна обеспечиваться независимость от физической организации данных </a:t>
            </a:r>
            <a:r>
              <a:rPr lang="ru-RU" dirty="0" smtClean="0"/>
              <a:t>— приложения, оперирующие с данными реляционных БД, не должны зависеть от физического хранения данных (от способа хранения, формата хранения и др.).</a:t>
            </a:r>
            <a:endParaRPr lang="en-US" dirty="0" smtClean="0"/>
          </a:p>
          <a:p>
            <a:pPr>
              <a:buAutoNum type="arabicPeriod" startAt="7"/>
            </a:pPr>
            <a:r>
              <a:rPr lang="ru-RU" b="1" dirty="0" smtClean="0"/>
              <a:t>Должна обеспечиваться независимость от логической организации данных</a:t>
            </a:r>
            <a:r>
              <a:rPr lang="ru-RU" dirty="0" smtClean="0"/>
              <a:t> — приложения, оперирующие с данными реляционных БД, не должны зависеть от организации связей между таблицами (логической организации). При изменении связей между таблицами не должны ме­няться ни сами таблицы, ни запросы к ним.</a:t>
            </a:r>
            <a:endParaRPr lang="uk-UA" dirty="0" smtClean="0"/>
          </a:p>
          <a:p>
            <a:pPr>
              <a:buFont typeface="+mj-lt"/>
              <a:buAutoNum type="arabicPeriod"/>
            </a:pPr>
            <a:endParaRPr lang="uk-UA" dirty="0" smtClean="0"/>
          </a:p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49997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 smtClean="0"/>
              <a:t>10.	</a:t>
            </a:r>
            <a:r>
              <a:rPr lang="ru-RU" b="1" dirty="0" smtClean="0"/>
              <a:t>За целостность данных отвечает СУБД</a:t>
            </a:r>
            <a:r>
              <a:rPr lang="ru-RU" dirty="0" smtClean="0"/>
              <a:t> — под целостностью данных в общем случае понимается готовность БД к работе. Различают следующие типы целостности:</a:t>
            </a:r>
            <a:endParaRPr lang="uk-UA" dirty="0" smtClean="0"/>
          </a:p>
          <a:p>
            <a:pPr lvl="0"/>
            <a:r>
              <a:rPr lang="ru-RU" i="1" dirty="0" smtClean="0"/>
              <a:t>физическая целостность </a:t>
            </a:r>
            <a:r>
              <a:rPr lang="ru-RU" dirty="0" smtClean="0"/>
              <a:t>— сохранность информации на носителях и корректность форматов хранения данных;</a:t>
            </a:r>
            <a:endParaRPr lang="uk-UA" dirty="0" smtClean="0"/>
          </a:p>
          <a:p>
            <a:r>
              <a:rPr lang="ru-RU" i="1" dirty="0" smtClean="0"/>
              <a:t>логическая целостность</a:t>
            </a:r>
            <a:r>
              <a:rPr lang="ru-RU" dirty="0" smtClean="0"/>
              <a:t>— непротиворечивость и актуальность дан­ных, хранящихся в БД.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11.	Целостность данных не может быть нарушена</a:t>
            </a:r>
            <a:r>
              <a:rPr lang="ru-RU" dirty="0" smtClean="0"/>
              <a:t> — СУБД должна обес­печивать целостность данных при любых манипуляциях, производимых с ними.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12.	Должны поддерживать распределенные операции</a:t>
            </a:r>
            <a:r>
              <a:rPr lang="ru-RU" dirty="0" smtClean="0"/>
              <a:t> — реляционная БД может размещаться как на одном компьютере, так и на нескольких — </a:t>
            </a:r>
            <a:r>
              <a:rPr lang="ru-RU" dirty="0" err="1" smtClean="0"/>
              <a:t>распределенно</a:t>
            </a:r>
            <a:r>
              <a:rPr lang="ru-RU" dirty="0" smtClean="0"/>
              <a:t>. Пользователь должен иметь возможность связывать дан­ные, находящиеся в разных таблицах и на разных узлах компьютерной сети. </a:t>
            </a:r>
            <a:endParaRPr lang="en-US" dirty="0" smtClean="0"/>
          </a:p>
          <a:p>
            <a:pPr>
              <a:buFont typeface="+mj-lt"/>
              <a:buAutoNum type="arabicPeriod"/>
            </a:pPr>
            <a:endParaRPr lang="uk-UA" dirty="0" smtClean="0"/>
          </a:p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05395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28640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406990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300547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Собранные данные приводятся к единому формату, согласовываются и обобща­ются. Аналитические запросы адресуются к ХД (рис.).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Такая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модель неизбежно приводит к дублированию информации в ОИД и в ХД. Однако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Инмон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своей работе утверждает, что избыточность данных, хранящихся в СППР, не превышает 1 % ! Это можно объяснить следующими причинами.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загрузке информации из ОИД в ХД данные фильтруются. Многие из них не попадают в ХД, поскольку лишены смысла с точки зрения использования в процедурах анализа.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Информация в ОИД носит, как правило, оперативный характер, и данные, потеряв актуальность, удаляются. В ХД, напротив, хранится историческая информация. С этой точки зрения дублирование содержимого ХД данными ОИД оказывается весьма незначительным.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ХД хранится обобщенная информация, которая в ОИД отсутствует.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 время загрузки в ХД данные очищаются (удаляется ненужная информация) и приводятся к единому формату. После такой обработки данные занимают гораздо меньший объем.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688132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Время обработки запросов к виртуальному ХД значительно превышает соответствующие показатели для физического хранилища. Кроме того, структуры оперативных БД, рассчитанные на интенсивное обновление одиночных запи­сей, в высокой степени нормализованы. Для выполнения же аналитического запроса требуется объединение большого числа таблиц, что также приводит к снижению быстродействия.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Интегрированный взгляд на виртуальное хранилище возможен только при выполнении условия постоянной доступности всех ОИД. Таким образом, временная недоступность хотя бы одного из источников может привести ли­бо к невыполнению аналитических запросов, либо к неверным результатам.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t>16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688132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0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Необходимость интеграции данных из неоднородных источников в распределенной среде</a:t>
            </a:r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ХД создаются для интегрирования данных, которые могут поступать из разнородных ОИД, физически размещающихся на разных компьютерах: БД, электронных архивов, публичных и коммерческих электронных каталогов, справочников, статистических сборников. При создании ХД приходится решать задачу построения системы, согласованно функционирующей с неоднородными программными средствами и решениями. </a:t>
            </a:r>
            <a:endParaRPr lang="ru-RU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0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Потребность </a:t>
            </a:r>
            <a:r>
              <a:rPr lang="ru-RU" sz="10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эффективном хранении и обработке очень больших объемов информации </a:t>
            </a:r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свойство неизменности ХД предполагает накопление в нем информации за долгий период времени, что должно поддерживаться постоянным ростом объемов дисковой памяти. Ориентация на выполнение аналитических запросов и связанная с этим </a:t>
            </a:r>
            <a:r>
              <a:rPr lang="ru-RU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денормализация</a:t>
            </a:r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данных приводят к нелинейному росту объемов памяти, занимаемой ХД при возрастании объема данных. Исследования, проведенные на основе тестового набо­ра 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TPC</a:t>
            </a:r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показали, что для баз данных объемом в 100 Гбайт потребуется память объемом в 4,87 раза большая, чем нужно для хранения полезных данных.</a:t>
            </a:r>
            <a:endParaRPr lang="uk-UA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0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Необходимость </a:t>
            </a:r>
            <a:r>
              <a:rPr lang="ru-RU" sz="10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многоуровневых справочников  метаданных— для </a:t>
            </a:r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 анализа наличие развитых метаданных (данных о данных) и средств их предоставления конечным пользователям является одним из основных условий успешной реализации ХД. Метаданные необходимы пользователям СППР для понимания структуры информации, на основании которой прини­мается </a:t>
            </a:r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решение.</a:t>
            </a:r>
            <a:endParaRPr lang="uk-UA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0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Повышение требований к безопасности данных </a:t>
            </a:r>
            <a:r>
              <a:rPr lang="ru-RU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собранная вместе и согласованная информация об истории развития корпорации, ее успехах и неудачах, о взаимоотношениях с поставщиками и заказчиками, об истории и состоянии рынка дает возможность анализа прошлой и текущей деятельности корпорации и построения прогнозов для будущего. </a:t>
            </a:r>
            <a:endParaRPr lang="uk-UA" sz="1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t>17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688132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t>18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688132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Самостоятельные ВД (рис. 2.3) часто появляются в организации исторически и встречаются в крупных организациях с большим количеством независимых подразделений, решающих собственные аналитические задачи.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Достоинствами такого подхода являются: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проектирование ВД для ответов на определенный круг вопросов;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быстрое внедрение автономных ВД и получение отдачи;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упрощение процедур заполнения ВД и повышение их производительности за счет учета потребностей определенного круга пользователей.</a:t>
            </a: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Недостатками автономных ВД являются: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многократное хранение данных в разных ВД, что приводит к увеличению расходов на их хранение и потенциальным проблемам, связанным с необходимостью поддержания непротиворечивости данных;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отсутствие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консолидированности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данных на уровне предметной области, а следовательно — отсутствие единой картины.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68813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765127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последнее время все более популярной становится идея совместить ХД и ВД в одной системе. В этом случае ХД используется в качестве единственно­го источника интегрированных данных для всех ВД (рис.).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ХД представляет собой единый централизованный источник информации для всей предметной области, а ВД являются подмножествами данных из храни­лища, организованными для представления информации по тематическим разделам данной области. Конечные пользователи имеют возможность доступа к детальным данным хранилища, если данных в витрине недостаточно, а также для получения более полной информационной картины.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Достоинствами такого подхода являются: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простота создания и наполнения ВД, поскольку наполнение происходит из единого стандартизованного надежного источника очищенных данных — из ХД;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простота расширения СППР за счет добавления новых ВД;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снижение нагрузки на основное ХД.</a:t>
            </a: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 недостаткам относятся: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избыточность (данные хранятся как в ХД, так и в ВД);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дополнительные затраты на разработку СППР с ХД и ВД.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t>20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688132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 данные в ХД делятся на три основные категории (рис.):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детальные данные;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агрегированные данные;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метаданные.</a:t>
            </a:r>
          </a:p>
          <a:p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Детальными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являются данные, переносимые непосредственно из ОИД. Они соответствуют элементарным событиям, фиксируемым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OLTP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-системами (на­пример, продажи, эксперименты и др.). Принято разделять все данные на из­мерения и факты. Измерениями называются наборы данных, необходимые для описания событий (например, города, товары, люди и т. п.). Фактами на­зываются данные, отражающие сущность события (например, количество проданного товара, результаты экспериментов и т. п.). Фактические данные могут быть представлены в виде числовых или категориальных значений.</a:t>
            </a: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основании детальных данных могут быть получены 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агрегированные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(обобщенные) данные. Агрегирование происходит путем суммирования чи­словых фактических данных по определенным измерениям. В зависимости от возможности агрегировать данные они подразделяются на следующие типы: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аддитивные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числовые фактические данные, которые могут быть про­суммированы по всем измерениям;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полуаддитивные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числовые фактические данные, которые могут быть просуммированы только по определенным измерениям;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неаддитивные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фактические данные, которые не могут быть просуммированы ни по одному измерению.</a:t>
            </a: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удобства работы с ХД необходима информация о содержащихся в нем данных. Такая информация называется 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метаданными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(данные о данных). Со­гласно концепции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Захмана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метаданные должны отвечать на следующие во­просы — что, кто, где, как, когда и почему: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(описание объектов) — метаданные описывают объекты предметной области, информация о которых хранится в ХД. Такое описание включает: атрибуты объектов, их возможные значения, соответствующие поля в информационных структурах ХД, источники информации об объектах и т. п.;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кто (описание пользователей) — метаданные описывают категории поль­зователей, использующих данные. Они описывают права доступа к дан­ным, а также включают в себя сведения о пользователях, выполнявших над данными различные операции (ввод, редактирование, загрузку, извле­чение и т. п.);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где (описание места хранения) — метаданные описывают местоположение серверов, рабочих станций, ОИД, размещенные на них программные сред­ства и распределение между ними данных;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(описание действий) — метаданные описывают действия, выполняе­мые над данными. Описываемые действия могли выполняться как в про­цессе переноса из ОИД (например, исправление ошибок, расщепление по­лей и т. п.), так и в процессе их эксплуатации в ХД;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(описание времени)— метаданные описывают время выполнения разных операций над данными (например, загрузка, агрегирование, архивирование, извлечение и т. п.);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почему (описание причин)— метаданные описывают причины, повлек­шие выполнение над данными тех или иных операций. Такими причинами могут быть требования пользователей, статистика обращений к данным и т. п.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t>21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688132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Программ­ные средства, обеспечивающие его выполнение, называются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-системами. Традиционно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-системы использовались для переноса информации из устаревших версий информационных систем в новые. В настоящее время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-процесс находит все большее применение для переноса данных из ОИД в ХД и ВД.</a:t>
            </a: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t>22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688132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t>23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688132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t>24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688132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t>25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688132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t>26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688132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t>27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688132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t>28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688132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Орфографические ошибки (опечатки) — ошибки, возникающие при вводе информации. Они могут привести к неправильному пониманию, а также к искажению реальных данных. Например, при продаже товара вместо количества 1000 было введено 10 000 или вместо названия товара "Водка" было введено название "Вода".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Отсутствие данных — происходят из-за отсутствия у оператора соответствующих данных при вводе информации. Главной задачей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OLTP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-систем является обеспечение ежедневных операций с данными, поэтому оператор может пропустить ввод неизвестных ему данных, а не тратить время на их выяснение. Как следствие, в БД могут оставаться незаполненные ячейки (содержащие значение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Фиктивные значения — значения, введенные оператором, но не имеющие смысла. Наиболее часто такая проблема встречается в полях, обязатель­ных для заполнения, но при отсутствии у оператора реальных данных он вынужден вводить бессмысленные данные. Например: номер социального страхования 999-99-9999, или возраст клиента 999, или почтовый индекс 99999. Проблема усугубляется, если существует вероятность появления реальных данных, которые могут быть приняты за фиктивные. Например, номер социального страхования 888-88-8888 для указания на статус клиента-иностранца "нерезидент" или месячный доход в размере $99,999.99 для указания на то, что клиент имеет работу.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Логически неверные значения — значения, не соответствующие логиче­скому смыслу, вкладываемому в данное поле таблицы. Например, в поле "Город" находится значение "Россия" или в поле "температура больного" значение 10.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Закодированные значения — сокращенная запись или кодировка реальных данных, используемая для уменьшения занимаемого места.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Составные значения — значения, содержащие несколько логических дан­ных в одной ячейке таблицы. Такая ситуация возможна в полях произ­вольного формата (например, строковых или текстовых). Проблема усугубляется, если отсутствует строгий формат записи информации в такие поля.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t>29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68813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253577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Орфографические ошибки (опечатки) — ошибки, возникающие при вводе информации. Они могут привести к неправильному пониманию, а также к искажению реальных данных. Например, при продаже товара вместо количества 1000 было введено 10 000 или вместо названия товара "Водка" было введено название "Вода".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Отсутствие данных — происходят из-за отсутствия у оператора соответствующих данных при вводе информации. Главной задачей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OLTP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-систем является обеспечение ежедневных операций с данными, поэтому оператор может пропустить ввод неизвестных ему данных, а не тратить время на их выяснение. Как следствие, в БД могут оставаться незаполненные ячейки (содержащие значение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Фиктивные значения — значения, введенные оператором, но не имеющие смысла. Наиболее часто такая проблема встречается в полях, обязатель­ных для заполнения, но при отсутствии у оператора реальных данных он вынужден вводить бессмысленные данные. Например: номер социального страхования 999-99-9999, или возраст клиента 999, или почтовый индекс 99999. Проблема усугубляется, если существует вероятность появления реальных данных, которые могут быть приняты за фиктивные. Например, номер социального страхования 888-88-8888 для указания на статус клиента-иностранца "нерезидент" или месячный доход в размере $99,999.99 для указания на то, что клиент имеет работу.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Логически неверные значения — значения, не соответствующие логиче­скому смыслу, вкладываемому в данное поле таблицы. Например, в поле "Город" находится значение "Россия" или в поле "температура больного" значение 10.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Закодированные значения — сокращенная запись или кодировка реальных данных, используемая для уменьшения занимаемого места.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Составные значения — значения, содержащие несколько логических дан­ных в одной ячейке таблицы. Такая ситуация возможна в полях произ­вольного формата (например, строковых или текстовых). Проблема усугубляется, если отсутствует строгий формат записи информации в такие поля.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t>30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688132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t>31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688132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t>32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688132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t>33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688132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t>34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68813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51830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94634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Подсистема анализа может </a:t>
            </a:r>
            <a:r>
              <a:rPr lang="ru-RU" dirty="0" smtClean="0"/>
              <a:t>быть построена на основе:</a:t>
            </a:r>
            <a:endParaRPr lang="uk-UA" dirty="0" smtClean="0"/>
          </a:p>
          <a:p>
            <a:pPr lvl="1"/>
            <a:r>
              <a:rPr lang="ru-RU" dirty="0" smtClean="0"/>
              <a:t>подсистемы информационно-поискового анализа на базе реляционных СУБД и статических запросов с использованием языка SQL (</a:t>
            </a:r>
            <a:r>
              <a:rPr lang="ru-RU" dirty="0" err="1" smtClean="0"/>
              <a:t>Structured</a:t>
            </a:r>
            <a:r>
              <a:rPr lang="ru-RU" dirty="0" smtClean="0"/>
              <a:t> </a:t>
            </a:r>
            <a:r>
              <a:rPr lang="ru-RU" dirty="0" err="1" smtClean="0"/>
              <a:t>Query</a:t>
            </a:r>
            <a:r>
              <a:rPr lang="ru-RU" dirty="0" smtClean="0"/>
              <a:t> </a:t>
            </a:r>
            <a:r>
              <a:rPr lang="ru-RU" dirty="0" err="1" smtClean="0"/>
              <a:t>Language</a:t>
            </a:r>
            <a:r>
              <a:rPr lang="ru-RU" dirty="0" smtClean="0"/>
              <a:t>);</a:t>
            </a:r>
            <a:endParaRPr lang="uk-UA" dirty="0" smtClean="0"/>
          </a:p>
          <a:p>
            <a:pPr lvl="1"/>
            <a:r>
              <a:rPr lang="ru-RU" dirty="0" smtClean="0"/>
              <a:t>подсистемы оперативного анализа. Для реализации таких подсистем при­меняется технология оперативной аналитической обработки данных OLAP (</a:t>
            </a:r>
            <a:r>
              <a:rPr lang="ru-RU" dirty="0" err="1" smtClean="0"/>
              <a:t>On-line</a:t>
            </a:r>
            <a:r>
              <a:rPr lang="ru-RU" dirty="0" smtClean="0"/>
              <a:t> </a:t>
            </a:r>
            <a:r>
              <a:rPr lang="ru-RU" dirty="0" err="1" smtClean="0"/>
              <a:t>analytical</a:t>
            </a:r>
            <a:r>
              <a:rPr lang="ru-RU" dirty="0" smtClean="0"/>
              <a:t> </a:t>
            </a:r>
            <a:r>
              <a:rPr lang="ru-RU" dirty="0" err="1" smtClean="0"/>
              <a:t>processing</a:t>
            </a:r>
            <a:r>
              <a:rPr lang="ru-RU" dirty="0" smtClean="0"/>
              <a:t>), использующая концепцию многомерного представления данных;</a:t>
            </a:r>
            <a:endParaRPr lang="uk-UA" dirty="0" smtClean="0"/>
          </a:p>
          <a:p>
            <a:pPr lvl="1"/>
            <a:r>
              <a:rPr lang="ru-RU" dirty="0" smtClean="0"/>
              <a:t>подсистемы интеллектуального анализа. Данная подсистема реализует методы и алгоритмы </a:t>
            </a:r>
            <a:r>
              <a:rPr lang="ru-RU" dirty="0" err="1" smtClean="0"/>
              <a:t>Data</a:t>
            </a:r>
            <a:r>
              <a:rPr lang="ru-RU" dirty="0" smtClean="0"/>
              <a:t> </a:t>
            </a:r>
            <a:r>
              <a:rPr lang="ru-RU" dirty="0" err="1" smtClean="0"/>
              <a:t>Mining</a:t>
            </a:r>
            <a:r>
              <a:rPr lang="ru-RU" dirty="0" smtClean="0"/>
              <a:t> ("добыча данных").</a:t>
            </a:r>
            <a:endParaRPr lang="en-US" dirty="0" smtClean="0"/>
          </a:p>
          <a:p>
            <a:endParaRPr lang="uk-UA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73607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68813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Наиболее распространены в настоящее время реляционные БД. Термин "ре­ляционный" произошел от латинского слова </a:t>
            </a:r>
            <a:r>
              <a:rPr lang="en-US" i="1" dirty="0" err="1" smtClean="0"/>
              <a:t>relatio</a:t>
            </a:r>
            <a:r>
              <a:rPr lang="ru-RU" dirty="0" smtClean="0"/>
              <a:t>— отношение. </a:t>
            </a:r>
          </a:p>
          <a:p>
            <a:r>
              <a:rPr lang="ru-RU" dirty="0" smtClean="0"/>
              <a:t>Реляционный подход стал широко известен благодаря работам Е. Кодда, которые впервые были опубликованы в 1970 году. В них Кодд сформулировал следующие 12 правил для реляционной БД.</a:t>
            </a:r>
          </a:p>
          <a:p>
            <a:endParaRPr lang="ru-RU" dirty="0" smtClean="0"/>
          </a:p>
          <a:p>
            <a:pPr>
              <a:buFont typeface="+mj-lt"/>
              <a:buAutoNum type="arabicPeriod"/>
            </a:pPr>
            <a:r>
              <a:rPr lang="ru-RU" b="1" dirty="0" smtClean="0"/>
              <a:t>Данные представляются в виде таблиц</a:t>
            </a:r>
            <a:r>
              <a:rPr lang="ru-RU" dirty="0" smtClean="0"/>
              <a:t> — БД представляет собой набор таблиц. Таблицы хранят данные, сгруппированные в виде рядов и коло­нок. </a:t>
            </a:r>
          </a:p>
          <a:p>
            <a:pPr>
              <a:buFont typeface="+mj-lt"/>
              <a:buAutoNum type="arabicPeriod"/>
            </a:pPr>
            <a:r>
              <a:rPr lang="ru-RU" b="1" dirty="0" smtClean="0"/>
              <a:t>Данные доступны логически </a:t>
            </a:r>
            <a:r>
              <a:rPr lang="ru-RU" dirty="0" smtClean="0"/>
              <a:t>— реляционная модель не позволяет обра­щаться к данным физически, адресуя ячейки по номерам колонки и ряда (нет возможности получить значение в ячейке колонка 2, ряд 3). Доступ к данным возможен только через идентификаторы таблицы, колонки и ряда.</a:t>
            </a:r>
          </a:p>
          <a:p>
            <a:pPr lvl="0">
              <a:buFont typeface="+mj-lt"/>
              <a:buAutoNum type="arabicPeriod"/>
            </a:pPr>
            <a:r>
              <a:rPr lang="en-US" b="1" dirty="0" smtClean="0"/>
              <a:t>NULL</a:t>
            </a:r>
            <a:r>
              <a:rPr lang="ru-RU" b="1" dirty="0" smtClean="0"/>
              <a:t> трактуется как неизвестное значение</a:t>
            </a:r>
            <a:r>
              <a:rPr lang="ru-RU" dirty="0" smtClean="0"/>
              <a:t> — если в ячейку таблицы значение не введено, то записывается </a:t>
            </a:r>
            <a:r>
              <a:rPr lang="en-US" dirty="0" smtClean="0"/>
              <a:t>NULL</a:t>
            </a:r>
            <a:r>
              <a:rPr lang="ru-RU" dirty="0" smtClean="0"/>
              <a:t>. Его нельзя путать с пустой строкой или со значением 0.</a:t>
            </a:r>
            <a:endParaRPr lang="uk-UA" dirty="0" smtClean="0"/>
          </a:p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22723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AutoNum type="arabicPeriod" startAt="4"/>
            </a:pPr>
            <a:r>
              <a:rPr lang="ru-RU" b="1" dirty="0" smtClean="0"/>
              <a:t>БД должна включать в себя метаданные </a:t>
            </a:r>
            <a:r>
              <a:rPr lang="ru-RU" dirty="0" smtClean="0"/>
              <a:t>— БД хранит два вида таблиц: пользовательские таблицы и системные таблицы. В пользовательских таблицах хранятся данные, введенные пользователем. В системных таб­лицах хранятся метаданные: описание таблиц (название, типы и размеры колонок), индексы, хранимые процедуры и др. </a:t>
            </a:r>
          </a:p>
          <a:p>
            <a:pPr>
              <a:buAutoNum type="arabicPeriod" startAt="4"/>
            </a:pPr>
            <a:r>
              <a:rPr lang="ru-RU" b="1" dirty="0" smtClean="0"/>
              <a:t>СУБД должна обеспечивать альтернативный вид отображения данных — </a:t>
            </a:r>
            <a:r>
              <a:rPr lang="ru-RU" dirty="0" smtClean="0"/>
              <a:t>СУБД не должна ограничивать пользователя только отображением таблиц, которые существуют. Пользователь должен иметь возможность строить виртуальные таблицы — представления (</a:t>
            </a:r>
            <a:r>
              <a:rPr lang="ru-RU" dirty="0" err="1" smtClean="0"/>
              <a:t>View</a:t>
            </a:r>
            <a:r>
              <a:rPr lang="ru-RU" dirty="0" smtClean="0"/>
              <a:t>). Представления являются динамическим объединением нескольких таблиц. Изменения данных в представлении должны автоматически переноситься на исход­ные таблицы (за исключением </a:t>
            </a:r>
            <a:r>
              <a:rPr lang="ru-RU" dirty="0" err="1" smtClean="0"/>
              <a:t>нередактируемых</a:t>
            </a:r>
            <a:r>
              <a:rPr lang="ru-RU" dirty="0" smtClean="0"/>
              <a:t> полей в представлении, например вычисляемых полей).</a:t>
            </a:r>
          </a:p>
          <a:p>
            <a:pPr>
              <a:buAutoNum type="arabicPeriod" startAt="4"/>
            </a:pPr>
            <a:r>
              <a:rPr lang="ru-RU" b="1" dirty="0" smtClean="0"/>
              <a:t>Должны поддерживаться операции реляционной алгебры</a:t>
            </a:r>
            <a:r>
              <a:rPr lang="ru-RU" dirty="0" smtClean="0"/>
              <a:t>— записи реляционной БД трактуются как элементы множества, на котором опре­делены операции реляционной алгебры. СУБД должна обеспечивать вы­полнение этих операций. В настоящее время выполнение этого правила обеспечивает язык SQL.</a:t>
            </a:r>
            <a:endParaRPr lang="uk-UA" dirty="0" smtClean="0"/>
          </a:p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87780-9419-47C5-9AAE-5893C4166A57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13872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F0D8-DB55-475D-A59B-3250E5FBD107}" type="datetimeFigureOut">
              <a:rPr lang="uk-UA" smtClean="0"/>
              <a:t>22.12.2013</a:t>
            </a:fld>
            <a:endParaRPr lang="uk-UA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26AB32D-0338-4BDC-A262-00D13A83C841}" type="slidenum">
              <a:rPr lang="uk-UA" smtClean="0"/>
              <a:t>‹#›</a:t>
            </a:fld>
            <a:endParaRPr lang="uk-UA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F0D8-DB55-475D-A59B-3250E5FBD107}" type="datetimeFigureOut">
              <a:rPr lang="uk-UA" smtClean="0"/>
              <a:t>22.12.2013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B32D-0338-4BDC-A262-00D13A83C841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F0D8-DB55-475D-A59B-3250E5FBD107}" type="datetimeFigureOut">
              <a:rPr lang="uk-UA" smtClean="0"/>
              <a:t>22.12.2013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B32D-0338-4BDC-A262-00D13A83C841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35190" y="1777972"/>
            <a:ext cx="4876800" cy="1574828"/>
          </a:xfrm>
        </p:spPr>
        <p:txBody>
          <a:bodyPr/>
          <a:lstStyle>
            <a:lvl1pPr algn="l">
              <a:defRPr lang="en-US" sz="4000" b="1" kern="1200" dirty="0">
                <a:solidFill>
                  <a:srgbClr val="2750AB"/>
                </a:solidFill>
                <a:latin typeface="Helvetica LT Std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947387" y="3536923"/>
            <a:ext cx="4267200" cy="914400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lvetica LT Std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3008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762000"/>
            <a:ext cx="8229600" cy="501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98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F0D8-DB55-475D-A59B-3250E5FBD107}" type="datetimeFigureOut">
              <a:rPr lang="uk-UA" smtClean="0"/>
              <a:t>22.12.2013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B32D-0338-4BDC-A262-00D13A83C841}" type="slidenum">
              <a:rPr lang="uk-UA" smtClean="0"/>
              <a:t>‹#›</a:t>
            </a:fld>
            <a:endParaRPr lang="uk-UA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F0D8-DB55-475D-A59B-3250E5FBD107}" type="datetimeFigureOut">
              <a:rPr lang="uk-UA" smtClean="0"/>
              <a:t>22.12.2013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uk-UA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26AB32D-0338-4BDC-A262-00D13A83C841}" type="slidenum">
              <a:rPr lang="uk-UA" smtClean="0"/>
              <a:t>‹#›</a:t>
            </a:fld>
            <a:endParaRPr lang="uk-U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F0D8-DB55-475D-A59B-3250E5FBD107}" type="datetimeFigureOut">
              <a:rPr lang="uk-UA" smtClean="0"/>
              <a:t>22.12.2013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B32D-0338-4BDC-A262-00D13A83C841}" type="slidenum">
              <a:rPr lang="uk-UA" smtClean="0"/>
              <a:t>‹#›</a:t>
            </a:fld>
            <a:endParaRPr lang="uk-UA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F0D8-DB55-475D-A59B-3250E5FBD107}" type="datetimeFigureOut">
              <a:rPr lang="uk-UA" smtClean="0"/>
              <a:t>22.12.2013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B32D-0338-4BDC-A262-00D13A83C841}" type="slidenum">
              <a:rPr lang="uk-UA" smtClean="0"/>
              <a:t>‹#›</a:t>
            </a:fld>
            <a:endParaRPr lang="uk-UA"/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F0D8-DB55-475D-A59B-3250E5FBD107}" type="datetimeFigureOut">
              <a:rPr lang="uk-UA" smtClean="0"/>
              <a:t>22.12.2013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B32D-0338-4BDC-A262-00D13A83C841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F0D8-DB55-475D-A59B-3250E5FBD107}" type="datetimeFigureOut">
              <a:rPr lang="uk-UA" smtClean="0"/>
              <a:t>22.12.2013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B32D-0338-4BDC-A262-00D13A83C841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F0D8-DB55-475D-A59B-3250E5FBD107}" type="datetimeFigureOut">
              <a:rPr lang="uk-UA" smtClean="0"/>
              <a:t>22.12.2013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B32D-0338-4BDC-A262-00D13A83C841}" type="slidenum">
              <a:rPr lang="uk-UA" smtClean="0"/>
              <a:t>‹#›</a:t>
            </a:fld>
            <a:endParaRPr lang="uk-UA"/>
          </a:p>
        </p:txBody>
      </p:sp>
      <p:sp>
        <p:nvSpPr>
          <p:cNvPr id="11" name="Объект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F0D8-DB55-475D-A59B-3250E5FBD107}" type="datetimeFigureOut">
              <a:rPr lang="uk-UA" smtClean="0"/>
              <a:t>22.12.2013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26AB32D-0338-4BDC-A262-00D13A83C841}" type="slidenum">
              <a:rPr lang="uk-UA" smtClean="0"/>
              <a:t>‹#›</a:t>
            </a:fld>
            <a:endParaRPr lang="uk-UA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8BBF0D8-DB55-475D-A59B-3250E5FBD107}" type="datetimeFigureOut">
              <a:rPr lang="uk-UA" smtClean="0"/>
              <a:t>22.12.2013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26AB32D-0338-4BDC-A262-00D13A83C841}" type="slidenum">
              <a:rPr lang="uk-UA" smtClean="0"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2286000" y="1778000"/>
            <a:ext cx="5526088" cy="1574800"/>
          </a:xfrm>
        </p:spPr>
        <p:txBody>
          <a:bodyPr/>
          <a:lstStyle/>
          <a:p>
            <a:pPr eaLnBrk="1" hangingPunct="1"/>
            <a:r>
              <a:rPr lang="en-US" dirty="0" smtClean="0"/>
              <a:t>OLAP and Data Warehousing</a:t>
            </a:r>
            <a:endParaRPr lang="en-US" sz="4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936875" y="6248400"/>
            <a:ext cx="6207125" cy="5492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OLAP &amp; Data Warehousing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48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sz="3200" dirty="0"/>
              <a:t>Правила </a:t>
            </a:r>
            <a:r>
              <a:rPr lang="uk-UA" sz="3200" dirty="0" err="1"/>
              <a:t>Кодда</a:t>
            </a:r>
            <a:r>
              <a:rPr lang="uk-UA" sz="3200" dirty="0"/>
              <a:t> для р</a:t>
            </a:r>
            <a:r>
              <a:rPr lang="ru-RU" sz="3200" dirty="0" err="1"/>
              <a:t>еляционных</a:t>
            </a:r>
            <a:r>
              <a:rPr lang="ru-RU" sz="3200" dirty="0"/>
              <a:t> БД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2400" y="609600"/>
            <a:ext cx="8763000" cy="5105400"/>
          </a:xfrm>
        </p:spPr>
        <p:txBody>
          <a:bodyPr>
            <a:normAutofit/>
          </a:bodyPr>
          <a:lstStyle/>
          <a:p>
            <a:pPr>
              <a:buAutoNum type="arabicPeriod" startAt="7"/>
            </a:pPr>
            <a:r>
              <a:rPr lang="ru-RU" b="1" dirty="0"/>
              <a:t>Должны поддерживаться операции реляционной </a:t>
            </a:r>
            <a:r>
              <a:rPr lang="ru-RU" b="1" dirty="0" smtClean="0"/>
              <a:t>алгебры</a:t>
            </a:r>
            <a:r>
              <a:rPr lang="ru-RU" dirty="0" smtClean="0"/>
              <a:t>. </a:t>
            </a:r>
            <a:endParaRPr lang="en-US" dirty="0" smtClean="0"/>
          </a:p>
          <a:p>
            <a:pPr>
              <a:buAutoNum type="arabicPeriod" startAt="7"/>
            </a:pPr>
            <a:r>
              <a:rPr lang="ru-RU" b="1" dirty="0"/>
              <a:t>Должна обеспечиваться независимость от физической организации </a:t>
            </a:r>
            <a:r>
              <a:rPr lang="ru-RU" b="1" dirty="0" smtClean="0"/>
              <a:t>данных</a:t>
            </a:r>
            <a:r>
              <a:rPr lang="ru-RU" dirty="0" smtClean="0"/>
              <a:t>.</a:t>
            </a:r>
            <a:endParaRPr lang="en-US" dirty="0" smtClean="0"/>
          </a:p>
          <a:p>
            <a:pPr>
              <a:buAutoNum type="arabicPeriod" startAt="7"/>
            </a:pPr>
            <a:r>
              <a:rPr lang="ru-RU" b="1" dirty="0"/>
              <a:t>Должна обеспечиваться независимость от логической организации </a:t>
            </a:r>
            <a:r>
              <a:rPr lang="ru-RU" b="1" dirty="0" smtClean="0"/>
              <a:t>данных</a:t>
            </a:r>
            <a:r>
              <a:rPr lang="ru-RU" dirty="0" smtClean="0"/>
              <a:t>.</a:t>
            </a:r>
            <a:endParaRPr lang="uk-UA" dirty="0"/>
          </a:p>
          <a:p>
            <a:pPr>
              <a:buFont typeface="+mj-lt"/>
              <a:buAutoNum type="arabicPeriod"/>
            </a:pPr>
            <a:endParaRPr lang="uk-UA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</a:p>
        </p:txBody>
      </p:sp>
    </p:spTree>
    <p:extLst>
      <p:ext uri="{BB962C8B-B14F-4D97-AF65-F5344CB8AC3E}">
        <p14:creationId xmlns:p14="http://schemas.microsoft.com/office/powerpoint/2010/main" val="141172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sz="3200" dirty="0"/>
              <a:t>Правила </a:t>
            </a:r>
            <a:r>
              <a:rPr lang="uk-UA" sz="3200" dirty="0" err="1"/>
              <a:t>Кодда</a:t>
            </a:r>
            <a:r>
              <a:rPr lang="uk-UA" sz="3200" dirty="0"/>
              <a:t> для р</a:t>
            </a:r>
            <a:r>
              <a:rPr lang="ru-RU" sz="3200" dirty="0" err="1"/>
              <a:t>еляционных</a:t>
            </a:r>
            <a:r>
              <a:rPr lang="ru-RU" sz="3200" dirty="0"/>
              <a:t> БД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2400" y="609600"/>
            <a:ext cx="8763000" cy="51054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 smtClean="0"/>
              <a:t>10.	</a:t>
            </a:r>
            <a:r>
              <a:rPr lang="ru-RU" b="1" dirty="0" smtClean="0"/>
              <a:t>За </a:t>
            </a:r>
            <a:r>
              <a:rPr lang="ru-RU" b="1" dirty="0"/>
              <a:t>целостность данных отвечает </a:t>
            </a:r>
            <a:r>
              <a:rPr lang="ru-RU" b="1" dirty="0" smtClean="0"/>
              <a:t>СУБД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11.	Целостность </a:t>
            </a:r>
            <a:r>
              <a:rPr lang="ru-RU" b="1" dirty="0"/>
              <a:t>данных не может быть </a:t>
            </a:r>
            <a:r>
              <a:rPr lang="ru-RU" b="1" dirty="0" smtClean="0"/>
              <a:t>нарушена</a:t>
            </a:r>
            <a:endParaRPr lang="en-US" dirty="0" smtClean="0"/>
          </a:p>
          <a:p>
            <a:pPr marL="0" indent="0">
              <a:buNone/>
            </a:pPr>
            <a:endParaRPr lang="ru-RU" b="1" dirty="0" smtClean="0"/>
          </a:p>
          <a:p>
            <a:pPr marL="0" indent="0">
              <a:buNone/>
            </a:pPr>
            <a:r>
              <a:rPr lang="ru-RU" b="1" dirty="0" smtClean="0"/>
              <a:t>12.	Должны </a:t>
            </a:r>
            <a:r>
              <a:rPr lang="ru-RU" b="1" dirty="0"/>
              <a:t>поддерживать распределенные </a:t>
            </a:r>
            <a:r>
              <a:rPr lang="ru-RU" b="1" dirty="0" smtClean="0"/>
              <a:t>операции</a:t>
            </a:r>
            <a:endParaRPr lang="uk-UA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</a:p>
        </p:txBody>
      </p:sp>
    </p:spTree>
    <p:extLst>
      <p:ext uri="{BB962C8B-B14F-4D97-AF65-F5344CB8AC3E}">
        <p14:creationId xmlns:p14="http://schemas.microsoft.com/office/powerpoint/2010/main" val="104974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79296" cy="487362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Пере­чень основных противоречий между </a:t>
            </a:r>
            <a:r>
              <a:rPr lang="en-US" sz="2800" dirty="0" smtClean="0"/>
              <a:t>OLTP &amp; </a:t>
            </a:r>
            <a:r>
              <a:rPr lang="ru-RU" sz="2800" dirty="0" smtClean="0"/>
              <a:t>СППР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244864"/>
              </p:ext>
            </p:extLst>
          </p:nvPr>
        </p:nvGraphicFramePr>
        <p:xfrm>
          <a:off x="467544" y="692696"/>
          <a:ext cx="8424937" cy="547260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{69C7853C-536D-4A76-A0AE-DD22124D55A5}</a:tableStyleId>
              </a:tblPr>
              <a:tblGrid>
                <a:gridCol w="2807799"/>
                <a:gridCol w="2808569"/>
                <a:gridCol w="2808569"/>
              </a:tblGrid>
              <a:tr h="16095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Характеристика</a:t>
                      </a:r>
                      <a:endParaRPr lang="uk-UA" sz="9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Требования к </a:t>
                      </a:r>
                      <a:r>
                        <a:rPr lang="en-US" sz="1000">
                          <a:effectLst/>
                        </a:rPr>
                        <a:t>OLTP</a:t>
                      </a:r>
                      <a:r>
                        <a:rPr lang="ru-RU" sz="1000">
                          <a:effectLst/>
                        </a:rPr>
                        <a:t>-системе</a:t>
                      </a:r>
                      <a:endParaRPr lang="uk-UA" sz="9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Требования к системе анализа</a:t>
                      </a:r>
                      <a:endParaRPr lang="uk-UA" sz="9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45" marR="62345" marT="0" marB="0"/>
                </a:tc>
              </a:tr>
              <a:tr h="4828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Степень детализации хранимых данных</a:t>
                      </a:r>
                      <a:endParaRPr lang="uk-UA" sz="9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Хранение только дета­лизированных данных</a:t>
                      </a:r>
                      <a:endParaRPr lang="uk-UA" sz="9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Хранение как детализированных, так и обобщенных данных</a:t>
                      </a:r>
                      <a:endParaRPr lang="uk-UA" sz="9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45" marR="62345" marT="0" marB="0"/>
                </a:tc>
              </a:tr>
              <a:tr h="3219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Качество данных</a:t>
                      </a:r>
                      <a:endParaRPr lang="uk-UA" sz="9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Допускаются неверные данные из-за ошибок ввода</a:t>
                      </a:r>
                      <a:endParaRPr lang="uk-UA" sz="9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Не допускаются ошибки в данных</a:t>
                      </a:r>
                      <a:endParaRPr lang="uk-UA" sz="9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45" marR="62345" marT="0" marB="0"/>
                </a:tc>
              </a:tr>
              <a:tr h="4828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Формат хранения данных</a:t>
                      </a:r>
                      <a:endParaRPr lang="uk-UA" sz="9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Может содержать дан­ные в разных форматах в зависимости от при­ложений</a:t>
                      </a:r>
                      <a:endParaRPr lang="uk-UA" sz="9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Единый согласованный формат хранения данных</a:t>
                      </a:r>
                      <a:endParaRPr lang="uk-UA" sz="9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45" marR="62345" marT="0" marB="0"/>
                </a:tc>
              </a:tr>
              <a:tr h="8047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Допущение избыточных данных</a:t>
                      </a:r>
                      <a:endParaRPr lang="uk-UA" sz="9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Должна обеспечиваться максимальная нормализация</a:t>
                      </a:r>
                      <a:endParaRPr lang="uk-UA" sz="9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Допускается контролируемая денормализация (избыточность) для эффективного извлечения данных</a:t>
                      </a:r>
                      <a:endParaRPr lang="uk-UA" sz="9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45" marR="62345" marT="0" marB="0"/>
                </a:tc>
              </a:tr>
              <a:tr h="4828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Управление данными</a:t>
                      </a:r>
                      <a:endParaRPr lang="uk-UA" sz="9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Должна быть возмож­ность в любое время добавлять, удалять и изменять данные</a:t>
                      </a:r>
                      <a:endParaRPr lang="uk-UA" sz="9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Должна быть возможность периодически добавлять данные</a:t>
                      </a:r>
                      <a:endParaRPr lang="uk-UA" sz="9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45" marR="62345" marT="0" marB="0"/>
                </a:tc>
              </a:tr>
              <a:tr h="6438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Количество хранимых данных</a:t>
                      </a:r>
                      <a:endParaRPr lang="uk-UA" sz="9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Должны быть доступны все оперативные данные, требующиеся в данный момент</a:t>
                      </a:r>
                      <a:endParaRPr lang="uk-UA" sz="9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Должны быть доступны все данные, накопленные в течение продолжительного интервала времени</a:t>
                      </a:r>
                      <a:endParaRPr lang="uk-UA" sz="9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45" marR="62345" marT="0" marB="0"/>
                </a:tc>
              </a:tr>
              <a:tr h="4828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Характер запросов к данным</a:t>
                      </a:r>
                      <a:endParaRPr lang="uk-UA" sz="9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Доступ к данным поль­зователей осуществляет­ся по заранее составлен­ным запросам</a:t>
                      </a:r>
                      <a:endParaRPr lang="uk-UA" sz="9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Запросы к данным могут быть произвольные и заранее не оформлены</a:t>
                      </a:r>
                      <a:endParaRPr lang="uk-UA" sz="9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45" marR="62345" marT="0" marB="0"/>
                </a:tc>
              </a:tr>
              <a:tr h="3219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Время обработки обращений к данным</a:t>
                      </a:r>
                      <a:endParaRPr lang="uk-UA" sz="9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Время отклика системы измеряется в секундах</a:t>
                      </a:r>
                      <a:endParaRPr lang="uk-UA" sz="9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Время отклика системы может составлять несколько минут</a:t>
                      </a:r>
                      <a:endParaRPr lang="uk-UA" sz="9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45" marR="62345" marT="0" marB="0"/>
                </a:tc>
              </a:tr>
              <a:tr h="6438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Характер вычислительной нагрузки на систему</a:t>
                      </a:r>
                      <a:endParaRPr lang="uk-UA" sz="9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Постоянно средняя за­грузка процессора</a:t>
                      </a:r>
                      <a:endParaRPr lang="uk-UA" sz="9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Загрузка процессора формирует­ся только при выполнении запроса, но на 100 %</a:t>
                      </a:r>
                      <a:endParaRPr lang="uk-UA" sz="9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45" marR="62345" marT="0" marB="0"/>
                </a:tc>
              </a:tr>
              <a:tr h="6438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Приоритетность характеристик системы</a:t>
                      </a:r>
                      <a:endParaRPr lang="uk-UA" sz="9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Основными приорите­тами являются высокая производительность и доступность</a:t>
                      </a:r>
                      <a:endParaRPr lang="uk-UA" sz="9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45" marR="623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Приоритетными являются обеспечение гибкости системы и независимости работы пользователей</a:t>
                      </a:r>
                      <a:endParaRPr lang="uk-UA" sz="9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2345" marR="6234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491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 smtClean="0"/>
              <a:t>ХД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2400" y="609600"/>
            <a:ext cx="87630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Первые </a:t>
            </a:r>
            <a:r>
              <a:rPr lang="ru-RU" dirty="0"/>
              <a:t>статьи, посвященные именно ХД, появились в 1988 г., их авторами были </a:t>
            </a:r>
            <a:r>
              <a:rPr lang="ru-RU" dirty="0" err="1"/>
              <a:t>Девлин</a:t>
            </a:r>
            <a:r>
              <a:rPr lang="ru-RU" dirty="0"/>
              <a:t> и </a:t>
            </a:r>
            <a:r>
              <a:rPr lang="ru-RU" dirty="0" err="1"/>
              <a:t>Мэрфи</a:t>
            </a:r>
            <a:r>
              <a:rPr lang="ru-RU" dirty="0"/>
              <a:t>. В 1992 г. </a:t>
            </a:r>
            <a:r>
              <a:rPr lang="ru-RU" dirty="0" err="1"/>
              <a:t>Уильман</a:t>
            </a:r>
            <a:r>
              <a:rPr lang="ru-RU" dirty="0"/>
              <a:t> Г. </a:t>
            </a:r>
            <a:r>
              <a:rPr lang="ru-RU" dirty="0" err="1"/>
              <a:t>Инмон</a:t>
            </a:r>
            <a:r>
              <a:rPr lang="ru-RU" dirty="0"/>
              <a:t> подробно описал данную концепцию в своей монографии "Построение хранилищ данных".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Хранилище </a:t>
            </a:r>
            <a:r>
              <a:rPr lang="ru-RU" dirty="0"/>
              <a:t>данных — предметно-ориентированный, интегрированный, неизменчивый, поддерживающий хронологию набор данных, организованный для целей поддержки принятия решений. </a:t>
            </a:r>
            <a:r>
              <a:rPr lang="ru-RU" dirty="0" smtClean="0"/>
              <a:t>монографии </a:t>
            </a:r>
            <a:r>
              <a:rPr lang="ru-RU" dirty="0"/>
              <a:t>"Построение хранилищ данных".</a:t>
            </a:r>
            <a:endParaRPr lang="uk-UA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</a:p>
        </p:txBody>
      </p:sp>
    </p:spTree>
    <p:extLst>
      <p:ext uri="{BB962C8B-B14F-4D97-AF65-F5344CB8AC3E}">
        <p14:creationId xmlns:p14="http://schemas.microsoft.com/office/powerpoint/2010/main" val="342527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 smtClean="0"/>
              <a:t>ХД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2400" y="609600"/>
            <a:ext cx="8763000" cy="5105400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uk-UA" sz="2800" dirty="0">
                <a:cs typeface="Arial" charset="0"/>
              </a:rPr>
              <a:t>П</a:t>
            </a:r>
            <a:r>
              <a:rPr lang="ru-RU" sz="2800" dirty="0" err="1" smtClean="0">
                <a:cs typeface="Arial" charset="0"/>
              </a:rPr>
              <a:t>ризнаки</a:t>
            </a:r>
            <a:r>
              <a:rPr lang="ru-RU" sz="2800" dirty="0">
                <a:cs typeface="Arial" charset="0"/>
              </a:rPr>
              <a:t>, отличающие хранилища от </a:t>
            </a:r>
            <a:r>
              <a:rPr lang="ru-RU" sz="2800" dirty="0" smtClean="0">
                <a:cs typeface="Arial" charset="0"/>
              </a:rPr>
              <a:t>баз данных </a:t>
            </a:r>
            <a:r>
              <a:rPr lang="en-US" sz="2800" dirty="0" smtClean="0">
                <a:cs typeface="Arial" charset="0"/>
              </a:rPr>
              <a:t>OLTP</a:t>
            </a:r>
            <a:r>
              <a:rPr lang="ru-RU" sz="2800" dirty="0" smtClean="0">
                <a:cs typeface="Arial" charset="0"/>
              </a:rPr>
              <a:t>:</a:t>
            </a:r>
            <a:endParaRPr lang="ru-RU" sz="2800" dirty="0">
              <a:cs typeface="Arial" charset="0"/>
            </a:endParaRPr>
          </a:p>
          <a:p>
            <a:pPr>
              <a:spcBef>
                <a:spcPct val="50000"/>
              </a:spcBef>
              <a:buClrTx/>
              <a:buSzTx/>
              <a:buFont typeface="Wingdings" pitchFamily="2" charset="2"/>
              <a:buChar char="§"/>
            </a:pPr>
            <a:r>
              <a:rPr lang="ru-RU" b="1" i="1" u="sng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Предметная ориентация</a:t>
            </a:r>
            <a:r>
              <a:rPr lang="ru-RU" i="1" u="sng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предполагает, что данные в хранилище организованы и связаны между собой по принципу соответствия событиям и данным объектов реального мира.</a:t>
            </a:r>
          </a:p>
          <a:p>
            <a:pPr>
              <a:spcBef>
                <a:spcPct val="50000"/>
              </a:spcBef>
              <a:buClrTx/>
              <a:buSzTx/>
              <a:buFont typeface="Wingdings" pitchFamily="2" charset="2"/>
              <a:buChar char="§"/>
            </a:pPr>
            <a:r>
              <a:rPr lang="ru-RU" b="1" i="1" u="sng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Поддержка  хронологии данных</a:t>
            </a:r>
            <a:r>
              <a:rPr lang="ru-RU" i="1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подразумевает, что все изменения данных со временем фиксируются, так, что всегда можно проследить историю изменений. В транзакционных операционных базах данных, как правило, новые значения замещают старые.</a:t>
            </a:r>
          </a:p>
          <a:p>
            <a:pPr>
              <a:spcBef>
                <a:spcPct val="50000"/>
              </a:spcBef>
              <a:buClrTx/>
              <a:buSzTx/>
              <a:buFont typeface="Wingdings" pitchFamily="2" charset="2"/>
              <a:buChar char="§"/>
            </a:pPr>
            <a:r>
              <a:rPr lang="ru-RU" b="1" i="1" u="sng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Неизменяемость данных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 означает, что однажды загруженные данные в хранилище теоретически никогда не обновляются. По отношению к ним возможны только две операции: начальная загрузка и чтение (доступ). Это и определяет специфику проектирования структуры хранилища данных. </a:t>
            </a:r>
          </a:p>
          <a:p>
            <a:pPr>
              <a:spcBef>
                <a:spcPct val="50000"/>
              </a:spcBef>
              <a:buClrTx/>
              <a:buSzTx/>
              <a:buFont typeface="Wingdings" pitchFamily="2" charset="2"/>
              <a:buChar char="§"/>
            </a:pPr>
            <a:r>
              <a:rPr lang="ru-RU" b="1" i="1" u="sng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Интегрированность </a:t>
            </a:r>
            <a:r>
              <a:rPr lang="ru-RU" b="1" u="sng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данных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 означает, что данные в хранилище попадают из различных источников и эти данные не должны противоречить друг другу.</a:t>
            </a:r>
            <a:endParaRPr lang="uk-UA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</a:p>
        </p:txBody>
      </p:sp>
    </p:spTree>
    <p:extLst>
      <p:ext uri="{BB962C8B-B14F-4D97-AF65-F5344CB8AC3E}">
        <p14:creationId xmlns:p14="http://schemas.microsoft.com/office/powerpoint/2010/main" val="43837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 smtClean="0"/>
              <a:t>Архитектуры ХД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2400" y="609600"/>
            <a:ext cx="8763000" cy="5105400"/>
          </a:xfrm>
        </p:spPr>
        <p:txBody>
          <a:bodyPr>
            <a:normAutofit/>
          </a:bodyPr>
          <a:lstStyle/>
          <a:p>
            <a:pPr marL="0" indent="0"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ru-RU" sz="2400" dirty="0"/>
              <a:t>Структура СППР с физическим </a:t>
            </a:r>
            <a:r>
              <a:rPr lang="ru-RU" sz="2400" dirty="0" smtClean="0"/>
              <a:t>ХД</a:t>
            </a:r>
            <a:endParaRPr lang="en-US" sz="2400" dirty="0" smtClean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8024984" cy="4506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060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 smtClean="0"/>
              <a:t>Архитектуры ХД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2400" y="609600"/>
            <a:ext cx="8763000" cy="5105400"/>
          </a:xfrm>
        </p:spPr>
        <p:txBody>
          <a:bodyPr>
            <a:normAutofit/>
          </a:bodyPr>
          <a:lstStyle/>
          <a:p>
            <a:pPr marL="0" indent="0"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ru-RU" sz="2400" dirty="0"/>
              <a:t>Структура СППР с </a:t>
            </a:r>
            <a:r>
              <a:rPr lang="ru-RU" sz="2400" dirty="0" smtClean="0"/>
              <a:t>виртуальным </a:t>
            </a:r>
            <a:r>
              <a:rPr lang="ru-RU" sz="2400" dirty="0" smtClean="0"/>
              <a:t>ХД</a:t>
            </a:r>
            <a:endParaRPr lang="en-US" sz="2400" dirty="0" smtClean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39" y="1196752"/>
            <a:ext cx="8450501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602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/>
              <a:t>Архитектуры ХД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 bwMode="auto">
          <a:xfrm>
            <a:off x="304800" y="764704"/>
            <a:ext cx="8763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50000"/>
              </a:spcBef>
              <a:buClrTx/>
              <a:buSzTx/>
              <a:buNone/>
            </a:pPr>
            <a:r>
              <a:rPr lang="uk-UA" sz="2800" dirty="0"/>
              <a:t>Проблем</a:t>
            </a:r>
            <a:r>
              <a:rPr lang="ru-RU" sz="2800" dirty="0"/>
              <a:t>ы виртуальных </a:t>
            </a:r>
            <a:r>
              <a:rPr lang="ru-RU" sz="2800" dirty="0" smtClean="0"/>
              <a:t>ХД</a:t>
            </a:r>
            <a:r>
              <a:rPr lang="ru-RU" sz="2800" dirty="0" smtClean="0">
                <a:cs typeface="Arial" charset="0"/>
              </a:rPr>
              <a:t>:</a:t>
            </a:r>
          </a:p>
          <a:p>
            <a:pPr>
              <a:spcBef>
                <a:spcPct val="50000"/>
              </a:spcBef>
              <a:buClrTx/>
              <a:buSzTx/>
              <a:buFont typeface="Wingdings" pitchFamily="2" charset="2"/>
              <a:buChar char="§"/>
            </a:pPr>
            <a:r>
              <a:rPr lang="ru-RU" b="1" i="1" u="sng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Необходимость интеграции данных из неоднородных источников в распределенной </a:t>
            </a:r>
            <a:r>
              <a:rPr lang="ru-RU" b="1" i="1" u="sng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среде</a:t>
            </a:r>
            <a:endParaRPr lang="ru-RU" dirty="0" smtClean="0">
              <a:solidFill>
                <a:schemeClr val="accent1">
                  <a:lumMod val="75000"/>
                </a:schemeClr>
              </a:solidFill>
              <a:cs typeface="Arial" charset="0"/>
            </a:endParaRPr>
          </a:p>
          <a:p>
            <a:pPr>
              <a:spcBef>
                <a:spcPct val="50000"/>
              </a:spcBef>
              <a:buClrTx/>
              <a:buSzTx/>
              <a:buFont typeface="Wingdings" pitchFamily="2" charset="2"/>
              <a:buChar char="§"/>
            </a:pPr>
            <a:r>
              <a:rPr lang="ru-RU" b="1" i="1" u="sng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Потребность в эффективном хранении и обработке очень больших объемов </a:t>
            </a:r>
            <a:r>
              <a:rPr lang="ru-RU" b="1" i="1" u="sng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информации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.</a:t>
            </a:r>
          </a:p>
          <a:p>
            <a:pPr>
              <a:spcBef>
                <a:spcPct val="50000"/>
              </a:spcBef>
              <a:buClrTx/>
              <a:buSzTx/>
              <a:buFont typeface="Wingdings" pitchFamily="2" charset="2"/>
              <a:buChar char="§"/>
            </a:pPr>
            <a:r>
              <a:rPr lang="ru-RU" b="1" i="1" u="sng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Необходимость многоуровневых справочников  </a:t>
            </a:r>
            <a:r>
              <a:rPr lang="ru-RU" b="1" i="1" u="sng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метаданных</a:t>
            </a:r>
            <a:endParaRPr lang="ru-RU" dirty="0" smtClean="0">
              <a:solidFill>
                <a:schemeClr val="accent1">
                  <a:lumMod val="75000"/>
                </a:schemeClr>
              </a:solidFill>
              <a:cs typeface="Arial" charset="0"/>
            </a:endParaRPr>
          </a:p>
          <a:p>
            <a:pPr>
              <a:spcBef>
                <a:spcPct val="50000"/>
              </a:spcBef>
              <a:buClrTx/>
              <a:buSzTx/>
              <a:buFont typeface="Wingdings" pitchFamily="2" charset="2"/>
              <a:buChar char="§"/>
            </a:pPr>
            <a:r>
              <a:rPr lang="ru-RU" b="1" i="1" u="sng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Повышение требований к безопасности </a:t>
            </a:r>
            <a:r>
              <a:rPr lang="ru-RU" b="1" i="1" u="sng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данных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9544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 smtClean="0"/>
              <a:t>ХД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 bwMode="auto">
          <a:xfrm>
            <a:off x="304800" y="764704"/>
            <a:ext cx="8763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50000"/>
              </a:spcBef>
              <a:buClrTx/>
              <a:buSzTx/>
              <a:buNone/>
            </a:pPr>
            <a:r>
              <a:rPr lang="ru-RU" sz="2800" dirty="0" smtClean="0"/>
              <a:t>Витрины данных</a:t>
            </a:r>
            <a:endParaRPr lang="ru-RU" sz="2800" dirty="0" smtClean="0">
              <a:cs typeface="Arial" charset="0"/>
            </a:endParaRPr>
          </a:p>
          <a:p>
            <a:pPr>
              <a:spcBef>
                <a:spcPct val="50000"/>
              </a:spcBef>
              <a:buClrTx/>
              <a:buSzTx/>
              <a:buFont typeface="Wingdings" pitchFamily="2" charset="2"/>
              <a:buChar char="§"/>
            </a:pPr>
            <a:r>
              <a:rPr lang="ru-RU" b="1" i="1" u="sng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Витрина данных (ВД)— это упрощенный вариант ХД, содержащий только тематически объединенные данные</a:t>
            </a:r>
            <a:r>
              <a:rPr lang="ru-RU" b="1" i="1" u="sng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.</a:t>
            </a:r>
          </a:p>
          <a:p>
            <a:pPr>
              <a:spcBef>
                <a:spcPct val="50000"/>
              </a:spcBef>
              <a:buClrTx/>
              <a:buSzTx/>
              <a:buFont typeface="Wingdings" pitchFamily="2" charset="2"/>
              <a:buChar char="§"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ВД максимально приближена к конечному пользователю и содержит данные, тематически ориентированные на него (например, ВД для работников отдела маркетинга может содержать данные, необходимые для маркетингового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ана¬лиза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). ВД существенно меньше по объему, чем ХД, и для ее реализации не требуется больших затрат. Они могут быть реализованы как самостоятельно, так и вместе с ХД.</a:t>
            </a:r>
            <a:endParaRPr lang="ru-RU" dirty="0" smtClean="0">
              <a:solidFill>
                <a:schemeClr val="accent1">
                  <a:lumMod val="75000"/>
                </a:schemeClr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91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/>
              <a:t>Архитектуры ХД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2400" y="609600"/>
            <a:ext cx="8763000" cy="5105400"/>
          </a:xfrm>
        </p:spPr>
        <p:txBody>
          <a:bodyPr>
            <a:normAutofit/>
          </a:bodyPr>
          <a:lstStyle/>
          <a:p>
            <a:pPr marL="0" indent="0"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ru-RU" sz="2400" dirty="0"/>
              <a:t>Структура СППР с самостоятельными ВД</a:t>
            </a:r>
            <a:endParaRPr lang="en-US" sz="2400" dirty="0" smtClean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4"/>
            <a:ext cx="8611700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610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2286000" y="1676400"/>
            <a:ext cx="5526088" cy="1574800"/>
          </a:xfrm>
        </p:spPr>
        <p:txBody>
          <a:bodyPr/>
          <a:lstStyle/>
          <a:p>
            <a:pPr eaLnBrk="1" hangingPunct="1"/>
            <a:r>
              <a:rPr lang="ru-RU" dirty="0"/>
              <a:t>Х</a:t>
            </a:r>
            <a:r>
              <a:rPr lang="ru-RU" dirty="0" smtClean="0"/>
              <a:t>ранилища </a:t>
            </a:r>
            <a:r>
              <a:rPr lang="ru-RU" dirty="0" smtClean="0"/>
              <a:t>данных</a:t>
            </a:r>
            <a:endParaRPr lang="en-US" sz="4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936875" y="6248400"/>
            <a:ext cx="6207125" cy="549275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</a:p>
        </p:txBody>
      </p:sp>
    </p:spTree>
    <p:extLst>
      <p:ext uri="{BB962C8B-B14F-4D97-AF65-F5344CB8AC3E}">
        <p14:creationId xmlns:p14="http://schemas.microsoft.com/office/powerpoint/2010/main" val="296267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/>
              <a:t>Архитектуры ХД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2400" y="609600"/>
            <a:ext cx="8763000" cy="5105400"/>
          </a:xfrm>
        </p:spPr>
        <p:txBody>
          <a:bodyPr>
            <a:normAutofit/>
          </a:bodyPr>
          <a:lstStyle/>
          <a:p>
            <a:pPr marL="0" indent="0"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ru-RU" sz="2400" dirty="0"/>
              <a:t>Структура СППР с ХД и ВД</a:t>
            </a:r>
            <a:endParaRPr lang="en-US" sz="2400" dirty="0" smtClean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8746942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833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/>
              <a:t>Организация ХД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2400" y="609600"/>
            <a:ext cx="8763000" cy="5105400"/>
          </a:xfrm>
        </p:spPr>
        <p:txBody>
          <a:bodyPr>
            <a:normAutofit/>
          </a:bodyPr>
          <a:lstStyle/>
          <a:p>
            <a:pPr marL="0" indent="0"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ru-RU" sz="2400" dirty="0" smtClean="0"/>
              <a:t>Категории данных в ХД</a:t>
            </a:r>
            <a:endParaRPr lang="en-US" sz="2400" dirty="0" smtClean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8640960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616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919" y="277342"/>
            <a:ext cx="8229600" cy="487362"/>
          </a:xfrm>
        </p:spPr>
        <p:txBody>
          <a:bodyPr>
            <a:noAutofit/>
          </a:bodyPr>
          <a:lstStyle/>
          <a:p>
            <a:r>
              <a:rPr lang="en-US" sz="2000" dirty="0" smtClean="0"/>
              <a:t>ETL</a:t>
            </a:r>
            <a:r>
              <a:rPr lang="ru-RU" sz="2000" dirty="0" smtClean="0"/>
              <a:t> - </a:t>
            </a:r>
            <a:r>
              <a:rPr lang="ru-RU" sz="2400" dirty="0"/>
              <a:t>Этапы извлечения, преобразования и загрузки данных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 bwMode="auto">
          <a:xfrm>
            <a:off x="304800" y="764704"/>
            <a:ext cx="8763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Wingdings" pitchFamily="2" charset="2"/>
              <a:buChar char="§"/>
            </a:pPr>
            <a:r>
              <a:rPr lang="ru-RU" b="1" i="1" u="sng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ETL-процесс </a:t>
            </a:r>
            <a:r>
              <a:rPr lang="ru-RU" b="1" i="1" u="sng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(Е — </a:t>
            </a:r>
            <a:r>
              <a:rPr lang="ru-RU" b="1" i="1" u="sng" dirty="0" err="1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extraction</a:t>
            </a:r>
            <a:r>
              <a:rPr lang="ru-RU" b="1" i="1" u="sng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Т — </a:t>
            </a:r>
            <a:r>
              <a:rPr lang="ru-RU" b="1" i="1" u="sng" dirty="0" err="1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transformation</a:t>
            </a:r>
            <a:r>
              <a:rPr lang="ru-RU" b="1" i="1" u="sng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L — </a:t>
            </a:r>
            <a:r>
              <a:rPr lang="ru-RU" b="1" i="1" u="sng" dirty="0" err="1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loading</a:t>
            </a:r>
            <a:r>
              <a:rPr lang="ru-RU" b="1" i="1" u="sng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).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0541"/>
            <a:ext cx="8299648" cy="4543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923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dirty="0" smtClean="0"/>
              <a:t>Два </a:t>
            </a:r>
            <a:r>
              <a:rPr lang="ru-RU" sz="2800" dirty="0"/>
              <a:t>способа извлечения данных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 bwMode="auto">
          <a:xfrm>
            <a:off x="304800" y="764704"/>
            <a:ext cx="8763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50000"/>
              </a:spcBef>
              <a:buClrTx/>
              <a:buSzTx/>
              <a:buNone/>
            </a:pPr>
            <a:r>
              <a:rPr lang="ru-RU" b="1" i="1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1.	Извлечение </a:t>
            </a:r>
            <a:r>
              <a:rPr lang="ru-RU" b="1" i="1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данных вспомогательными программными средствами </a:t>
            </a:r>
            <a:r>
              <a:rPr lang="ru-RU" b="1" i="1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непосредственно </a:t>
            </a:r>
            <a:r>
              <a:rPr lang="ru-RU" b="1" i="1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из структур хранения </a:t>
            </a:r>
            <a:r>
              <a:rPr lang="ru-RU" b="1" i="1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информации.</a:t>
            </a:r>
          </a:p>
          <a:p>
            <a:pPr marL="0" indent="0">
              <a:buNone/>
            </a:pPr>
            <a:endParaRPr lang="ru-RU" b="1" i="1" u="sng" dirty="0" smtClean="0">
              <a:solidFill>
                <a:schemeClr val="accent1">
                  <a:lumMod val="75000"/>
                </a:schemeClr>
              </a:solidFill>
              <a:cs typeface="Arial" charset="0"/>
            </a:endParaRPr>
          </a:p>
          <a:p>
            <a:pPr marL="0" indent="0">
              <a:buNone/>
            </a:pPr>
            <a:r>
              <a:rPr lang="ru-RU" b="1" i="1" u="sng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Достоинства:</a:t>
            </a:r>
            <a:endParaRPr lang="uk-UA" dirty="0"/>
          </a:p>
          <a:p>
            <a:pPr lvl="0"/>
            <a:r>
              <a:rPr lang="ru-RU" dirty="0"/>
              <a:t>отсутствие необходимости расширять OLTP-систему (это особенно важно, если ее структура закрыта);</a:t>
            </a:r>
            <a:endParaRPr lang="uk-UA" dirty="0"/>
          </a:p>
          <a:p>
            <a:pPr lvl="0"/>
            <a:r>
              <a:rPr lang="ru-RU" dirty="0"/>
              <a:t>данные могут извлекаться с учетом потребностей процесса переноса.</a:t>
            </a:r>
            <a:endParaRPr lang="uk-UA" dirty="0"/>
          </a:p>
          <a:p>
            <a:pPr marL="0" indent="0">
              <a:spcBef>
                <a:spcPct val="50000"/>
              </a:spcBef>
              <a:buClrTx/>
              <a:buSzTx/>
              <a:buNone/>
            </a:pPr>
            <a:endParaRPr lang="ru-RU" b="1" i="1" u="sng" dirty="0">
              <a:solidFill>
                <a:schemeClr val="accent1">
                  <a:lumMod val="75000"/>
                </a:schemeClr>
              </a:solidFill>
              <a:cs typeface="Arial" charset="0"/>
            </a:endParaRPr>
          </a:p>
          <a:p>
            <a:pPr marL="0" indent="0">
              <a:spcBef>
                <a:spcPct val="50000"/>
              </a:spcBef>
              <a:buClrTx/>
              <a:buSzTx/>
              <a:buNone/>
            </a:pPr>
            <a:endParaRPr lang="ru-RU" b="1" i="1" u="sng" dirty="0">
              <a:solidFill>
                <a:schemeClr val="accent1">
                  <a:lumMod val="75000"/>
                </a:schemeClr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03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dirty="0" smtClean="0"/>
              <a:t>Два </a:t>
            </a:r>
            <a:r>
              <a:rPr lang="ru-RU" sz="2800" dirty="0"/>
              <a:t>способа извлечения данных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 bwMode="auto">
          <a:xfrm>
            <a:off x="304800" y="764704"/>
            <a:ext cx="8763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ct val="50000"/>
              </a:spcBef>
              <a:buClrTx/>
              <a:buSzTx/>
              <a:buAutoNum type="arabicPeriod" startAt="2"/>
            </a:pPr>
            <a:r>
              <a:rPr lang="ru-RU" b="1" i="1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Выгрузка </a:t>
            </a:r>
            <a:r>
              <a:rPr lang="ru-RU" b="1" i="1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данных средствами OLTP-систем в промежуточные структуры</a:t>
            </a:r>
            <a:r>
              <a:rPr lang="ru-RU" b="1" i="1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.</a:t>
            </a:r>
          </a:p>
          <a:p>
            <a:pPr marL="0" indent="0">
              <a:spcBef>
                <a:spcPct val="50000"/>
              </a:spcBef>
              <a:buClrTx/>
              <a:buSzTx/>
              <a:buNone/>
            </a:pPr>
            <a:r>
              <a:rPr lang="ru-RU" b="1" i="1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Достоинства:</a:t>
            </a:r>
            <a:endParaRPr lang="ru-RU" b="1" i="1" dirty="0">
              <a:solidFill>
                <a:schemeClr val="accent1">
                  <a:lumMod val="75000"/>
                </a:schemeClr>
              </a:solidFill>
              <a:cs typeface="Arial" charset="0"/>
            </a:endParaRPr>
          </a:p>
          <a:p>
            <a:pPr lvl="0"/>
            <a:r>
              <a:rPr lang="ru-RU" dirty="0"/>
              <a:t>возможность использовать средства OLTP-систем, адаптированные к структурам данных;</a:t>
            </a:r>
            <a:endParaRPr lang="uk-UA" dirty="0"/>
          </a:p>
          <a:p>
            <a:pPr lvl="0"/>
            <a:r>
              <a:rPr lang="ru-RU" dirty="0"/>
              <a:t>средства выгрузки изменяются вместе с изменениями OLTP-систем и ОИД;</a:t>
            </a:r>
            <a:endParaRPr lang="uk-UA" dirty="0"/>
          </a:p>
          <a:p>
            <a:pPr lvl="0"/>
            <a:r>
              <a:rPr lang="ru-RU" dirty="0"/>
              <a:t>возможность выполнения первого шага преобразования данных за счет определенного формата промежуточной структуры хранения данных.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2647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dirty="0"/>
              <a:t>Преобразование </a:t>
            </a:r>
            <a:r>
              <a:rPr lang="ru-RU" sz="2800" dirty="0" smtClean="0"/>
              <a:t>данных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 bwMode="auto">
          <a:xfrm>
            <a:off x="304800" y="764704"/>
            <a:ext cx="8763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50000"/>
              </a:spcBef>
              <a:buClrTx/>
              <a:buSzTx/>
              <a:buNone/>
            </a:pPr>
            <a:r>
              <a:rPr lang="ru-RU" b="1" i="1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•	обобщение данных (</a:t>
            </a:r>
            <a:r>
              <a:rPr lang="ru-RU" b="1" i="1" dirty="0" err="1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aggregation</a:t>
            </a:r>
            <a:r>
              <a:rPr lang="ru-RU" b="1" i="1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) — </a:t>
            </a:r>
            <a:r>
              <a:rPr lang="ru-RU" b="1" i="1" dirty="0" err="1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дпнные</a:t>
            </a:r>
            <a:r>
              <a:rPr lang="ru-RU" b="1" i="1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 перед </a:t>
            </a:r>
            <a:r>
              <a:rPr lang="ru-RU" b="1" i="1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загрузкой данные обобщаются.</a:t>
            </a:r>
            <a:endParaRPr lang="ru-RU" b="1" i="1" dirty="0" smtClean="0">
              <a:solidFill>
                <a:schemeClr val="accent1">
                  <a:lumMod val="75000"/>
                </a:schemeClr>
              </a:solidFill>
              <a:cs typeface="Arial" charset="0"/>
            </a:endParaRPr>
          </a:p>
          <a:p>
            <a:pPr marL="0" indent="0">
              <a:spcBef>
                <a:spcPct val="50000"/>
              </a:spcBef>
              <a:buClrTx/>
              <a:buSzTx/>
              <a:buNone/>
            </a:pPr>
            <a:r>
              <a:rPr lang="ru-RU" b="1" i="1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•	</a:t>
            </a:r>
            <a:r>
              <a:rPr lang="ru-RU" b="1" i="1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перевод </a:t>
            </a:r>
            <a:r>
              <a:rPr lang="ru-RU" b="1" i="1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значений (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value 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translation)</a:t>
            </a:r>
            <a:r>
              <a:rPr lang="ru-RU" b="1" i="1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.</a:t>
            </a:r>
          </a:p>
          <a:p>
            <a:pPr marL="0" indent="0">
              <a:spcBef>
                <a:spcPct val="50000"/>
              </a:spcBef>
              <a:buClrTx/>
              <a:buSzTx/>
              <a:buNone/>
            </a:pPr>
            <a:r>
              <a:rPr lang="ru-RU" b="1" i="1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•	</a:t>
            </a:r>
            <a:r>
              <a:rPr lang="ru-RU" b="1" i="1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создание </a:t>
            </a:r>
            <a:r>
              <a:rPr lang="ru-RU" b="1" i="1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полей (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field derivation)</a:t>
            </a:r>
            <a:endParaRPr lang="ru-RU" b="1" i="1" dirty="0" smtClean="0">
              <a:solidFill>
                <a:schemeClr val="accent1">
                  <a:lumMod val="75000"/>
                </a:schemeClr>
              </a:solidFill>
              <a:cs typeface="Arial" charset="0"/>
            </a:endParaRPr>
          </a:p>
          <a:p>
            <a:pPr marL="0" indent="0">
              <a:spcBef>
                <a:spcPct val="50000"/>
              </a:spcBef>
              <a:buClrTx/>
              <a:buSzTx/>
              <a:buNone/>
            </a:pPr>
            <a:r>
              <a:rPr lang="ru-RU" b="1" i="1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•	</a:t>
            </a:r>
            <a:r>
              <a:rPr lang="ru-RU" b="1" i="1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очистка </a:t>
            </a:r>
            <a:r>
              <a:rPr lang="ru-RU" b="1" i="1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данных (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cleaning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)</a:t>
            </a:r>
            <a:endParaRPr lang="uk-UA" b="1" i="1" dirty="0">
              <a:solidFill>
                <a:schemeClr val="accent1">
                  <a:lumMod val="75000"/>
                </a:schemeClr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55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dirty="0"/>
              <a:t>Загрузка данных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 bwMode="auto">
          <a:xfrm>
            <a:off x="304800" y="764704"/>
            <a:ext cx="8763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50000"/>
              </a:spcBef>
              <a:buClrTx/>
              <a:buSzTx/>
              <a:buNone/>
            </a:pPr>
            <a:r>
              <a:rPr lang="ru-RU" b="1" i="1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После </a:t>
            </a:r>
            <a:r>
              <a:rPr lang="ru-RU" b="1" i="1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того как данные преобразованы для размещения в ХД, осуществляется этап их загрузки. </a:t>
            </a:r>
            <a:endParaRPr lang="ru-RU" b="1" i="1" dirty="0" smtClean="0">
              <a:solidFill>
                <a:schemeClr val="accent1">
                  <a:lumMod val="75000"/>
                </a:schemeClr>
              </a:solidFill>
              <a:cs typeface="Arial" charset="0"/>
            </a:endParaRPr>
          </a:p>
          <a:p>
            <a:pPr marL="0" indent="0">
              <a:spcBef>
                <a:spcPct val="50000"/>
              </a:spcBef>
              <a:buClrTx/>
              <a:buSzTx/>
              <a:buNone/>
            </a:pPr>
            <a:endParaRPr lang="ru-RU" b="1" i="1" dirty="0" smtClean="0">
              <a:solidFill>
                <a:schemeClr val="accent1">
                  <a:lumMod val="75000"/>
                </a:schemeClr>
              </a:solidFill>
              <a:cs typeface="Arial" charset="0"/>
            </a:endParaRPr>
          </a:p>
          <a:p>
            <a:pPr marL="0" indent="0">
              <a:spcBef>
                <a:spcPct val="50000"/>
              </a:spcBef>
              <a:buClrTx/>
              <a:buSzTx/>
              <a:buNone/>
            </a:pPr>
            <a:r>
              <a:rPr lang="ru-RU" b="1" i="1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При </a:t>
            </a:r>
            <a:r>
              <a:rPr lang="ru-RU" b="1" i="1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загрузке выполняется запись преобразованных детальных и агрегированных данных. </a:t>
            </a:r>
            <a:endParaRPr lang="ru-RU" b="1" i="1" dirty="0" smtClean="0">
              <a:solidFill>
                <a:schemeClr val="accent1">
                  <a:lumMod val="75000"/>
                </a:schemeClr>
              </a:solidFill>
              <a:cs typeface="Arial" charset="0"/>
            </a:endParaRPr>
          </a:p>
          <a:p>
            <a:pPr marL="0" indent="0">
              <a:spcBef>
                <a:spcPct val="50000"/>
              </a:spcBef>
              <a:buClrTx/>
              <a:buSzTx/>
              <a:buNone/>
            </a:pPr>
            <a:endParaRPr lang="ru-RU" b="1" i="1" dirty="0">
              <a:solidFill>
                <a:schemeClr val="accent1">
                  <a:lumMod val="75000"/>
                </a:schemeClr>
              </a:solidFill>
              <a:cs typeface="Arial" charset="0"/>
            </a:endParaRPr>
          </a:p>
          <a:p>
            <a:pPr marL="0" indent="0">
              <a:spcBef>
                <a:spcPct val="50000"/>
              </a:spcBef>
              <a:buClrTx/>
              <a:buSzTx/>
              <a:buNone/>
            </a:pPr>
            <a:r>
              <a:rPr lang="ru-RU" b="1" i="1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При </a:t>
            </a:r>
            <a:r>
              <a:rPr lang="ru-RU" b="1" i="1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записи новых детальных данных часть старых может переноситься в архив</a:t>
            </a:r>
            <a:r>
              <a:rPr lang="ru-RU" b="1" i="1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818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dirty="0" smtClean="0"/>
              <a:t>Очистка </a:t>
            </a:r>
            <a:r>
              <a:rPr lang="ru-RU" sz="2800" dirty="0"/>
              <a:t>данных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 bwMode="auto">
          <a:xfrm>
            <a:off x="304800" y="764704"/>
            <a:ext cx="8763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50000"/>
              </a:spcBef>
              <a:buClrTx/>
              <a:buSzTx/>
              <a:buNone/>
            </a:pPr>
            <a:r>
              <a:rPr lang="ru-RU" b="1" i="1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Основные проблемы очистки данных можно классифицировать по следующим уровням: </a:t>
            </a:r>
            <a:endParaRPr lang="ru-RU" b="1" i="1" dirty="0" smtClean="0">
              <a:solidFill>
                <a:schemeClr val="accent1">
                  <a:lumMod val="75000"/>
                </a:schemeClr>
              </a:solidFill>
              <a:cs typeface="Arial" charset="0"/>
            </a:endParaRPr>
          </a:p>
          <a:p>
            <a:pPr lvl="0"/>
            <a:r>
              <a:rPr lang="ru-RU" dirty="0" smtClean="0"/>
              <a:t>уровень </a:t>
            </a:r>
            <a:r>
              <a:rPr lang="ru-RU" dirty="0"/>
              <a:t>ячейки таблицы;</a:t>
            </a:r>
            <a:endParaRPr lang="uk-UA" dirty="0"/>
          </a:p>
          <a:p>
            <a:pPr lvl="0"/>
            <a:r>
              <a:rPr lang="ru-RU" dirty="0"/>
              <a:t>уровень записи;</a:t>
            </a:r>
            <a:endParaRPr lang="uk-UA" dirty="0"/>
          </a:p>
          <a:p>
            <a:pPr lvl="0"/>
            <a:r>
              <a:rPr lang="ru-RU" dirty="0"/>
              <a:t>уровень таблицы БД;</a:t>
            </a:r>
            <a:endParaRPr lang="uk-UA" dirty="0"/>
          </a:p>
          <a:p>
            <a:pPr lvl="0"/>
            <a:r>
              <a:rPr lang="ru-RU" dirty="0"/>
              <a:t>уровень одиночной БД;</a:t>
            </a:r>
            <a:endParaRPr lang="uk-UA" dirty="0"/>
          </a:p>
          <a:p>
            <a:pPr lvl="0"/>
            <a:r>
              <a:rPr lang="ru-RU" dirty="0"/>
              <a:t>уровень множества БД.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2108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dirty="0" smtClean="0"/>
              <a:t>Очистка данных</a:t>
            </a:r>
            <a:r>
              <a:rPr lang="ru-RU" sz="2800" dirty="0"/>
              <a:t>. Уровень ячейки таблицы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 bwMode="auto">
          <a:xfrm>
            <a:off x="304800" y="764704"/>
            <a:ext cx="8763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50000"/>
              </a:spcBef>
              <a:buClrTx/>
              <a:buSzTx/>
              <a:buNone/>
            </a:pPr>
            <a:r>
              <a:rPr lang="ru-RU" b="1" i="1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Основные </a:t>
            </a:r>
            <a:r>
              <a:rPr lang="ru-RU" b="1" i="1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ошибки:</a:t>
            </a:r>
          </a:p>
          <a:p>
            <a:pPr lvl="0"/>
            <a:r>
              <a:rPr lang="ru-RU" dirty="0"/>
              <a:t>Орфографические ошибки (опечатки)</a:t>
            </a:r>
            <a:r>
              <a:rPr lang="ru-RU" dirty="0" smtClean="0"/>
              <a:t>;</a:t>
            </a:r>
            <a:endParaRPr lang="uk-UA" dirty="0"/>
          </a:p>
          <a:p>
            <a:pPr lvl="0"/>
            <a:r>
              <a:rPr lang="ru-RU" dirty="0"/>
              <a:t>Отсутствие данных </a:t>
            </a:r>
            <a:r>
              <a:rPr lang="ru-RU" dirty="0" smtClean="0"/>
              <a:t>;</a:t>
            </a:r>
            <a:endParaRPr lang="uk-UA" dirty="0"/>
          </a:p>
          <a:p>
            <a:pPr lvl="0"/>
            <a:r>
              <a:rPr lang="ru-RU" dirty="0"/>
              <a:t>Фиктивные значения </a:t>
            </a:r>
            <a:r>
              <a:rPr lang="ru-RU" dirty="0" smtClean="0"/>
              <a:t>;</a:t>
            </a:r>
            <a:endParaRPr lang="uk-UA" dirty="0"/>
          </a:p>
          <a:p>
            <a:pPr lvl="0"/>
            <a:r>
              <a:rPr lang="ru-RU" dirty="0"/>
              <a:t>Логически неверные значения</a:t>
            </a:r>
            <a:r>
              <a:rPr lang="ru-RU" dirty="0" smtClean="0"/>
              <a:t>;</a:t>
            </a:r>
            <a:endParaRPr lang="uk-UA" dirty="0"/>
          </a:p>
          <a:p>
            <a:pPr lvl="0"/>
            <a:r>
              <a:rPr lang="ru-RU" dirty="0"/>
              <a:t>Закодированные значения </a:t>
            </a:r>
            <a:r>
              <a:rPr lang="ru-RU" dirty="0" smtClean="0"/>
              <a:t>.</a:t>
            </a:r>
          </a:p>
          <a:p>
            <a:pPr lvl="0"/>
            <a:r>
              <a:rPr lang="ru-RU" dirty="0"/>
              <a:t>Составные значения </a:t>
            </a:r>
            <a:r>
              <a:rPr lang="ru-RU" dirty="0" smtClean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8044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dirty="0" smtClean="0"/>
              <a:t>Очистка данных</a:t>
            </a:r>
            <a:r>
              <a:rPr lang="ru-RU" sz="2800" dirty="0"/>
              <a:t>. Уровень ячейки таблицы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 bwMode="auto">
          <a:xfrm>
            <a:off x="304800" y="764704"/>
            <a:ext cx="8763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50000"/>
              </a:spcBef>
              <a:buClrTx/>
              <a:buSzTx/>
              <a:buNone/>
            </a:pPr>
            <a:endParaRPr lang="uk-UA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1006"/>
              </p:ext>
            </p:extLst>
          </p:nvPr>
        </p:nvGraphicFramePr>
        <p:xfrm>
          <a:off x="683568" y="1412776"/>
          <a:ext cx="7848872" cy="432048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793376"/>
                <a:gridCol w="5055496"/>
              </a:tblGrid>
              <a:tr h="1080120">
                <a:tc>
                  <a:txBody>
                    <a:bodyPr/>
                    <a:lstStyle/>
                    <a:p>
                      <a:pPr algn="l" fontAlgn="b"/>
                      <a:r>
                        <a:rPr lang="uk-UA" sz="2800" b="1" u="none" strike="noStrike" dirty="0">
                          <a:effectLst/>
                        </a:rPr>
                        <a:t>Поле</a:t>
                      </a:r>
                      <a:endParaRPr lang="uk-UA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2800" b="1" u="none" strike="noStrike" dirty="0">
                          <a:effectLst/>
                        </a:rPr>
                        <a:t>Значення</a:t>
                      </a:r>
                      <a:endParaRPr lang="uk-UA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080120">
                <a:tc>
                  <a:txBody>
                    <a:bodyPr/>
                    <a:lstStyle/>
                    <a:p>
                      <a:pPr algn="l" fontAlgn="b"/>
                      <a:r>
                        <a:rPr lang="uk-UA" sz="2800" u="none" strike="noStrike">
                          <a:effectLst/>
                        </a:rPr>
                        <a:t>Місто</a:t>
                      </a:r>
                      <a:endParaRPr lang="uk-UA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2800" u="none" strike="noStrike">
                          <a:effectLst/>
                        </a:rPr>
                        <a:t>Україна</a:t>
                      </a:r>
                      <a:endParaRPr lang="uk-UA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080120">
                <a:tc>
                  <a:txBody>
                    <a:bodyPr/>
                    <a:lstStyle/>
                    <a:p>
                      <a:pPr algn="l" fontAlgn="b"/>
                      <a:r>
                        <a:rPr lang="uk-UA" sz="2800" u="none" strike="noStrike">
                          <a:effectLst/>
                        </a:rPr>
                        <a:t>Телефон</a:t>
                      </a:r>
                      <a:endParaRPr lang="uk-UA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2800" u="none" strike="noStrike" dirty="0">
                          <a:effectLst/>
                        </a:rPr>
                        <a:t>555-555-555</a:t>
                      </a:r>
                      <a:endParaRPr lang="uk-UA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080120">
                <a:tc>
                  <a:txBody>
                    <a:bodyPr/>
                    <a:lstStyle/>
                    <a:p>
                      <a:pPr algn="l" fontAlgn="b"/>
                      <a:r>
                        <a:rPr lang="uk-UA" sz="2800" u="none" strike="noStrike" dirty="0">
                          <a:effectLst/>
                        </a:rPr>
                        <a:t>Галузь</a:t>
                      </a:r>
                      <a:endParaRPr lang="uk-UA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2800" u="none" strike="noStrike" dirty="0" smtClean="0">
                          <a:effectLst/>
                        </a:rPr>
                        <a:t>Мед.</a:t>
                      </a:r>
                      <a:endParaRPr lang="uk-UA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53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 smtClean="0"/>
              <a:t>Истоки </a:t>
            </a:r>
            <a:r>
              <a:rPr lang="ru-RU" sz="3200" dirty="0"/>
              <a:t>ХД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2400" y="609600"/>
            <a:ext cx="8763000" cy="5105400"/>
          </a:xfrm>
        </p:spPr>
        <p:txBody>
          <a:bodyPr>
            <a:normAutofit fontScale="85000" lnSpcReduction="10000"/>
          </a:bodyPr>
          <a:lstStyle/>
          <a:p>
            <a:pPr marL="0" indent="0"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ru-RU" dirty="0"/>
              <a:t>Большой объем информации, с одной стороны, позволяет получить более точные расчеты и анализ, с другой — превращает поиск решений в сложную задачу. Неудивительно, что первичный анализ данных был переложен на компьютер. В результате появился целый класс программных систем, при­званных облегчить работу людей, выполняющих анализ (аналитиков). Такие системы принято называть </a:t>
            </a:r>
            <a:r>
              <a:rPr lang="ru-RU" i="1" dirty="0"/>
              <a:t>системами поддержки принятия решений </a:t>
            </a:r>
            <a:r>
              <a:rPr lang="ru-RU" dirty="0"/>
              <a:t>— СППР (</a:t>
            </a:r>
            <a:r>
              <a:rPr lang="en-US" dirty="0"/>
              <a:t>DSS</a:t>
            </a:r>
            <a:r>
              <a:rPr lang="ru-RU" dirty="0"/>
              <a:t>, </a:t>
            </a:r>
            <a:r>
              <a:rPr lang="en-US" dirty="0"/>
              <a:t>Decision Support System</a:t>
            </a:r>
            <a:r>
              <a:rPr lang="ru-RU" dirty="0" smtClean="0"/>
              <a:t>).</a:t>
            </a:r>
            <a:endParaRPr lang="ru-RU" dirty="0" smtClean="0">
              <a:cs typeface="Arial" charset="0"/>
            </a:endParaRP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Для </a:t>
            </a:r>
            <a:r>
              <a:rPr lang="ru-RU" dirty="0"/>
              <a:t>выполнения анализа СППР должна накапливать информацию, обладая средствами ее ввода и хранения. Таким образом, можно выделить три основ­ные задачи, решаемые в СППР:</a:t>
            </a:r>
            <a:endParaRPr lang="uk-UA" dirty="0"/>
          </a:p>
          <a:p>
            <a:pPr lvl="0"/>
            <a:r>
              <a:rPr lang="ru-RU" dirty="0"/>
              <a:t>ввод данных;</a:t>
            </a:r>
            <a:endParaRPr lang="uk-UA" dirty="0"/>
          </a:p>
          <a:p>
            <a:pPr lvl="0"/>
            <a:r>
              <a:rPr lang="ru-RU" dirty="0"/>
              <a:t>хранение данных;</a:t>
            </a:r>
            <a:endParaRPr lang="uk-UA" dirty="0"/>
          </a:p>
          <a:p>
            <a:r>
              <a:rPr lang="ru-RU" dirty="0"/>
              <a:t>анализ данных.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87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dirty="0" smtClean="0"/>
              <a:t>Очистка данных</a:t>
            </a:r>
            <a:r>
              <a:rPr lang="ru-RU" sz="2800" dirty="0"/>
              <a:t>. Уровень ячейки таблицы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 bwMode="auto">
          <a:xfrm>
            <a:off x="304800" y="764704"/>
            <a:ext cx="8763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50000"/>
              </a:spcBef>
              <a:buClrTx/>
              <a:buSzTx/>
              <a:buNone/>
            </a:pPr>
            <a:endParaRPr lang="uk-UA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267533"/>
              </p:ext>
            </p:extLst>
          </p:nvPr>
        </p:nvGraphicFramePr>
        <p:xfrm>
          <a:off x="800100" y="1052736"/>
          <a:ext cx="7772400" cy="4676701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7772400"/>
              </a:tblGrid>
              <a:tr h="6075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>
                          <a:effectLst/>
                        </a:rPr>
                        <a:t>Назва</a:t>
                      </a:r>
                      <a:endParaRPr lang="uk-UA" sz="2400" b="1" dirty="0"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b"/>
                </a:tc>
              </a:tr>
              <a:tr h="60759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>
                          <a:effectLst/>
                        </a:rPr>
                        <a:t>ПАТ "</a:t>
                      </a:r>
                      <a:r>
                        <a:rPr lang="uk-UA" sz="2400" dirty="0" smtClean="0">
                          <a:effectLst/>
                        </a:rPr>
                        <a:t>МЕДФАРКОМ-ЦЕНТ"</a:t>
                      </a:r>
                      <a:endParaRPr lang="uk-UA" sz="2400" dirty="0"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</a:tr>
              <a:tr h="60759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effectLst/>
                        </a:rPr>
                        <a:t>ПАТ "Медфорком-Центр"</a:t>
                      </a:r>
                      <a:endParaRPr lang="uk-UA" sz="2400"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</a:tr>
              <a:tr h="60759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effectLst/>
                        </a:rPr>
                        <a:t>ПрАТ "МЕДФАРКОМ-ЦЕНТР"</a:t>
                      </a:r>
                      <a:endParaRPr lang="uk-UA" sz="2400"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</a:tr>
              <a:tr h="60759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effectLst/>
                        </a:rPr>
                        <a:t>ПрАТ "МФК-Центр"</a:t>
                      </a:r>
                      <a:endParaRPr lang="uk-UA" sz="2400"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</a:tr>
              <a:tr h="60759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400">
                          <a:effectLst/>
                        </a:rPr>
                        <a:t>ПрАТ " МФК Центр "</a:t>
                      </a:r>
                      <a:endParaRPr lang="uk-UA" sz="2400"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</a:tr>
              <a:tr h="74690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>
                          <a:effectLst/>
                        </a:rPr>
                        <a:t>Приватне акціонерне товариство "</a:t>
                      </a:r>
                      <a:r>
                        <a:rPr lang="uk-UA" sz="2400" dirty="0" err="1">
                          <a:effectLst/>
                        </a:rPr>
                        <a:t>Медфарком-Центр</a:t>
                      </a:r>
                      <a:r>
                        <a:rPr lang="uk-UA" sz="2400" dirty="0">
                          <a:effectLst/>
                        </a:rPr>
                        <a:t>"</a:t>
                      </a:r>
                      <a:endParaRPr lang="uk-UA" sz="2400" dirty="0"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536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dirty="0" smtClean="0"/>
              <a:t>Очистка данных</a:t>
            </a:r>
            <a:r>
              <a:rPr lang="ru-RU" sz="2800" dirty="0"/>
              <a:t>. Уровень записи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 bwMode="auto">
          <a:xfrm>
            <a:off x="304800" y="764704"/>
            <a:ext cx="8763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50000"/>
              </a:spcBef>
              <a:buClrTx/>
              <a:buSzTx/>
              <a:buNone/>
            </a:pPr>
            <a:r>
              <a:rPr lang="ru-RU" dirty="0"/>
              <a:t>На данном уровне возникает проблема противоречивости значений в разных полях записи, описывающей один и тот же объект пред­метной области. </a:t>
            </a:r>
            <a:endParaRPr lang="ru-RU" dirty="0" smtClean="0"/>
          </a:p>
          <a:p>
            <a:pPr marL="0" indent="0">
              <a:spcBef>
                <a:spcPct val="50000"/>
              </a:spcBef>
              <a:buClrTx/>
              <a:buSzTx/>
              <a:buNone/>
            </a:pPr>
            <a:endParaRPr lang="ru-RU" dirty="0"/>
          </a:p>
          <a:p>
            <a:pPr marL="0" indent="0">
              <a:spcBef>
                <a:spcPct val="50000"/>
              </a:spcBef>
              <a:buClrTx/>
              <a:buSzTx/>
              <a:buNone/>
            </a:pPr>
            <a:r>
              <a:rPr lang="ru-RU" dirty="0" smtClean="0"/>
              <a:t>Например: </a:t>
            </a:r>
            <a:r>
              <a:rPr lang="ru-RU" dirty="0"/>
              <a:t>для человека возраст не соответствует году рож­дения: </a:t>
            </a:r>
            <a:r>
              <a:rPr lang="en-US" dirty="0"/>
              <a:t>age</a:t>
            </a:r>
            <a:r>
              <a:rPr lang="ru-RU" dirty="0"/>
              <a:t> = </a:t>
            </a:r>
            <a:r>
              <a:rPr lang="ru-RU" dirty="0" smtClean="0"/>
              <a:t>30, </a:t>
            </a:r>
            <a:r>
              <a:rPr lang="en-US" dirty="0" err="1"/>
              <a:t>bdate</a:t>
            </a:r>
            <a:r>
              <a:rPr lang="ru-RU" dirty="0"/>
              <a:t> </a:t>
            </a:r>
            <a:r>
              <a:rPr lang="ru-RU" dirty="0" smtClean="0"/>
              <a:t>= 01.01.2000.</a:t>
            </a:r>
          </a:p>
        </p:txBody>
      </p:sp>
    </p:spTree>
    <p:extLst>
      <p:ext uri="{BB962C8B-B14F-4D97-AF65-F5344CB8AC3E}">
        <p14:creationId xmlns:p14="http://schemas.microsoft.com/office/powerpoint/2010/main" val="347049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dirty="0" smtClean="0"/>
              <a:t>Очистка данных</a:t>
            </a:r>
            <a:r>
              <a:rPr lang="ru-RU" sz="2800" dirty="0"/>
              <a:t>. Уровень таблицы БД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 bwMode="auto">
          <a:xfrm>
            <a:off x="304800" y="764704"/>
            <a:ext cx="8763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50000"/>
              </a:spcBef>
              <a:buClrTx/>
              <a:buSzTx/>
              <a:buNone/>
            </a:pPr>
            <a:r>
              <a:rPr lang="ru-RU" b="1" i="1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Основные ошибки:</a:t>
            </a:r>
          </a:p>
          <a:p>
            <a:pPr lvl="0"/>
            <a:r>
              <a:rPr lang="ru-RU" i="1" dirty="0"/>
              <a:t>Нарушение уникальности</a:t>
            </a:r>
            <a:r>
              <a:rPr lang="ru-RU" dirty="0" smtClean="0"/>
              <a:t>;</a:t>
            </a:r>
            <a:endParaRPr lang="uk-UA" dirty="0"/>
          </a:p>
          <a:p>
            <a:pPr lvl="0"/>
            <a:r>
              <a:rPr lang="ru-RU" i="1" dirty="0"/>
              <a:t>Отсутствие </a:t>
            </a:r>
            <a:r>
              <a:rPr lang="ru-RU" i="1" dirty="0" smtClean="0"/>
              <a:t>стандартов</a:t>
            </a:r>
            <a:r>
              <a:rPr lang="ru-RU" dirty="0"/>
              <a:t>: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empl</a:t>
            </a:r>
            <a:r>
              <a:rPr lang="en-US" dirty="0"/>
              <a:t>=(name="John Smith", </a:t>
            </a:r>
            <a:r>
              <a:rPr lang="en-US" dirty="0" err="1"/>
              <a:t>bdate</a:t>
            </a:r>
            <a:r>
              <a:rPr lang="en-US" dirty="0"/>
              <a:t>=12.02.70);</a:t>
            </a:r>
            <a:endParaRPr lang="uk-UA" dirty="0"/>
          </a:p>
          <a:p>
            <a:pPr marL="0" indent="0">
              <a:buNone/>
            </a:pPr>
            <a:r>
              <a:rPr lang="en-US" dirty="0"/>
              <a:t>emp2=(name="</a:t>
            </a:r>
            <a:r>
              <a:rPr lang="en-US" dirty="0" err="1"/>
              <a:t>J.Smith</a:t>
            </a:r>
            <a:r>
              <a:rPr lang="en-US" dirty="0"/>
              <a:t>", </a:t>
            </a:r>
            <a:r>
              <a:rPr lang="en-US" dirty="0" err="1"/>
              <a:t>bdate</a:t>
            </a:r>
            <a:r>
              <a:rPr lang="en-US" dirty="0"/>
              <a:t>=12.12.70</a:t>
            </a:r>
            <a:r>
              <a:rPr lang="en-US" dirty="0" smtClean="0"/>
              <a:t>).</a:t>
            </a:r>
            <a:endParaRPr lang="ru-RU" dirty="0" smtClean="0"/>
          </a:p>
          <a:p>
            <a:pPr marL="0" indent="0">
              <a:buNone/>
            </a:pPr>
            <a:r>
              <a:rPr lang="en-US" dirty="0" err="1"/>
              <a:t>empl</a:t>
            </a:r>
            <a:r>
              <a:rPr lang="en-US" dirty="0"/>
              <a:t>=(name="John Smith",...);</a:t>
            </a:r>
            <a:endParaRPr lang="uk-UA" dirty="0"/>
          </a:p>
          <a:p>
            <a:pPr marL="0" indent="0">
              <a:buNone/>
            </a:pPr>
            <a:r>
              <a:rPr lang="en-US" dirty="0"/>
              <a:t>emp2=(name="</a:t>
            </a:r>
            <a:r>
              <a:rPr lang="en-US" dirty="0" err="1"/>
              <a:t>J.Smith</a:t>
            </a:r>
            <a:r>
              <a:rPr lang="en-US" dirty="0"/>
              <a:t>",...);</a:t>
            </a:r>
            <a:endParaRPr lang="uk-UA" dirty="0"/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8386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dirty="0" smtClean="0"/>
              <a:t>Очистка данных</a:t>
            </a:r>
            <a:r>
              <a:rPr lang="ru-RU" sz="2800" dirty="0"/>
              <a:t>. Уровень одиночной БД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 bwMode="auto">
          <a:xfrm>
            <a:off x="304800" y="764704"/>
            <a:ext cx="8763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50000"/>
              </a:spcBef>
              <a:buClrTx/>
              <a:buSzTx/>
              <a:buNone/>
            </a:pPr>
            <a:r>
              <a:rPr lang="ru-RU" b="1" i="1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На данном уровне, как правило, возникают </a:t>
            </a:r>
            <a:r>
              <a:rPr lang="ru-RU" b="1" i="1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проблемы</a:t>
            </a:r>
            <a:r>
              <a:rPr lang="ru-RU" b="1" i="1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связанные с нарушением целостности данных</a:t>
            </a:r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763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dirty="0" smtClean="0"/>
              <a:t>Очистка данных</a:t>
            </a:r>
            <a:r>
              <a:rPr lang="ru-RU" sz="2800" dirty="0"/>
              <a:t>. Уровень таблицы БД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 bwMode="auto">
          <a:xfrm>
            <a:off x="304800" y="764704"/>
            <a:ext cx="8763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50000"/>
              </a:spcBef>
              <a:buClrTx/>
              <a:buSzTx/>
              <a:buNone/>
            </a:pPr>
            <a:r>
              <a:rPr lang="ru-RU" b="1" i="1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Основные ошибки:</a:t>
            </a:r>
          </a:p>
          <a:p>
            <a:pPr lvl="0"/>
            <a:r>
              <a:rPr lang="ru-RU" dirty="0"/>
              <a:t>различие структур БД: различие наименований полей, типов, размеров и др.;</a:t>
            </a:r>
            <a:endParaRPr lang="uk-UA" dirty="0"/>
          </a:p>
          <a:p>
            <a:pPr lvl="0"/>
            <a:r>
              <a:rPr lang="ru-RU" dirty="0"/>
              <a:t>в разных БД существуют одинаковые наименования разных атрибутов;</a:t>
            </a:r>
            <a:endParaRPr lang="uk-UA" dirty="0"/>
          </a:p>
          <a:p>
            <a:pPr lvl="0"/>
            <a:r>
              <a:rPr lang="ru-RU" dirty="0"/>
              <a:t>в разных БД одинаковые данные представлены по-разному;</a:t>
            </a:r>
            <a:endParaRPr lang="uk-UA" dirty="0"/>
          </a:p>
          <a:p>
            <a:pPr lvl="0"/>
            <a:r>
              <a:rPr lang="ru-RU" dirty="0"/>
              <a:t>в разных БД классификация элементов разная;</a:t>
            </a:r>
            <a:endParaRPr lang="uk-UA" dirty="0"/>
          </a:p>
          <a:p>
            <a:pPr lvl="0"/>
            <a:r>
              <a:rPr lang="ru-RU" dirty="0"/>
              <a:t>в разных БД временная градация разная;</a:t>
            </a:r>
            <a:endParaRPr lang="uk-UA" dirty="0"/>
          </a:p>
          <a:p>
            <a:r>
              <a:rPr lang="ru-RU" dirty="0"/>
              <a:t>в разных БД ключевые значения, идентифицирующие один и тот же объ­ект предметной области, разные и т. п.</a:t>
            </a:r>
            <a:endParaRPr lang="ru-RU" dirty="0" smtClean="0"/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9803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 smtClean="0"/>
              <a:t>Истоки </a:t>
            </a:r>
            <a:r>
              <a:rPr lang="ru-RU" sz="3200" dirty="0"/>
              <a:t>ХД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2400" y="609600"/>
            <a:ext cx="8763000" cy="5105400"/>
          </a:xfrm>
        </p:spPr>
        <p:txBody>
          <a:bodyPr>
            <a:normAutofit fontScale="85000" lnSpcReduction="10000"/>
          </a:bodyPr>
          <a:lstStyle/>
          <a:p>
            <a:pPr marL="0" indent="0"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ru-RU" dirty="0"/>
              <a:t>Постоянное накопление данных приводит к непрерывному росту их объема. В связи с этим на СППР ложится задача обеспечить надежное хранение больших объемов данных. На СППР также могут быть возложены задачи предотвращения несанкционированного доступа, резервного хранения дан­ных, архивирования и т. п.</a:t>
            </a:r>
            <a:endParaRPr lang="ru-RU" dirty="0" smtClean="0">
              <a:cs typeface="Arial" charset="0"/>
            </a:endParaRP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/>
              <a:t>Основная задача СППР — предоставить аналитикам инструмент для выпол­нения анализа данных. Необходимо отметить, что для эффективного исполь­зования СППР ее пользователь — аналитик должен обладать соответствую­щей квалификацией. Система не генерирует правильные решения, а только предоставляет аналитику данные в соответствующем виде (отчеты, таблицы, графики и т. п.) для изучения и анализа, именно поэтому такие системы обес­печивают выполнение функции поддержки принятия решений.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26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/>
              <a:t>Обобщенная архитектура </a:t>
            </a:r>
            <a:r>
              <a:rPr lang="ru-RU" sz="3200" dirty="0" smtClean="0"/>
              <a:t>СППР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762000"/>
            <a:ext cx="7765075" cy="4394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</a:p>
        </p:txBody>
      </p:sp>
    </p:spTree>
    <p:extLst>
      <p:ext uri="{BB962C8B-B14F-4D97-AF65-F5344CB8AC3E}">
        <p14:creationId xmlns:p14="http://schemas.microsoft.com/office/powerpoint/2010/main" val="305975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 smtClean="0"/>
              <a:t>Подсистемы СППР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2400" y="609600"/>
            <a:ext cx="8763000" cy="5105400"/>
          </a:xfrm>
        </p:spPr>
        <p:txBody>
          <a:bodyPr>
            <a:normAutofit/>
          </a:bodyPr>
          <a:lstStyle/>
          <a:p>
            <a:r>
              <a:rPr lang="ru-RU" b="1" dirty="0" smtClean="0"/>
              <a:t>Подсистема </a:t>
            </a:r>
            <a:r>
              <a:rPr lang="ru-RU" b="1" dirty="0"/>
              <a:t>ввода данных. </a:t>
            </a:r>
            <a:r>
              <a:rPr lang="ru-RU" dirty="0"/>
              <a:t>В таких подсистемах, называемых </a:t>
            </a:r>
            <a:r>
              <a:rPr lang="en-US" dirty="0"/>
              <a:t>OLTP</a:t>
            </a:r>
            <a:r>
              <a:rPr lang="ru-RU" dirty="0"/>
              <a:t> (</a:t>
            </a:r>
            <a:r>
              <a:rPr lang="en-US" dirty="0"/>
              <a:t>On</a:t>
            </a:r>
            <a:r>
              <a:rPr lang="ru-RU" dirty="0"/>
              <a:t>­</a:t>
            </a:r>
            <a:r>
              <a:rPr lang="en-US" dirty="0"/>
              <a:t>line transaction processing</a:t>
            </a:r>
            <a:r>
              <a:rPr lang="ru-RU" dirty="0"/>
              <a:t>), реализуется операционная (транзакционная) обра­ботка данных. Для их реализации используют </a:t>
            </a:r>
            <a:r>
              <a:rPr lang="ru-RU" dirty="0" smtClean="0"/>
              <a:t>реляционные системы </a:t>
            </a:r>
            <a:r>
              <a:rPr lang="ru-RU" dirty="0"/>
              <a:t>управления базами данных (СУБД).</a:t>
            </a:r>
            <a:endParaRPr lang="uk-UA" dirty="0"/>
          </a:p>
          <a:p>
            <a:r>
              <a:rPr lang="ru-RU" b="1" dirty="0"/>
              <a:t>Подсистема хранения. </a:t>
            </a:r>
            <a:r>
              <a:rPr lang="ru-RU" dirty="0"/>
              <a:t>Для реализации данной подсистемы используют современные СУБД и концепцию хранилищ данных.</a:t>
            </a:r>
            <a:endParaRPr lang="uk-UA" dirty="0"/>
          </a:p>
          <a:p>
            <a:r>
              <a:rPr lang="ru-RU" b="1" dirty="0"/>
              <a:t>Подсистема анализа. 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</a:p>
        </p:txBody>
      </p:sp>
    </p:spTree>
    <p:extLst>
      <p:ext uri="{BB962C8B-B14F-4D97-AF65-F5344CB8AC3E}">
        <p14:creationId xmlns:p14="http://schemas.microsoft.com/office/powerpoint/2010/main" val="151545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/>
              <a:t>Архитектуры ХД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2400" y="609600"/>
            <a:ext cx="8763000" cy="5105400"/>
          </a:xfrm>
        </p:spPr>
        <p:txBody>
          <a:bodyPr>
            <a:normAutofit/>
          </a:bodyPr>
          <a:lstStyle/>
          <a:p>
            <a:pPr marL="0" indent="0"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ru-RU" sz="2400" dirty="0" smtClean="0"/>
              <a:t>Пример работы подсистемы анализа</a:t>
            </a:r>
            <a:endParaRPr lang="en-US" sz="2400" dirty="0" smtClean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038029"/>
            <a:ext cx="6238875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704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 smtClean="0"/>
              <a:t>Реляционные </a:t>
            </a:r>
            <a:r>
              <a:rPr lang="ru-RU" sz="3200" dirty="0"/>
              <a:t>БД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2400" y="609600"/>
            <a:ext cx="87630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Такая </a:t>
            </a:r>
            <a:r>
              <a:rPr lang="ru-RU" dirty="0"/>
              <a:t>структура хранения данных построена на взаимоотношении составляющих ее частей. </a:t>
            </a:r>
            <a:r>
              <a:rPr lang="ru-RU" dirty="0" smtClean="0"/>
              <a:t>Кодд сформулировал следующие </a:t>
            </a:r>
            <a:r>
              <a:rPr lang="ru-RU" dirty="0"/>
              <a:t>12 правил для реляционной БД</a:t>
            </a:r>
            <a:r>
              <a:rPr lang="ru-RU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ru-RU" b="1" dirty="0"/>
              <a:t>Данные представляются в виде </a:t>
            </a:r>
            <a:r>
              <a:rPr lang="ru-RU" b="1" dirty="0" smtClean="0"/>
              <a:t>таблиц</a:t>
            </a:r>
            <a:r>
              <a:rPr lang="ru-RU" dirty="0" smtClean="0"/>
              <a:t>. </a:t>
            </a:r>
          </a:p>
          <a:p>
            <a:pPr>
              <a:buFont typeface="+mj-lt"/>
              <a:buAutoNum type="arabicPeriod"/>
            </a:pPr>
            <a:r>
              <a:rPr lang="ru-RU" b="1" dirty="0"/>
              <a:t>Данные доступны </a:t>
            </a:r>
            <a:r>
              <a:rPr lang="ru-RU" b="1" dirty="0" smtClean="0"/>
              <a:t>логически</a:t>
            </a:r>
            <a:r>
              <a:rPr lang="ru-RU" dirty="0" smtClean="0"/>
              <a:t>.</a:t>
            </a:r>
          </a:p>
          <a:p>
            <a:pPr lvl="0">
              <a:buFont typeface="+mj-lt"/>
              <a:buAutoNum type="arabicPeriod"/>
            </a:pPr>
            <a:r>
              <a:rPr lang="en-US" b="1" dirty="0"/>
              <a:t>NULL</a:t>
            </a:r>
            <a:r>
              <a:rPr lang="ru-RU" b="1" dirty="0"/>
              <a:t> трактуется как неизвестное </a:t>
            </a:r>
            <a:r>
              <a:rPr lang="ru-RU" b="1" dirty="0" smtClean="0"/>
              <a:t>значение</a:t>
            </a:r>
            <a:r>
              <a:rPr lang="ru-RU" dirty="0" smtClean="0"/>
              <a:t>.</a:t>
            </a:r>
            <a:endParaRPr lang="uk-UA" dirty="0"/>
          </a:p>
          <a:p>
            <a:pPr>
              <a:buFont typeface="+mj-lt"/>
              <a:buAutoNum type="arabicPeriod"/>
            </a:pPr>
            <a:endParaRPr lang="uk-UA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OLAP &amp; Data Warehousing</a:t>
            </a:r>
          </a:p>
        </p:txBody>
      </p:sp>
    </p:spTree>
    <p:extLst>
      <p:ext uri="{BB962C8B-B14F-4D97-AF65-F5344CB8AC3E}">
        <p14:creationId xmlns:p14="http://schemas.microsoft.com/office/powerpoint/2010/main" val="358299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sz="3200" dirty="0" smtClean="0"/>
              <a:t>Правила </a:t>
            </a:r>
            <a:r>
              <a:rPr lang="uk-UA" sz="3200" dirty="0" err="1" smtClean="0"/>
              <a:t>Кодда</a:t>
            </a:r>
            <a:r>
              <a:rPr lang="uk-UA" sz="3200" dirty="0" smtClean="0"/>
              <a:t> для р</a:t>
            </a:r>
            <a:r>
              <a:rPr lang="ru-RU" sz="3200" dirty="0" err="1" smtClean="0"/>
              <a:t>еляционных</a:t>
            </a:r>
            <a:r>
              <a:rPr lang="ru-RU" sz="3200" dirty="0" smtClean="0"/>
              <a:t> </a:t>
            </a:r>
            <a:r>
              <a:rPr lang="ru-RU" sz="3200" dirty="0"/>
              <a:t>БД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2400" y="609600"/>
            <a:ext cx="8763000" cy="5105400"/>
          </a:xfrm>
        </p:spPr>
        <p:txBody>
          <a:bodyPr>
            <a:normAutofit/>
          </a:bodyPr>
          <a:lstStyle/>
          <a:p>
            <a:pPr>
              <a:buAutoNum type="arabicPeriod" startAt="4"/>
            </a:pPr>
            <a:r>
              <a:rPr lang="ru-RU" b="1" dirty="0" smtClean="0"/>
              <a:t>БД </a:t>
            </a:r>
            <a:r>
              <a:rPr lang="ru-RU" b="1" dirty="0"/>
              <a:t>должна включать в </a:t>
            </a:r>
            <a:r>
              <a:rPr lang="ru-RU" b="1" dirty="0" smtClean="0"/>
              <a:t>себя</a:t>
            </a:r>
            <a:endParaRPr lang="ru-RU" dirty="0" smtClean="0"/>
          </a:p>
          <a:p>
            <a:pPr>
              <a:buAutoNum type="arabicPeriod" startAt="4"/>
            </a:pPr>
            <a:r>
              <a:rPr lang="ru-RU" b="1" dirty="0"/>
              <a:t>СУБД должна обеспечивать альтернативный вид отображения </a:t>
            </a:r>
            <a:r>
              <a:rPr lang="ru-RU" b="1" dirty="0" smtClean="0"/>
              <a:t>данных</a:t>
            </a:r>
            <a:endParaRPr lang="ru-RU" dirty="0" smtClean="0"/>
          </a:p>
          <a:p>
            <a:pPr>
              <a:buAutoNum type="arabicPeriod" startAt="4"/>
            </a:pPr>
            <a:r>
              <a:rPr lang="ru-RU" b="1" dirty="0"/>
              <a:t>Должны поддерживаться операции реляционной </a:t>
            </a:r>
            <a:r>
              <a:rPr lang="ru-RU" b="1" dirty="0" smtClean="0"/>
              <a:t>алгебры</a:t>
            </a:r>
            <a:endParaRPr lang="uk-UA" dirty="0"/>
          </a:p>
          <a:p>
            <a:pPr>
              <a:buFont typeface="+mj-lt"/>
              <a:buAutoNum type="arabicPeriod"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2944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5743</TotalTime>
  <Words>3855</Words>
  <Application>Microsoft Office PowerPoint</Application>
  <PresentationFormat>Экран (4:3)</PresentationFormat>
  <Paragraphs>367</Paragraphs>
  <Slides>34</Slides>
  <Notes>34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5" baseType="lpstr">
      <vt:lpstr>Справедливость</vt:lpstr>
      <vt:lpstr>OLAP and Data Warehousing</vt:lpstr>
      <vt:lpstr>Хранилища данных</vt:lpstr>
      <vt:lpstr>Истоки ХД</vt:lpstr>
      <vt:lpstr>Истоки ХД</vt:lpstr>
      <vt:lpstr>Обобщенная архитектура СППР</vt:lpstr>
      <vt:lpstr>Подсистемы СППР</vt:lpstr>
      <vt:lpstr>Архитектуры ХД</vt:lpstr>
      <vt:lpstr>Реляционные БД</vt:lpstr>
      <vt:lpstr>Правила Кодда для реляционных БД</vt:lpstr>
      <vt:lpstr>Правила Кодда для реляционных БД</vt:lpstr>
      <vt:lpstr>Правила Кодда для реляционных БД</vt:lpstr>
      <vt:lpstr>Пере­чень основных противоречий между OLTP &amp; СППР</vt:lpstr>
      <vt:lpstr>ХД</vt:lpstr>
      <vt:lpstr>ХД</vt:lpstr>
      <vt:lpstr>Архитектуры ХД</vt:lpstr>
      <vt:lpstr>Архитектуры ХД</vt:lpstr>
      <vt:lpstr>Архитектуры ХД</vt:lpstr>
      <vt:lpstr>ХД</vt:lpstr>
      <vt:lpstr>Архитектуры ХД</vt:lpstr>
      <vt:lpstr>Архитектуры ХД</vt:lpstr>
      <vt:lpstr>Организация ХД</vt:lpstr>
      <vt:lpstr>ETL - Этапы извлечения, преобразования и загрузки данных</vt:lpstr>
      <vt:lpstr>Два способа извлечения данных</vt:lpstr>
      <vt:lpstr>Два способа извлечения данных</vt:lpstr>
      <vt:lpstr>Преобразование данных</vt:lpstr>
      <vt:lpstr>Загрузка данных</vt:lpstr>
      <vt:lpstr>Очистка данных</vt:lpstr>
      <vt:lpstr>Очистка данных. Уровень ячейки таблицы</vt:lpstr>
      <vt:lpstr>Очистка данных. Уровень ячейки таблицы</vt:lpstr>
      <vt:lpstr>Очистка данных. Уровень ячейки таблицы</vt:lpstr>
      <vt:lpstr>Очистка данных. Уровень записи</vt:lpstr>
      <vt:lpstr>Очистка данных. Уровень таблицы БД</vt:lpstr>
      <vt:lpstr>Очистка данных. Уровень одиночной БД</vt:lpstr>
      <vt:lpstr>Очистка данных. Уровень таблицы БД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OLAP and Data Warehousing</dc:title>
  <dc:creator>Yuriy O. Oliynik</dc:creator>
  <cp:lastModifiedBy>Yuriy O. Oliynik</cp:lastModifiedBy>
  <cp:revision>48</cp:revision>
  <cp:lastPrinted>2013-12-23T09:41:19Z</cp:lastPrinted>
  <dcterms:created xsi:type="dcterms:W3CDTF">2013-12-19T10:16:34Z</dcterms:created>
  <dcterms:modified xsi:type="dcterms:W3CDTF">2013-12-23T10:36:38Z</dcterms:modified>
</cp:coreProperties>
</file>