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90" r:id="rId6"/>
    <p:sldId id="261" r:id="rId7"/>
    <p:sldId id="291" r:id="rId8"/>
    <p:sldId id="292" r:id="rId9"/>
    <p:sldId id="295" r:id="rId10"/>
    <p:sldId id="296" r:id="rId11"/>
    <p:sldId id="293" r:id="rId12"/>
    <p:sldId id="297" r:id="rId13"/>
    <p:sldId id="262" r:id="rId14"/>
    <p:sldId id="298" r:id="rId15"/>
    <p:sldId id="299" r:id="rId16"/>
    <p:sldId id="300" r:id="rId17"/>
    <p:sldId id="301" r:id="rId18"/>
    <p:sldId id="302" r:id="rId19"/>
    <p:sldId id="303" r:id="rId20"/>
    <p:sldId id="305" r:id="rId21"/>
    <p:sldId id="306" r:id="rId22"/>
    <p:sldId id="304" r:id="rId23"/>
    <p:sldId id="308" r:id="rId24"/>
    <p:sldId id="309" r:id="rId25"/>
    <p:sldId id="307" r:id="rId26"/>
  </p:sldIdLst>
  <p:sldSz cx="9144000" cy="6858000" type="screen4x3"/>
  <p:notesSz cx="6669088" cy="9928225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53996" autoAdjust="0"/>
  </p:normalViewPr>
  <p:slideViewPr>
    <p:cSldViewPr>
      <p:cViewPr varScale="1">
        <p:scale>
          <a:sx n="38" d="100"/>
          <a:sy n="38" d="100"/>
        </p:scale>
        <p:origin x="-23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AD1C7-09DD-43F6-A11A-DD70CB1018D9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87780-9419-47C5-9AAE-5893C4166A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18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5738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Операции, которые определяют переход вверх по направлению от детального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представления данных к агрегированному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наоборот, соответствен­но. Направление детализации (обобщения) может быть задано как по ие­рархии отдельных измерений, так и согласно прочим отношениям, уста­новленным в рамках измерений или между измерениями. Например, если при анализе данных об объемах продаж в Северной Америке выполнить операцию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измерения "Регион", то на экране будут отображены такие его элементы, как "Канада", "Восточные Штаты Америки" и "Западные Штаты Америки". В результате дальнейшей детализации элемента "Канада" будут отображены элементы "Торонто", "Ванкувер", "Монреаль" и т. д.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Клиент-серверная архитектура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быть способна работать в среде "клиент-сервер", т. к. большинство данных, которые се­годня требуется подвергать оперативной аналитической обработке, хра­нятся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распределенно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Главной идеей здесь является то, что серверный компонент инструмента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достаточно интеллектуаль­ным и позволять строить общую концептуальную' схему на основе обоб­щения и консолидации различных логических и физических схем корпо­ративных БД для обеспечения эффекта прозрачности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Равноправие измерений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поддерживать много­мерную модель, в которой все измерения равноправны. При необходимо­сти дополнительные характеристики могут быть предоставлены отдель­ным измерениям, но такая возможность должна быть предоставлена лю­бому измерению.</a:t>
            </a: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ru-RU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Динамическое управление разреженными матрицами 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-систе­ма должна обеспечивать оптимальную обработку разреженных матриц.-Скорость доступа должна сохраняться вне зависимости от расположения ячеек данных и быть постоянной величиной для моделей, имеющих разное число измерений и различную степень разреженности данных.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Поддержка многопользовательского режима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предоставлять возможность работать нескольким пользователям совмест­но с одной аналитической моделью или создавать для них различные модели из единых данных. При этом возможны как чтение, так и запись данных, поэтому система должна обеспечивать их целостность и безопасность.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Неограниченные перекрестные операции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обеспечивать сохранение функциональных отношений, описанных с по­мощью определенного формального языка между ячейками гиперкуба при выполнении любых операций среза, вращения, консолидации или де­тализации. Система должна самостоятельно (автоматически) выполнять преобразование установленных отношений, не требуя от пользователя их переопределения.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ru-RU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Интуитивная манипуляция данными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пре­доставлять способ выполнения операций среза, вращения, консолидации и детализации над гиперкубом без необходимости пользователю совершать множество действий с интерфейсом. Измерения, определенные в аналитической модели, должны содержать всю необходимую информа­цию для выполнения вышеуказанных операций.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Гибкие возможности получения отчетов 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поддерживать различные способы визуализации данных, т. е. отчеты должны представляться в любой возможной ориентации. Средства формирования отчетов должны представлять синтезируемые данные или информацию, следующую из модели данных в ее любой возможной ориентации. Это означает, что строки, столбцы или страницы должны показывать одновременно от О до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измерений, где </a:t>
            </a:r>
            <a:r>
              <a:rPr lang="ru-RU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число измерений всей аналитической модели. 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Неограниченная размерность и число уровней агрегации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исследо­вание о возможном числе необходимых измерений, требующихся в ана­литической модели, показало, что одновременно может использоваться до 19 измерений. Отсюда вытекает настоятельная рекомендация, чтобы аналитический инструмент мог одновременно предоставить хотя бы 15, а предпочтительно — 20 измерений. Более того, каждое из общих измерений не должно быть ограничено по числу определяемых пользователем-аналитиком уровней агрегации и путей консолидации.</a:t>
            </a: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этих требований, послуживших де-факто определением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достаточно часто вызывает различные нарекания, например, правила 1, 2, 3, 6 являются требованиями, а правила 10, 11 — неформализованными пожеланиями. Таким образом, перечисленные 12 требований Кодда не позволяют точно определить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1995 г. Кодд к приведенному перечню добавил следующие шесть правил: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1615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MULTIDIMENSIONAL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(Многомерной)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обеспечить многомерное концептуальное представление данных, включая полную под­держку для иерархий и множественных иерархий, обеспечивающих наиболее логичный способ анализа. Это требование не устанавливает минимальное число измерений, которые должны быть обработаны, поскольку этот показа­тель зависит от приложения. Оно также не определяет используемую техно­логию БД, если пользователь действительно получает многомерное концептуальное представление информации.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(Информации)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обеспечивать по­лучение необходимой информации в условиях реального приложения. Мощ­ность различных систем измеряется не объемом хранимой информации, а количеством входных данных, которые они могут обработать. В этом смысле мощность продуктов весьма различна. Большие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-системы могут оперировать по крайней мере в 1000 раз большим количеством данных по сравнению с простыми версиями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-систем. При этом следует учитывать мно­жество факторов, включая дублирование данных, требуемую оперативную память, использование дискового пространства, эксплуатационные показате­ли, интеграцию с информационными хранилищами и т. п.</a:t>
            </a:r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(Анализ)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справляться с любым логическим и статистическим анализом, характерным для данного приложения, и обеспечивать его сохранение в виде, доступном для конечного пользователя. Естественно, система должна позволять пользователю определять новые спе­циальные вычисления как часть анализа и формировать отчеты любым же­лаемым способом без необходимости программирования. Все требуемые функциональные возможности анализа должны обеспечиваться понятным для конечных пользователей способом.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(Разделяемой)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выполнять все требова­ния защиты конфиденциальности (возможно, до уровня ячейки хранения данных). Если множественный доступ для записи необходим, обеспечивается блокировка модификаций на соответствующем уровне. Обработка множест­венных модификаций должна выполняться своевременно и безопасным спо­собом.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MULTIDIMENSIONAL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(Многомерной)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обеспечить многомерное концептуальное представление данных, включая полную под­держку для иерархий и множественных иерархий, обеспечивающих наиболее логичный способ анализа. Это требование не устанавливает минимальное число измерений, которые должны быть обработаны, поскольку этот показа­тель зависит от приложения. Оно также не определяет используемую техно­логию БД, если пользователь действительно получает многомерное концептуальное представление информации.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следующие преимущества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оиск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выборка данных осуществляются значительно быстрее, чем при многомерном концептуальном взгляде на реляционную БД, т. к. много­мерная база данных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денормализована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содержит заранее агрегированные показатели, обеспечивая оптимизированный доступ к запрашиваемым ячейкам и не требуя дополнительных преобразований при переходе от множества связанных таблиц к многомерной модели;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многомерные БД легко справляются с задачами включения в информационную модель разнообразных встроенных функций, тогда как объективно существующие ограничения языка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делают выполнение этих задач на основе реляционных БД достаточно сложным, а иногда и невозможным.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Недостатки:</a:t>
            </a:r>
          </a:p>
          <a:p>
            <a:pPr marL="171450" indent="-171450">
              <a:buFontTx/>
              <a:buChar char="-"/>
            </a:pP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объем</a:t>
            </a:r>
            <a:r>
              <a:rPr lang="ru-RU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</a:t>
            </a:r>
          </a:p>
          <a:p>
            <a:pPr marL="171450" indent="-171450">
              <a:buFontTx/>
              <a:buChar char="-"/>
            </a:pPr>
            <a:r>
              <a:rPr lang="ru-RU" b="0" dirty="0" smtClean="0"/>
              <a:t>многомерные БД чувствительны к изменениям в многомерной модели</a:t>
            </a:r>
          </a:p>
          <a:p>
            <a:pPr marL="171450" indent="-171450">
              <a:buFontTx/>
              <a:buChar char="-"/>
            </a:pP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-серверы используют реляционные БД. По словам Кодда, "реляцион­ные БД были, есть и будут наиболее подходящей технологией для хранения данных. Необходимость существует не в новой технологии БД, а скорее в средствах анализа, дополняющих функции существующих СУБД, и доста­точно гибких, чтобы предусмотреть и автоматизировать разные виды' интел­лектуального анализа, присущие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настоящее время распространены две основные схемы реализации многомерного представления данных с помощью реляционных таблиц: схема "звезда" и схема "снежинка").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Основными составляющими таких схем являются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денормализованная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табли­ца фактов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 Table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множество таблиц измерений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 Tables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 фактов, как правило, содержит сведения об объектах или событиях, совокупность которых будет в дальнейшем анализироваться. Обычно говорят о четырех наиболее часто встречающихся типах фактов. К ним относятся: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факты, связанные с транзакциями (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Они основаны на от­дельных событиях (типичными примерами которых являются телефонный звонок или снятие денег со счета с помощью банкомата);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факты, связанные с "моментальными снимками" (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Основа­ны на состоянии объекта (например, банковского счета) в определенные моменты времени, например на конец дня или месяца. Типичными приме­рами таких фактов являются объем продаж за день или дневная выручка;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факты, связанные с элементами документа (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Line-item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сложных задачах с иерархическими измерениями имеет смысл обратиться к расширенной схеме "снежинка"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Snowflake Schema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этих случаях отдельные таблицы фактов создаются для возможных сочетаний уровней обобщения различных измерений (см. рис. 3.6). Это позволяет добиться лучшей производительности, но часто приводит к избыточности данных и к значительным усложнениям в структуре базы данных, в которой оказывается огромное количество таблиц фактов.</a:t>
            </a: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68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Множественность измерений предполагает представление данных в виде многомерной модели. По измерениям в многомерной модели откладывают параметры, относящиеся к анализируемой предметной области.</a:t>
            </a:r>
            <a:endParaRPr lang="uk-U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Каждое измерение может быть представлено в виде иерархической структуры. Например, измерение "Исполнитель" может иметь следующие иерархические уровни: "предприятие— подразделение— отдел— служащий". Более того, некоторые измерения могут иметь несколько видов иерархического пред­ставления. Например, измерение "время" может включать две иерархии со следующими уровнями: "год — квартал -— месяц — день" и "неделя — день".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9074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096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многомерную модель данных можно представить как гиперкуб (конечно, название не очень удачно, поскольку под кубом обычно понимают фигуру с равными ребрами, что в данном случае далеко не так). Ребрами такого гиперкуба являются измерения, а ячейками — меры.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Формируется подмножество многомерного массива данных, соответствующее единственному значению одного или нескольких элементов измерений, не входящих в это подмножество. Напри­мер, при выборе элемента "Факт" измерения "Сценарий" срез данных представляет собой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подкуб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который входят все остальные измерения. Данные, что не вошли в сформированный срез, связаны с теми элементами измерения "Сценарий", которые не были указаны в качестве определяющих (например, "План", "Отклонение", "Прогноз" и т. п.). Если рассматривать термин "срез" с позиции конечного пользователя, то наиболее часто его роль играет двумерная проекция куба.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Изменение расположения измерений, пред­ставленных в отчете или на отображаемой странице. Например, операция вращения может заключаться в перестановке местами строк и столбцов таблицы или перемещении интересующих измерений в столбцы или стро­ки создаваемого отчета, что позволяет придавать ему желаемый вид. Кро­ме того, вращением куба данных является перемещение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внетабличных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измерений на место измерений, представленных на отображаемой странице, и наоборот (при этом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внетабличное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измерение становится новым измере­нием строки или измерением столбца).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 lang="en-US" sz="4000" b="1" kern="1200" dirty="0">
                <a:solidFill>
                  <a:srgbClr val="2750AB"/>
                </a:solidFill>
                <a:latin typeface="Helvetica LT Std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00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98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286000" y="1778000"/>
            <a:ext cx="5526088" cy="1574800"/>
          </a:xfrm>
        </p:spPr>
        <p:txBody>
          <a:bodyPr/>
          <a:lstStyle/>
          <a:p>
            <a:pPr eaLnBrk="1" hangingPunct="1"/>
            <a:r>
              <a:rPr lang="en-US" dirty="0" smtClean="0"/>
              <a:t>OLAP and Data </a:t>
            </a:r>
            <a:r>
              <a:rPr lang="en-US" dirty="0" smtClean="0"/>
              <a:t>Warehousing</a:t>
            </a:r>
            <a:endParaRPr lang="en-US" sz="4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36875" y="6248400"/>
            <a:ext cx="6207125" cy="5492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OLAP &amp; Data Warehousing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Операции над гиперкубом</a:t>
            </a:r>
            <a:r>
              <a:rPr lang="ru-RU" sz="3200" dirty="0"/>
              <a:t>. •	Вращение (</a:t>
            </a:r>
            <a:r>
              <a:rPr lang="en-US" sz="3200" dirty="0"/>
              <a:t>Rotate)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995488"/>
            <a:ext cx="8532440" cy="247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8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Консолидация </a:t>
            </a:r>
            <a:r>
              <a:rPr lang="ru-RU" sz="3200" dirty="0"/>
              <a:t>(</a:t>
            </a:r>
            <a:r>
              <a:rPr lang="ru-RU" sz="3200" dirty="0" err="1"/>
              <a:t>Drill</a:t>
            </a:r>
            <a:r>
              <a:rPr lang="ru-RU" sz="3200" dirty="0"/>
              <a:t> </a:t>
            </a:r>
            <a:r>
              <a:rPr lang="ru-RU" sz="3200" dirty="0" err="1"/>
              <a:t>Up</a:t>
            </a:r>
            <a:r>
              <a:rPr lang="ru-RU" sz="3200" dirty="0"/>
              <a:t>) и детализация (</a:t>
            </a:r>
            <a:r>
              <a:rPr lang="ru-RU" sz="3200" dirty="0" err="1"/>
              <a:t>Drill</a:t>
            </a:r>
            <a:r>
              <a:rPr lang="ru-RU" sz="3200" dirty="0"/>
              <a:t> </a:t>
            </a:r>
            <a:r>
              <a:rPr lang="ru-RU" sz="3200" dirty="0" err="1"/>
              <a:t>Down</a:t>
            </a:r>
            <a:r>
              <a:rPr lang="ru-RU" sz="3200" dirty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5400600" cy="512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1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Консолидация </a:t>
            </a:r>
            <a:r>
              <a:rPr lang="ru-RU" sz="3200" dirty="0"/>
              <a:t>(</a:t>
            </a:r>
            <a:r>
              <a:rPr lang="ru-RU" sz="3200" dirty="0" err="1"/>
              <a:t>Drill</a:t>
            </a:r>
            <a:r>
              <a:rPr lang="ru-RU" sz="3200" dirty="0"/>
              <a:t> </a:t>
            </a:r>
            <a:r>
              <a:rPr lang="ru-RU" sz="3200" dirty="0" err="1"/>
              <a:t>Up</a:t>
            </a:r>
            <a:r>
              <a:rPr lang="ru-RU" sz="3200" dirty="0"/>
              <a:t>) и детализация (</a:t>
            </a:r>
            <a:r>
              <a:rPr lang="ru-RU" sz="3200" dirty="0" err="1"/>
              <a:t>Drill</a:t>
            </a:r>
            <a:r>
              <a:rPr lang="ru-RU" sz="3200" dirty="0"/>
              <a:t> </a:t>
            </a:r>
            <a:r>
              <a:rPr lang="ru-RU" sz="3200" dirty="0" err="1"/>
              <a:t>Down</a:t>
            </a:r>
            <a:r>
              <a:rPr lang="ru-RU" sz="3200" dirty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27658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5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Концептуальное многомерное </a:t>
            </a:r>
            <a:r>
              <a:rPr lang="ru-RU" sz="2800" b="1" dirty="0" smtClean="0"/>
              <a:t>представление. </a:t>
            </a:r>
            <a:r>
              <a:rPr lang="ru-RU" sz="2800" b="1" dirty="0"/>
              <a:t>Двенадцать правил Кодда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ru-RU" b="1" dirty="0"/>
              <a:t>Многомерность</a:t>
            </a:r>
            <a:r>
              <a:rPr lang="ru-RU" b="1" dirty="0" smtClean="0"/>
              <a:t>. </a:t>
            </a:r>
            <a:r>
              <a:rPr lang="en-US" dirty="0"/>
              <a:t>OLAP</a:t>
            </a:r>
            <a:r>
              <a:rPr lang="ru-RU" dirty="0"/>
              <a:t>-система на концептуальном уровне должна представлять данные в виде многомерной модели, что упрощает процессы анализа и восприятия информации</a:t>
            </a:r>
            <a:r>
              <a:rPr lang="ru-RU" dirty="0" smtClean="0"/>
              <a:t>.</a:t>
            </a:r>
            <a:endParaRPr lang="uk-UA" dirty="0"/>
          </a:p>
          <a:p>
            <a:r>
              <a:rPr lang="ru-RU" b="1" dirty="0"/>
              <a:t>Прозрачность</a:t>
            </a:r>
            <a:r>
              <a:rPr lang="ru-RU" b="1" dirty="0" smtClean="0"/>
              <a:t>. </a:t>
            </a:r>
            <a:r>
              <a:rPr lang="en-US" dirty="0"/>
              <a:t>OLAP</a:t>
            </a:r>
            <a:r>
              <a:rPr lang="ru-RU" dirty="0"/>
              <a:t>-система должна скрывать от пользователя реаль­ную реализацию многомерной модели, способ организации, источники, средства обработки и хранения</a:t>
            </a:r>
            <a:r>
              <a:rPr lang="ru-RU" dirty="0" smtClean="0"/>
              <a:t>.</a:t>
            </a:r>
            <a:endParaRPr lang="uk-UA" dirty="0"/>
          </a:p>
          <a:p>
            <a:r>
              <a:rPr lang="ru-RU" b="1" dirty="0"/>
              <a:t>Доступность</a:t>
            </a:r>
            <a:r>
              <a:rPr lang="ru-RU" b="1" dirty="0" smtClean="0"/>
              <a:t>. </a:t>
            </a:r>
            <a:r>
              <a:rPr lang="en-US" dirty="0"/>
              <a:t>OLAP</a:t>
            </a:r>
            <a:r>
              <a:rPr lang="ru-RU" dirty="0"/>
              <a:t>-система должна предоставлять пользователю еди­ную, согласованную и целостную модель данных, обеспечивая доступ к данным независимо от того, как и где они хранятся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Концептуальное многомерное </a:t>
            </a:r>
            <a:r>
              <a:rPr lang="ru-RU" sz="2800" b="1" dirty="0" smtClean="0"/>
              <a:t>представление. </a:t>
            </a:r>
            <a:r>
              <a:rPr lang="ru-RU" sz="2800" b="1" dirty="0"/>
              <a:t>Двенадцать правил Кодда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ru-RU" b="1" dirty="0"/>
              <a:t>Постоянная производительность при разработке отчетов</a:t>
            </a:r>
            <a:r>
              <a:rPr lang="ru-RU" b="1" dirty="0" smtClean="0"/>
              <a:t>. </a:t>
            </a:r>
            <a:r>
              <a:rPr lang="ru-RU" dirty="0"/>
              <a:t>произво­дительность </a:t>
            </a:r>
            <a:r>
              <a:rPr lang="en-US" dirty="0"/>
              <a:t>OLAP</a:t>
            </a:r>
            <a:r>
              <a:rPr lang="ru-RU" dirty="0"/>
              <a:t>-систем не должна значительно уменьшаться при уве­личении количества измерений, по которым выполняется анализ</a:t>
            </a:r>
            <a:r>
              <a:rPr lang="ru-RU" dirty="0" smtClean="0"/>
              <a:t>.</a:t>
            </a:r>
          </a:p>
          <a:p>
            <a:endParaRPr lang="uk-UA" dirty="0"/>
          </a:p>
          <a:p>
            <a:r>
              <a:rPr lang="ru-RU" b="1" dirty="0"/>
              <a:t>Клиент-серверная </a:t>
            </a:r>
            <a:r>
              <a:rPr lang="ru-RU" b="1" dirty="0" smtClean="0"/>
              <a:t>архитектура.</a:t>
            </a:r>
          </a:p>
          <a:p>
            <a:pPr lvl="1"/>
            <a:endParaRPr lang="uk-UA" dirty="0"/>
          </a:p>
          <a:p>
            <a:r>
              <a:rPr lang="ru-RU" b="1" dirty="0"/>
              <a:t>Равноправие измерений</a:t>
            </a:r>
            <a:r>
              <a:rPr lang="ru-RU" b="1" dirty="0" smtClean="0"/>
              <a:t>. </a:t>
            </a:r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Концептуальное многомерное </a:t>
            </a:r>
            <a:r>
              <a:rPr lang="ru-RU" sz="2800" b="1" dirty="0" smtClean="0"/>
              <a:t>представление. </a:t>
            </a:r>
            <a:r>
              <a:rPr lang="ru-RU" sz="2800" b="1" dirty="0"/>
              <a:t>Двенадцать правил Кодда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ru-RU" sz="2800" b="1" dirty="0"/>
              <a:t>Динамическое управление разреженными матрицами</a:t>
            </a:r>
            <a:r>
              <a:rPr lang="ru-RU" sz="2800" b="1" dirty="0" smtClean="0"/>
              <a:t>.</a:t>
            </a:r>
          </a:p>
          <a:p>
            <a:endParaRPr lang="uk-UA" sz="2800" b="1" dirty="0"/>
          </a:p>
          <a:p>
            <a:r>
              <a:rPr lang="ru-RU" sz="2800" b="1" dirty="0"/>
              <a:t>Поддержка многопользовательского режима</a:t>
            </a:r>
            <a:r>
              <a:rPr lang="ru-RU" b="1" dirty="0" smtClean="0"/>
              <a:t>. </a:t>
            </a:r>
          </a:p>
          <a:p>
            <a:endParaRPr lang="ru-RU" b="1" dirty="0" smtClean="0"/>
          </a:p>
          <a:p>
            <a:r>
              <a:rPr lang="ru-RU" sz="2800" b="1" dirty="0"/>
              <a:t>Неограниченные перекрестные операции</a:t>
            </a:r>
            <a:r>
              <a:rPr lang="ru-RU" b="1" dirty="0" smtClean="0"/>
              <a:t>. </a:t>
            </a:r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Концептуальное многомерное </a:t>
            </a:r>
            <a:r>
              <a:rPr lang="ru-RU" sz="2800" b="1" dirty="0" smtClean="0"/>
              <a:t>представление. </a:t>
            </a:r>
            <a:r>
              <a:rPr lang="ru-RU" sz="2800" b="1" dirty="0"/>
              <a:t>Двенадцать правил Кодда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ru-RU" sz="2800" b="1" dirty="0"/>
              <a:t>Интуитивная манипуляция данными</a:t>
            </a:r>
            <a:r>
              <a:rPr lang="ru-RU" sz="2800" b="1" dirty="0" smtClean="0"/>
              <a:t>.</a:t>
            </a:r>
          </a:p>
          <a:p>
            <a:endParaRPr lang="uk-UA" sz="2800" b="1" dirty="0"/>
          </a:p>
          <a:p>
            <a:r>
              <a:rPr lang="ru-RU" sz="2800" b="1" dirty="0"/>
              <a:t>Гибкие возможности получения отчетов</a:t>
            </a:r>
            <a:r>
              <a:rPr lang="ru-RU" b="1" dirty="0" smtClean="0"/>
              <a:t>. </a:t>
            </a:r>
          </a:p>
          <a:p>
            <a:endParaRPr lang="ru-RU" b="1" dirty="0" smtClean="0"/>
          </a:p>
          <a:p>
            <a:r>
              <a:rPr lang="ru-RU" sz="2800" b="1" dirty="0"/>
              <a:t>Неограниченная размерность и число уровней агрегации </a:t>
            </a:r>
            <a:r>
              <a:rPr lang="ru-RU" b="1" dirty="0" smtClean="0"/>
              <a:t>. </a:t>
            </a:r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Концептуальное многомерное </a:t>
            </a:r>
            <a:r>
              <a:rPr lang="ru-RU" sz="2800" b="1" dirty="0" smtClean="0"/>
              <a:t>представление. Дополнительные шесть </a:t>
            </a:r>
            <a:r>
              <a:rPr lang="ru-RU" sz="2800" b="1" dirty="0"/>
              <a:t>правил Кодда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 fontScale="92500" lnSpcReduction="20000"/>
          </a:bodyPr>
          <a:lstStyle/>
          <a:p>
            <a:pPr lvl="0" fontAlgn="base"/>
            <a:r>
              <a:rPr lang="ru-RU" sz="2800" b="1" dirty="0"/>
              <a:t>Пакетное извлечение против интерпретации 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 должна в равной степени эффективно обеспечивать доступ как к собственным, так и к внешним данным</a:t>
            </a:r>
            <a:endParaRPr lang="uk-UA" sz="2800" dirty="0"/>
          </a:p>
          <a:p>
            <a:pPr lvl="0" fontAlgn="base"/>
            <a:r>
              <a:rPr lang="ru-RU" sz="2800" b="1" dirty="0"/>
              <a:t>Поддержка всех моделей </a:t>
            </a:r>
            <a:r>
              <a:rPr lang="en-US" sz="2800" b="1" dirty="0"/>
              <a:t>OLAP</a:t>
            </a:r>
            <a:r>
              <a:rPr lang="ru-RU" sz="2800" b="1" dirty="0"/>
              <a:t>-анализа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 должна поддерживать все четыре модели анализа данных, определенные Коддом: категориальную, толковательную, умозрительную и стереотипную.</a:t>
            </a:r>
            <a:endParaRPr lang="uk-UA" sz="2800" dirty="0"/>
          </a:p>
          <a:p>
            <a:pPr lvl="0" fontAlgn="base"/>
            <a:r>
              <a:rPr lang="ru-RU" sz="2800" b="1" dirty="0"/>
              <a:t>Обработка ненормализованных данных 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 должна быть интегрирована с ненормализованными источниками данных. Модифика­ции данных, выполненные в среде </a:t>
            </a:r>
            <a:r>
              <a:rPr lang="en-US" sz="2800" dirty="0"/>
              <a:t>OLAP</a:t>
            </a:r>
            <a:r>
              <a:rPr lang="ru-RU" sz="2800" dirty="0"/>
              <a:t>, не должны приводить к изме­нениям данных, хранимых в исходных внешних системах.</a:t>
            </a:r>
            <a:endParaRPr lang="uk-UA" sz="2800" dirty="0"/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Концептуальное многомерное </a:t>
            </a:r>
            <a:r>
              <a:rPr lang="ru-RU" sz="2800" b="1" dirty="0" smtClean="0"/>
              <a:t>представление. Дополнительные шесть </a:t>
            </a:r>
            <a:r>
              <a:rPr lang="ru-RU" sz="2800" b="1" dirty="0"/>
              <a:t>правил Кодда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 fontScale="92500" lnSpcReduction="20000"/>
          </a:bodyPr>
          <a:lstStyle/>
          <a:p>
            <a:pPr lvl="0" fontAlgn="base"/>
            <a:r>
              <a:rPr lang="ru-RU" sz="2800" b="1" dirty="0"/>
              <a:t>Сохранение результатов </a:t>
            </a:r>
            <a:r>
              <a:rPr lang="en-US" sz="2800" b="1" dirty="0"/>
              <a:t>OLAP</a:t>
            </a:r>
            <a:r>
              <a:rPr lang="ru-RU" sz="2800" b="1" dirty="0"/>
              <a:t>: хранение их отдельно от исходных данных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-система, работающая в режиме чтения-записи, после модификации исходных данных должна результаты сохранять отдельно. Иными словами, обеспечивается безопасность исходных данных.</a:t>
            </a:r>
            <a:endParaRPr lang="uk-UA" sz="2800" dirty="0"/>
          </a:p>
          <a:p>
            <a:pPr lvl="0" fontAlgn="base"/>
            <a:r>
              <a:rPr lang="ru-RU" sz="2800" b="1" dirty="0"/>
              <a:t>Исключение отсутствующих значений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-система, представляя данные пользователю, должна отбрасывать все отсутствующие значения. Другими словами, отсутствующие значения должны отличаться от нулевых значений.</a:t>
            </a:r>
            <a:endParaRPr lang="uk-UA" sz="2800" dirty="0"/>
          </a:p>
          <a:p>
            <a:pPr lvl="0" fontAlgn="base"/>
            <a:r>
              <a:rPr lang="ru-RU" sz="2800" b="1" dirty="0"/>
              <a:t>Обработка </a:t>
            </a:r>
            <a:r>
              <a:rPr lang="ru-RU" sz="2800" dirty="0"/>
              <a:t>отсутствующих </a:t>
            </a:r>
            <a:r>
              <a:rPr lang="ru-RU" sz="2800" b="1" dirty="0"/>
              <a:t>значений 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 должна игнорировать все отсутствующие значения без учета их источника. Эта особенность связана с 17-м правилом.</a:t>
            </a:r>
            <a:endParaRPr lang="uk-UA" sz="2800" dirty="0"/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Тест </a:t>
            </a:r>
            <a:r>
              <a:rPr lang="en-US" sz="2400" b="1" dirty="0"/>
              <a:t>FASMI</a:t>
            </a:r>
            <a:r>
              <a:rPr lang="ru-RU" sz="2800" b="1" dirty="0" smtClean="0"/>
              <a:t>. </a:t>
            </a:r>
            <a:r>
              <a:rPr lang="en-US" sz="2800" b="1" dirty="0"/>
              <a:t>Fast of Shared Multidimensional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pPr lvl="0" fontAlgn="base"/>
            <a:r>
              <a:rPr lang="ru-RU" sz="2800" dirty="0"/>
              <a:t>Более известен тест </a:t>
            </a:r>
            <a:r>
              <a:rPr lang="en-US" sz="2800" dirty="0" smtClean="0"/>
              <a:t>FASMI</a:t>
            </a:r>
            <a:r>
              <a:rPr lang="ru-RU" sz="2800" dirty="0" smtClean="0"/>
              <a:t>. </a:t>
            </a:r>
            <a:r>
              <a:rPr lang="ru-RU" sz="2800" dirty="0"/>
              <a:t>созданный в 1995 г. Найджелом </a:t>
            </a:r>
            <a:r>
              <a:rPr lang="ru-RU" sz="2800" dirty="0" err="1"/>
              <a:t>Пендсом</a:t>
            </a:r>
            <a:r>
              <a:rPr lang="ru-RU" sz="2800" dirty="0"/>
              <a:t> (</a:t>
            </a:r>
            <a:r>
              <a:rPr lang="en-US" sz="2800" dirty="0"/>
              <a:t>Nigel </a:t>
            </a:r>
            <a:r>
              <a:rPr lang="en-US" sz="2800" dirty="0" err="1"/>
              <a:t>Pendse</a:t>
            </a:r>
            <a:r>
              <a:rPr lang="ru-RU" sz="2800" dirty="0"/>
              <a:t>) и Ричардом Критом (</a:t>
            </a:r>
            <a:r>
              <a:rPr lang="en-US" sz="2800" dirty="0"/>
              <a:t>Richard </a:t>
            </a:r>
            <a:r>
              <a:rPr lang="en-US" sz="2800" dirty="0" err="1"/>
              <a:t>Creeth</a:t>
            </a:r>
            <a:r>
              <a:rPr lang="ru-RU" sz="2800" dirty="0"/>
              <a:t>) на основе анализа правил Кодда</a:t>
            </a:r>
            <a:endParaRPr lang="uk-UA" sz="2800" dirty="0"/>
          </a:p>
          <a:p>
            <a:r>
              <a:rPr lang="en-US" b="1" dirty="0"/>
              <a:t>FAST</a:t>
            </a:r>
            <a:r>
              <a:rPr lang="ru-RU" b="1" dirty="0"/>
              <a:t> (Быстрый) </a:t>
            </a:r>
            <a:r>
              <a:rPr lang="ru-RU" dirty="0"/>
              <a:t>— </a:t>
            </a:r>
            <a:r>
              <a:rPr lang="en-US" dirty="0"/>
              <a:t>OLAP</a:t>
            </a:r>
            <a:r>
              <a:rPr lang="ru-RU" dirty="0"/>
              <a:t>-система должна обеспечивать выдачу большинства ответов пользователям в пределах приблизительно 5 с</a:t>
            </a:r>
            <a:r>
              <a:rPr lang="ru-RU" dirty="0" smtClean="0"/>
              <a:t>. </a:t>
            </a:r>
            <a:r>
              <a:rPr lang="ru-RU" dirty="0"/>
              <a:t>При этом самые простые запросы обрабатываются в течение 1 с, и очень немногие более 20 с.</a:t>
            </a:r>
            <a:endParaRPr lang="ru-RU" dirty="0" smtClean="0"/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5526088" cy="1574800"/>
          </a:xfrm>
        </p:spPr>
        <p:txBody>
          <a:bodyPr/>
          <a:lstStyle/>
          <a:p>
            <a:pPr eaLnBrk="1" hangingPunct="1"/>
            <a:r>
              <a:rPr lang="en-US" dirty="0" smtClean="0"/>
              <a:t>OLAP</a:t>
            </a:r>
            <a:endParaRPr lang="en-US" sz="4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36875" y="6248400"/>
            <a:ext cx="6207125" cy="549275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Тест </a:t>
            </a:r>
            <a:r>
              <a:rPr lang="en-US" sz="2400" b="1" dirty="0"/>
              <a:t>FASMI</a:t>
            </a:r>
            <a:r>
              <a:rPr lang="ru-RU" sz="2800" b="1" dirty="0" smtClean="0"/>
              <a:t>. </a:t>
            </a:r>
            <a:r>
              <a:rPr lang="en-US" sz="2800" b="1" dirty="0"/>
              <a:t>Fast of Shared Multidimensional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pPr lvl="0" fontAlgn="base"/>
            <a:r>
              <a:rPr lang="en-US" sz="2800" b="1" dirty="0"/>
              <a:t>MULTIDIMENSIONAL</a:t>
            </a:r>
            <a:r>
              <a:rPr lang="ru-RU" sz="2800" b="1" dirty="0"/>
              <a:t> (Многомерной) 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 должна обеспечить многомерное концептуальное представление данных, включая полную под­держку для иерархий и множественных иерархий, обеспечивающих наиболее логичный способ анализа.</a:t>
            </a:r>
            <a:endParaRPr lang="uk-UA" sz="2800" dirty="0"/>
          </a:p>
          <a:p>
            <a:endParaRPr lang="ru-RU" b="1" dirty="0" smtClean="0"/>
          </a:p>
          <a:p>
            <a:r>
              <a:rPr lang="en-US" b="1" dirty="0" smtClean="0"/>
              <a:t>INFORMATION</a:t>
            </a:r>
            <a:r>
              <a:rPr lang="ru-RU" b="1" dirty="0" smtClean="0"/>
              <a:t> </a:t>
            </a:r>
            <a:r>
              <a:rPr lang="ru-RU" b="1" dirty="0"/>
              <a:t>(Информации) </a:t>
            </a:r>
            <a:r>
              <a:rPr lang="ru-RU" dirty="0"/>
              <a:t>— </a:t>
            </a:r>
            <a:r>
              <a:rPr lang="en-US" dirty="0"/>
              <a:t>OLAP</a:t>
            </a:r>
            <a:r>
              <a:rPr lang="ru-RU" dirty="0"/>
              <a:t>-система должна обеспечивать по­лучение необходимой информации в условиях реального приложения</a:t>
            </a:r>
            <a:endParaRPr lang="ru-RU" dirty="0" smtClean="0"/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Autofit/>
          </a:bodyPr>
          <a:lstStyle/>
          <a:p>
            <a:r>
              <a:rPr lang="ru-RU" sz="2800" b="1" dirty="0"/>
              <a:t>Архитектура </a:t>
            </a:r>
            <a:r>
              <a:rPr lang="en-US" sz="2800" b="1" dirty="0"/>
              <a:t>OLAP</a:t>
            </a:r>
            <a:r>
              <a:rPr lang="ru-RU" sz="2800" b="1" dirty="0"/>
              <a:t>-систем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en-US" b="1" dirty="0"/>
              <a:t>OLAP</a:t>
            </a:r>
            <a:r>
              <a:rPr lang="ru-RU" b="1" dirty="0"/>
              <a:t>-сервер </a:t>
            </a:r>
            <a:r>
              <a:rPr lang="ru-RU" dirty="0"/>
              <a:t>— обеспечивает хранение данных, выполнение над ними необходимых операций и формирование многомерной модели на концептуальном уровне. В настоящее время </a:t>
            </a:r>
            <a:r>
              <a:rPr lang="en-US" dirty="0"/>
              <a:t>OLAP</a:t>
            </a:r>
            <a:r>
              <a:rPr lang="ru-RU" dirty="0"/>
              <a:t>-серверы объединяют с ХД или ВД;</a:t>
            </a:r>
            <a:endParaRPr lang="uk-UA" dirty="0"/>
          </a:p>
          <a:p>
            <a:endParaRPr lang="ru-RU" dirty="0" smtClean="0"/>
          </a:p>
          <a:p>
            <a:r>
              <a:rPr lang="en-US" b="1" dirty="0" smtClean="0"/>
              <a:t>OLAP</a:t>
            </a:r>
            <a:r>
              <a:rPr lang="ru-RU" b="1" dirty="0"/>
              <a:t>-клиент</a:t>
            </a:r>
            <a:r>
              <a:rPr lang="ru-RU" dirty="0"/>
              <a:t>— представляет пользователю интерфейс к многомерной модели данных, обеспечивая его возможностью удобно манипулировать данными для выполнения задач анализа.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Типы </a:t>
            </a:r>
            <a:r>
              <a:rPr lang="en-US" sz="2800" b="1" dirty="0"/>
              <a:t>OLAP</a:t>
            </a:r>
            <a:r>
              <a:rPr lang="ru-RU" sz="2800" b="1" dirty="0" smtClean="0"/>
              <a:t>-серверов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en-US" b="1" dirty="0"/>
              <a:t>MOLAP</a:t>
            </a:r>
            <a:r>
              <a:rPr lang="ru-RU" dirty="0"/>
              <a:t> — для реализации многомерной модели используют многомер­ные БД</a:t>
            </a:r>
            <a:r>
              <a:rPr lang="ru-RU" dirty="0" smtClean="0"/>
              <a:t>;</a:t>
            </a:r>
          </a:p>
          <a:p>
            <a:endParaRPr lang="ru-RU" b="1" dirty="0" smtClean="0"/>
          </a:p>
          <a:p>
            <a:r>
              <a:rPr lang="en-US" b="1" dirty="0" smtClean="0"/>
              <a:t>ROLAP</a:t>
            </a:r>
            <a:r>
              <a:rPr lang="ru-RU" dirty="0"/>
              <a:t>— для реализации многомерной модели используют реляцион­ные БД</a:t>
            </a:r>
            <a:r>
              <a:rPr lang="ru-RU" dirty="0" smtClean="0"/>
              <a:t>;</a:t>
            </a:r>
          </a:p>
          <a:p>
            <a:endParaRPr lang="ru-RU" b="1" dirty="0" smtClean="0"/>
          </a:p>
          <a:p>
            <a:r>
              <a:rPr lang="en-US" b="1" dirty="0" smtClean="0"/>
              <a:t>HOLAP</a:t>
            </a:r>
            <a:r>
              <a:rPr lang="ru-RU" dirty="0" smtClean="0"/>
              <a:t> </a:t>
            </a:r>
            <a:r>
              <a:rPr lang="ru-RU" dirty="0"/>
              <a:t>— для реализации многомерной модели используют и многомер­ные и реляционные БД</a:t>
            </a:r>
            <a:r>
              <a:rPr lang="ru-RU" dirty="0" smtClean="0"/>
              <a:t>.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ROLAP. </a:t>
            </a:r>
            <a:r>
              <a:rPr lang="uk-UA" sz="2800" b="1" dirty="0" smtClean="0"/>
              <a:t>Схема «</a:t>
            </a:r>
            <a:r>
              <a:rPr lang="uk-UA" sz="2800" b="1" dirty="0" err="1" smtClean="0"/>
              <a:t>звезда</a:t>
            </a:r>
            <a:r>
              <a:rPr lang="uk-UA" sz="2800" b="1" dirty="0" smtClean="0"/>
              <a:t>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923752"/>
            <a:ext cx="5329039" cy="569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3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ROLAP. </a:t>
            </a:r>
            <a:r>
              <a:rPr lang="uk-UA" sz="2800" b="1" dirty="0" smtClean="0"/>
              <a:t>Схема «</a:t>
            </a:r>
            <a:r>
              <a:rPr lang="uk-UA" sz="2800" b="1" dirty="0" err="1" smtClean="0"/>
              <a:t>снежинка</a:t>
            </a:r>
            <a:r>
              <a:rPr lang="uk-UA" sz="2800" b="1" dirty="0" smtClean="0"/>
              <a:t>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08720"/>
            <a:ext cx="5151115" cy="586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3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Дополнительные типы реализации </a:t>
            </a:r>
            <a:r>
              <a:rPr lang="en-US" sz="2800" b="1" dirty="0" smtClean="0"/>
              <a:t>OLAP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en-US" i="1" dirty="0"/>
              <a:t>DOLAP </a:t>
            </a:r>
            <a:r>
              <a:rPr lang="ru-RU" dirty="0"/>
              <a:t>— настольный (</a:t>
            </a:r>
            <a:r>
              <a:rPr lang="en-US" dirty="0"/>
              <a:t>desktop</a:t>
            </a:r>
            <a:r>
              <a:rPr lang="ru-RU" dirty="0"/>
              <a:t>) </a:t>
            </a:r>
            <a:r>
              <a:rPr lang="en-US" dirty="0"/>
              <a:t>OLAP</a:t>
            </a:r>
            <a:r>
              <a:rPr lang="ru-RU" dirty="0"/>
              <a:t>. Является недорогой и простой в ис­пользовании </a:t>
            </a:r>
            <a:r>
              <a:rPr lang="en-US" dirty="0"/>
              <a:t>OLAP</a:t>
            </a:r>
            <a:r>
              <a:rPr lang="ru-RU" dirty="0"/>
              <a:t>-системой, предназначенной для локального анализа и представления данных, которые загружаются из реляционной или многомер­ной БД на машину клиента.</a:t>
            </a:r>
            <a:endParaRPr lang="uk-UA" dirty="0"/>
          </a:p>
          <a:p>
            <a:r>
              <a:rPr lang="en-US" i="1" dirty="0"/>
              <a:t>JOLAP</a:t>
            </a:r>
            <a:r>
              <a:rPr lang="ru-RU" dirty="0"/>
              <a:t>— новая, основанная на </a:t>
            </a:r>
            <a:r>
              <a:rPr lang="en-US" dirty="0"/>
              <a:t>Java</a:t>
            </a:r>
            <a:r>
              <a:rPr lang="ru-RU" dirty="0"/>
              <a:t>, коллективная </a:t>
            </a:r>
            <a:r>
              <a:rPr lang="en-US" dirty="0"/>
              <a:t>OLAP</a:t>
            </a:r>
            <a:r>
              <a:rPr lang="ru-RU" dirty="0"/>
              <a:t>-</a:t>
            </a:r>
            <a:r>
              <a:rPr lang="en-US" dirty="0"/>
              <a:t>API</a:t>
            </a:r>
            <a:r>
              <a:rPr lang="ru-RU" dirty="0"/>
              <a:t>-инициатива, предназначенная для создания и управления данными и метаданными на сер­верах </a:t>
            </a:r>
            <a:r>
              <a:rPr lang="en-US" dirty="0"/>
              <a:t>OLAP</a:t>
            </a:r>
            <a:r>
              <a:rPr lang="ru-RU" dirty="0"/>
              <a:t>. Основной разработчик— </a:t>
            </a:r>
            <a:r>
              <a:rPr lang="en-US" dirty="0"/>
              <a:t>Hyperion Solutions</a:t>
            </a:r>
            <a:r>
              <a:rPr lang="ru-RU" dirty="0"/>
              <a:t>. Другими членами группы, определяющей предложенный </a:t>
            </a:r>
            <a:r>
              <a:rPr lang="en-US" dirty="0"/>
              <a:t>API</a:t>
            </a:r>
            <a:r>
              <a:rPr lang="ru-RU" dirty="0"/>
              <a:t>, являются компании </a:t>
            </a:r>
            <a:r>
              <a:rPr lang="en-US" dirty="0"/>
              <a:t>IBM</a:t>
            </a:r>
            <a:r>
              <a:rPr lang="ru-RU" dirty="0"/>
              <a:t>, </a:t>
            </a:r>
            <a:r>
              <a:rPr lang="en-US" dirty="0"/>
              <a:t>Oracle</a:t>
            </a:r>
            <a:r>
              <a:rPr lang="ru-RU" dirty="0"/>
              <a:t> и др.</a:t>
            </a:r>
            <a:endParaRPr lang="uk-U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Определение </a:t>
            </a:r>
            <a:r>
              <a:rPr lang="en-US" sz="3200" dirty="0" smtClean="0"/>
              <a:t>OLAP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dirty="0"/>
              <a:t>On</a:t>
            </a:r>
            <a:r>
              <a:rPr lang="ru-RU" dirty="0"/>
              <a:t>-</a:t>
            </a:r>
            <a:r>
              <a:rPr lang="en-US" dirty="0"/>
              <a:t>Line Analytical Processing</a:t>
            </a:r>
            <a:endParaRPr lang="ru-RU" dirty="0" smtClean="0">
              <a:cs typeface="Arial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uk-UA" dirty="0"/>
              <a:t>Т</a:t>
            </a:r>
            <a:r>
              <a:rPr lang="ru-RU" dirty="0" err="1" smtClean="0"/>
              <a:t>ехнология</a:t>
            </a:r>
            <a:r>
              <a:rPr lang="ru-RU" dirty="0" smtClean="0"/>
              <a:t> </a:t>
            </a:r>
            <a:r>
              <a:rPr lang="ru-RU" dirty="0"/>
              <a:t>оператив­ной аналитической обработки данных, использующая методы и средства для сбора, хранения и анализа многомерных данных в целях поддержки процес­сов принятия решений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Основное назначение </a:t>
            </a:r>
            <a:r>
              <a:rPr lang="en-US" dirty="0"/>
              <a:t>OLAP</a:t>
            </a:r>
            <a:r>
              <a:rPr lang="ru-RU" dirty="0"/>
              <a:t>-систем — поддержка аналитической деятельно­сти, произвольных (часто используется термин </a:t>
            </a:r>
            <a:r>
              <a:rPr lang="en-US" dirty="0"/>
              <a:t>ad</a:t>
            </a:r>
            <a:r>
              <a:rPr lang="ru-RU" dirty="0"/>
              <a:t>-</a:t>
            </a:r>
            <a:r>
              <a:rPr lang="en-US" dirty="0"/>
              <a:t>hoc</a:t>
            </a:r>
            <a:r>
              <a:rPr lang="ru-RU" dirty="0"/>
              <a:t>) запросов пользовате­лей-аналитиков. Цель </a:t>
            </a:r>
            <a:r>
              <a:rPr lang="en-US" dirty="0"/>
              <a:t>OLAP</a:t>
            </a:r>
            <a:r>
              <a:rPr lang="ru-RU" dirty="0"/>
              <a:t>-анализа — проверка возникающих гипотез.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Многомерная модель данных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dirty="0"/>
              <a:t>Измерение— это последовательность значений одного из анализируемых параметров. Например, для параметра "время" это последовательность кален­дарных дней, для параметра "регион" это, например, список городов</a:t>
            </a:r>
            <a:r>
              <a:rPr lang="ru-RU" dirty="0" smtClean="0"/>
              <a:t>.</a:t>
            </a:r>
          </a:p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/>
              <a:t>Кодду, многомерное концептуальное представление (</a:t>
            </a:r>
            <a:r>
              <a:rPr lang="en-US" dirty="0"/>
              <a:t>multi</a:t>
            </a:r>
            <a:r>
              <a:rPr lang="ru-RU" dirty="0"/>
              <a:t>-</a:t>
            </a:r>
            <a:r>
              <a:rPr lang="en-US" dirty="0"/>
              <a:t>dimensional conceptual view</a:t>
            </a:r>
            <a:r>
              <a:rPr lang="ru-RU" dirty="0"/>
              <a:t>) — это множественная перспектива, состоящая из нескольких независимых измерений, вдоль которых могут быть проанализированы опре­деленные совокупности данных. Одновременный анализ по нескольким из­мерениям определяется как многомерный анализ.</a:t>
            </a:r>
            <a:endParaRPr lang="ru-RU" dirty="0"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ru-RU" dirty="0" smtClean="0">
              <a:cs typeface="Arial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372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Измерения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пересечениях осей измерений (</a:t>
            </a:r>
            <a:r>
              <a:rPr lang="en-US" dirty="0"/>
              <a:t>Dimensions</a:t>
            </a:r>
            <a:r>
              <a:rPr lang="ru-RU" dirty="0"/>
              <a:t>) располагаются данные, коли­чественно характеризующие анализируемые факты, — меры (</a:t>
            </a:r>
            <a:r>
              <a:rPr lang="en-US" dirty="0"/>
              <a:t>Measures</a:t>
            </a:r>
            <a:r>
              <a:rPr lang="ru-RU" dirty="0"/>
              <a:t>).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могут быть объемы продаж, выраженные в единицах продукции или в де­нежном выражении, остатки на складе, издержки и т. 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9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Гиперкуб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5403503" cy="484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7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Операции над гиперкубом</a:t>
            </a:r>
            <a:r>
              <a:rPr lang="ru-RU" sz="3200" dirty="0"/>
              <a:t>. •	Срез (</a:t>
            </a:r>
            <a:r>
              <a:rPr lang="en-US" sz="3200" dirty="0"/>
              <a:t>Slice)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47737"/>
            <a:ext cx="8322642" cy="478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8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Операции над гиперкубом</a:t>
            </a:r>
            <a:r>
              <a:rPr lang="ru-RU" sz="3200" dirty="0"/>
              <a:t>. •	Вращение (</a:t>
            </a:r>
            <a:r>
              <a:rPr lang="en-US" sz="3200" dirty="0"/>
              <a:t>Rotate)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16570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0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Операции над гиперкубом</a:t>
            </a:r>
            <a:r>
              <a:rPr lang="ru-RU" sz="3200" dirty="0"/>
              <a:t>. •	Вращение (</a:t>
            </a:r>
            <a:r>
              <a:rPr lang="en-US" sz="3200" dirty="0"/>
              <a:t>Rotate)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23771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2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5780</TotalTime>
  <Words>2541</Words>
  <Application>Microsoft Office PowerPoint</Application>
  <PresentationFormat>Экран (4:3)</PresentationFormat>
  <Paragraphs>182</Paragraphs>
  <Slides>25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Справедливость</vt:lpstr>
      <vt:lpstr>OLAP and Data Warehousing</vt:lpstr>
      <vt:lpstr>OLAP</vt:lpstr>
      <vt:lpstr>Определение OLAP</vt:lpstr>
      <vt:lpstr>Многомерная модель данных</vt:lpstr>
      <vt:lpstr>Измерения</vt:lpstr>
      <vt:lpstr>Гиперкуб</vt:lpstr>
      <vt:lpstr>Операции над гиперкубом. • Срез (Slice)</vt:lpstr>
      <vt:lpstr>Операции над гиперкубом. • Вращение (Rotate)</vt:lpstr>
      <vt:lpstr>Операции над гиперкубом. • Вращение (Rotate)</vt:lpstr>
      <vt:lpstr>Операции над гиперкубом. • Вращение (Rotate)</vt:lpstr>
      <vt:lpstr>Консолидация (Drill Up) и детализация (Drill Down)</vt:lpstr>
      <vt:lpstr>Консолидация (Drill Up) и детализация (Drill Down)</vt:lpstr>
      <vt:lpstr>Концептуальное многомерное представление. Двенадцать правил Кодда</vt:lpstr>
      <vt:lpstr>Концептуальное многомерное представление. Двенадцать правил Кодда</vt:lpstr>
      <vt:lpstr>Концептуальное многомерное представление. Двенадцать правил Кодда</vt:lpstr>
      <vt:lpstr>Концептуальное многомерное представление. Двенадцать правил Кодда</vt:lpstr>
      <vt:lpstr>Концептуальное многомерное представление. Дополнительные шесть правил Кодда</vt:lpstr>
      <vt:lpstr>Концептуальное многомерное представление. Дополнительные шесть правил Кодда</vt:lpstr>
      <vt:lpstr>Тест FASMI. Fast of Shared Multidimensional Information</vt:lpstr>
      <vt:lpstr>Тест FASMI. Fast of Shared Multidimensional Information</vt:lpstr>
      <vt:lpstr>Архитектура OLAP-систем</vt:lpstr>
      <vt:lpstr>Типы OLAP-серверов</vt:lpstr>
      <vt:lpstr>ROLAP. Схема «звезда»</vt:lpstr>
      <vt:lpstr>ROLAP. Схема «снежинка»</vt:lpstr>
      <vt:lpstr>Дополнительные типы реализации OLAP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OLAP and Data Warehousing</dc:title>
  <dc:creator>Yuriy O. Oliynik</dc:creator>
  <cp:lastModifiedBy>Yuriy O. Oliynik</cp:lastModifiedBy>
  <cp:revision>72</cp:revision>
  <cp:lastPrinted>2013-12-23T09:06:22Z</cp:lastPrinted>
  <dcterms:created xsi:type="dcterms:W3CDTF">2013-12-19T10:16:34Z</dcterms:created>
  <dcterms:modified xsi:type="dcterms:W3CDTF">2013-12-23T10:36:43Z</dcterms:modified>
</cp:coreProperties>
</file>