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78" r:id="rId10"/>
    <p:sldId id="279" r:id="rId11"/>
    <p:sldId id="280" r:id="rId12"/>
    <p:sldId id="28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29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90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49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124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370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925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939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5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90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2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0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880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0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21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35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27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6836"/>
            <a:ext cx="807211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4890" marR="5080" indent="1023619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MENGANALISIS </a:t>
            </a:r>
            <a:r>
              <a:rPr sz="4000" dirty="0"/>
              <a:t> </a:t>
            </a:r>
            <a:r>
              <a:rPr sz="4000" spc="-5" dirty="0"/>
              <a:t>PERANCANGAN</a:t>
            </a:r>
            <a:r>
              <a:rPr sz="4000" spc="-45" dirty="0"/>
              <a:t> </a:t>
            </a:r>
            <a:r>
              <a:rPr sz="4000" spc="-5" dirty="0"/>
              <a:t>SISTEM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2640"/>
            <a:ext cx="7674609" cy="375487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33553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TOPIK	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lang="en-US" sz="2600" b="1" dirty="0" err="1">
                <a:latin typeface="Times New Roman"/>
                <a:cs typeface="Times New Roman"/>
              </a:rPr>
              <a:t>Sistem</a:t>
            </a:r>
            <a:r>
              <a:rPr lang="en-US" sz="2600" b="1" dirty="0">
                <a:latin typeface="Times New Roman"/>
                <a:cs typeface="Times New Roman"/>
              </a:rPr>
              <a:t> </a:t>
            </a:r>
            <a:r>
              <a:rPr lang="en-US" sz="2600" b="1" dirty="0" err="1">
                <a:latin typeface="Times New Roman"/>
                <a:cs typeface="Times New Roman"/>
              </a:rPr>
              <a:t>Managemen</a:t>
            </a:r>
            <a:r>
              <a:rPr lang="en-US" sz="2600" b="1" dirty="0">
                <a:latin typeface="Times New Roman"/>
                <a:cs typeface="Times New Roman"/>
              </a:rPr>
              <a:t> </a:t>
            </a:r>
            <a:r>
              <a:rPr lang="en-US" sz="2600" b="1" dirty="0" err="1">
                <a:latin typeface="Times New Roman"/>
                <a:cs typeface="Times New Roman"/>
              </a:rPr>
              <a:t>Konveksi</a:t>
            </a:r>
            <a:r>
              <a:rPr lang="en-US" sz="2600" b="1" dirty="0">
                <a:latin typeface="Times New Roman"/>
                <a:cs typeface="Times New Roman"/>
              </a:rPr>
              <a:t> Nayla Collection Kudus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latin typeface="Times New Roman"/>
                <a:cs typeface="Times New Roman"/>
              </a:rPr>
              <a:t>MENGANALISIS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20" dirty="0">
                <a:latin typeface="Times New Roman"/>
                <a:cs typeface="Times New Roman"/>
              </a:rPr>
              <a:t>DATA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INFORMASI</a:t>
            </a: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KOMPONEN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PROSEDUR</a:t>
            </a: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Times New Roman"/>
                <a:cs typeface="Times New Roman"/>
              </a:rPr>
              <a:t>STAKEHOLDER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54443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err="1"/>
              <a:t>Usecase</a:t>
            </a:r>
            <a:r>
              <a:rPr lang="en-US" sz="2400" spc="-5" dirty="0"/>
              <a:t> diagram </a:t>
            </a:r>
            <a:r>
              <a:rPr sz="2400" spc="-5" dirty="0" err="1"/>
              <a:t>Sistem</a:t>
            </a:r>
            <a:r>
              <a:rPr sz="2400" spc="10" dirty="0"/>
              <a:t> </a:t>
            </a:r>
            <a:r>
              <a:rPr lang="en-US" sz="2400" spc="-5" dirty="0" err="1"/>
              <a:t>Manajemen</a:t>
            </a:r>
            <a:r>
              <a:rPr lang="en-US" sz="2400" spc="-5" dirty="0"/>
              <a:t> </a:t>
            </a:r>
            <a:r>
              <a:rPr lang="en-US" sz="2400" spc="-5" dirty="0" err="1"/>
              <a:t>Konveksi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601B7-E751-49AE-BBCC-9A1BEAEFC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7629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2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54443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err="1"/>
              <a:t>Usecase</a:t>
            </a:r>
            <a:r>
              <a:rPr lang="en-US" sz="2400" spc="-5" dirty="0"/>
              <a:t> diagram </a:t>
            </a:r>
            <a:r>
              <a:rPr sz="2400" spc="-5" dirty="0" err="1"/>
              <a:t>Sistem</a:t>
            </a:r>
            <a:r>
              <a:rPr sz="2400" spc="10" dirty="0"/>
              <a:t> </a:t>
            </a:r>
            <a:r>
              <a:rPr lang="en-US" sz="2400" spc="-5" dirty="0" err="1"/>
              <a:t>Manajemen</a:t>
            </a:r>
            <a:r>
              <a:rPr lang="en-US" sz="2400" spc="-5" dirty="0"/>
              <a:t> </a:t>
            </a:r>
            <a:r>
              <a:rPr lang="en-US" sz="2400" spc="-5" dirty="0" err="1"/>
              <a:t>Konveksi</a:t>
            </a: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10941-681E-48DC-B894-CB1413E9B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76485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7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54443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err="1"/>
              <a:t>Usecase</a:t>
            </a:r>
            <a:r>
              <a:rPr lang="en-US" sz="2400" spc="-5" dirty="0"/>
              <a:t> diagram </a:t>
            </a:r>
            <a:r>
              <a:rPr sz="2400" spc="-5" dirty="0" err="1"/>
              <a:t>Sistem</a:t>
            </a:r>
            <a:r>
              <a:rPr sz="2400" spc="10" dirty="0"/>
              <a:t> </a:t>
            </a:r>
            <a:r>
              <a:rPr lang="en-US" sz="2400" spc="-5" dirty="0" err="1"/>
              <a:t>Manajemen</a:t>
            </a:r>
            <a:r>
              <a:rPr lang="en-US" sz="2400" spc="-5" dirty="0"/>
              <a:t> </a:t>
            </a:r>
            <a:r>
              <a:rPr lang="en-US" sz="2400" spc="-5" dirty="0" err="1"/>
              <a:t>Konveksi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DF779-64C4-4F8C-AB56-DDE1D91E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3" y="1828800"/>
            <a:ext cx="7983422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645" y="478358"/>
            <a:ext cx="3380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KO</a:t>
            </a:r>
            <a:r>
              <a:rPr sz="4400" spc="-15" dirty="0"/>
              <a:t>M</a:t>
            </a:r>
            <a:r>
              <a:rPr sz="4400" dirty="0"/>
              <a:t>PONEN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16890" y="1295400"/>
            <a:ext cx="6347714" cy="43800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5"/>
              </a:spcBef>
            </a:pPr>
            <a:r>
              <a:rPr sz="2400" b="1" spc="-30" dirty="0">
                <a:solidFill>
                  <a:schemeClr val="tx1"/>
                </a:solidFill>
              </a:rPr>
              <a:t>PERANGKAT</a:t>
            </a:r>
            <a:r>
              <a:rPr sz="2400" b="1" spc="-40" dirty="0">
                <a:solidFill>
                  <a:schemeClr val="tx1"/>
                </a:solidFill>
              </a:rPr>
              <a:t> </a:t>
            </a:r>
            <a:r>
              <a:rPr sz="2400" b="1" spc="-10" dirty="0">
                <a:solidFill>
                  <a:schemeClr val="tx1"/>
                </a:solidFill>
              </a:rPr>
              <a:t>KERAS</a:t>
            </a:r>
            <a:r>
              <a:rPr sz="2400" b="1" spc="5" dirty="0">
                <a:solidFill>
                  <a:schemeClr val="tx1"/>
                </a:solidFill>
              </a:rPr>
              <a:t> </a:t>
            </a:r>
            <a:r>
              <a:rPr sz="2400" b="1" spc="-35" dirty="0">
                <a:solidFill>
                  <a:schemeClr val="tx1"/>
                </a:solidFill>
              </a:rPr>
              <a:t>(HARDWARE)</a:t>
            </a:r>
          </a:p>
          <a:p>
            <a:pPr marL="12700" marR="5080" algn="just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Sistem Informasi 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yang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akan dirancang pada penelitian 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ini</a:t>
            </a:r>
            <a:r>
              <a:rPr sz="24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berbasis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jaringan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komputer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dan</a:t>
            </a:r>
            <a:r>
              <a:rPr sz="2400" b="1" spc="6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  <a:r>
              <a:rPr sz="2400" b="1" spc="6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sehingga </a:t>
            </a:r>
            <a:r>
              <a:rPr sz="24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untuk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komponen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dasarnya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bisa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ditentukan</a:t>
            </a:r>
            <a:r>
              <a:rPr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sebagai </a:t>
            </a:r>
            <a:r>
              <a:rPr sz="2400" b="1" spc="-6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berikut</a:t>
            </a:r>
            <a:r>
              <a:rPr sz="24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4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marR="6350" algn="just">
              <a:lnSpc>
                <a:spcPct val="100000"/>
              </a:lnSpc>
            </a:pP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dengan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memakai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perantara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rangkaian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antarmuka</a:t>
            </a:r>
            <a:r>
              <a:rPr lang="en-ID" sz="24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Komputer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yang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digunakan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sebagai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pengendali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sisi</a:t>
            </a:r>
            <a:r>
              <a:rPr lang="en-ID" sz="24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6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jauh</a:t>
            </a:r>
            <a:r>
              <a:rPr lang="en-ID" sz="2400" b="1" i="1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tidak</a:t>
            </a:r>
            <a:r>
              <a:rPr lang="en-ID" sz="2400" b="1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memerlukan</a:t>
            </a:r>
            <a:r>
              <a:rPr lang="en-ID" sz="2400" b="1" i="1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spesifikasi</a:t>
            </a:r>
            <a:r>
              <a:rPr lang="en-ID" sz="2400" b="1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khusus</a:t>
            </a:r>
            <a:r>
              <a:rPr lang="en-ID" sz="2400" b="1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selama</a:t>
            </a:r>
            <a:r>
              <a:rPr lang="en-ID" sz="24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pengendali</a:t>
            </a:r>
            <a:r>
              <a:rPr lang="en-ID" sz="24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sisi</a:t>
            </a:r>
            <a:r>
              <a:rPr lang="en-ID" sz="24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jauh</a:t>
            </a:r>
            <a:r>
              <a:rPr lang="en-ID" sz="24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menggunakan</a:t>
            </a:r>
            <a:r>
              <a:rPr lang="en-ID" sz="24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 persona computer :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koneksi</a:t>
            </a:r>
            <a:r>
              <a:rPr lang="en-ID" sz="24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 web yang </a:t>
            </a:r>
            <a:r>
              <a:rPr lang="en-ID" sz="2400" b="1" i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dikendalikan</a:t>
            </a:r>
            <a:endParaRPr lang="en-ID" sz="2400" b="1" i="1" spc="-5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9549"/>
            <a:ext cx="8073390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sanggup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menjalankan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Server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Application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Program 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serta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bisa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mengidentifikasi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rangkaian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antarmuka.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Pengendali lokal menggunakan </a:t>
            </a:r>
            <a:r>
              <a:rPr sz="2800" i="1" spc="-5" dirty="0">
                <a:latin typeface="Times New Roman"/>
                <a:cs typeface="Times New Roman"/>
              </a:rPr>
              <a:t>Personal </a:t>
            </a:r>
            <a:r>
              <a:rPr sz="2800" i="1" spc="-40" dirty="0">
                <a:latin typeface="Times New Roman"/>
                <a:cs typeface="Times New Roman"/>
              </a:rPr>
              <a:t>Computer. 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Komputer yang digunakan sebagai pengendali lokal </a:t>
            </a:r>
            <a:r>
              <a:rPr sz="2800" i="1" dirty="0">
                <a:latin typeface="Times New Roman"/>
                <a:cs typeface="Times New Roman"/>
              </a:rPr>
              <a:t> juga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tidak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memerlukan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spesifikasi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khusus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selama 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sanggup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menjalankan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Client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Application </a:t>
            </a:r>
            <a:r>
              <a:rPr sz="2800" i="1" spc="-15" dirty="0">
                <a:latin typeface="Times New Roman"/>
                <a:cs typeface="Times New Roman"/>
              </a:rPr>
              <a:t>Program.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2916" y="2941066"/>
            <a:ext cx="2794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1130" algn="l"/>
              </a:tabLst>
            </a:pPr>
            <a:r>
              <a:rPr sz="2800" spc="-5" dirty="0">
                <a:latin typeface="Times New Roman"/>
                <a:cs typeface="Times New Roman"/>
              </a:rPr>
              <a:t>jari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901" y="2941066"/>
            <a:ext cx="358330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  <a:tabLst>
                <a:tab pos="1579245" algn="l"/>
                <a:tab pos="1898014" algn="l"/>
              </a:tabLst>
            </a:pPr>
            <a:r>
              <a:rPr sz="2800" spc="-5" dirty="0">
                <a:latin typeface="Times New Roman"/>
                <a:cs typeface="Times New Roman"/>
              </a:rPr>
              <a:t>tran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isi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gunak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  </a:t>
            </a:r>
            <a:r>
              <a:rPr sz="2800" spc="-10" dirty="0">
                <a:latin typeface="Times New Roman"/>
                <a:cs typeface="Times New Roman"/>
              </a:rPr>
              <a:t>Pemakaian		</a:t>
            </a:r>
            <a:r>
              <a:rPr sz="2800" spc="-5" dirty="0">
                <a:latin typeface="Times New Roman"/>
                <a:cs typeface="Times New Roman"/>
              </a:rPr>
              <a:t>topologi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0580" y="3367862"/>
            <a:ext cx="737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ti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ak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2996" y="3367862"/>
            <a:ext cx="2153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pengar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hi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941066"/>
            <a:ext cx="13550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Media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lokal.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nerja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7542" y="3794886"/>
            <a:ext cx="6431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9685" algn="l"/>
                <a:tab pos="2984500" algn="l"/>
                <a:tab pos="4897755" algn="l"/>
              </a:tabLst>
            </a:pPr>
            <a:r>
              <a:rPr sz="2800" spc="-5" dirty="0">
                <a:latin typeface="Times New Roman"/>
                <a:cs typeface="Times New Roman"/>
              </a:rPr>
              <a:t>Sistem	Informasi	Pendukung	Keputusan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221607"/>
            <a:ext cx="8072120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Penentuan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Penjurusan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selama</a:t>
            </a:r>
            <a:r>
              <a:rPr sz="2800" spc="-5" dirty="0">
                <a:latin typeface="Times New Roman"/>
                <a:cs typeface="Times New Roman"/>
              </a:rPr>
              <a:t> komputer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pengendali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sisi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jauh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sanggup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merespon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komputer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pengendali </a:t>
            </a:r>
            <a:r>
              <a:rPr sz="2800" dirty="0">
                <a:latin typeface="Times New Roman"/>
                <a:cs typeface="Times New Roman"/>
              </a:rPr>
              <a:t> lokal.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Personal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Komputer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yang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digunakan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sebagai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Sistem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Informasi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dengan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spesifikasi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pc="-30" dirty="0"/>
              <a:t>PERANGKAT</a:t>
            </a:r>
            <a:r>
              <a:rPr spc="-95" dirty="0"/>
              <a:t> </a:t>
            </a:r>
            <a:r>
              <a:rPr dirty="0"/>
              <a:t>LUNAK</a:t>
            </a:r>
            <a:r>
              <a:rPr spc="-30" dirty="0"/>
              <a:t> </a:t>
            </a:r>
            <a:r>
              <a:rPr spc="-45" dirty="0"/>
              <a:t>(SOFTWARE)</a:t>
            </a:r>
          </a:p>
          <a:p>
            <a:pPr marL="12700" marR="5080" algn="just">
              <a:lnSpc>
                <a:spcPct val="100000"/>
              </a:lnSpc>
              <a:spcBef>
                <a:spcPts val="690"/>
              </a:spcBef>
            </a:pPr>
            <a:r>
              <a:rPr sz="2800" b="0" spc="-5" dirty="0">
                <a:latin typeface="Times New Roman"/>
                <a:cs typeface="Times New Roman"/>
              </a:rPr>
              <a:t>Sistem informasi </a:t>
            </a:r>
            <a:r>
              <a:rPr sz="2800" b="0" dirty="0">
                <a:latin typeface="Times New Roman"/>
                <a:cs typeface="Times New Roman"/>
              </a:rPr>
              <a:t>ini </a:t>
            </a:r>
            <a:r>
              <a:rPr sz="2800" b="0" spc="-5" dirty="0">
                <a:latin typeface="Times New Roman"/>
                <a:cs typeface="Times New Roman"/>
              </a:rPr>
              <a:t>menggunakan software </a:t>
            </a:r>
            <a:r>
              <a:rPr lang="en-US" sz="2800" b="0" spc="-5" dirty="0"/>
              <a:t>Sublime</a:t>
            </a:r>
            <a:r>
              <a:rPr sz="2800" b="0" spc="-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yang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digunakan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sebagai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mesin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bahasa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pemrograman 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PHP</a:t>
            </a:r>
            <a:r>
              <a:rPr sz="2800" b="0" spc="-9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Framework</a:t>
            </a:r>
            <a:r>
              <a:rPr sz="2800" b="0" spc="3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dan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MySQL</a:t>
            </a:r>
            <a:r>
              <a:rPr sz="2800" b="0" spc="-9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sebagai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data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base nya.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329" y="478358"/>
            <a:ext cx="3103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PROSEDUR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4947"/>
            <a:ext cx="7533005" cy="47212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3683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Prosedur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Perencanaan</a:t>
            </a:r>
            <a:endParaRPr sz="2800" dirty="0">
              <a:latin typeface="Times New Roman"/>
              <a:cs typeface="Times New Roman"/>
            </a:endParaRPr>
          </a:p>
          <a:p>
            <a:pPr marL="736600" marR="57150" lvl="1" indent="-369570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737235" algn="l"/>
              </a:tabLst>
            </a:pPr>
            <a:r>
              <a:rPr sz="2800" spc="-5" dirty="0">
                <a:latin typeface="Times New Roman"/>
                <a:cs typeface="Times New Roman"/>
              </a:rPr>
              <a:t>Analisa data – data </a:t>
            </a:r>
            <a:r>
              <a:rPr lang="en-US" sz="2800" spc="-5" dirty="0" err="1">
                <a:latin typeface="Times New Roman"/>
                <a:cs typeface="Times New Roman"/>
              </a:rPr>
              <a:t>konveksi</a:t>
            </a:r>
            <a:r>
              <a:rPr sz="2800" spc="-5" dirty="0">
                <a:latin typeface="Times New Roman"/>
                <a:cs typeface="Times New Roman"/>
              </a:rPr>
              <a:t> yang </a:t>
            </a:r>
            <a:r>
              <a:rPr sz="2800" spc="-10" dirty="0">
                <a:latin typeface="Times New Roman"/>
                <a:cs typeface="Times New Roman"/>
              </a:rPr>
              <a:t>ada </a:t>
            </a:r>
            <a:r>
              <a:rPr sz="2800" spc="-5" dirty="0">
                <a:latin typeface="Times New Roman"/>
                <a:cs typeface="Times New Roman"/>
              </a:rPr>
              <a:t>dalam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rencana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aplikasi, misal: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informasi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perusahaan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produk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penjualan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dan lain-lain.</a:t>
            </a:r>
            <a:endParaRPr sz="2800" dirty="0">
              <a:latin typeface="Times New Roman"/>
              <a:cs typeface="Times New Roman"/>
            </a:endParaRPr>
          </a:p>
          <a:p>
            <a:pPr marL="736600" marR="5080" lvl="1" indent="-369570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737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Melakukan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wawancara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terhadap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pemilik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usaha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untuk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rencana pembuatan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aplikasi.</a:t>
            </a:r>
            <a:endParaRPr sz="2800" dirty="0">
              <a:latin typeface="Times New Roman"/>
              <a:cs typeface="Times New Roman"/>
            </a:endParaRPr>
          </a:p>
          <a:p>
            <a:pPr marL="736600" marR="358775" lvl="1" indent="-369570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737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Mempersiapkan </a:t>
            </a:r>
            <a:r>
              <a:rPr sz="2800" i="1" spc="-30" dirty="0">
                <a:latin typeface="Times New Roman"/>
                <a:cs typeface="Times New Roman"/>
              </a:rPr>
              <a:t>hardware </a:t>
            </a:r>
            <a:r>
              <a:rPr sz="2800" i="1" spc="-5" dirty="0">
                <a:latin typeface="Times New Roman"/>
                <a:cs typeface="Times New Roman"/>
              </a:rPr>
              <a:t>dan </a:t>
            </a:r>
            <a:r>
              <a:rPr sz="2800" i="1" spc="-15" dirty="0">
                <a:latin typeface="Times New Roman"/>
                <a:cs typeface="Times New Roman"/>
              </a:rPr>
              <a:t>software </a:t>
            </a:r>
            <a:r>
              <a:rPr sz="2800" i="1" spc="-5" dirty="0">
                <a:latin typeface="Times New Roman"/>
                <a:cs typeface="Times New Roman"/>
              </a:rPr>
              <a:t>yang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dibutuhkan.</a:t>
            </a:r>
            <a:endParaRPr sz="2800" dirty="0">
              <a:latin typeface="Times New Roman"/>
              <a:cs typeface="Times New Roman"/>
            </a:endParaRPr>
          </a:p>
          <a:p>
            <a:pPr marL="736600" lvl="1" indent="-369570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737235" algn="l"/>
              </a:tabLst>
            </a:pPr>
            <a:r>
              <a:rPr sz="2800" spc="-5" dirty="0">
                <a:latin typeface="Times New Roman"/>
                <a:cs typeface="Times New Roman"/>
              </a:rPr>
              <a:t>Perancangan design system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informasi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meliputi</a:t>
            </a:r>
            <a:endParaRPr sz="2800" dirty="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</a:pPr>
            <a:r>
              <a:rPr sz="2800" i="1" dirty="0">
                <a:latin typeface="Times New Roman"/>
                <a:cs typeface="Times New Roman"/>
              </a:rPr>
              <a:t>input,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output,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struktur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file,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struktur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database,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3694"/>
            <a:ext cx="8072120" cy="5200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6600" marR="5080">
              <a:lnSpc>
                <a:spcPct val="100000"/>
              </a:lnSpc>
              <a:spcBef>
                <a:spcPts val="95"/>
              </a:spcBef>
              <a:tabLst>
                <a:tab pos="2503170" algn="l"/>
                <a:tab pos="4036060" algn="l"/>
                <a:tab pos="5150485" algn="l"/>
                <a:tab pos="7112634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i="1" spc="-110" dirty="0">
                <a:latin typeface="Times New Roman"/>
                <a:cs typeface="Times New Roman"/>
              </a:rPr>
              <a:t>r</a:t>
            </a:r>
            <a:r>
              <a:rPr sz="2800" i="1" spc="-5" dirty="0">
                <a:latin typeface="Times New Roman"/>
                <a:cs typeface="Times New Roman"/>
              </a:rPr>
              <a:t>dwa</a:t>
            </a:r>
            <a:r>
              <a:rPr sz="2800" i="1" spc="-105" dirty="0">
                <a:latin typeface="Times New Roman"/>
                <a:cs typeface="Times New Roman"/>
              </a:rPr>
              <a:t>r</a:t>
            </a:r>
            <a:r>
              <a:rPr sz="2800" i="1" spc="-5" dirty="0">
                <a:latin typeface="Times New Roman"/>
                <a:cs typeface="Times New Roman"/>
              </a:rPr>
              <a:t>e,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sz="2800" i="1" dirty="0">
                <a:latin typeface="Times New Roman"/>
                <a:cs typeface="Times New Roman"/>
              </a:rPr>
              <a:t>o</a:t>
            </a:r>
            <a:r>
              <a:rPr sz="2800" i="1" spc="-5" dirty="0">
                <a:latin typeface="Times New Roman"/>
                <a:cs typeface="Times New Roman"/>
              </a:rPr>
              <a:t>ftwa</a:t>
            </a:r>
            <a:r>
              <a:rPr sz="2800" i="1" spc="-105" dirty="0">
                <a:latin typeface="Times New Roman"/>
                <a:cs typeface="Times New Roman"/>
              </a:rPr>
              <a:t>r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u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i="1" dirty="0">
                <a:latin typeface="Times New Roman"/>
                <a:cs typeface="Times New Roman"/>
              </a:rPr>
              <a:t>u</a:t>
            </a:r>
            <a:r>
              <a:rPr sz="2800" i="1" spc="-5" dirty="0">
                <a:latin typeface="Times New Roman"/>
                <a:cs typeface="Times New Roman"/>
              </a:rPr>
              <a:t>k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mend</a:t>
            </a:r>
            <a:r>
              <a:rPr sz="2800" i="1" dirty="0">
                <a:latin typeface="Times New Roman"/>
                <a:cs typeface="Times New Roman"/>
              </a:rPr>
              <a:t>u</a:t>
            </a:r>
            <a:r>
              <a:rPr sz="2800" i="1" spc="-5" dirty="0">
                <a:latin typeface="Times New Roman"/>
                <a:cs typeface="Times New Roman"/>
              </a:rPr>
              <a:t>kung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lang="en-ID" sz="2800" i="1" spc="-5" dirty="0" err="1">
                <a:latin typeface="Times New Roman"/>
                <a:cs typeface="Times New Roman"/>
              </a:rPr>
              <a:t>ystem</a:t>
            </a:r>
            <a:r>
              <a:rPr lang="en-ID" sz="2800" i="1" spc="-5" dirty="0">
                <a:latin typeface="Times New Roman"/>
                <a:cs typeface="Times New Roman"/>
              </a:rPr>
              <a:t>  </a:t>
            </a:r>
            <a:endParaRPr sz="2800" dirty="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3683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Prosedur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Pembuatan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Aplikasi</a:t>
            </a:r>
            <a:endParaRPr sz="2800" dirty="0">
              <a:latin typeface="Times New Roman"/>
              <a:cs typeface="Times New Roman"/>
            </a:endParaRPr>
          </a:p>
          <a:p>
            <a:pPr marL="732155" marR="464820" lvl="1" indent="-365125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732790" algn="l"/>
              </a:tabLst>
            </a:pPr>
            <a:r>
              <a:rPr sz="2800" spc="-5" dirty="0">
                <a:latin typeface="Times New Roman"/>
                <a:cs typeface="Times New Roman"/>
              </a:rPr>
              <a:t>Merancang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dan </a:t>
            </a:r>
            <a:r>
              <a:rPr sz="2800" spc="-10" dirty="0">
                <a:latin typeface="Times New Roman"/>
                <a:cs typeface="Times New Roman"/>
              </a:rPr>
              <a:t>membuat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desain aplikasi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setelah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itu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mengembangkannya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menjadi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Use Case </a:t>
            </a:r>
            <a:r>
              <a:rPr sz="2800" i="1" dirty="0">
                <a:latin typeface="Times New Roman"/>
                <a:cs typeface="Times New Roman"/>
              </a:rPr>
              <a:t> diagram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secara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garis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5" dirty="0">
                <a:latin typeface="Times New Roman"/>
                <a:cs typeface="Times New Roman"/>
              </a:rPr>
              <a:t>besar.</a:t>
            </a:r>
            <a:endParaRPr sz="2800" dirty="0">
              <a:latin typeface="Times New Roman"/>
              <a:cs typeface="Times New Roman"/>
            </a:endParaRPr>
          </a:p>
          <a:p>
            <a:pPr marL="732155" marR="1155065" lvl="1" indent="-365125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732790" algn="l"/>
              </a:tabLst>
            </a:pPr>
            <a:r>
              <a:rPr sz="2800" spc="-10" dirty="0">
                <a:latin typeface="Times New Roman"/>
                <a:cs typeface="Times New Roman"/>
              </a:rPr>
              <a:t>Membuat </a:t>
            </a:r>
            <a:r>
              <a:rPr sz="2800" i="1" spc="-5" dirty="0">
                <a:latin typeface="Times New Roman"/>
                <a:cs typeface="Times New Roman"/>
              </a:rPr>
              <a:t>Use Case </a:t>
            </a:r>
            <a:r>
              <a:rPr sz="2800" i="1" dirty="0">
                <a:latin typeface="Times New Roman"/>
                <a:cs typeface="Times New Roman"/>
              </a:rPr>
              <a:t>diagram </a:t>
            </a:r>
            <a:r>
              <a:rPr sz="2800" i="1" spc="-5" dirty="0">
                <a:latin typeface="Times New Roman"/>
                <a:cs typeface="Times New Roman"/>
              </a:rPr>
              <a:t>menggunakan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Microsoft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Office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Times New Roman"/>
                <a:cs typeface="Times New Roman"/>
              </a:rPr>
              <a:t>Visio.</a:t>
            </a:r>
            <a:endParaRPr sz="2800" dirty="0">
              <a:latin typeface="Times New Roman"/>
              <a:cs typeface="Times New Roman"/>
            </a:endParaRPr>
          </a:p>
          <a:p>
            <a:pPr marL="732155" marR="1105535" lvl="1" indent="-365125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732790" algn="l"/>
              </a:tabLst>
            </a:pPr>
            <a:r>
              <a:rPr sz="2800" spc="-5" dirty="0">
                <a:latin typeface="Times New Roman"/>
                <a:cs typeface="Times New Roman"/>
              </a:rPr>
              <a:t>Merancang database dan </a:t>
            </a:r>
            <a:r>
              <a:rPr sz="2800" spc="-10" dirty="0">
                <a:latin typeface="Times New Roman"/>
                <a:cs typeface="Times New Roman"/>
              </a:rPr>
              <a:t>membuat </a:t>
            </a:r>
            <a:r>
              <a:rPr sz="2800" spc="-5" dirty="0">
                <a:latin typeface="Times New Roman"/>
                <a:cs typeface="Times New Roman"/>
              </a:rPr>
              <a:t>database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dengan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SQL.</a:t>
            </a:r>
            <a:endParaRPr sz="2800" dirty="0">
              <a:latin typeface="Times New Roman"/>
              <a:cs typeface="Times New Roman"/>
            </a:endParaRPr>
          </a:p>
          <a:p>
            <a:pPr marL="732155" marR="251460" lvl="1" indent="-365125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732790" algn="l"/>
              </a:tabLst>
            </a:pPr>
            <a:r>
              <a:rPr sz="2800" spc="-10" dirty="0">
                <a:latin typeface="Times New Roman"/>
                <a:cs typeface="Times New Roman"/>
              </a:rPr>
              <a:t>Membuat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Sistem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dengan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menggunakan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PHP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Framework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CodeIgniter).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40233"/>
            <a:ext cx="54076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3.</a:t>
            </a:r>
            <a:r>
              <a:rPr sz="2700" spc="-10" dirty="0"/>
              <a:t> Prosedur</a:t>
            </a:r>
            <a:r>
              <a:rPr sz="2700" spc="-60" dirty="0"/>
              <a:t> </a:t>
            </a:r>
            <a:r>
              <a:rPr sz="2700" spc="-5" dirty="0"/>
              <a:t>Pengujian</a:t>
            </a:r>
            <a:r>
              <a:rPr sz="2700" spc="-165" dirty="0"/>
              <a:t> </a:t>
            </a:r>
            <a:r>
              <a:rPr sz="2700" spc="-5" dirty="0"/>
              <a:t>Aplikasi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693165"/>
            <a:ext cx="8002270" cy="5608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32155" marR="5080" indent="-365125">
              <a:lnSpc>
                <a:spcPct val="90000"/>
              </a:lnSpc>
              <a:spcBef>
                <a:spcPts val="425"/>
              </a:spcBef>
              <a:buAutoNum type="alphaLcPeriod"/>
              <a:tabLst>
                <a:tab pos="732790" algn="l"/>
              </a:tabLst>
            </a:pPr>
            <a:r>
              <a:rPr sz="2700" dirty="0">
                <a:latin typeface="Times New Roman"/>
                <a:cs typeface="Times New Roman"/>
              </a:rPr>
              <a:t>Melakukan pengujian setiap melakukan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perkembangan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fitur</a:t>
            </a:r>
            <a:r>
              <a:rPr sz="2700" dirty="0">
                <a:latin typeface="Times New Roman"/>
                <a:cs typeface="Times New Roman"/>
              </a:rPr>
              <a:t> pada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system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informasi,</a:t>
            </a:r>
            <a:r>
              <a:rPr sz="2700" dirty="0">
                <a:latin typeface="Times New Roman"/>
                <a:cs typeface="Times New Roman"/>
              </a:rPr>
              <a:t> sehingga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bisa diketahui apabila </a:t>
            </a:r>
            <a:r>
              <a:rPr sz="2700" spc="-5" dirty="0">
                <a:latin typeface="Times New Roman"/>
                <a:cs typeface="Times New Roman"/>
              </a:rPr>
              <a:t>fitur </a:t>
            </a:r>
            <a:r>
              <a:rPr sz="2700" dirty="0">
                <a:latin typeface="Times New Roman"/>
                <a:cs typeface="Times New Roman"/>
              </a:rPr>
              <a:t>yang ditambahkan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berjalan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baik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atau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error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atau troble.</a:t>
            </a:r>
          </a:p>
          <a:p>
            <a:pPr marL="732155" marR="398145" indent="-365125">
              <a:lnSpc>
                <a:spcPts val="2920"/>
              </a:lnSpc>
              <a:spcBef>
                <a:spcPts val="685"/>
              </a:spcBef>
              <a:buAutoNum type="alphaLcPeriod"/>
              <a:tabLst>
                <a:tab pos="732790" algn="l"/>
              </a:tabLst>
            </a:pPr>
            <a:r>
              <a:rPr sz="2700" dirty="0">
                <a:latin typeface="Times New Roman"/>
                <a:cs typeface="Times New Roman"/>
              </a:rPr>
              <a:t>Mendiagnosa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kesalahan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atau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error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melakukan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penyempurnaan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pada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system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informasi.</a:t>
            </a:r>
            <a:endParaRPr sz="2700" dirty="0">
              <a:latin typeface="Times New Roman"/>
              <a:cs typeface="Times New Roman"/>
            </a:endParaRPr>
          </a:p>
          <a:p>
            <a:pPr marL="732155" indent="-365125">
              <a:lnSpc>
                <a:spcPct val="100000"/>
              </a:lnSpc>
              <a:spcBef>
                <a:spcPts val="280"/>
              </a:spcBef>
              <a:buAutoNum type="alphaLcPeriod"/>
              <a:tabLst>
                <a:tab pos="732790" algn="l"/>
              </a:tabLst>
            </a:pPr>
            <a:r>
              <a:rPr sz="2700" dirty="0">
                <a:latin typeface="Times New Roman"/>
                <a:cs typeface="Times New Roman"/>
              </a:rPr>
              <a:t>Melakukan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uji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coba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aplikasi.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4.</a:t>
            </a:r>
            <a:r>
              <a:rPr sz="2700" b="1" spc="-1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700" b="1" spc="-5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b="1" spc="-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7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700" b="1" spc="-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edur</a:t>
            </a:r>
            <a:r>
              <a:rPr sz="2700" b="1" spc="-5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Implementa</a:t>
            </a:r>
            <a:r>
              <a:rPr sz="27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700" b="1" spc="-16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Apli</a:t>
            </a:r>
            <a:r>
              <a:rPr sz="2700" b="1" spc="-1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700" b="1" spc="-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7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si</a:t>
            </a:r>
            <a:endParaRPr sz="27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355600" marR="110489">
              <a:lnSpc>
                <a:spcPct val="90000"/>
              </a:lnSpc>
              <a:spcBef>
                <a:spcPts val="645"/>
              </a:spcBef>
            </a:pPr>
            <a:r>
              <a:rPr sz="2700" dirty="0">
                <a:latin typeface="Times New Roman"/>
                <a:cs typeface="Times New Roman"/>
              </a:rPr>
              <a:t>Mengimplementasikan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hasil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jadi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dari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system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informasi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kedalam </a:t>
            </a:r>
            <a:r>
              <a:rPr sz="2700" spc="-5" dirty="0">
                <a:latin typeface="Times New Roman"/>
                <a:cs typeface="Times New Roman"/>
              </a:rPr>
              <a:t>computer </a:t>
            </a:r>
            <a:r>
              <a:rPr sz="2700" dirty="0">
                <a:latin typeface="Times New Roman"/>
                <a:cs typeface="Times New Roman"/>
              </a:rPr>
              <a:t>menggunakan intranet atau pun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internet sehingga system </a:t>
            </a:r>
            <a:r>
              <a:rPr sz="2700" spc="-5" dirty="0">
                <a:latin typeface="Times New Roman"/>
                <a:cs typeface="Times New Roman"/>
              </a:rPr>
              <a:t>informasi </a:t>
            </a:r>
            <a:r>
              <a:rPr sz="2700" dirty="0">
                <a:latin typeface="Times New Roman"/>
                <a:cs typeface="Times New Roman"/>
              </a:rPr>
              <a:t>siap untuk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digunakan. </a:t>
            </a:r>
            <a:r>
              <a:rPr sz="2700" spc="-5" dirty="0">
                <a:latin typeface="Times New Roman"/>
                <a:cs typeface="Times New Roman"/>
              </a:rPr>
              <a:t>Dan </a:t>
            </a:r>
            <a:r>
              <a:rPr sz="2700" dirty="0">
                <a:latin typeface="Times New Roman"/>
                <a:cs typeface="Times New Roman"/>
              </a:rPr>
              <a:t>apabila dalam mengimplementasi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berhasil, </a:t>
            </a:r>
            <a:r>
              <a:rPr sz="2800" spc="-10" dirty="0">
                <a:latin typeface="Times New Roman"/>
                <a:cs typeface="Times New Roman"/>
              </a:rPr>
              <a:t>maka </a:t>
            </a:r>
            <a:r>
              <a:rPr sz="2800" spc="-5" dirty="0">
                <a:latin typeface="Times New Roman"/>
                <a:cs typeface="Times New Roman"/>
              </a:rPr>
              <a:t>dilanjutkan dengan peluncuran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menjadi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informasi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yang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bisa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online.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745" y="91566"/>
            <a:ext cx="5686171" cy="6766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917" y="478358"/>
            <a:ext cx="4375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PENDA</a:t>
            </a:r>
            <a:r>
              <a:rPr sz="4400" spc="-20" dirty="0"/>
              <a:t>H</a:t>
            </a:r>
            <a:r>
              <a:rPr sz="4400" dirty="0"/>
              <a:t>ULUAN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16227"/>
            <a:ext cx="8074659" cy="4753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+mj-lt"/>
                <a:cs typeface="Times New Roman"/>
              </a:rPr>
              <a:t>Sistem </a:t>
            </a:r>
            <a:r>
              <a:rPr sz="2800" spc="-5" dirty="0">
                <a:latin typeface="+mj-lt"/>
                <a:cs typeface="Times New Roman"/>
              </a:rPr>
              <a:t>Informasi merupakan suatu teknologi yang </a:t>
            </a:r>
            <a:r>
              <a:rPr sz="2800" dirty="0">
                <a:latin typeface="+mj-lt"/>
                <a:cs typeface="Times New Roman"/>
              </a:rPr>
              <a:t> </a:t>
            </a:r>
            <a:r>
              <a:rPr sz="2800" spc="-5" dirty="0">
                <a:latin typeface="+mj-lt"/>
                <a:cs typeface="Times New Roman"/>
              </a:rPr>
              <a:t>banyak</a:t>
            </a:r>
            <a:r>
              <a:rPr sz="2800" dirty="0">
                <a:latin typeface="+mj-lt"/>
                <a:cs typeface="Times New Roman"/>
              </a:rPr>
              <a:t> digunakan</a:t>
            </a:r>
            <a:r>
              <a:rPr sz="2800" spc="5" dirty="0">
                <a:latin typeface="+mj-lt"/>
                <a:cs typeface="Times New Roman"/>
              </a:rPr>
              <a:t> </a:t>
            </a:r>
            <a:r>
              <a:rPr sz="2800" dirty="0">
                <a:latin typeface="+mj-lt"/>
                <a:cs typeface="Times New Roman"/>
              </a:rPr>
              <a:t>di</a:t>
            </a:r>
            <a:r>
              <a:rPr sz="2800" spc="5" dirty="0">
                <a:latin typeface="+mj-lt"/>
                <a:cs typeface="Times New Roman"/>
              </a:rPr>
              <a:t> </a:t>
            </a:r>
            <a:r>
              <a:rPr sz="2800" spc="-5" dirty="0">
                <a:latin typeface="+mj-lt"/>
                <a:cs typeface="Times New Roman"/>
              </a:rPr>
              <a:t>dunia</a:t>
            </a:r>
            <a:r>
              <a:rPr sz="2800" dirty="0">
                <a:latin typeface="+mj-lt"/>
                <a:cs typeface="Times New Roman"/>
              </a:rPr>
              <a:t> </a:t>
            </a:r>
            <a:r>
              <a:rPr sz="2800" spc="-5" dirty="0">
                <a:latin typeface="+mj-lt"/>
                <a:cs typeface="Times New Roman"/>
              </a:rPr>
              <a:t>ini.</a:t>
            </a:r>
            <a:r>
              <a:rPr sz="2800" dirty="0">
                <a:latin typeface="+mj-lt"/>
                <a:cs typeface="Times New Roman"/>
              </a:rPr>
              <a:t> </a:t>
            </a:r>
            <a:r>
              <a:rPr sz="2800" spc="-5" dirty="0">
                <a:latin typeface="+mj-lt"/>
                <a:cs typeface="Times New Roman"/>
              </a:rPr>
              <a:t>Baik</a:t>
            </a:r>
            <a:r>
              <a:rPr sz="2800" spc="720" dirty="0">
                <a:latin typeface="+mj-lt"/>
                <a:cs typeface="Times New Roman"/>
              </a:rPr>
              <a:t> </a:t>
            </a:r>
            <a:r>
              <a:rPr sz="2800" spc="-5" dirty="0">
                <a:latin typeface="+mj-lt"/>
                <a:cs typeface="Times New Roman"/>
              </a:rPr>
              <a:t>untuk </a:t>
            </a:r>
            <a:r>
              <a:rPr sz="2800" dirty="0">
                <a:latin typeface="+mj-lt"/>
                <a:cs typeface="Times New Roman"/>
              </a:rPr>
              <a:t> keperluan</a:t>
            </a:r>
            <a:r>
              <a:rPr sz="2800" spc="5" dirty="0">
                <a:latin typeface="+mj-lt"/>
                <a:cs typeface="Times New Roman"/>
              </a:rPr>
              <a:t> </a:t>
            </a:r>
            <a:r>
              <a:rPr sz="2800" spc="-5" dirty="0">
                <a:latin typeface="+mj-lt"/>
                <a:cs typeface="Times New Roman"/>
              </a:rPr>
              <a:t>pabrik,</a:t>
            </a:r>
            <a:r>
              <a:rPr sz="2800" dirty="0">
                <a:latin typeface="+mj-lt"/>
                <a:cs typeface="Times New Roman"/>
              </a:rPr>
              <a:t> </a:t>
            </a:r>
            <a:r>
              <a:rPr sz="2800" spc="-5" dirty="0">
                <a:latin typeface="+mj-lt"/>
                <a:cs typeface="Times New Roman"/>
              </a:rPr>
              <a:t>perusahaan,</a:t>
            </a:r>
            <a:r>
              <a:rPr sz="2800" dirty="0">
                <a:latin typeface="+mj-lt"/>
                <a:cs typeface="Times New Roman"/>
              </a:rPr>
              <a:t> </a:t>
            </a:r>
            <a:r>
              <a:rPr sz="2800" spc="-5" dirty="0">
                <a:latin typeface="+mj-lt"/>
                <a:cs typeface="Times New Roman"/>
              </a:rPr>
              <a:t>perkantoran</a:t>
            </a:r>
            <a:r>
              <a:rPr sz="2800" dirty="0">
                <a:latin typeface="+mj-lt"/>
                <a:cs typeface="Times New Roman"/>
              </a:rPr>
              <a:t> dan </a:t>
            </a:r>
            <a:r>
              <a:rPr sz="2800" spc="-710" dirty="0">
                <a:latin typeface="+mj-lt"/>
                <a:cs typeface="Times New Roman"/>
              </a:rPr>
              <a:t> </a:t>
            </a:r>
            <a:r>
              <a:rPr sz="2800" spc="-5" dirty="0">
                <a:latin typeface="+mj-lt"/>
                <a:cs typeface="Times New Roman"/>
              </a:rPr>
              <a:t>pendidikan. </a:t>
            </a:r>
            <a:r>
              <a:rPr sz="2800" dirty="0">
                <a:latin typeface="+mj-lt"/>
                <a:cs typeface="Times New Roman"/>
              </a:rPr>
              <a:t>Pada laporan ini </a:t>
            </a:r>
            <a:r>
              <a:rPr sz="2800" spc="-10" dirty="0">
                <a:latin typeface="+mj-lt"/>
                <a:cs typeface="Times New Roman"/>
              </a:rPr>
              <a:t>kami membahas </a:t>
            </a:r>
            <a:r>
              <a:rPr sz="2800" spc="-5" dirty="0" err="1">
                <a:latin typeface="+mj-lt"/>
                <a:cs typeface="Times New Roman"/>
              </a:rPr>
              <a:t>suatu</a:t>
            </a:r>
            <a:r>
              <a:rPr sz="2800" spc="-5" dirty="0">
                <a:latin typeface="+mj-lt"/>
                <a:cs typeface="Times New Roman"/>
              </a:rPr>
              <a:t> </a:t>
            </a:r>
            <a:r>
              <a:rPr sz="2800" dirty="0">
                <a:latin typeface="+mj-lt"/>
                <a:cs typeface="Times New Roman"/>
              </a:rPr>
              <a:t> s</a:t>
            </a:r>
            <a:r>
              <a:rPr lang="en-ID" sz="2800" dirty="0">
                <a:latin typeface="+mj-lt"/>
                <a:cs typeface="Times New Roman"/>
              </a:rPr>
              <a:t>y</a:t>
            </a:r>
            <a:r>
              <a:rPr lang="en-US" sz="2800" dirty="0">
                <a:latin typeface="+mj-lt"/>
                <a:cs typeface="Times New Roman"/>
              </a:rPr>
              <a:t>s</a:t>
            </a:r>
            <a:r>
              <a:rPr sz="2800" dirty="0">
                <a:latin typeface="+mj-lt"/>
                <a:cs typeface="Times New Roman"/>
              </a:rPr>
              <a:t>tem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dirty="0" err="1">
                <a:latin typeface="+mj-lt"/>
                <a:cs typeface="Times New Roman"/>
              </a:rPr>
              <a:t>manajemen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dirty="0" err="1">
                <a:latin typeface="+mj-lt"/>
                <a:cs typeface="Times New Roman"/>
              </a:rPr>
              <a:t>konveksi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ID" sz="2800" dirty="0" err="1">
                <a:latin typeface="+mj-lt"/>
              </a:rPr>
              <a:t>Sebagai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contoh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peran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teknologi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informasi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dalam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bidang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ekonomi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bisnis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adalah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pemanfaatan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dalam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pengolahan</a:t>
            </a:r>
            <a:r>
              <a:rPr lang="en-ID" sz="2800" dirty="0">
                <a:latin typeface="+mj-lt"/>
              </a:rPr>
              <a:t> data </a:t>
            </a:r>
            <a:r>
              <a:rPr lang="en-ID" sz="2800" dirty="0" err="1">
                <a:latin typeface="+mj-lt"/>
              </a:rPr>
              <a:t>produksi</a:t>
            </a:r>
            <a:r>
              <a:rPr lang="en-ID" sz="2800" dirty="0">
                <a:latin typeface="+mj-lt"/>
              </a:rPr>
              <a:t>, </a:t>
            </a:r>
            <a:r>
              <a:rPr lang="en-ID" sz="2800" dirty="0" err="1">
                <a:latin typeface="+mj-lt"/>
              </a:rPr>
              <a:t>penjualan</a:t>
            </a:r>
            <a:r>
              <a:rPr lang="en-ID" sz="2800" dirty="0">
                <a:latin typeface="+mj-lt"/>
              </a:rPr>
              <a:t> dan </a:t>
            </a:r>
            <a:r>
              <a:rPr lang="en-ID" sz="2800" dirty="0" err="1">
                <a:latin typeface="+mj-lt"/>
              </a:rPr>
              <a:t>pengelolaan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stok</a:t>
            </a:r>
            <a:r>
              <a:rPr lang="en-ID" sz="2800" dirty="0">
                <a:latin typeface="+mj-lt"/>
              </a:rPr>
              <a:t>. </a:t>
            </a:r>
            <a:r>
              <a:rPr lang="en-ID" sz="2800" dirty="0" err="1">
                <a:latin typeface="+mj-lt"/>
              </a:rPr>
              <a:t>Adanya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persaingan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usaha</a:t>
            </a:r>
            <a:r>
              <a:rPr lang="en-ID" sz="2800" dirty="0">
                <a:latin typeface="+mj-lt"/>
              </a:rPr>
              <a:t> yang </a:t>
            </a:r>
            <a:r>
              <a:rPr lang="en-ID" sz="2800" dirty="0" err="1">
                <a:latin typeface="+mj-lt"/>
              </a:rPr>
              <a:t>ketat</a:t>
            </a:r>
            <a:r>
              <a:rPr lang="en-ID" sz="2800" dirty="0">
                <a:latin typeface="+mj-lt"/>
              </a:rPr>
              <a:t> dan </a:t>
            </a:r>
            <a:r>
              <a:rPr lang="en-ID" sz="2800" dirty="0" err="1">
                <a:latin typeface="+mj-lt"/>
              </a:rPr>
              <a:t>kebutuhan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untuk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mencari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inovasi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terbaru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untuk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meningkatkan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kualitas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produk</a:t>
            </a:r>
            <a:r>
              <a:rPr lang="en-ID" sz="2800" dirty="0">
                <a:latin typeface="+mj-lt"/>
              </a:rPr>
              <a:t> yang </a:t>
            </a:r>
            <a:r>
              <a:rPr lang="en-ID" sz="2800" dirty="0" err="1">
                <a:latin typeface="+mj-lt"/>
              </a:rPr>
              <a:t>akan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dipasarkan</a:t>
            </a:r>
            <a:r>
              <a:rPr lang="en-ID" sz="2800" dirty="0">
                <a:latin typeface="+mj-lt"/>
              </a:rPr>
              <a:t> dan </a:t>
            </a:r>
            <a:r>
              <a:rPr lang="en-ID" sz="2800" dirty="0" err="1">
                <a:latin typeface="+mj-lt"/>
              </a:rPr>
              <a:t>memikat</a:t>
            </a:r>
            <a:r>
              <a:rPr lang="en-ID" sz="2800" dirty="0">
                <a:latin typeface="+mj-lt"/>
              </a:rPr>
              <a:t> </a:t>
            </a:r>
            <a:r>
              <a:rPr lang="en-ID" sz="2800" dirty="0" err="1">
                <a:latin typeface="+mj-lt"/>
              </a:rPr>
              <a:t>pelanggan</a:t>
            </a:r>
            <a:endParaRPr sz="2800" dirty="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7403"/>
            <a:ext cx="74675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Flowgraph proses pada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19142-7FAF-AD3F-17EC-54C775F75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54927"/>
            <a:ext cx="3668475" cy="621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366" y="478358"/>
            <a:ext cx="32880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INFO</a:t>
            </a:r>
            <a:r>
              <a:rPr sz="4400" spc="-15" dirty="0"/>
              <a:t>R</a:t>
            </a:r>
            <a:r>
              <a:rPr sz="4400" dirty="0"/>
              <a:t>MASI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8073390" cy="2979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Dengan adanya sistem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ini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maka dapat </a:t>
            </a:r>
            <a:r>
              <a:rPr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admin Gudang, </a:t>
            </a:r>
            <a:r>
              <a:rPr lang="en-US"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US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komputerisasi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sv-SE" sz="2400" b="1" dirty="0">
                <a:latin typeface="Arial" panose="020B0604020202020204" pitchFamily="34" charset="0"/>
                <a:cs typeface="Arial" panose="020B0604020202020204" pitchFamily="34" charset="0"/>
              </a:rPr>
              <a:t>Dengan adanya sistem manajemen berbasis komputer di Nayla Collection diharapkan agar keberjalanan kegiatan perusahaan menjadi lebih cepat, terorganisir, terintegrasi dan terpantau dengan baik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370" y="478358"/>
            <a:ext cx="3987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HASIL</a:t>
            </a:r>
            <a:r>
              <a:rPr sz="4400" spc="-270" dirty="0"/>
              <a:t> </a:t>
            </a:r>
            <a:r>
              <a:rPr sz="4400" dirty="0"/>
              <a:t>SISTEM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9889" y="5093411"/>
            <a:ext cx="7959725" cy="484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9245" marR="5080" indent="-1567180">
              <a:lnSpc>
                <a:spcPct val="120000"/>
              </a:lnSpc>
              <a:spcBef>
                <a:spcPts val="100"/>
              </a:spcBef>
            </a:pPr>
            <a:r>
              <a:rPr sz="2800" spc="-30" dirty="0">
                <a:latin typeface="Times New Roman"/>
                <a:cs typeface="Times New Roman"/>
              </a:rPr>
              <a:t>Tampilan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Halaman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Utama</a:t>
            </a:r>
            <a:r>
              <a:rPr lang="en-US" sz="2800" spc="20" dirty="0">
                <a:latin typeface="Times New Roman"/>
                <a:cs typeface="Times New Roman"/>
              </a:rPr>
              <a:t> User Bagian </a:t>
            </a:r>
            <a:r>
              <a:rPr lang="en-US" sz="2800" spc="20" dirty="0" err="1">
                <a:latin typeface="Times New Roman"/>
                <a:cs typeface="Times New Roman"/>
              </a:rPr>
              <a:t>Produksi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9410F-4EA0-142F-E7F2-4122A6FCE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1" t="13698" r="25022" b="12319"/>
          <a:stretch/>
        </p:blipFill>
        <p:spPr bwMode="auto">
          <a:xfrm>
            <a:off x="1966648" y="1764589"/>
            <a:ext cx="5210703" cy="2738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492" y="478358"/>
            <a:ext cx="4304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STAKEHOLDER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4947"/>
            <a:ext cx="5148580" cy="20745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Stakeholder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dalam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sistem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adalah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Admin Gudang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Bagian </a:t>
            </a:r>
            <a:r>
              <a:rPr lang="en-US" sz="2800" spc="-5" dirty="0" err="1">
                <a:latin typeface="Times New Roman"/>
                <a:cs typeface="Times New Roman"/>
              </a:rPr>
              <a:t>Produksi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Bagian </a:t>
            </a:r>
            <a:r>
              <a:rPr lang="en-US" sz="2800" spc="-5" dirty="0" err="1">
                <a:latin typeface="Times New Roman"/>
                <a:cs typeface="Times New Roman"/>
              </a:rPr>
              <a:t>Distribusi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0"/>
            <a:ext cx="8686800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ID" sz="2800" dirty="0" err="1"/>
              <a:t>Tujuan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penelitian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pengembangan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manajemen</a:t>
            </a:r>
            <a:r>
              <a:rPr lang="en-ID" sz="2800" dirty="0"/>
              <a:t> </a:t>
            </a:r>
            <a:r>
              <a:rPr lang="en-ID" sz="2800" dirty="0" err="1"/>
              <a:t>rantai</a:t>
            </a:r>
            <a:r>
              <a:rPr lang="en-ID" sz="2800" dirty="0"/>
              <a:t> </a:t>
            </a:r>
            <a:r>
              <a:rPr lang="en-ID" sz="2800" dirty="0" err="1"/>
              <a:t>pasok</a:t>
            </a:r>
            <a:r>
              <a:rPr lang="en-ID" sz="2800" dirty="0"/>
              <a:t> (SCM)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diketahui</a:t>
            </a:r>
            <a:r>
              <a:rPr lang="en-ID" sz="2800" dirty="0"/>
              <a:t> </a:t>
            </a:r>
            <a:r>
              <a:rPr lang="en-ID" sz="2800" dirty="0" err="1"/>
              <a:t>bahwa</a:t>
            </a:r>
            <a:r>
              <a:rPr lang="en-ID" sz="2800" dirty="0"/>
              <a:t> </a:t>
            </a:r>
            <a:r>
              <a:rPr lang="en-ID" sz="2800" dirty="0" err="1"/>
              <a:t>produksi</a:t>
            </a:r>
            <a:r>
              <a:rPr lang="en-ID" sz="2800" dirty="0"/>
              <a:t>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sampai</a:t>
            </a:r>
            <a:r>
              <a:rPr lang="en-ID" sz="2800" dirty="0"/>
              <a:t> </a:t>
            </a:r>
            <a:r>
              <a:rPr lang="en-ID" sz="2800" dirty="0" err="1"/>
              <a:t>kepada</a:t>
            </a:r>
            <a:r>
              <a:rPr lang="en-ID" sz="2800" dirty="0"/>
              <a:t> </a:t>
            </a:r>
            <a:r>
              <a:rPr lang="en-ID" sz="2800" dirty="0" err="1"/>
              <a:t>tahap</a:t>
            </a:r>
            <a:r>
              <a:rPr lang="en-ID" sz="2800" dirty="0"/>
              <a:t> </a:t>
            </a:r>
            <a:r>
              <a:rPr lang="en-ID" sz="2800" dirty="0" err="1"/>
              <a:t>terakhir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alur</a:t>
            </a:r>
            <a:r>
              <a:rPr lang="en-ID" sz="2800" dirty="0"/>
              <a:t> yang </a:t>
            </a:r>
            <a:r>
              <a:rPr lang="en-ID" sz="2800" dirty="0" err="1"/>
              <a:t>sebagai</a:t>
            </a:r>
            <a:r>
              <a:rPr lang="en-ID" sz="2800" dirty="0"/>
              <a:t> mana </a:t>
            </a:r>
            <a:r>
              <a:rPr lang="en-ID" sz="2800" dirty="0" err="1"/>
              <a:t>mestinya</a:t>
            </a:r>
            <a:r>
              <a:rPr lang="en-ID" sz="2800" dirty="0"/>
              <a:t> dan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dipantau</a:t>
            </a:r>
            <a:r>
              <a:rPr lang="en-ID" sz="2800" dirty="0"/>
              <a:t>. 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 err="1">
                <a:latin typeface="Times New Roman"/>
                <a:cs typeface="Times New Roman"/>
              </a:rPr>
              <a:t>Pembuatan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sistem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menggunakan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PHP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FrameWork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untuk </a:t>
            </a:r>
            <a:r>
              <a:rPr sz="2800" spc="-5" dirty="0">
                <a:latin typeface="Times New Roman"/>
                <a:cs typeface="Times New Roman"/>
              </a:rPr>
              <a:t>bahasa pemrogramannya dengan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merealisasikan model </a:t>
            </a:r>
            <a:r>
              <a:rPr sz="2800" spc="-10" dirty="0">
                <a:latin typeface="Times New Roman"/>
                <a:cs typeface="Times New Roman"/>
              </a:rPr>
              <a:t>MVC </a:t>
            </a:r>
            <a:r>
              <a:rPr sz="2800" spc="-5" dirty="0">
                <a:latin typeface="Times New Roman"/>
                <a:cs typeface="Times New Roman"/>
              </a:rPr>
              <a:t>(Model, </a:t>
            </a:r>
            <a:r>
              <a:rPr sz="2800" spc="-75" dirty="0">
                <a:latin typeface="Times New Roman"/>
                <a:cs typeface="Times New Roman"/>
              </a:rPr>
              <a:t>View, 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Controller)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yaitu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</a:t>
            </a:r>
            <a:r>
              <a:rPr sz="2800" spc="-20" dirty="0">
                <a:latin typeface="Times New Roman"/>
                <a:cs typeface="Times New Roman"/>
              </a:rPr>
              <a:t>Igniter.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520" y="478358"/>
            <a:ext cx="537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GAMBARAN</a:t>
            </a:r>
            <a:r>
              <a:rPr sz="4400" spc="-100" dirty="0"/>
              <a:t> </a:t>
            </a:r>
            <a:r>
              <a:rPr sz="4400" dirty="0"/>
              <a:t>UMUM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90066"/>
            <a:ext cx="26898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37615" algn="l"/>
                <a:tab pos="1631314" algn="l"/>
              </a:tabLst>
            </a:pPr>
            <a:r>
              <a:rPr sz="2800" spc="-5" dirty="0">
                <a:latin typeface="Times New Roman"/>
                <a:cs typeface="Times New Roman"/>
              </a:rPr>
              <a:t>Sistem	informasi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asi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tentang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5800" y="1290066"/>
            <a:ext cx="52266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95"/>
              </a:spcBef>
              <a:tabLst>
                <a:tab pos="1831975" algn="l"/>
                <a:tab pos="2056130" algn="l"/>
                <a:tab pos="2467610" algn="l"/>
                <a:tab pos="3752850" algn="l"/>
                <a:tab pos="4305935" algn="l"/>
              </a:tabLst>
            </a:pP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enj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rusan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akan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sistem  pen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lang="en-US" sz="2800" spc="-5" dirty="0" err="1">
                <a:latin typeface="Times New Roman"/>
                <a:cs typeface="Times New Roman"/>
              </a:rPr>
              <a:t>Produk</a:t>
            </a:r>
            <a:r>
              <a:rPr lang="en-US" sz="2800" spc="-5" dirty="0">
                <a:latin typeface="Times New Roman"/>
                <a:cs typeface="Times New Roman"/>
              </a:rPr>
              <a:t> dan </a:t>
            </a:r>
            <a:r>
              <a:rPr lang="en-US" sz="2800" spc="-5" dirty="0" err="1">
                <a:latin typeface="Times New Roman"/>
                <a:cs typeface="Times New Roman"/>
              </a:rPr>
              <a:t>produksi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143505"/>
            <a:ext cx="807212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Yang </a:t>
            </a:r>
            <a:r>
              <a:rPr lang="en-US" sz="2800" spc="-5" dirty="0" err="1">
                <a:latin typeface="Times New Roman"/>
                <a:cs typeface="Times New Roman"/>
              </a:rPr>
              <a:t>dilakukan</a:t>
            </a:r>
            <a:r>
              <a:rPr lang="en-US" sz="2800" spc="-5" dirty="0">
                <a:latin typeface="Times New Roman"/>
                <a:cs typeface="Times New Roman"/>
              </a:rPr>
              <a:t> oleh </a:t>
            </a:r>
            <a:r>
              <a:rPr lang="en-US" sz="2800" spc="-5" dirty="0" err="1">
                <a:latin typeface="Times New Roman"/>
                <a:cs typeface="Times New Roman"/>
              </a:rPr>
              <a:t>konveksi</a:t>
            </a:r>
            <a:r>
              <a:rPr lang="en-US" sz="2800" spc="-5" dirty="0">
                <a:latin typeface="Times New Roman"/>
                <a:cs typeface="Times New Roman"/>
              </a:rPr>
              <a:t> Nayla Collection. </a:t>
            </a:r>
            <a:r>
              <a:rPr sz="2800" spc="-5" dirty="0">
                <a:latin typeface="Times New Roman"/>
                <a:cs typeface="Times New Roman"/>
              </a:rPr>
              <a:t>Pada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halaman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depan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sistem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informasi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menampilkan</a:t>
            </a:r>
            <a:r>
              <a:rPr lang="en-US" sz="2800" spc="-5" dirty="0">
                <a:latin typeface="Times New Roman"/>
                <a:cs typeface="Times New Roman"/>
              </a:rPr>
              <a:t> menu login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508" y="478358"/>
            <a:ext cx="4809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PERM</a:t>
            </a:r>
            <a:r>
              <a:rPr sz="4400" spc="-15" dirty="0"/>
              <a:t>A</a:t>
            </a:r>
            <a:r>
              <a:rPr sz="4400" dirty="0"/>
              <a:t>SALAH</a:t>
            </a:r>
            <a:r>
              <a:rPr sz="4400" spc="-15" dirty="0"/>
              <a:t>A</a:t>
            </a:r>
            <a:r>
              <a:rPr sz="4400" dirty="0"/>
              <a:t>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8063230" cy="46365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110490" indent="-285750" algn="just">
              <a:lnSpc>
                <a:spcPct val="150000"/>
              </a:lnSpc>
              <a:spcBef>
                <a:spcPts val="1005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Belum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pendataan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pendataan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keluar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produksi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pendataan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konveksi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Nayla collection</a:t>
            </a:r>
          </a:p>
          <a:p>
            <a:pPr marL="285750" marR="110490" indent="-285750" algn="just">
              <a:lnSpc>
                <a:spcPct val="150000"/>
              </a:lnSpc>
              <a:spcBef>
                <a:spcPts val="1005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proses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terjadi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penumpukan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terjadi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kurangnya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diketahui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langsung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pencatatan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pengontrolan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baku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produksi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110490" indent="-285750" algn="just">
              <a:lnSpc>
                <a:spcPct val="150000"/>
              </a:lnSpc>
              <a:spcBef>
                <a:spcPts val="1005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kurangnya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baku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menyebabkan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terhambat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waktu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memenuhi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target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12700" marR="18034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635" y="203657"/>
            <a:ext cx="5612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/>
              <a:t>BATASAN</a:t>
            </a:r>
            <a:r>
              <a:rPr sz="4400" spc="-100" dirty="0"/>
              <a:t> </a:t>
            </a:r>
            <a:r>
              <a:rPr sz="4400" dirty="0"/>
              <a:t>MASALAH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4800" y="1217498"/>
            <a:ext cx="8610600" cy="52084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Sistem </a:t>
            </a:r>
            <a:r>
              <a:rPr sz="2800" spc="-5" dirty="0">
                <a:latin typeface="Times New Roman"/>
                <a:cs typeface="Times New Roman"/>
              </a:rPr>
              <a:t>ini permasalahannya di batasi agar </a:t>
            </a:r>
            <a:r>
              <a:rPr sz="2800" dirty="0">
                <a:latin typeface="Times New Roman"/>
                <a:cs typeface="Times New Roman"/>
              </a:rPr>
              <a:t>kita terfokus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dapat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informasi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dengan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benar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tepat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Times New Roman"/>
                <a:cs typeface="Times New Roman"/>
              </a:rPr>
              <a:t>sasaran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Ruang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lingkup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permasalahan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adalah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sebagai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 err="1">
                <a:latin typeface="Times New Roman"/>
                <a:cs typeface="Times New Roman"/>
              </a:rPr>
              <a:t>berikut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  <a:p>
            <a:pPr marL="184150" marR="6350" indent="-17145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d-ID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 yang akan dibuat adalah untuk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memonitoring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pengelolaan produksi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guna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target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produksi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400" spc="-1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84150" marR="6350" indent="-17145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dibangun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mengelola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pengendalian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bahan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baku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pelaksanaan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produksi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penjualan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kelola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distribusi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kepada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customer.Sistem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dibuat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Supply Chain Management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manajemen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rantai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pasok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mengelola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usaha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konveksi</a:t>
            </a:r>
            <a:r>
              <a:rPr lang="id-ID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400" spc="-1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478358"/>
            <a:ext cx="1529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</a:t>
            </a:r>
            <a:r>
              <a:rPr sz="4400" spc="-330" dirty="0"/>
              <a:t>A</a:t>
            </a:r>
            <a:r>
              <a:rPr sz="4400" spc="-325" dirty="0"/>
              <a:t>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694930" cy="2956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Dalam</a:t>
            </a:r>
            <a:r>
              <a:rPr sz="2800" spc="-5" dirty="0">
                <a:latin typeface="Times New Roman"/>
                <a:cs typeface="Times New Roman"/>
              </a:rPr>
              <a:t> pengumpulan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Data-data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yang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dibutuhkan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meliputi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Produk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Bahan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800" spc="-5" dirty="0" err="1">
                <a:latin typeface="Times New Roman"/>
                <a:cs typeface="Times New Roman"/>
              </a:rPr>
              <a:t>Produksi</a:t>
            </a:r>
            <a:r>
              <a:rPr lang="en-US" sz="2800" spc="-5" dirty="0">
                <a:latin typeface="Times New Roman"/>
                <a:cs typeface="Times New Roman"/>
              </a:rPr>
              <a:t>, </a:t>
            </a:r>
            <a:r>
              <a:rPr lang="en-US" sz="2800" spc="-5" dirty="0" err="1">
                <a:latin typeface="Times New Roman"/>
                <a:cs typeface="Times New Roman"/>
              </a:rPr>
              <a:t>Pemesanan</a:t>
            </a:r>
            <a:r>
              <a:rPr lang="en-US" sz="2800" spc="-5" dirty="0">
                <a:latin typeface="Times New Roman"/>
                <a:cs typeface="Times New Roman"/>
              </a:rPr>
              <a:t> dan </a:t>
            </a:r>
            <a:r>
              <a:rPr lang="en-US" sz="2800" spc="-5" dirty="0" err="1">
                <a:latin typeface="Times New Roman"/>
                <a:cs typeface="Times New Roman"/>
              </a:rPr>
              <a:t>Distribusi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Penjualan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458" y="401573"/>
            <a:ext cx="7544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DFD</a:t>
            </a:r>
            <a:r>
              <a:rPr sz="4000" spc="-25" dirty="0"/>
              <a:t> </a:t>
            </a:r>
            <a:r>
              <a:rPr sz="4000" spc="-5" dirty="0" err="1"/>
              <a:t>Sistem</a:t>
            </a:r>
            <a:r>
              <a:rPr sz="4000" spc="10" dirty="0"/>
              <a:t> </a:t>
            </a:r>
            <a:r>
              <a:rPr lang="en-US" sz="4000" spc="-5" dirty="0" err="1"/>
              <a:t>Manajemen</a:t>
            </a:r>
            <a:r>
              <a:rPr lang="en-US" sz="4000" spc="-5" dirty="0"/>
              <a:t> </a:t>
            </a:r>
            <a:r>
              <a:rPr lang="en-US" sz="4000" spc="-5" dirty="0" err="1"/>
              <a:t>Konveksi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7D828-3FEF-980A-2FA0-71E3DCC192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84" y="978577"/>
            <a:ext cx="5009832" cy="591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754443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/>
              <a:t>Activity diagram Login</a:t>
            </a:r>
            <a:r>
              <a:rPr sz="2400" spc="-25" dirty="0"/>
              <a:t> </a:t>
            </a:r>
            <a:r>
              <a:rPr sz="2400" spc="-5" dirty="0" err="1"/>
              <a:t>Sistem</a:t>
            </a:r>
            <a:r>
              <a:rPr sz="2400" spc="10" dirty="0"/>
              <a:t> </a:t>
            </a:r>
            <a:r>
              <a:rPr lang="en-US" sz="2400" spc="-5" dirty="0" err="1"/>
              <a:t>Manajemen</a:t>
            </a:r>
            <a:r>
              <a:rPr lang="en-US" sz="2400" spc="-5" dirty="0"/>
              <a:t> </a:t>
            </a:r>
            <a:r>
              <a:rPr lang="en-US" sz="2400" spc="-5" dirty="0" err="1"/>
              <a:t>Konveksi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AD195-1839-437C-B389-E057E81A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14425"/>
            <a:ext cx="8010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974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833</Words>
  <Application>Microsoft Office PowerPoint</Application>
  <PresentationFormat>On-screen Show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MT</vt:lpstr>
      <vt:lpstr>Calibri</vt:lpstr>
      <vt:lpstr>Times New Roman</vt:lpstr>
      <vt:lpstr>Trebuchet MS</vt:lpstr>
      <vt:lpstr>Wingdings 3</vt:lpstr>
      <vt:lpstr>Facet</vt:lpstr>
      <vt:lpstr>MENGANALISIS  PERANCANGAN SISTEM</vt:lpstr>
      <vt:lpstr>PENDAHULUAN</vt:lpstr>
      <vt:lpstr>PowerPoint Presentation</vt:lpstr>
      <vt:lpstr>GAMBARAN UMUM</vt:lpstr>
      <vt:lpstr>PERMASALAHAN</vt:lpstr>
      <vt:lpstr>BATASAN MASALAH</vt:lpstr>
      <vt:lpstr>DATA</vt:lpstr>
      <vt:lpstr>DFD Sistem Manajemen Konveksi</vt:lpstr>
      <vt:lpstr>Activity diagram Login Sistem Manajemen Konveksi</vt:lpstr>
      <vt:lpstr>Usecase diagram Sistem Manajemen Konveksi</vt:lpstr>
      <vt:lpstr>Usecase diagram Sistem Manajemen Konveksi</vt:lpstr>
      <vt:lpstr>Usecase diagram Sistem Manajemen Konveksi</vt:lpstr>
      <vt:lpstr>KOMPONEN</vt:lpstr>
      <vt:lpstr>PowerPoint Presentation</vt:lpstr>
      <vt:lpstr>PERANGKAT LUNAK (SOFTWARE) Sistem informasi ini menggunakan software Sublime  yang digunakan sebagai mesin bahasa pemrograman  PHP Framework dan MySQL sebagai data base nya.</vt:lpstr>
      <vt:lpstr>PROSEDUR</vt:lpstr>
      <vt:lpstr>PowerPoint Presentation</vt:lpstr>
      <vt:lpstr>3. Prosedur Pengujian Aplikasi</vt:lpstr>
      <vt:lpstr>PowerPoint Presentation</vt:lpstr>
      <vt:lpstr>Flowgraph proses pada aplikasi</vt:lpstr>
      <vt:lpstr>INFORMASI</vt:lpstr>
      <vt:lpstr>HASIL SISTEM</vt:lpstr>
      <vt:lpstr>STAKEHOLDER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fadil</dc:creator>
  <cp:lastModifiedBy>N. Aulina</cp:lastModifiedBy>
  <cp:revision>3</cp:revision>
  <dcterms:created xsi:type="dcterms:W3CDTF">2023-11-24T18:06:48Z</dcterms:created>
  <dcterms:modified xsi:type="dcterms:W3CDTF">2023-11-25T00:25:20Z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2023-11-24T00:00:00Z</vt:filetime>
  </property>
</Properties>
</file>