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343" r:id="rId3"/>
    <p:sldId id="344" r:id="rId4"/>
    <p:sldId id="258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6" r:id="rId14"/>
    <p:sldId id="357" r:id="rId15"/>
    <p:sldId id="389" r:id="rId16"/>
    <p:sldId id="390" r:id="rId17"/>
    <p:sldId id="359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25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343"/>
            <p14:sldId id="344"/>
            <p14:sldId id="258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89"/>
            <p14:sldId id="390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33"/>
    <a:srgbClr val="000099"/>
    <a:srgbClr val="0000FF"/>
    <a:srgbClr val="CC0000"/>
    <a:srgbClr val="996600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56AD-A078-4CAF-9BDD-51AAE8E6D886}" type="datetimeFigureOut">
              <a:rPr lang="id-ID" smtClean="0"/>
              <a:t>19/06/2019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5AE9-083E-4231-9F56-306A597421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83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591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98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253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98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0346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9691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5835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655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083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6119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987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5547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2426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8834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87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4045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533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3273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2375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3263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5867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3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9406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9792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941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4837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4112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0704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985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660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5076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1270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83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0101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040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931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649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973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869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696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97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2A3C-FCAE-493F-9F8E-4740A4D7F564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56C-8AE2-4BD3-9440-FEAB189AC90E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C395-84A6-45F4-9B40-84C7921D59E1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C8E-69EB-497E-B9BB-2F7149AE4B5E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70B-10C8-4C5B-B9A7-38CFD6F51A90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B9A-4E09-4FB0-A623-94BB7D37FA2C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E6E8-FC6F-46BF-8E0A-57F7B24D9303}" type="datetime1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8A10-7070-408C-862B-61177AC6179D}" type="datetime1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10DA-38B2-4CD9-8371-BF39E06A8CD1}" type="datetime1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8482-4671-4088-AEFA-48091473A323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D73-A527-4359-B64C-5BB7500C4BDA}" type="datetime1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7A0B-F482-451F-BDEE-37DB1276E5DB}" type="datetime1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4" name="Pie 13"/>
          <p:cNvSpPr/>
          <p:nvPr userDrawn="1"/>
        </p:nvSpPr>
        <p:spPr>
          <a:xfrm>
            <a:off x="7779027" y="6163711"/>
            <a:ext cx="2913730" cy="1434082"/>
          </a:xfrm>
          <a:prstGeom prst="pie">
            <a:avLst>
              <a:gd name="adj1" fmla="val 10879932"/>
              <a:gd name="adj2" fmla="val 16200000"/>
            </a:avLst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waii.edu/fishlab/Nearside.htm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87041"/>
            <a:ext cx="2743200" cy="2633853"/>
          </a:xfrm>
          <a:prstGeom prst="rect">
            <a:avLst/>
          </a:prstGeom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1182241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87041"/>
            <a:ext cx="2743200" cy="2633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487041"/>
            <a:ext cx="2743200" cy="26338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1258441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Linier, </a:t>
            </a:r>
            <a:r>
              <a:rPr lang="en-US" sz="1600" dirty="0" err="1" smtClean="0">
                <a:latin typeface="Comic Sans MS" pitchFamily="66" charset="0"/>
              </a:rPr>
              <a:t>Kuat</a:t>
            </a:r>
            <a:endParaRPr lang="en-US" sz="1600" dirty="0" smtClean="0">
              <a:latin typeface="Comic Sans MS" pitchFamily="66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1258441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Linier, </a:t>
            </a:r>
            <a:r>
              <a:rPr lang="en-US" sz="1600" dirty="0" err="1" smtClean="0">
                <a:latin typeface="Comic Sans MS" pitchFamily="66" charset="0"/>
              </a:rPr>
              <a:t>Lemah</a:t>
            </a:r>
            <a:endParaRPr lang="en-US" sz="1600" dirty="0" smtClean="0">
              <a:latin typeface="Comic Sans MS" pitchFamily="66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258441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Non-Linier</a:t>
            </a:r>
            <a:endParaRPr lang="en-US" sz="1600" dirty="0" smtClean="0">
              <a:latin typeface="Comic Sans MS" pitchFamily="66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4224147"/>
            <a:ext cx="2743200" cy="2633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4181095"/>
            <a:ext cx="2743200" cy="2633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28" y="4176508"/>
            <a:ext cx="2743200" cy="26338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-5400000">
            <a:off x="-777239" y="4735718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Residuals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-5400000">
            <a:off x="2078623" y="4735718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Residuals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 rot="-5400000">
            <a:off x="4974223" y="4735718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Residuals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7" name="Rectangle 87"/>
          <p:cNvSpPr>
            <a:spLocks noChangeArrowheads="1"/>
          </p:cNvSpPr>
          <p:nvPr/>
        </p:nvSpPr>
        <p:spPr bwMode="auto">
          <a:xfrm>
            <a:off x="0" y="638936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4000" b="1" dirty="0" smtClean="0"/>
              <a:t>Regresi Linier - Residual</a:t>
            </a:r>
            <a:endParaRPr lang="sv-SE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65729" y="6266330"/>
            <a:ext cx="6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acak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4058795" y="6266330"/>
            <a:ext cx="15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acak - tersebar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6706373" y="6249291"/>
            <a:ext cx="186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berpola - tersebar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986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1001405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3200" b="1" dirty="0" smtClean="0"/>
              <a:t>Model </a:t>
            </a:r>
            <a:r>
              <a:rPr lang="en-US" sz="3200" b="1" dirty="0" err="1" smtClean="0"/>
              <a:t>Regresi</a:t>
            </a:r>
            <a:r>
              <a:rPr lang="id-ID" sz="3200" b="1" dirty="0" smtClean="0"/>
              <a:t> </a:t>
            </a:r>
            <a:r>
              <a:rPr lang="en-US" sz="3200" b="1" dirty="0"/>
              <a:t>Linier</a:t>
            </a:r>
            <a:endParaRPr lang="sv-SE" sz="32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80556" y="4915380"/>
            <a:ext cx="16834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id-ID" altLang="en-US" b="0" dirty="0" smtClean="0">
                <a:latin typeface="Comic Sans MS" panose="030F0702030302020204" pitchFamily="66" charset="0"/>
              </a:rPr>
              <a:t>Komponen </a:t>
            </a:r>
            <a:br>
              <a:rPr lang="id-ID" altLang="en-US" b="0" dirty="0" smtClean="0">
                <a:latin typeface="Comic Sans MS" panose="030F0702030302020204" pitchFamily="66" charset="0"/>
              </a:rPr>
            </a:br>
            <a:r>
              <a:rPr lang="id-ID" altLang="en-US" b="0" dirty="0" smtClean="0">
                <a:latin typeface="Comic Sans MS" panose="030F0702030302020204" pitchFamily="66" charset="0"/>
              </a:rPr>
              <a:t>linier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4647" y="2926977"/>
            <a:ext cx="167163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ntercept 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8647" y="2698377"/>
            <a:ext cx="198120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Slope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57209" y="3774945"/>
            <a:ext cx="151923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latin typeface="Comic Sans MS" panose="030F0702030302020204" pitchFamily="66" charset="0"/>
              </a:rPr>
              <a:t>Random E</a:t>
            </a:r>
            <a:r>
              <a:rPr lang="en-US" altLang="en-US" b="0" dirty="0" smtClean="0">
                <a:latin typeface="Comic Sans MS" panose="030F0702030302020204" pitchFamily="66" charset="0"/>
              </a:rPr>
              <a:t>rror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247" y="3774945"/>
            <a:ext cx="183832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altLang="en-US" b="0" dirty="0" smtClean="0">
                <a:latin typeface="Comic Sans MS" panose="030F0702030302020204" pitchFamily="66" charset="0"/>
              </a:rPr>
              <a:t>Variabel terikat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04285" y="3384177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89885" y="415594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389667" y="3307977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20940815" flipH="1" flipV="1">
            <a:off x="6820644" y="4113960"/>
            <a:ext cx="432527" cy="839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65866" y="2698377"/>
            <a:ext cx="216758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err="1" smtClean="0">
                <a:latin typeface="Comic Sans MS" panose="030F0702030302020204" pitchFamily="66" charset="0"/>
              </a:rPr>
              <a:t>Variab</a:t>
            </a:r>
            <a:r>
              <a:rPr lang="id-ID" altLang="en-US" b="0" dirty="0" smtClean="0">
                <a:latin typeface="Comic Sans MS" panose="030F0702030302020204" pitchFamily="66" charset="0"/>
              </a:rPr>
              <a:t>el bebas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15" name="AutoShape 14"/>
          <p:cNvSpPr>
            <a:spLocks/>
          </p:cNvSpPr>
          <p:nvPr/>
        </p:nvSpPr>
        <p:spPr bwMode="auto">
          <a:xfrm rot="16200000" flipV="1">
            <a:off x="4585447" y="3772380"/>
            <a:ext cx="152400" cy="1981200"/>
          </a:xfrm>
          <a:prstGeom prst="leftBrace">
            <a:avLst>
              <a:gd name="adj1" fmla="val 70833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rot="20940815">
            <a:off x="4561248" y="3137676"/>
            <a:ext cx="153904" cy="5605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 rot="16200000" flipV="1">
            <a:off x="6299947" y="449628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805938" y="4915380"/>
            <a:ext cx="20970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id-ID" altLang="en-US" b="0" dirty="0" smtClean="0">
                <a:latin typeface="Comic Sans MS" panose="030F0702030302020204" pitchFamily="66" charset="0"/>
              </a:rPr>
              <a:t>Komponen </a:t>
            </a:r>
            <a:br>
              <a:rPr lang="id-ID" altLang="en-US" b="0" dirty="0" smtClean="0">
                <a:latin typeface="Comic Sans MS" panose="030F0702030302020204" pitchFamily="66" charset="0"/>
              </a:rPr>
            </a:br>
            <a:r>
              <a:rPr lang="id-ID" altLang="en-US" b="0" dirty="0" smtClean="0">
                <a:latin typeface="Comic Sans MS" panose="030F0702030302020204" pitchFamily="66" charset="0"/>
              </a:rPr>
              <a:t>random error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5154"/>
              </p:ext>
            </p:extLst>
          </p:nvPr>
        </p:nvGraphicFramePr>
        <p:xfrm>
          <a:off x="2528047" y="3765177"/>
          <a:ext cx="413616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130300" imgH="228600" progId="Equation.3">
                  <p:embed/>
                </p:oleObj>
              </mc:Choice>
              <mc:Fallback>
                <p:oleObj name="Equation" r:id="rId4" imgW="1130300" imgH="228600" progId="Equation.3">
                  <p:embed/>
                  <p:pic>
                    <p:nvPicPr>
                      <p:cNvPr id="1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047" y="3765177"/>
                        <a:ext cx="4136160" cy="8382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444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1093694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2800" b="1" dirty="0" smtClean="0">
                <a:latin typeface="Comic Sans MS" pitchFamily="66" charset="0"/>
              </a:rPr>
              <a:t>Asumsi-asumsi pada </a:t>
            </a:r>
            <a:r>
              <a:rPr lang="en-US" sz="2800" b="1" dirty="0" err="1" smtClean="0">
                <a:latin typeface="Comic Sans MS" pitchFamily="66" charset="0"/>
              </a:rPr>
              <a:t>Regresi</a:t>
            </a:r>
            <a:r>
              <a:rPr lang="en-US" sz="2800" b="1" dirty="0">
                <a:latin typeface="Comic Sans MS" pitchFamily="66" charset="0"/>
              </a:rPr>
              <a:t> Linier 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1659" y="2707343"/>
            <a:ext cx="8077200" cy="242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id-ID" altLang="en-US" sz="2400" dirty="0" smtClean="0">
                <a:latin typeface="Comic Sans MS" pitchFamily="66" charset="0"/>
              </a:rPr>
              <a:t>Hubungan antar variabel adalah linier.</a:t>
            </a:r>
            <a:endParaRPr lang="en-US" altLang="en-US" sz="2400" dirty="0">
              <a:latin typeface="Comic Sans MS" pitchFamily="66" charset="0"/>
            </a:endParaRPr>
          </a:p>
          <a:p>
            <a:pPr marL="342900" indent="-342900" algn="l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Comic Sans MS" pitchFamily="66" charset="0"/>
            </a:endParaRPr>
          </a:p>
          <a:p>
            <a:pPr marL="342900" indent="-342900" algn="l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Comic Sans MS" pitchFamily="66" charset="0"/>
              </a:rPr>
              <a:t>Errors </a:t>
            </a:r>
            <a:r>
              <a:rPr lang="id-ID" altLang="en-US" sz="2400" dirty="0" smtClean="0">
                <a:latin typeface="Comic Sans MS" pitchFamily="66" charset="0"/>
              </a:rPr>
              <a:t>bersifat bebas</a:t>
            </a:r>
            <a:r>
              <a:rPr lang="en-US" altLang="en-US" sz="2400" dirty="0" smtClean="0">
                <a:latin typeface="Comic Sans MS" pitchFamily="66" charset="0"/>
              </a:rPr>
              <a:t>, </a:t>
            </a:r>
            <a:r>
              <a:rPr lang="id-ID" altLang="en-US" sz="2400" dirty="0" smtClean="0">
                <a:latin typeface="Comic Sans MS" pitchFamily="66" charset="0"/>
              </a:rPr>
              <a:t>terdistribusi normal dengan nilai rata-rata nol dan varians yang konstan</a:t>
            </a:r>
            <a:r>
              <a:rPr lang="en-US" altLang="en-US" sz="2400" dirty="0" smtClean="0">
                <a:latin typeface="Comic Sans MS" pitchFamily="66" charset="0"/>
              </a:rPr>
              <a:t>.</a:t>
            </a:r>
            <a:endParaRPr lang="en-US" altLang="en-US" sz="2400" baseline="30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18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6096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2800" b="1" dirty="0">
                <a:latin typeface="Comic Sans MS" pitchFamily="66" charset="0"/>
              </a:rPr>
              <a:t>Asumsi-asumsi pada </a:t>
            </a:r>
            <a:r>
              <a:rPr lang="en-US" sz="2800" b="1" dirty="0" err="1">
                <a:latin typeface="Comic Sans MS" pitchFamily="66" charset="0"/>
              </a:rPr>
              <a:t>Regresi</a:t>
            </a:r>
            <a:r>
              <a:rPr lang="en-US" sz="2800" b="1" dirty="0">
                <a:latin typeface="Comic Sans MS" pitchFamily="66" charset="0"/>
              </a:rPr>
              <a:t> Linier </a:t>
            </a:r>
            <a:endParaRPr lang="sv-SE" sz="2800" b="1" dirty="0"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33046" y="1181100"/>
            <a:ext cx="7257514" cy="5529452"/>
            <a:chOff x="1033046" y="1023748"/>
            <a:chExt cx="7257514" cy="55294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60" y="1252348"/>
              <a:ext cx="2743200" cy="263385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1252348"/>
              <a:ext cx="2743200" cy="263385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62200" y="1023748"/>
              <a:ext cx="22098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Linier</a:t>
              </a:r>
              <a:endParaRPr lang="en-US" sz="1600" dirty="0" smtClean="0">
                <a:latin typeface="Comic Sans MS" pitchFamily="66" charset="0"/>
              </a:endParaRPr>
            </a:p>
            <a:p>
              <a:pPr marL="177800" indent="-177800">
                <a:buFont typeface="Arial" pitchFamily="34" charset="0"/>
                <a:buChar char="•"/>
              </a:pP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0760" y="1023748"/>
              <a:ext cx="22098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Non-Linier</a:t>
              </a:r>
              <a:endParaRPr lang="en-US" sz="1600" dirty="0" smtClean="0">
                <a:latin typeface="Comic Sans MS" pitchFamily="66" charset="0"/>
              </a:endParaRPr>
            </a:p>
            <a:p>
              <a:pPr marL="177800" indent="-177800">
                <a:buFont typeface="Arial" pitchFamily="34" charset="0"/>
                <a:buChar char="•"/>
              </a:pPr>
              <a:endParaRPr lang="en-US" sz="1600" dirty="0">
                <a:latin typeface="Comic Sans MS" pitchFamily="66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3919347"/>
              <a:ext cx="2743200" cy="26338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816" y="3876295"/>
              <a:ext cx="2743200" cy="263385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 rot="-5400000">
              <a:off x="97423" y="4364623"/>
              <a:ext cx="2209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Residuals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-5400000">
              <a:off x="4093577" y="4364623"/>
              <a:ext cx="2209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Residuals</a:t>
              </a:r>
              <a:endParaRPr lang="en-US" sz="16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101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66" y="4224147"/>
            <a:ext cx="2743200" cy="2633853"/>
          </a:xfrm>
          <a:prstGeom prst="rect">
            <a:avLst/>
          </a:prstGeom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871347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61694"/>
            <a:ext cx="2743200" cy="26338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8800" y="1133094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latin typeface="Comic Sans MS" pitchFamily="66" charset="0"/>
              </a:rPr>
              <a:t>Varians konstan</a:t>
            </a:r>
            <a:endParaRPr lang="en-US" sz="1600" dirty="0" smtClean="0">
              <a:latin typeface="Comic Sans MS" pitchFamily="66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1133094"/>
            <a:ext cx="2429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latin typeface="Comic Sans MS" pitchFamily="66" charset="0"/>
              </a:rPr>
              <a:t>Varians berubah-ubah</a:t>
            </a:r>
            <a:endParaRPr lang="en-US" sz="1600" dirty="0"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16" y="4138042"/>
            <a:ext cx="2743200" cy="26338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-5400000">
            <a:off x="97423" y="462637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Residuals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 rot="-5400000">
            <a:off x="4093577" y="4626370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Residuals</a:t>
            </a:r>
            <a:endParaRPr lang="en-US" sz="1600" dirty="0"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66" y="1389622"/>
            <a:ext cx="2743200" cy="2633853"/>
          </a:xfrm>
          <a:prstGeom prst="rect">
            <a:avLst/>
          </a:prstGeom>
        </p:spPr>
      </p:pic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0" y="6096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2800" b="1" dirty="0">
                <a:latin typeface="Comic Sans MS" pitchFamily="66" charset="0"/>
              </a:rPr>
              <a:t>Asumsi-asumsi pada </a:t>
            </a:r>
            <a:r>
              <a:rPr lang="en-US" sz="2800" b="1" dirty="0" err="1">
                <a:latin typeface="Comic Sans MS" pitchFamily="66" charset="0"/>
              </a:rPr>
              <a:t>Regresi</a:t>
            </a:r>
            <a:r>
              <a:rPr lang="en-US" sz="2800" b="1" dirty="0">
                <a:latin typeface="Comic Sans MS" pitchFamily="66" charset="0"/>
              </a:rPr>
              <a:t> Linier </a:t>
            </a:r>
            <a:endParaRPr lang="sv-SE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42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1001405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3200" b="1" dirty="0" smtClean="0"/>
              <a:t>Model </a:t>
            </a:r>
            <a:r>
              <a:rPr lang="en-US" sz="3200" b="1" dirty="0" err="1" smtClean="0"/>
              <a:t>Regresi</a:t>
            </a:r>
            <a:r>
              <a:rPr lang="id-ID" sz="3200" b="1" dirty="0" smtClean="0"/>
              <a:t> </a:t>
            </a:r>
            <a:r>
              <a:rPr lang="en-US" sz="3200" b="1" dirty="0"/>
              <a:t>Linier</a:t>
            </a:r>
            <a:endParaRPr lang="sv-SE" sz="32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80556" y="4915380"/>
            <a:ext cx="16834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id-ID" altLang="en-US" b="0" dirty="0" smtClean="0">
                <a:latin typeface="Comic Sans MS" panose="030F0702030302020204" pitchFamily="66" charset="0"/>
              </a:rPr>
              <a:t>Komponen </a:t>
            </a:r>
            <a:br>
              <a:rPr lang="id-ID" altLang="en-US" b="0" dirty="0" smtClean="0">
                <a:latin typeface="Comic Sans MS" panose="030F0702030302020204" pitchFamily="66" charset="0"/>
              </a:rPr>
            </a:br>
            <a:r>
              <a:rPr lang="id-ID" altLang="en-US" b="0" dirty="0" smtClean="0">
                <a:latin typeface="Comic Sans MS" panose="030F0702030302020204" pitchFamily="66" charset="0"/>
              </a:rPr>
              <a:t>linier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4647" y="2926977"/>
            <a:ext cx="167163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ntercept 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8647" y="2698377"/>
            <a:ext cx="198120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Slope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57209" y="3774945"/>
            <a:ext cx="151923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latin typeface="Comic Sans MS" panose="030F0702030302020204" pitchFamily="66" charset="0"/>
              </a:rPr>
              <a:t>Random E</a:t>
            </a:r>
            <a:r>
              <a:rPr lang="en-US" altLang="en-US" b="0" dirty="0" smtClean="0">
                <a:latin typeface="Comic Sans MS" panose="030F0702030302020204" pitchFamily="66" charset="0"/>
              </a:rPr>
              <a:t>rror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247" y="3774945"/>
            <a:ext cx="183832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altLang="en-US" b="0" dirty="0" smtClean="0">
                <a:latin typeface="Comic Sans MS" panose="030F0702030302020204" pitchFamily="66" charset="0"/>
              </a:rPr>
              <a:t>Variabel terikat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04285" y="3384177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89885" y="415594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389667" y="3307977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20940815" flipH="1" flipV="1">
            <a:off x="6820644" y="4113960"/>
            <a:ext cx="432527" cy="839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65866" y="2698377"/>
            <a:ext cx="216758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err="1" smtClean="0">
                <a:latin typeface="Comic Sans MS" panose="030F0702030302020204" pitchFamily="66" charset="0"/>
              </a:rPr>
              <a:t>Variab</a:t>
            </a:r>
            <a:r>
              <a:rPr lang="id-ID" altLang="en-US" b="0" dirty="0" smtClean="0">
                <a:latin typeface="Comic Sans MS" panose="030F0702030302020204" pitchFamily="66" charset="0"/>
              </a:rPr>
              <a:t>el bebas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15" name="AutoShape 14"/>
          <p:cNvSpPr>
            <a:spLocks/>
          </p:cNvSpPr>
          <p:nvPr/>
        </p:nvSpPr>
        <p:spPr bwMode="auto">
          <a:xfrm rot="16200000" flipV="1">
            <a:off x="4585447" y="3772380"/>
            <a:ext cx="152400" cy="1981200"/>
          </a:xfrm>
          <a:prstGeom prst="leftBrace">
            <a:avLst>
              <a:gd name="adj1" fmla="val 70833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rot="20940815">
            <a:off x="4561248" y="3137676"/>
            <a:ext cx="153904" cy="5605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 rot="16200000" flipV="1">
            <a:off x="6299947" y="449628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805938" y="4915380"/>
            <a:ext cx="20970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id-ID" altLang="en-US" b="0" dirty="0" smtClean="0">
                <a:latin typeface="Comic Sans MS" panose="030F0702030302020204" pitchFamily="66" charset="0"/>
              </a:rPr>
              <a:t>Komponen </a:t>
            </a:r>
            <a:br>
              <a:rPr lang="id-ID" altLang="en-US" b="0" dirty="0" smtClean="0">
                <a:latin typeface="Comic Sans MS" panose="030F0702030302020204" pitchFamily="66" charset="0"/>
              </a:rPr>
            </a:br>
            <a:r>
              <a:rPr lang="id-ID" altLang="en-US" b="0" dirty="0" smtClean="0">
                <a:latin typeface="Comic Sans MS" panose="030F0702030302020204" pitchFamily="66" charset="0"/>
              </a:rPr>
              <a:t>random error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/>
          </p:nvPr>
        </p:nvGraphicFramePr>
        <p:xfrm>
          <a:off x="2528047" y="3765177"/>
          <a:ext cx="413616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4" imgW="1130300" imgH="228600" progId="Equation.3">
                  <p:embed/>
                </p:oleObj>
              </mc:Choice>
              <mc:Fallback>
                <p:oleObj name="Equation" r:id="rId4" imgW="1130300" imgH="228600" progId="Equation.3">
                  <p:embed/>
                  <p:pic>
                    <p:nvPicPr>
                      <p:cNvPr id="1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047" y="3765177"/>
                        <a:ext cx="4136160" cy="8382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719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1001405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 err="1" smtClean="0"/>
              <a:t>Regresi</a:t>
            </a:r>
            <a:r>
              <a:rPr lang="id-ID" sz="3200" b="1" dirty="0" smtClean="0"/>
              <a:t> </a:t>
            </a:r>
            <a:r>
              <a:rPr lang="en-US" sz="3200" b="1" dirty="0" smtClean="0"/>
              <a:t>Linier</a:t>
            </a:r>
            <a:r>
              <a:rPr lang="id-ID" sz="3200" b="1" dirty="0" smtClean="0"/>
              <a:t> – Estimasi fungsi garis</a:t>
            </a:r>
            <a:endParaRPr lang="sv-SE" sz="3200" b="1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75965" y="2478107"/>
            <a:ext cx="1671638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altLang="en-US" b="0" dirty="0" smtClean="0">
                <a:latin typeface="Comic Sans MS" panose="030F0702030302020204" pitchFamily="66" charset="0"/>
              </a:rPr>
              <a:t>Estimasi</a:t>
            </a:r>
          </a:p>
          <a:p>
            <a:pPr algn="ctr"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Intercept 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733365" y="2506439"/>
            <a:ext cx="19812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altLang="en-US" b="0" dirty="0" smtClean="0">
                <a:latin typeface="Comic Sans MS" panose="030F0702030302020204" pitchFamily="66" charset="0"/>
              </a:rPr>
              <a:t>Estimasi</a:t>
            </a:r>
            <a:r>
              <a:rPr lang="en-US" altLang="en-US" b="0" dirty="0" smtClean="0">
                <a:latin typeface="Comic Sans MS" panose="030F0702030302020204" pitchFamily="66" charset="0"/>
              </a:rPr>
              <a:t> </a:t>
            </a:r>
            <a:r>
              <a:rPr lang="en-US" altLang="en-US" b="0" dirty="0" smtClean="0">
                <a:latin typeface="Comic Sans MS" panose="030F0702030302020204" pitchFamily="66" charset="0"/>
              </a:rPr>
              <a:t>Slope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85240" y="3820646"/>
            <a:ext cx="18383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altLang="en-US" b="0" dirty="0" smtClean="0">
                <a:latin typeface="Comic Sans MS" panose="030F0702030302020204" pitchFamily="66" charset="0"/>
              </a:rPr>
              <a:t>Estimasi</a:t>
            </a:r>
            <a:r>
              <a:rPr lang="en-US" altLang="en-US" b="0" dirty="0" smtClean="0">
                <a:latin typeface="Comic Sans MS" panose="030F0702030302020204" pitchFamily="66" charset="0"/>
              </a:rPr>
              <a:t> </a:t>
            </a:r>
            <a:r>
              <a:rPr lang="id-ID" altLang="en-US" b="0" dirty="0" smtClean="0">
                <a:latin typeface="Comic Sans MS" panose="030F0702030302020204" pitchFamily="66" charset="0"/>
              </a:rPr>
              <a:t>Nilai Sampel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3590365" y="3284468"/>
            <a:ext cx="609600" cy="5361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2294965" y="428761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 flipV="1">
            <a:off x="6333564" y="4430246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638365" y="3906614"/>
            <a:ext cx="216758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d-ID" altLang="en-US" b="0" dirty="0" smtClean="0">
                <a:latin typeface="Comic Sans MS" panose="030F0702030302020204" pitchFamily="66" charset="0"/>
              </a:rPr>
              <a:t>Variabel Bebas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rot="20940815" flipH="1">
            <a:off x="5249909" y="3330058"/>
            <a:ext cx="520218" cy="4344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88538"/>
              </p:ext>
            </p:extLst>
          </p:nvPr>
        </p:nvGraphicFramePr>
        <p:xfrm>
          <a:off x="2841065" y="3850809"/>
          <a:ext cx="33464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914400" imgH="253800" progId="Equation.3">
                  <p:embed/>
                </p:oleObj>
              </mc:Choice>
              <mc:Fallback>
                <p:oleObj name="Equation" r:id="rId4" imgW="914400" imgH="253800" progId="Equation.3">
                  <p:embed/>
                  <p:pic>
                    <p:nvPicPr>
                      <p:cNvPr id="1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065" y="3850809"/>
                        <a:ext cx="3346450" cy="931862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831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Linier </a:t>
            </a:r>
            <a:r>
              <a:rPr lang="en-US" sz="2800" b="1" dirty="0" err="1" smtClean="0">
                <a:latin typeface="Comic Sans MS" pitchFamily="66" charset="0"/>
              </a:rPr>
              <a:t>Regresi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– Estimating the Line 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0" y="2115036"/>
            <a:ext cx="167163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Estimated Intercept 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2143368"/>
            <a:ext cx="19812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Estimated Slope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2475" y="3457575"/>
            <a:ext cx="183832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Estimated Value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657600" y="2921397"/>
            <a:ext cx="609600" cy="5361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362200" y="392454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6400799" y="4067175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05600" y="3543543"/>
            <a:ext cx="216758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latin typeface="Comic Sans MS" panose="030F0702030302020204" pitchFamily="66" charset="0"/>
              </a:rPr>
              <a:t>Independent Variable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rot="20940815" flipH="1">
            <a:off x="5317144" y="2966987"/>
            <a:ext cx="520218" cy="4344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/>
          </p:nvPr>
        </p:nvGraphicFramePr>
        <p:xfrm>
          <a:off x="2908300" y="3487738"/>
          <a:ext cx="33464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914400" imgH="253800" progId="Equation.3">
                  <p:embed/>
                </p:oleObj>
              </mc:Choice>
              <mc:Fallback>
                <p:oleObj name="Equation" r:id="rId4" imgW="914400" imgH="253800" progId="Equation.3">
                  <p:embed/>
                  <p:pic>
                    <p:nvPicPr>
                      <p:cNvPr id="1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487738"/>
                        <a:ext cx="3346450" cy="931862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455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1739153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1053353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3200" b="1" dirty="0" smtClean="0"/>
              <a:t>Metode </a:t>
            </a:r>
            <a:r>
              <a:rPr lang="en-US" sz="3200" b="1" i="1" dirty="0" smtClean="0"/>
              <a:t>Least Squares</a:t>
            </a:r>
            <a:endParaRPr lang="sv-SE" sz="3200" b="1" dirty="0"/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66295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74733"/>
              </p:ext>
            </p:extLst>
          </p:nvPr>
        </p:nvGraphicFramePr>
        <p:xfrm>
          <a:off x="3228181" y="3458415"/>
          <a:ext cx="23241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634680" imgH="279360" progId="Equation.3">
                  <p:embed/>
                </p:oleObj>
              </mc:Choice>
              <mc:Fallback>
                <p:oleObj name="Equation" r:id="rId4" imgW="634680" imgH="279360" progId="Equation.3">
                  <p:embed/>
                  <p:pic>
                    <p:nvPicPr>
                      <p:cNvPr id="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181" y="3458415"/>
                        <a:ext cx="2324100" cy="102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1891553"/>
            <a:ext cx="845820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Find slope and intercept given measurements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X</a:t>
            </a:r>
            <a:r>
              <a:rPr lang="en-US" altLang="en-US" b="0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,Y</a:t>
            </a:r>
            <a:r>
              <a:rPr lang="en-US" altLang="en-US" b="0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,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=1</a:t>
            </a:r>
            <a:r>
              <a:rPr lang="en-US" altLang="en-US" b="0" dirty="0">
                <a:latin typeface="Comic Sans MS" panose="030F0702030302020204" pitchFamily="66" charset="0"/>
              </a:rPr>
              <a:t>..</a:t>
            </a:r>
            <a:r>
              <a:rPr lang="en-US" altLang="en-US" b="0" dirty="0" smtClean="0">
                <a:latin typeface="Comic Sans MS" panose="030F0702030302020204" pitchFamily="66" charset="0"/>
              </a:rPr>
              <a:t>N</a:t>
            </a:r>
          </a:p>
          <a:p>
            <a:pPr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that minimizes the </a:t>
            </a:r>
            <a:r>
              <a:rPr lang="en-US" altLang="en-US" dirty="0" smtClean="0">
                <a:latin typeface="Comic Sans MS" panose="030F0702030302020204" pitchFamily="66" charset="0"/>
              </a:rPr>
              <a:t>sum of the squares of the residuals</a:t>
            </a:r>
            <a:r>
              <a:rPr lang="en-US" altLang="en-US" b="0" dirty="0" smtClean="0">
                <a:latin typeface="Comic Sans MS" panose="030F0702030302020204" pitchFamily="66" charset="0"/>
              </a:rPr>
              <a:t>. 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38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Least Squares Method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762000"/>
            <a:ext cx="845820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Find slope and intercept given measurements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X</a:t>
            </a:r>
            <a:r>
              <a:rPr lang="en-US" altLang="en-US" b="0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,Y</a:t>
            </a:r>
            <a:r>
              <a:rPr lang="en-US" altLang="en-US" b="0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,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=1</a:t>
            </a:r>
            <a:r>
              <a:rPr lang="en-US" altLang="en-US" b="0" dirty="0">
                <a:latin typeface="Comic Sans MS" panose="030F0702030302020204" pitchFamily="66" charset="0"/>
              </a:rPr>
              <a:t>..</a:t>
            </a:r>
            <a:r>
              <a:rPr lang="en-US" altLang="en-US" b="0" dirty="0" smtClean="0">
                <a:latin typeface="Comic Sans MS" panose="030F0702030302020204" pitchFamily="66" charset="0"/>
              </a:rPr>
              <a:t>N</a:t>
            </a:r>
          </a:p>
          <a:p>
            <a:pPr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that </a:t>
            </a:r>
            <a:r>
              <a:rPr lang="en-US" altLang="en-US" dirty="0" smtClean="0">
                <a:latin typeface="Comic Sans MS" panose="030F0702030302020204" pitchFamily="66" charset="0"/>
              </a:rPr>
              <a:t>minimizes</a:t>
            </a:r>
            <a:r>
              <a:rPr lang="en-US" altLang="en-US" b="0" dirty="0" smtClean="0">
                <a:latin typeface="Comic Sans MS" panose="030F0702030302020204" pitchFamily="66" charset="0"/>
              </a:rPr>
              <a:t> the sum of the squares of the residuals. 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>
            <p:extLst/>
          </p:nvPr>
        </p:nvGraphicFramePr>
        <p:xfrm>
          <a:off x="3435350" y="2122488"/>
          <a:ext cx="190658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520560" imgH="444240" progId="Equation.3">
                  <p:embed/>
                </p:oleObj>
              </mc:Choice>
              <mc:Fallback>
                <p:oleObj name="Equation" r:id="rId4" imgW="520560" imgH="444240" progId="Equation.3">
                  <p:embed/>
                  <p:pic>
                    <p:nvPicPr>
                      <p:cNvPr id="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122488"/>
                        <a:ext cx="1906588" cy="162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/>
          </p:nvPr>
        </p:nvGraphicFramePr>
        <p:xfrm>
          <a:off x="3451225" y="4086225"/>
          <a:ext cx="18605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6" imgW="507960" imgH="444240" progId="Equation.3">
                  <p:embed/>
                </p:oleObj>
              </mc:Choice>
              <mc:Fallback>
                <p:oleObj name="Equation" r:id="rId6" imgW="507960" imgH="444240" progId="Equation.3">
                  <p:embed/>
                  <p:pic>
                    <p:nvPicPr>
                      <p:cNvPr id="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086225"/>
                        <a:ext cx="1860550" cy="162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628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 Kelas: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Peserta telah mengetahui pemrograman Python dan mampu menggunakan Jupyter Notebooks.</a:t>
            </a:r>
          </a:p>
          <a:p>
            <a:r>
              <a:rPr lang="id-ID" dirty="0" smtClean="0"/>
              <a:t>Menggunakan dataset mtcars</a:t>
            </a:r>
          </a:p>
          <a:p>
            <a:r>
              <a:rPr lang="id-ID" dirty="0" smtClean="0"/>
              <a:t>Library python:</a:t>
            </a:r>
          </a:p>
          <a:p>
            <a:pPr lvl="1"/>
            <a:r>
              <a:rPr lang="id-ID" dirty="0" smtClean="0"/>
              <a:t>numpy</a:t>
            </a:r>
          </a:p>
          <a:p>
            <a:pPr lvl="1"/>
            <a:r>
              <a:rPr lang="id-ID" dirty="0" smtClean="0"/>
              <a:t>pandas</a:t>
            </a:r>
          </a:p>
          <a:p>
            <a:pPr lvl="1"/>
            <a:r>
              <a:rPr lang="id-ID" dirty="0" smtClean="0"/>
              <a:t>matplotlib.pyplot</a:t>
            </a:r>
          </a:p>
          <a:p>
            <a:pPr lvl="1"/>
            <a:r>
              <a:rPr lang="id-ID" dirty="0"/>
              <a:t>mtcars.csv (https://</a:t>
            </a:r>
            <a:r>
              <a:rPr lang="id-ID" dirty="0" smtClean="0"/>
              <a:t>www.kaggle.com/harika143/mtcars)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Least Squares Method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762000"/>
            <a:ext cx="845820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Find slope and intercept given measurements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X</a:t>
            </a:r>
            <a:r>
              <a:rPr lang="en-US" altLang="en-US" b="0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,Y</a:t>
            </a:r>
            <a:r>
              <a:rPr lang="en-US" altLang="en-US" b="0" baseline="-2500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,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i</a:t>
            </a:r>
            <a:r>
              <a:rPr lang="en-US" altLang="en-US" b="0" dirty="0" smtClean="0">
                <a:latin typeface="Comic Sans MS" panose="030F0702030302020204" pitchFamily="66" charset="0"/>
              </a:rPr>
              <a:t>=1</a:t>
            </a:r>
            <a:r>
              <a:rPr lang="en-US" altLang="en-US" b="0" dirty="0">
                <a:latin typeface="Comic Sans MS" panose="030F0702030302020204" pitchFamily="66" charset="0"/>
              </a:rPr>
              <a:t>..</a:t>
            </a:r>
            <a:r>
              <a:rPr lang="en-US" altLang="en-US" b="0" dirty="0" smtClean="0">
                <a:latin typeface="Comic Sans MS" panose="030F0702030302020204" pitchFamily="66" charset="0"/>
              </a:rPr>
              <a:t>N</a:t>
            </a:r>
          </a:p>
          <a:p>
            <a:pPr>
              <a:spcBef>
                <a:spcPct val="50000"/>
              </a:spcBef>
            </a:pPr>
            <a:r>
              <a:rPr lang="en-US" altLang="en-US" b="0" dirty="0" smtClean="0">
                <a:latin typeface="Comic Sans MS" panose="030F0702030302020204" pitchFamily="66" charset="0"/>
              </a:rPr>
              <a:t>that </a:t>
            </a:r>
            <a:r>
              <a:rPr lang="en-US" altLang="en-US" dirty="0" smtClean="0">
                <a:latin typeface="Comic Sans MS" panose="030F0702030302020204" pitchFamily="66" charset="0"/>
              </a:rPr>
              <a:t>minimizes the sum of the squares of the residuals</a:t>
            </a:r>
            <a:r>
              <a:rPr lang="en-US" altLang="en-US" b="0" dirty="0" smtClean="0">
                <a:latin typeface="Comic Sans MS" panose="030F0702030302020204" pitchFamily="66" charset="0"/>
              </a:rPr>
              <a:t>. </a:t>
            </a:r>
            <a:endParaRPr lang="en-US" altLang="en-US" b="0" dirty="0">
              <a:latin typeface="Comic Sans MS" panose="030F0702030302020204" pitchFamily="66" charset="0"/>
            </a:endParaRPr>
          </a:p>
        </p:txBody>
      </p:sp>
      <p:graphicFrame>
        <p:nvGraphicFramePr>
          <p:cNvPr id="13" name="Object 21"/>
          <p:cNvGraphicFramePr>
            <a:graphicFrameLocks noChangeAspect="1"/>
          </p:cNvGraphicFramePr>
          <p:nvPr>
            <p:extLst/>
          </p:nvPr>
        </p:nvGraphicFramePr>
        <p:xfrm>
          <a:off x="1295400" y="1866979"/>
          <a:ext cx="7086600" cy="209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4" imgW="7048440" imgH="2082600" progId="Equation.3">
                  <p:embed/>
                </p:oleObj>
              </mc:Choice>
              <mc:Fallback>
                <p:oleObj name="Equation" r:id="rId4" imgW="7048440" imgH="2082600" progId="Equation.3">
                  <p:embed/>
                  <p:pic>
                    <p:nvPicPr>
                      <p:cNvPr id="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66979"/>
                        <a:ext cx="7086600" cy="20954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>
            <p:extLst/>
          </p:nvPr>
        </p:nvGraphicFramePr>
        <p:xfrm>
          <a:off x="2667000" y="4042473"/>
          <a:ext cx="3722687" cy="282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6" imgW="1676160" imgH="1269720" progId="Equation.3">
                  <p:embed/>
                </p:oleObj>
              </mc:Choice>
              <mc:Fallback>
                <p:oleObj name="Equation" r:id="rId6" imgW="1676160" imgH="1269720" progId="Equation.3">
                  <p:embed/>
                  <p:pic>
                    <p:nvPicPr>
                      <p:cNvPr id="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42473"/>
                        <a:ext cx="3722687" cy="282269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722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Linier </a:t>
            </a:r>
            <a:r>
              <a:rPr lang="en-US" sz="2800" b="1" dirty="0" err="1" smtClean="0">
                <a:latin typeface="Comic Sans MS" pitchFamily="66" charset="0"/>
              </a:rPr>
              <a:t>Regresi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in Python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600200"/>
            <a:ext cx="937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slope,intercept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,r_value,p_value,std_err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stats.linregress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38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Linier </a:t>
            </a:r>
            <a:r>
              <a:rPr lang="en-US" sz="2800" b="1" dirty="0" err="1" smtClean="0">
                <a:latin typeface="Comic Sans MS" pitchFamily="66" charset="0"/>
              </a:rPr>
              <a:t>Regresi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Example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914400"/>
            <a:ext cx="2743200" cy="26338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685800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Linier, </a:t>
            </a:r>
            <a:r>
              <a:rPr lang="en-US" sz="1600" dirty="0" err="1" smtClean="0">
                <a:latin typeface="Comic Sans MS" pitchFamily="66" charset="0"/>
              </a:rPr>
              <a:t>Kuat</a:t>
            </a:r>
            <a:endParaRPr lang="en-US" sz="1600" dirty="0" smtClean="0">
              <a:latin typeface="Comic Sans MS" pitchFamily="66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3810000"/>
            <a:ext cx="2743200" cy="26338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-5400000">
            <a:off x="-777239" y="4364623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Residuals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762000"/>
            <a:ext cx="59397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(-1,1,points)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y=x+0.1*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(size=points)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slope,intercept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,r_value,p_value,std_err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stats.linregress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y_line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=slope*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x+intercept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fig, (ax1)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(1,figsize=(4,4))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='#4D0132',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lw=0,s=60)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ax1.set_xlim([-1.5,1.5])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ax1.set_ylim([-1.5,1.5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x,y_line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'Linier.png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fig, (ax1)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(1,figsize=(4,4))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x,y-y_line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='#963725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',lw=0,s=60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ax1.set_xlim([-1.5,1.5])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ax1.set_ylim([-1.5,1.5])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'Linier-residuals.png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16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Linier </a:t>
            </a:r>
            <a:r>
              <a:rPr lang="en-US" sz="2800" b="1" dirty="0" err="1" smtClean="0">
                <a:latin typeface="Comic Sans MS" pitchFamily="66" charset="0"/>
              </a:rPr>
              <a:t>Regresi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Example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762000"/>
            <a:ext cx="59397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(-1,1,points)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y=x+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(size=points)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slope,intercept,r_value,p_value,std_err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stats.linregress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=slope*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x+intercept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fig, (ax1)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(1,figsize=(4,4))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ax1.scatter(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='#4D0132',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lw=0,s=60)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ax1.set_xlim([-1.5,1.5])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ax1.set_ylim([-1.5,1.5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ax1.plot(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x,y_line,color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'Linier-Lemah.png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fig, (ax1)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(1,figsize=(4,4))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ax1.scatter(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x,y-y_line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='#963725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',lw=0,s=60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ax1.set_xlim([-1.5,1.5])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ax1.set_ylim([-1.5,1.5])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'Linier-Lemah-residuals.png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914400"/>
            <a:ext cx="2743200" cy="2633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805413"/>
            <a:ext cx="2743200" cy="26338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685800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Linier, </a:t>
            </a:r>
            <a:r>
              <a:rPr lang="en-US" sz="1600" dirty="0" err="1" smtClean="0">
                <a:latin typeface="Comic Sans MS" pitchFamily="66" charset="0"/>
              </a:rPr>
              <a:t>Lemah</a:t>
            </a:r>
            <a:endParaRPr lang="en-US" sz="1600" dirty="0" smtClean="0">
              <a:latin typeface="Comic Sans MS" pitchFamily="66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 rot="-5400000">
            <a:off x="-777239" y="4364623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Residuals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25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Linier </a:t>
            </a:r>
            <a:r>
              <a:rPr lang="en-US" sz="2800" b="1" dirty="0" err="1" smtClean="0">
                <a:latin typeface="Comic Sans MS" pitchFamily="66" charset="0"/>
              </a:rPr>
              <a:t>Regresi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Example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14400"/>
            <a:ext cx="2743200" cy="2633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03904"/>
            <a:ext cx="2743200" cy="26338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8400" y="2242889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Outlier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sp>
        <p:nvSpPr>
          <p:cNvPr id="4" name="Down Arrow 3"/>
          <p:cNvSpPr/>
          <p:nvPr/>
        </p:nvSpPr>
        <p:spPr>
          <a:xfrm rot="2959422">
            <a:off x="5811976" y="2355433"/>
            <a:ext cx="187048" cy="944462"/>
          </a:xfrm>
          <a:prstGeom prst="down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2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Regresi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– </a:t>
            </a:r>
            <a:r>
              <a:rPr lang="en-US" sz="2800" b="1" dirty="0" smtClean="0">
                <a:latin typeface="Comic Sans MS" pitchFamily="66" charset="0"/>
              </a:rPr>
              <a:t>Non-Linier </a:t>
            </a:r>
            <a:r>
              <a:rPr lang="en-US" sz="2800" b="1" dirty="0" smtClean="0">
                <a:latin typeface="Comic Sans MS" pitchFamily="66" charset="0"/>
              </a:rPr>
              <a:t>data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29200" y="7851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Solution 1: </a:t>
            </a:r>
            <a:r>
              <a:rPr lang="en-US" dirty="0" smtClean="0">
                <a:latin typeface="Comic Sans MS" panose="030F0702030302020204" pitchFamily="66" charset="0"/>
              </a:rPr>
              <a:t>Transformation</a:t>
            </a:r>
          </a:p>
        </p:txBody>
      </p:sp>
      <p:pic>
        <p:nvPicPr>
          <p:cNvPr id="14339" name="Picture 3" descr="D:\Google Drive\NYU\Teaching\2015 Fall Introduction to Biostatistics and Bioinformatics\slides\IBB2015_15_plots\ibb2015_7-exp-lin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6"/>
          <a:stretch/>
        </p:blipFill>
        <p:spPr bwMode="auto">
          <a:xfrm>
            <a:off x="895350" y="2209800"/>
            <a:ext cx="2743200" cy="257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Google Drive\NYU\Teaching\2015 Fall Introduction to Biostatistics and Bioinformatics\slides\IBB2015_15_plots\ibb2015_7-log-exp-lin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1"/>
          <a:stretch/>
        </p:blipFill>
        <p:spPr bwMode="auto">
          <a:xfrm>
            <a:off x="5105400" y="1230729"/>
            <a:ext cx="2743200" cy="25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76800" y="4414256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Solution 2: </a:t>
            </a:r>
            <a:r>
              <a:rPr lang="en-US" dirty="0" smtClean="0">
                <a:latin typeface="Comic Sans MS" panose="030F0702030302020204" pitchFamily="66" charset="0"/>
              </a:rPr>
              <a:t>Non-Linier </a:t>
            </a:r>
            <a:r>
              <a:rPr lang="en-US" dirty="0" err="1" smtClean="0">
                <a:latin typeface="Comic Sans MS" panose="030F0702030302020204" pitchFamily="66" charset="0"/>
              </a:rPr>
              <a:t>Regresi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043055" y="4785039"/>
          <a:ext cx="3581400" cy="75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6" imgW="1206360" imgH="253800" progId="Equation.3">
                  <p:embed/>
                </p:oleObj>
              </mc:Choice>
              <mc:Fallback>
                <p:oleObj name="Equation" r:id="rId6" imgW="1206360" imgH="2538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055" y="4785039"/>
                        <a:ext cx="3581400" cy="75594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369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176463" y="3673475"/>
          <a:ext cx="4986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1892160" imgH="545760" progId="Equation.3">
                  <p:embed/>
                </p:oleObj>
              </mc:Choice>
              <mc:Fallback>
                <p:oleObj name="Equation" r:id="rId4" imgW="1892160" imgH="54576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673475"/>
                        <a:ext cx="4986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914400"/>
            <a:ext cx="86106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20675" indent="-320675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52488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b="0" dirty="0" smtClean="0">
                <a:latin typeface="Comic Sans MS" panose="030F0702030302020204" pitchFamily="66" charset="0"/>
              </a:rPr>
              <a:t>A </a:t>
            </a:r>
            <a:r>
              <a:rPr lang="en-US" altLang="en-US" b="0" dirty="0">
                <a:latin typeface="Comic Sans MS" panose="030F0702030302020204" pitchFamily="66" charset="0"/>
              </a:rPr>
              <a:t>measure of the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korelasibetween</a:t>
            </a:r>
            <a:r>
              <a:rPr lang="en-US" altLang="en-US" b="0" dirty="0" smtClean="0">
                <a:latin typeface="Comic Sans MS" panose="030F0702030302020204" pitchFamily="66" charset="0"/>
              </a:rPr>
              <a:t> </a:t>
            </a:r>
            <a:r>
              <a:rPr lang="en-US" altLang="en-US" b="0" dirty="0">
                <a:latin typeface="Comic Sans MS" panose="030F0702030302020204" pitchFamily="66" charset="0"/>
              </a:rPr>
              <a:t>the two </a:t>
            </a:r>
            <a:r>
              <a:rPr lang="en-US" altLang="en-US" b="0" dirty="0" smtClean="0">
                <a:latin typeface="Comic Sans MS" panose="030F0702030302020204" pitchFamily="66" charset="0"/>
              </a:rPr>
              <a:t>variables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omic Sans MS" panose="030F0702030302020204" pitchFamily="66" charset="0"/>
              </a:rPr>
              <a:t>Q</a:t>
            </a:r>
            <a:r>
              <a:rPr lang="en-US" altLang="en-US" b="0" dirty="0" smtClean="0">
                <a:latin typeface="Comic Sans MS" panose="030F0702030302020204" pitchFamily="66" charset="0"/>
              </a:rPr>
              <a:t>uantifies </a:t>
            </a:r>
            <a:r>
              <a:rPr lang="en-US" altLang="en-US" b="0" dirty="0">
                <a:latin typeface="Comic Sans MS" panose="030F0702030302020204" pitchFamily="66" charset="0"/>
              </a:rPr>
              <a:t>the association </a:t>
            </a:r>
            <a:r>
              <a:rPr lang="en-US" altLang="en-US" b="0" dirty="0" smtClean="0">
                <a:latin typeface="Comic Sans MS" panose="030F0702030302020204" pitchFamily="66" charset="0"/>
              </a:rPr>
              <a:t>strength</a:t>
            </a:r>
          </a:p>
          <a:p>
            <a:pPr marL="0" indent="0" algn="l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en-US" b="0" dirty="0">
              <a:latin typeface="Comic Sans MS" panose="030F0702030302020204" pitchFamily="66" charset="0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en-US" b="0" dirty="0" smtClean="0">
              <a:latin typeface="Comic Sans MS" panose="030F0702030302020204" pitchFamily="66" charset="0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en-US" b="0" dirty="0" smtClean="0">
              <a:latin typeface="Comic Sans MS" panose="030F0702030302020204" pitchFamily="66" charset="0"/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en-US" b="0" dirty="0">
                <a:latin typeface="Comic Sans MS" panose="030F0702030302020204" pitchFamily="66" charset="0"/>
              </a:rPr>
              <a:t>Pearson </a:t>
            </a:r>
            <a:r>
              <a:rPr lang="en-US" altLang="en-US" b="0" dirty="0" err="1" smtClean="0">
                <a:latin typeface="Comic Sans MS" panose="030F0702030302020204" pitchFamily="66" charset="0"/>
              </a:rPr>
              <a:t>korelasicoefficient</a:t>
            </a:r>
            <a:r>
              <a:rPr lang="en-US" altLang="en-US" b="0" dirty="0" smtClean="0">
                <a:latin typeface="Comic Sans MS" panose="030F0702030302020204" pitchFamily="66" charset="0"/>
              </a:rPr>
              <a:t>:</a:t>
            </a:r>
            <a:endParaRPr lang="en-US" altLang="en-US" b="0" dirty="0">
              <a:latin typeface="Comic Sans MS" panose="030F0702030302020204" pitchFamily="66" charset="0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86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14400"/>
            <a:ext cx="2657401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26574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8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2657401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14400"/>
            <a:ext cx="26574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13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14400"/>
            <a:ext cx="2657401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26574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7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kelas: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Kuliah Penjelasan: 100 menit</a:t>
            </a:r>
          </a:p>
          <a:p>
            <a:r>
              <a:rPr lang="id-ID" dirty="0" smtClean="0"/>
              <a:t>Praktek: 100 menit</a:t>
            </a:r>
          </a:p>
          <a:p>
            <a:endParaRPr lang="id-ID" dirty="0"/>
          </a:p>
          <a:p>
            <a:r>
              <a:rPr lang="id-ID" dirty="0" smtClean="0"/>
              <a:t>Pola kegiatan:</a:t>
            </a:r>
          </a:p>
          <a:p>
            <a:pPr lvl="1"/>
            <a:r>
              <a:rPr lang="id-ID" dirty="0" smtClean="0"/>
              <a:t>Penjelasan teori kemudian diikuti dengan latihan menggunakan Python.</a:t>
            </a:r>
          </a:p>
          <a:p>
            <a:pPr lvl="1"/>
            <a:r>
              <a:rPr lang="id-ID" dirty="0" smtClean="0"/>
              <a:t>Presentasi powerpoint menjelaskan berapa lama latihan Python dilakukan.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2657401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14400"/>
            <a:ext cx="26574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86200"/>
            <a:ext cx="265740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14400"/>
            <a:ext cx="26574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0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73" t="11577" r="56185" b="47706"/>
          <a:stretch/>
        </p:blipFill>
        <p:spPr>
          <a:xfrm>
            <a:off x="1" y="1143000"/>
            <a:ext cx="9102411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23418" y="6581001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Source: Wikipedia</a:t>
            </a:r>
            <a:endParaRPr 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89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Coefficient of Variation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095500" y="2689781"/>
          <a:ext cx="1143000" cy="107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4" imgW="647700" imgH="609600" progId="Equation.3">
                  <p:embed/>
                </p:oleObj>
              </mc:Choice>
              <mc:Fallback>
                <p:oleObj name="Equation" r:id="rId4" imgW="647700" imgH="6096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689781"/>
                        <a:ext cx="1143000" cy="107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200400" y="1033463"/>
          <a:ext cx="30321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6" imgW="812447" imgH="253890" progId="Equation.3">
                  <p:embed/>
                </p:oleObj>
              </mc:Choice>
              <mc:Fallback>
                <p:oleObj name="Equation" r:id="rId6" imgW="812447" imgH="25389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33463"/>
                        <a:ext cx="303212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7"/>
          <p:cNvSpPr>
            <a:spLocks noChangeArrowheads="1"/>
          </p:cNvSpPr>
          <p:nvPr/>
        </p:nvSpPr>
        <p:spPr bwMode="auto">
          <a:xfrm>
            <a:off x="5425911" y="2262377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Variance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3733800" y="7620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Sample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5" name="Rectangle 87"/>
          <p:cNvSpPr>
            <a:spLocks noChangeArrowheads="1"/>
          </p:cNvSpPr>
          <p:nvPr/>
        </p:nvSpPr>
        <p:spPr bwMode="auto">
          <a:xfrm>
            <a:off x="1981200" y="2232581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Mean</a:t>
            </a:r>
            <a:endParaRPr lang="sv-SE" sz="2800" b="1" dirty="0"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931816" y="2771424"/>
          <a:ext cx="1782763" cy="86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8" imgW="1257300" imgH="609600" progId="Equation.3">
                  <p:embed/>
                </p:oleObj>
              </mc:Choice>
              <mc:Fallback>
                <p:oleObj name="Equation" r:id="rId8" imgW="1257300" imgH="6096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816" y="2771424"/>
                        <a:ext cx="1782763" cy="864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267200" y="5073277"/>
          <a:ext cx="636588" cy="149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0" imgW="177723" imgH="418918" progId="Equation.3">
                  <p:embed/>
                </p:oleObj>
              </mc:Choice>
              <mc:Fallback>
                <p:oleObj name="Equation" r:id="rId10" imgW="177723" imgH="418918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73277"/>
                        <a:ext cx="636588" cy="149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7"/>
          <p:cNvSpPr>
            <a:spLocks noChangeArrowheads="1"/>
          </p:cNvSpPr>
          <p:nvPr/>
        </p:nvSpPr>
        <p:spPr bwMode="auto">
          <a:xfrm>
            <a:off x="0" y="4495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mic Sans MS" pitchFamily="66" charset="0"/>
              </a:rPr>
              <a:t>Coefficient of Variation (CV)</a:t>
            </a:r>
            <a:endParaRPr lang="sv-SE" sz="28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44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korelasiand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CV 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88706" y="108070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Uniform </a:t>
            </a:r>
            <a:r>
              <a:rPr lang="en-US" sz="2000" dirty="0" err="1" smtClean="0">
                <a:latin typeface="Comic Sans MS" panose="030F0702030302020204" pitchFamily="66" charset="0"/>
              </a:rPr>
              <a:t>distribusi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569716"/>
            <a:ext cx="2664501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69716"/>
            <a:ext cx="2664501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69716"/>
            <a:ext cx="26645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18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korelasiand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CV 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35249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Uniform </a:t>
            </a:r>
            <a:r>
              <a:rPr lang="en-US" sz="2000" dirty="0" err="1" smtClean="0">
                <a:latin typeface="Comic Sans MS" panose="030F0702030302020204" pitchFamily="66" charset="0"/>
              </a:rPr>
              <a:t>distribusi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828800"/>
            <a:ext cx="2664501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828800"/>
            <a:ext cx="2664501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2664501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2800" y="1352490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Normal </a:t>
            </a:r>
            <a:r>
              <a:rPr lang="en-US" sz="2000" dirty="0" err="1" smtClean="0">
                <a:latin typeface="Comic Sans MS" panose="030F0702030302020204" pitchFamily="66" charset="0"/>
              </a:rPr>
              <a:t>distribusi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352490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L</a:t>
            </a:r>
            <a:r>
              <a:rPr lang="en-US" sz="2000" dirty="0" smtClean="0">
                <a:latin typeface="Comic Sans MS" panose="030F0702030302020204" pitchFamily="66" charset="0"/>
              </a:rPr>
              <a:t>ognormal </a:t>
            </a:r>
            <a:r>
              <a:rPr lang="en-US" sz="2000" dirty="0" err="1" smtClean="0">
                <a:latin typeface="Comic Sans MS" panose="030F0702030302020204" pitchFamily="66" charset="0"/>
              </a:rPr>
              <a:t>distribusi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9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r>
              <a:rPr lang="en-US" sz="2800" b="1" dirty="0" smtClean="0">
                <a:latin typeface="Comic Sans MS" pitchFamily="66" charset="0"/>
              </a:rPr>
              <a:t>- </a:t>
            </a:r>
            <a:r>
              <a:rPr lang="en-US" sz="2800" b="1" dirty="0" smtClean="0">
                <a:latin typeface="Comic Sans MS" pitchFamily="66" charset="0"/>
              </a:rPr>
              <a:t>Outliers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42" name="Picture 2" descr="D:\Google Drive\NYU\Teaching\2015 Fall Introduction to Biostatistics and Bioinformatics\slides\IBB2015_15_plots\ibb2015_7-one-outl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743200" cy="270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Google Drive\NYU\Teaching\2015 Fall Introduction to Biostatistics and Bioinformatics\slides\IBB2015_15_plots\ibb2015_7-no-outli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89239"/>
            <a:ext cx="2743200" cy="270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41537" y="5225634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Outlier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600" dirty="0">
              <a:latin typeface="Comic Sans MS" pitchFamily="66" charset="0"/>
            </a:endParaRPr>
          </a:p>
        </p:txBody>
      </p:sp>
      <p:sp>
        <p:nvSpPr>
          <p:cNvPr id="4" name="Down Arrow 3"/>
          <p:cNvSpPr/>
          <p:nvPr/>
        </p:nvSpPr>
        <p:spPr>
          <a:xfrm rot="2959422">
            <a:off x="5905113" y="5338178"/>
            <a:ext cx="187048" cy="944462"/>
          </a:xfrm>
          <a:prstGeom prst="down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</a:t>
            </a:r>
            <a:r>
              <a:rPr lang="en-US" sz="2800" b="1" dirty="0" smtClean="0">
                <a:latin typeface="Comic Sans MS" pitchFamily="66" charset="0"/>
              </a:rPr>
              <a:t>– Non-Linier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0" y="4720936"/>
            <a:ext cx="4030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Rank </a:t>
            </a:r>
            <a:r>
              <a:rPr lang="en-US" dirty="0" err="1" smtClean="0">
                <a:latin typeface="Comic Sans MS" panose="030F0702030302020204" pitchFamily="66" charset="0"/>
              </a:rPr>
              <a:t>korelasi</a:t>
            </a:r>
            <a:r>
              <a:rPr lang="en-US" dirty="0" smtClean="0">
                <a:latin typeface="Comic Sans MS" panose="030F0702030302020204" pitchFamily="66" charset="0"/>
              </a:rPr>
              <a:t>(Spearman</a:t>
            </a:r>
            <a:r>
              <a:rPr lang="en-US" dirty="0" smtClean="0">
                <a:latin typeface="Comic Sans MS" panose="030F0702030302020204" pitchFamily="66" charset="0"/>
              </a:rPr>
              <a:t>, r=0.93)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1268" name="Picture 4" descr="D:\Google Drive\NYU\Teaching\2015 Fall Introduction to Biostatistics and Bioinformatics\slides\IBB2015_15_plots\ibb2015_7-ex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06" y="1181100"/>
            <a:ext cx="340518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70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err="1" smtClean="0">
                <a:latin typeface="Comic Sans MS" pitchFamily="66" charset="0"/>
              </a:rPr>
              <a:t>koefisien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err="1" smtClean="0">
                <a:latin typeface="Comic Sans MS" pitchFamily="66" charset="0"/>
              </a:rPr>
              <a:t>korelasiand</a:t>
            </a:r>
            <a:r>
              <a:rPr lang="en-US" sz="2800" b="1" dirty="0" smtClean="0">
                <a:latin typeface="Comic Sans MS" pitchFamily="66" charset="0"/>
              </a:rPr>
              <a:t> </a:t>
            </a:r>
            <a:r>
              <a:rPr lang="en-US" sz="2800" b="1" dirty="0" smtClean="0">
                <a:latin typeface="Comic Sans MS" pitchFamily="66" charset="0"/>
              </a:rPr>
              <a:t>p-value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36827" y="996434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Hypothesis:</a:t>
            </a: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Is there a correlation?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5362" name="Picture 2" descr="D:\Google Drive\NYU\Teaching\2015 Fall Introduction to Biostatistics and Bioinformatics\slides\IBB2015_15_plots\ibb2015_7-r-p-log-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6300"/>
            <a:ext cx="2743200" cy="268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Google Drive\NYU\Teaching\2015 Fall Introduction to Biostatistics and Bioinformatics\slides\IBB2015_15_plots\ibb2015_7-r-p-log-1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146300"/>
            <a:ext cx="2743200" cy="268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D:\Google Drive\NYU\Teaching\2015 Fall Introduction to Biostatistics and Bioinformatics\slides\IBB2015_15_plots\ibb2015_7-r-p-log-3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2146300"/>
            <a:ext cx="2743200" cy="268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36729" y="47360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1526" y="473348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0926" y="473348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-5400000">
            <a:off x="183017" y="33062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-5400000">
            <a:off x="3002417" y="33221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-5400000">
            <a:off x="5898017" y="33221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40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Application: Analytical Measurements 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7"/>
          <p:cNvSpPr>
            <a:spLocks noChangeArrowheads="1"/>
          </p:cNvSpPr>
          <p:nvPr/>
        </p:nvSpPr>
        <p:spPr bwMode="auto">
          <a:xfrm>
            <a:off x="3344324" y="4724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Theoretical Concentration</a:t>
            </a:r>
            <a:endParaRPr lang="sv-SE" sz="1600" b="1" dirty="0">
              <a:latin typeface="Comic Sans MS" pitchFamily="66" charset="0"/>
            </a:endParaRPr>
          </a:p>
        </p:txBody>
      </p:sp>
      <p:sp>
        <p:nvSpPr>
          <p:cNvPr id="12" name="Rectangle 87"/>
          <p:cNvSpPr>
            <a:spLocks noChangeArrowheads="1"/>
          </p:cNvSpPr>
          <p:nvPr/>
        </p:nvSpPr>
        <p:spPr bwMode="auto">
          <a:xfrm rot="-5400000">
            <a:off x="1286924" y="259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Measured Concentration</a:t>
            </a:r>
            <a:endParaRPr lang="sv-SE" sz="1600" b="1" dirty="0">
              <a:latin typeface="Comic Sans MS" pitchFamily="66" charset="0"/>
            </a:endParaRPr>
          </a:p>
        </p:txBody>
      </p:sp>
      <p:pic>
        <p:nvPicPr>
          <p:cNvPr id="83969" name="Picture 1" descr="C:\Users\fenyo\Google Drive\NYU\Teaching\2014 Fall Biostatistics and Bioinformatics\-- 2. Descriptive Statistics\plots\lod\test0.txt-1.png"/>
          <p:cNvPicPr>
            <a:picLocks noChangeAspect="1" noChangeArrowheads="1"/>
          </p:cNvPicPr>
          <p:nvPr/>
        </p:nvPicPr>
        <p:blipFill>
          <a:blip r:embed="rId3" cstate="print"/>
          <a:srcRect t="4167"/>
          <a:stretch>
            <a:fillRect/>
          </a:stretch>
        </p:blipFill>
        <p:spPr bwMode="auto">
          <a:xfrm>
            <a:off x="2850741" y="1295400"/>
            <a:ext cx="3473859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1802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98881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Sesi 26</a:t>
            </a:r>
            <a:br>
              <a:rPr lang="id-ID" dirty="0" smtClean="0"/>
            </a:br>
            <a:r>
              <a:rPr lang="id-ID" dirty="0" smtClean="0"/>
              <a:t>Pemodelan </a:t>
            </a:r>
            <a:r>
              <a:rPr lang="id-ID" dirty="0" smtClean="0"/>
              <a:t>Linier: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Regresi dan Korelasi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6447" y="4576810"/>
            <a:ext cx="6858000" cy="465837"/>
          </a:xfrm>
        </p:spPr>
        <p:txBody>
          <a:bodyPr/>
          <a:lstStyle/>
          <a:p>
            <a:r>
              <a:rPr lang="id-ID" dirty="0" smtClean="0"/>
              <a:t>Big Data Analytics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A Few Characteristics of Analytical Measurements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609600"/>
            <a:ext cx="838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anose="030F0702030302020204" pitchFamily="66" charset="0"/>
              </a:rPr>
              <a:t>Accuracy: </a:t>
            </a:r>
            <a:r>
              <a:rPr lang="en-US" sz="2000" dirty="0" smtClean="0">
                <a:latin typeface="Comic Sans MS" panose="030F0702030302020204" pitchFamily="66" charset="0"/>
              </a:rPr>
              <a:t>Closeness </a:t>
            </a:r>
            <a:r>
              <a:rPr lang="en-US" sz="2000" dirty="0">
                <a:latin typeface="Comic Sans MS" panose="030F0702030302020204" pitchFamily="66" charset="0"/>
              </a:rPr>
              <a:t>of agreement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between </a:t>
            </a:r>
            <a:r>
              <a:rPr lang="en-US" sz="2000" dirty="0">
                <a:latin typeface="Comic Sans MS" panose="030F0702030302020204" pitchFamily="66" charset="0"/>
              </a:rPr>
              <a:t>a test </a:t>
            </a:r>
            <a:r>
              <a:rPr lang="en-US" sz="2000" dirty="0" smtClean="0">
                <a:latin typeface="Comic Sans MS" panose="030F0702030302020204" pitchFamily="66" charset="0"/>
              </a:rPr>
              <a:t>result and </a:t>
            </a:r>
            <a:r>
              <a:rPr lang="en-US" sz="2000" dirty="0">
                <a:latin typeface="Comic Sans MS" panose="030F0702030302020204" pitchFamily="66" charset="0"/>
              </a:rPr>
              <a:t>an accepted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reference </a:t>
            </a:r>
            <a:r>
              <a:rPr lang="en-US" sz="2000" dirty="0">
                <a:latin typeface="Comic Sans MS" panose="030F0702030302020204" pitchFamily="66" charset="0"/>
              </a:rPr>
              <a:t>value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dirty="0" smtClean="0">
                <a:latin typeface="Comic Sans MS" panose="030F0702030302020204" pitchFamily="66" charset="0"/>
              </a:rPr>
              <a:t>Precision: </a:t>
            </a:r>
            <a:r>
              <a:rPr lang="en-US" sz="2000" dirty="0">
                <a:latin typeface="Comic Sans MS" panose="030F0702030302020204" pitchFamily="66" charset="0"/>
              </a:rPr>
              <a:t>Closeness of agreement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between independent test results.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dirty="0" smtClean="0">
                <a:latin typeface="Comic Sans MS" panose="030F0702030302020204" pitchFamily="66" charset="0"/>
              </a:rPr>
              <a:t>Robustness: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Test precision given small</a:t>
            </a:r>
            <a:r>
              <a:rPr lang="en-US" sz="2000" dirty="0" smtClean="0">
                <a:latin typeface="Comic Sans MS" panose="030F0702030302020204" pitchFamily="66" charset="0"/>
              </a:rPr>
              <a:t>, </a:t>
            </a:r>
            <a:r>
              <a:rPr lang="en-US" sz="2000" dirty="0">
                <a:latin typeface="Comic Sans MS" panose="030F0702030302020204" pitchFamily="66" charset="0"/>
              </a:rPr>
              <a:t>deliberate </a:t>
            </a:r>
            <a:r>
              <a:rPr lang="en-US" sz="2000" dirty="0" smtClean="0">
                <a:latin typeface="Comic Sans MS" panose="030F0702030302020204" pitchFamily="66" charset="0"/>
              </a:rPr>
              <a:t>changes in </a:t>
            </a:r>
            <a:r>
              <a:rPr lang="en-US" sz="2000" dirty="0">
                <a:latin typeface="Comic Sans MS" panose="030F0702030302020204" pitchFamily="66" charset="0"/>
              </a:rPr>
              <a:t>test conditions </a:t>
            </a:r>
            <a:r>
              <a:rPr lang="en-US" sz="2000" dirty="0" smtClean="0">
                <a:latin typeface="Comic Sans MS" panose="030F0702030302020204" pitchFamily="66" charset="0"/>
              </a:rPr>
              <a:t>(</a:t>
            </a:r>
            <a:r>
              <a:rPr lang="en-US" sz="2000" dirty="0" err="1" smtClean="0">
                <a:latin typeface="Comic Sans MS" panose="030F0702030302020204" pitchFamily="66" charset="0"/>
              </a:rPr>
              <a:t>preanalytic</a:t>
            </a:r>
            <a:r>
              <a:rPr lang="en-US" sz="2000" dirty="0" smtClean="0">
                <a:latin typeface="Comic Sans MS" panose="030F0702030302020204" pitchFamily="66" charset="0"/>
              </a:rPr>
              <a:t> delays, variations </a:t>
            </a:r>
            <a:r>
              <a:rPr lang="en-US" sz="2000" dirty="0">
                <a:latin typeface="Comic Sans MS" panose="030F0702030302020204" pitchFamily="66" charset="0"/>
              </a:rPr>
              <a:t>in storage temperature</a:t>
            </a:r>
            <a:r>
              <a:rPr lang="en-US" sz="2000" dirty="0" smtClean="0">
                <a:latin typeface="Comic Sans MS" panose="030F0702030302020204" pitchFamily="66" charset="0"/>
              </a:rPr>
              <a:t>).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dirty="0" smtClean="0">
                <a:latin typeface="Comic Sans MS" panose="030F0702030302020204" pitchFamily="66" charset="0"/>
              </a:rPr>
              <a:t>Lower limit </a:t>
            </a:r>
            <a:r>
              <a:rPr lang="en-US" sz="2000" b="1" dirty="0">
                <a:latin typeface="Comic Sans MS" panose="030F0702030302020204" pitchFamily="66" charset="0"/>
              </a:rPr>
              <a:t>of </a:t>
            </a:r>
            <a:r>
              <a:rPr lang="en-US" sz="2000" b="1" dirty="0" smtClean="0">
                <a:latin typeface="Comic Sans MS" panose="030F0702030302020204" pitchFamily="66" charset="0"/>
              </a:rPr>
              <a:t>detection: </a:t>
            </a:r>
            <a:r>
              <a:rPr lang="en-US" sz="2000" dirty="0">
                <a:latin typeface="Comic Sans MS" panose="030F0702030302020204" pitchFamily="66" charset="0"/>
              </a:rPr>
              <a:t>The lowest amount of </a:t>
            </a:r>
            <a:r>
              <a:rPr lang="en-US" sz="2000" dirty="0" err="1">
                <a:latin typeface="Comic Sans MS" panose="030F0702030302020204" pitchFamily="66" charset="0"/>
              </a:rPr>
              <a:t>analyte</a:t>
            </a:r>
            <a:r>
              <a:rPr lang="en-US" sz="2000" dirty="0">
                <a:latin typeface="Comic Sans MS" panose="030F0702030302020204" pitchFamily="66" charset="0"/>
              </a:rPr>
              <a:t> that is </a:t>
            </a:r>
            <a:r>
              <a:rPr lang="en-US" sz="2000" dirty="0" smtClean="0">
                <a:latin typeface="Comic Sans MS" panose="030F0702030302020204" pitchFamily="66" charset="0"/>
              </a:rPr>
              <a:t>statistically distinguishable </a:t>
            </a:r>
            <a:r>
              <a:rPr lang="en-US" sz="2000" dirty="0">
                <a:latin typeface="Comic Sans MS" panose="030F0702030302020204" pitchFamily="66" charset="0"/>
              </a:rPr>
              <a:t>from background or </a:t>
            </a:r>
            <a:r>
              <a:rPr lang="en-US" sz="2000" dirty="0" smtClean="0">
                <a:latin typeface="Comic Sans MS" panose="030F0702030302020204" pitchFamily="66" charset="0"/>
              </a:rPr>
              <a:t>a negative </a:t>
            </a:r>
            <a:r>
              <a:rPr lang="en-US" sz="2000" dirty="0">
                <a:latin typeface="Comic Sans MS" panose="030F0702030302020204" pitchFamily="66" charset="0"/>
              </a:rPr>
              <a:t>control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dirty="0" smtClean="0">
                <a:latin typeface="Comic Sans MS" panose="030F0702030302020204" pitchFamily="66" charset="0"/>
              </a:rPr>
              <a:t>Limit </a:t>
            </a:r>
            <a:r>
              <a:rPr lang="en-US" sz="2000" b="1" dirty="0">
                <a:latin typeface="Comic Sans MS" panose="030F0702030302020204" pitchFamily="66" charset="0"/>
              </a:rPr>
              <a:t>of </a:t>
            </a:r>
            <a:r>
              <a:rPr lang="en-US" sz="2000" b="1" dirty="0" smtClean="0">
                <a:latin typeface="Comic Sans MS" panose="030F0702030302020204" pitchFamily="66" charset="0"/>
              </a:rPr>
              <a:t>quantification: </a:t>
            </a:r>
            <a:r>
              <a:rPr lang="en-US" sz="2000" dirty="0">
                <a:latin typeface="Comic Sans MS" panose="030F0702030302020204" pitchFamily="66" charset="0"/>
              </a:rPr>
              <a:t>Lowest and highest concentrations of </a:t>
            </a:r>
            <a:r>
              <a:rPr lang="en-US" sz="2000" dirty="0" err="1" smtClean="0">
                <a:latin typeface="Comic Sans MS" panose="030F0702030302020204" pitchFamily="66" charset="0"/>
              </a:rPr>
              <a:t>analyte</a:t>
            </a:r>
            <a:r>
              <a:rPr lang="en-US" sz="2000" dirty="0" smtClean="0">
                <a:latin typeface="Comic Sans MS" panose="030F0702030302020204" pitchFamily="66" charset="0"/>
              </a:rPr>
              <a:t> that </a:t>
            </a:r>
            <a:r>
              <a:rPr lang="en-US" sz="2000" dirty="0">
                <a:latin typeface="Comic Sans MS" panose="030F0702030302020204" pitchFamily="66" charset="0"/>
              </a:rPr>
              <a:t>can be quantitatively determined </a:t>
            </a:r>
            <a:r>
              <a:rPr lang="en-US" sz="2000" dirty="0" smtClean="0">
                <a:latin typeface="Comic Sans MS" panose="030F0702030302020204" pitchFamily="66" charset="0"/>
              </a:rPr>
              <a:t>with suitable </a:t>
            </a:r>
            <a:r>
              <a:rPr lang="en-US" sz="2000" dirty="0">
                <a:latin typeface="Comic Sans MS" panose="030F0702030302020204" pitchFamily="66" charset="0"/>
              </a:rPr>
              <a:t>precision and accuracy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dirty="0" err="1" smtClean="0">
                <a:latin typeface="Comic Sans MS" panose="030F0702030302020204" pitchFamily="66" charset="0"/>
              </a:rPr>
              <a:t>Linierity</a:t>
            </a:r>
            <a:r>
              <a:rPr lang="en-US" sz="2000" b="1" dirty="0">
                <a:latin typeface="Comic Sans MS" panose="030F0702030302020204" pitchFamily="66" charset="0"/>
              </a:rPr>
              <a:t>:</a:t>
            </a:r>
            <a:r>
              <a:rPr lang="en-US" sz="2000" dirty="0">
                <a:latin typeface="Comic Sans MS" panose="030F0702030302020204" pitchFamily="66" charset="0"/>
              </a:rPr>
              <a:t> The ability of the test to return values that are directly proportional to the concentration of the </a:t>
            </a:r>
            <a:r>
              <a:rPr lang="en-US" sz="2000" dirty="0" err="1">
                <a:latin typeface="Comic Sans MS" panose="030F0702030302020204" pitchFamily="66" charset="0"/>
              </a:rPr>
              <a:t>analyte</a:t>
            </a:r>
            <a:r>
              <a:rPr lang="en-US" sz="2000" dirty="0">
                <a:latin typeface="Comic Sans MS" panose="030F0702030302020204" pitchFamily="66" charset="0"/>
              </a:rPr>
              <a:t> in the sample.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8" t="27587" r="9078" b="34164"/>
          <a:stretch/>
        </p:blipFill>
        <p:spPr bwMode="auto">
          <a:xfrm>
            <a:off x="5715000" y="777711"/>
            <a:ext cx="2205873" cy="150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6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Limit of Detection and </a:t>
            </a:r>
            <a:r>
              <a:rPr lang="en-US" sz="2800" b="1" dirty="0" err="1" smtClean="0">
                <a:latin typeface="Comic Sans MS" pitchFamily="66" charset="0"/>
              </a:rPr>
              <a:t>Linierity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3429000" y="4724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Theoretical Concentration</a:t>
            </a:r>
            <a:endParaRPr lang="sv-SE" sz="1600" b="1" dirty="0">
              <a:latin typeface="Comic Sans MS" pitchFamily="66" charset="0"/>
            </a:endParaRP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 rot="-5400000">
            <a:off x="1371600" y="259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Measured Concentration</a:t>
            </a:r>
            <a:endParaRPr lang="sv-SE" sz="1600" b="1" dirty="0">
              <a:latin typeface="Comic Sans MS" pitchFamily="66" charset="0"/>
            </a:endParaRPr>
          </a:p>
        </p:txBody>
      </p:sp>
      <p:pic>
        <p:nvPicPr>
          <p:cNvPr id="99333" name="Picture 5" descr="C:\Users\fenyo\Google Drive\NYU\Teaching\2014 Fall Biostatistics and Bioinformatics\-- 2. Descriptive Statistics\plots\lod\test3.txt-0.png"/>
          <p:cNvPicPr>
            <a:picLocks noChangeAspect="1" noChangeArrowheads="1"/>
          </p:cNvPicPr>
          <p:nvPr/>
        </p:nvPicPr>
        <p:blipFill>
          <a:blip r:embed="rId3" cstate="print"/>
          <a:srcRect t="5382"/>
          <a:stretch>
            <a:fillRect/>
          </a:stretch>
        </p:blipFill>
        <p:spPr bwMode="auto">
          <a:xfrm>
            <a:off x="2850742" y="1219200"/>
            <a:ext cx="3473858" cy="346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7965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:\Users\fenyo\Google Drive\NYU\Teaching\2014 Fall Biostatistics and Bioinformatics\-- 2. Descriptive Statistics\plots\lod\test2.txt-1.png"/>
          <p:cNvPicPr>
            <a:picLocks noChangeAspect="1" noChangeArrowheads="1"/>
          </p:cNvPicPr>
          <p:nvPr/>
        </p:nvPicPr>
        <p:blipFill>
          <a:blip r:embed="rId3" cstate="print"/>
          <a:srcRect t="4167"/>
          <a:stretch>
            <a:fillRect/>
          </a:stretch>
        </p:blipFill>
        <p:spPr bwMode="auto">
          <a:xfrm>
            <a:off x="4876800" y="1295400"/>
            <a:ext cx="3473859" cy="3505200"/>
          </a:xfrm>
          <a:prstGeom prst="rect">
            <a:avLst/>
          </a:prstGeom>
          <a:noFill/>
        </p:spPr>
      </p:pic>
      <p:pic>
        <p:nvPicPr>
          <p:cNvPr id="99331" name="Picture 3" descr="C:\Users\fenyo\Google Drive\NYU\Teaching\2014 Fall Biostatistics and Bioinformatics\-- 2. Descriptive Statistics\plots\lod\test0.txt-1.png"/>
          <p:cNvPicPr>
            <a:picLocks noChangeAspect="1" noChangeArrowheads="1"/>
          </p:cNvPicPr>
          <p:nvPr/>
        </p:nvPicPr>
        <p:blipFill>
          <a:blip r:embed="rId4" cstate="print"/>
          <a:srcRect t="4167"/>
          <a:stretch>
            <a:fillRect/>
          </a:stretch>
        </p:blipFill>
        <p:spPr bwMode="auto">
          <a:xfrm>
            <a:off x="533400" y="1219200"/>
            <a:ext cx="3473859" cy="3505200"/>
          </a:xfrm>
          <a:prstGeom prst="rect">
            <a:avLst/>
          </a:prstGeom>
          <a:noFill/>
        </p:spPr>
      </p:pic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Precision and Accuracy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5410200" y="4724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Theoretical Concentration</a:t>
            </a:r>
            <a:endParaRPr lang="sv-SE" sz="1600" b="1" dirty="0">
              <a:latin typeface="Comic Sans MS" pitchFamily="66" charset="0"/>
            </a:endParaRPr>
          </a:p>
        </p:txBody>
      </p:sp>
      <p:sp>
        <p:nvSpPr>
          <p:cNvPr id="8" name="Rectangle 87"/>
          <p:cNvSpPr>
            <a:spLocks noChangeArrowheads="1"/>
          </p:cNvSpPr>
          <p:nvPr/>
        </p:nvSpPr>
        <p:spPr bwMode="auto">
          <a:xfrm>
            <a:off x="990600" y="4724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Theoretical Concentration</a:t>
            </a:r>
            <a:endParaRPr lang="sv-SE" sz="1600" b="1" dirty="0">
              <a:latin typeface="Comic Sans MS" pitchFamily="66" charset="0"/>
            </a:endParaRPr>
          </a:p>
        </p:txBody>
      </p:sp>
      <p:sp>
        <p:nvSpPr>
          <p:cNvPr id="9" name="Rectangle 87"/>
          <p:cNvSpPr>
            <a:spLocks noChangeArrowheads="1"/>
          </p:cNvSpPr>
          <p:nvPr/>
        </p:nvSpPr>
        <p:spPr bwMode="auto">
          <a:xfrm rot="-5400000">
            <a:off x="-1066800" y="259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Measured Concentration</a:t>
            </a:r>
            <a:endParaRPr lang="sv-SE" sz="1600" b="1" dirty="0">
              <a:latin typeface="Comic Sans MS" pitchFamily="66" charset="0"/>
            </a:endParaRP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 rot="-5400000">
            <a:off x="3352800" y="2590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Measured Concentration</a:t>
            </a:r>
            <a:endParaRPr lang="sv-SE" sz="1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3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Summary - </a:t>
            </a:r>
            <a:r>
              <a:rPr lang="en-US" sz="2800" b="1" dirty="0" err="1" smtClean="0">
                <a:latin typeface="Comic Sans MS" pitchFamily="66" charset="0"/>
              </a:rPr>
              <a:t>Regresi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14" name="Picture 2" descr="C:\Users\fenyo\Desktop\22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559214"/>
            <a:ext cx="88773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2502" y="6581001"/>
            <a:ext cx="3831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mic Sans MS" panose="030F0702030302020204" pitchFamily="66" charset="0"/>
              </a:rPr>
              <a:t>Source: http</a:t>
            </a:r>
            <a:r>
              <a:rPr lang="en-US" sz="1200" dirty="0">
                <a:latin typeface="Comic Sans MS" panose="030F0702030302020204" pitchFamily="66" charset="0"/>
              </a:rPr>
              <a:t>://xkcdsw.com/content/img/2274.png</a:t>
            </a:r>
          </a:p>
        </p:txBody>
      </p:sp>
    </p:spTree>
    <p:extLst>
      <p:ext uri="{BB962C8B-B14F-4D97-AF65-F5344CB8AC3E}">
        <p14:creationId xmlns:p14="http://schemas.microsoft.com/office/powerpoint/2010/main" val="2643541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Summary - Correlation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15492" r="6694" b="3883"/>
          <a:stretch/>
        </p:blipFill>
        <p:spPr bwMode="auto">
          <a:xfrm>
            <a:off x="1709304" y="914400"/>
            <a:ext cx="5725391" cy="526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511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  <a:latin typeface="Comic Sans MS" pitchFamily="66" charset="0"/>
              </a:rPr>
              <a:t>Next Lecture: </a:t>
            </a:r>
            <a:r>
              <a:rPr lang="en-US" sz="2800" b="1" dirty="0">
                <a:latin typeface="Comic Sans MS" pitchFamily="66" charset="0"/>
              </a:rPr>
              <a:t>Experimental Design &amp; </a:t>
            </a:r>
            <a:r>
              <a:rPr lang="en-US" sz="2800" b="1" dirty="0" smtClean="0">
                <a:latin typeface="Comic Sans MS" pitchFamily="66" charset="0"/>
              </a:rPr>
              <a:t>Analysis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2" descr="C:\Users\fenyo\Desktop\Experimental Design - C Ambros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37" y="1181100"/>
            <a:ext cx="7957375" cy="4343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0" y="57912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omic Sans MS" pitchFamily="66" charset="0"/>
              </a:rPr>
              <a:t>Experimental Design </a:t>
            </a:r>
            <a:r>
              <a:rPr lang="en-US" sz="1400" i="1" dirty="0" smtClean="0">
                <a:latin typeface="Comic Sans MS" pitchFamily="66" charset="0"/>
              </a:rPr>
              <a:t>by Christine </a:t>
            </a:r>
            <a:r>
              <a:rPr lang="en-US" sz="1400" i="1" dirty="0" err="1" smtClean="0">
                <a:latin typeface="Comic Sans MS" pitchFamily="66" charset="0"/>
              </a:rPr>
              <a:t>Ambrosino</a:t>
            </a:r>
            <a:endParaRPr lang="en-US" sz="1400" i="1" dirty="0" smtClean="0">
              <a:latin typeface="Comic Sans MS" pitchFamily="66" charset="0"/>
            </a:endParaRPr>
          </a:p>
          <a:p>
            <a:pPr algn="ctr"/>
            <a:r>
              <a:rPr lang="en-US" sz="1400" dirty="0">
                <a:latin typeface="Comic Sans MS" pitchFamily="66" charset="0"/>
                <a:hlinkClick r:id="rId4"/>
              </a:rPr>
              <a:t>www.hawaii.edu/fishlab/Nearside.htm</a:t>
            </a:r>
            <a:endParaRPr lang="en-US" sz="1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25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1404878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3200" b="1" dirty="0" smtClean="0"/>
              <a:t>Daftar Isi</a:t>
            </a:r>
            <a:endParaRPr lang="sv-SE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2428756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smtClean="0"/>
              <a:t>Regresi </a:t>
            </a:r>
            <a:r>
              <a:rPr lang="en-US" sz="2400" dirty="0" smtClean="0"/>
              <a:t>– </a:t>
            </a:r>
            <a:r>
              <a:rPr lang="id-ID" sz="2400" dirty="0" smtClean="0"/>
              <a:t>estimasi hubungan antar variabel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 smtClean="0"/>
              <a:t>Regresi Linier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 smtClean="0"/>
              <a:t>Pengujian asumsi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Regresi</a:t>
            </a:r>
            <a:r>
              <a:rPr lang="id-ID" sz="2400" dirty="0" smtClean="0"/>
              <a:t> Non-linier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korelasi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 smtClean="0"/>
              <a:t>Koefisien korelasi mengkuantifikasi kuatnya asosiasi antar variabel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 smtClean="0"/>
              <a:t>Sensitivitas terhadap distribusi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" y="947678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0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838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err="1" smtClean="0"/>
              <a:t>Hubungan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antarvariabel</a:t>
            </a:r>
            <a:endParaRPr lang="sv-SE" sz="4000" b="1" dirty="0"/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2374612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Terhubung</a:t>
            </a:r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237744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Tak Terhubung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3517399" cy="3377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3517399" cy="33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17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1941" y="1832094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Terhubung Linier</a:t>
            </a:r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5341" y="2597388"/>
            <a:ext cx="266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latin typeface="Comic Sans MS" pitchFamily="66" charset="0"/>
              </a:rPr>
              <a:t>Terhubung Non-linier</a:t>
            </a:r>
            <a:endParaRPr lang="en-US" sz="16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2197854"/>
            <a:ext cx="3517399" cy="3377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41" y="2197854"/>
            <a:ext cx="3517399" cy="33771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85647" y="1851094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Terhubung Non-linier</a:t>
            </a:r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0" y="838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err="1" smtClean="0"/>
              <a:t>Hubungan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antarvariabel</a:t>
            </a:r>
            <a:endParaRPr lang="sv-SE" sz="4000" b="1" dirty="0"/>
          </a:p>
        </p:txBody>
      </p:sp>
    </p:spTree>
    <p:extLst>
      <p:ext uri="{BB962C8B-B14F-4D97-AF65-F5344CB8AC3E}">
        <p14:creationId xmlns:p14="http://schemas.microsoft.com/office/powerpoint/2010/main" val="2759292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5350" y="1981200"/>
            <a:ext cx="299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Linier, </a:t>
            </a:r>
            <a:r>
              <a:rPr lang="id-ID" dirty="0" smtClean="0"/>
              <a:t>terhubung kuat</a:t>
            </a:r>
            <a:endParaRPr lang="en-US" dirty="0" smtClean="0"/>
          </a:p>
          <a:p>
            <a:pPr marL="177800" indent="-177800"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6741" y="1981200"/>
            <a:ext cx="2783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Linier, </a:t>
            </a:r>
            <a:r>
              <a:rPr lang="id-ID" dirty="0" smtClean="0"/>
              <a:t>terhubung lemah</a:t>
            </a:r>
            <a:endParaRPr lang="en-US" dirty="0" smtClean="0"/>
          </a:p>
          <a:p>
            <a:pPr marL="177800" indent="-177800" algn="ctr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438400"/>
            <a:ext cx="3517399" cy="3377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3517399" cy="3377191"/>
          </a:xfrm>
          <a:prstGeom prst="rect">
            <a:avLst/>
          </a:prstGeom>
        </p:spPr>
      </p:pic>
      <p:sp>
        <p:nvSpPr>
          <p:cNvPr id="9" name="Rectangle 87"/>
          <p:cNvSpPr>
            <a:spLocks noChangeArrowheads="1"/>
          </p:cNvSpPr>
          <p:nvPr/>
        </p:nvSpPr>
        <p:spPr bwMode="auto">
          <a:xfrm>
            <a:off x="0" y="838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 err="1" smtClean="0"/>
              <a:t>Hubungan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antarvariabel</a:t>
            </a:r>
            <a:endParaRPr lang="sv-SE" sz="4000" b="1" dirty="0"/>
          </a:p>
        </p:txBody>
      </p:sp>
    </p:spTree>
    <p:extLst>
      <p:ext uri="{BB962C8B-B14F-4D97-AF65-F5344CB8AC3E}">
        <p14:creationId xmlns:p14="http://schemas.microsoft.com/office/powerpoint/2010/main" val="614849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2518"/>
            <a:ext cx="2743200" cy="2633853"/>
          </a:xfrm>
          <a:prstGeom prst="rect">
            <a:avLst/>
          </a:prstGeom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2357718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662518"/>
            <a:ext cx="2743200" cy="2633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662518"/>
            <a:ext cx="2743200" cy="26338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2433918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Linier, </a:t>
            </a:r>
            <a:r>
              <a:rPr lang="id-ID" dirty="0" smtClean="0"/>
              <a:t>kuat</a:t>
            </a:r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2433918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Linier, </a:t>
            </a:r>
            <a:r>
              <a:rPr lang="en-US" dirty="0" err="1" smtClean="0"/>
              <a:t>Lemah</a:t>
            </a:r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2433918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Non-Linier</a:t>
            </a:r>
            <a:endParaRPr lang="en-US" dirty="0" smtClean="0"/>
          </a:p>
          <a:p>
            <a:pPr marL="177800" indent="-1778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Rectangle 87"/>
          <p:cNvSpPr>
            <a:spLocks noChangeArrowheads="1"/>
          </p:cNvSpPr>
          <p:nvPr/>
        </p:nvSpPr>
        <p:spPr bwMode="auto">
          <a:xfrm>
            <a:off x="0" y="838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sz="4000" b="1" dirty="0" smtClean="0"/>
              <a:t>Regresi Linier</a:t>
            </a:r>
            <a:endParaRPr lang="sv-SE" sz="4000" b="1" dirty="0"/>
          </a:p>
        </p:txBody>
      </p:sp>
    </p:spTree>
    <p:extLst>
      <p:ext uri="{BB962C8B-B14F-4D97-AF65-F5344CB8AC3E}">
        <p14:creationId xmlns:p14="http://schemas.microsoft.com/office/powerpoint/2010/main" val="269305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2176</TotalTime>
  <Words>869</Words>
  <Application>Microsoft Office PowerPoint</Application>
  <PresentationFormat>On-screen Show (4:3)</PresentationFormat>
  <Paragraphs>287</Paragraphs>
  <Slides>46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Comic Sans MS</vt:lpstr>
      <vt:lpstr>Courier New</vt:lpstr>
      <vt:lpstr>HP Simplified</vt:lpstr>
      <vt:lpstr>Office Theme</vt:lpstr>
      <vt:lpstr>Equation</vt:lpstr>
      <vt:lpstr>PowerPoint Presentation</vt:lpstr>
      <vt:lpstr>Persiapan Kelas:</vt:lpstr>
      <vt:lpstr>Metode kelas:</vt:lpstr>
      <vt:lpstr>Sesi 26 Pemodelan Linier: Regresi dan Korelasi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FaE</cp:lastModifiedBy>
  <cp:revision>106</cp:revision>
  <dcterms:created xsi:type="dcterms:W3CDTF">2019-04-10T03:52:40Z</dcterms:created>
  <dcterms:modified xsi:type="dcterms:W3CDTF">2019-06-18T23:40:01Z</dcterms:modified>
</cp:coreProperties>
</file>