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5188D-9C7E-4F71-86FB-B014C7FBC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93C23-A99A-4848-BE80-ADD8C5265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B08E2-45EB-4C74-A31F-D600816E5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6BC5-50E9-4F59-B068-A1C4F0817074}" type="datetimeFigureOut">
              <a:rPr lang="en-ID" smtClean="0"/>
              <a:t>28/09/2019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0FC04-1C88-4A6D-A4B1-04166262B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DB230-27FD-4A49-9574-217590ED4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099B-34D9-42E9-AC28-032F788D486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2637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0689F-2456-4D1D-8092-5DD26DBC3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4D3F2-0EBB-47F7-8DEB-F6C429DF9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50237-315F-4BDE-B5AC-F5AA6A2BF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6BC5-50E9-4F59-B068-A1C4F0817074}" type="datetimeFigureOut">
              <a:rPr lang="en-ID" smtClean="0"/>
              <a:t>28/09/2019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7C962-A167-482C-AEB2-CB32DBB47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FBF30-6B1E-4AD4-8A7B-381A87C1D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099B-34D9-42E9-AC28-032F788D486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29776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C369F0-0DBF-4DDB-8182-A7D073775C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488FEF-4D5A-4504-8B8D-ED800D8AD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6ABD2-4551-4497-86E1-D4BEB6B37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6BC5-50E9-4F59-B068-A1C4F0817074}" type="datetimeFigureOut">
              <a:rPr lang="en-ID" smtClean="0"/>
              <a:t>28/09/2019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A078D-F0AB-4B80-9477-57EFCF0F4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8BDB2-0FE9-427F-B951-82AF98D0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099B-34D9-42E9-AC28-032F788D486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631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42AA2-5E6D-4A8C-9C38-544A2CDC9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57C8A-0D81-4B9D-AFF2-F9AAC7C62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8E784-F6DF-4AB5-AB9C-66395E0FA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6BC5-50E9-4F59-B068-A1C4F0817074}" type="datetimeFigureOut">
              <a:rPr lang="en-ID" smtClean="0"/>
              <a:t>28/09/2019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5089D-3ADD-42D3-A070-4CB477FFE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1E56F-34F6-41D7-B1DC-46913B7B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099B-34D9-42E9-AC28-032F788D486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4838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4E397-6D0D-437E-9E91-C9D1997C9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E6F22-F4E0-47D9-B7CF-9E8BEE3B3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08FF0-CE5A-46E2-804B-D4C0DDF72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6BC5-50E9-4F59-B068-A1C4F0817074}" type="datetimeFigureOut">
              <a:rPr lang="en-ID" smtClean="0"/>
              <a:t>28/09/2019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326FD-BFB7-4C91-AB97-3545FD260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2280E-85A4-449F-A095-B6F366B6D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099B-34D9-42E9-AC28-032F788D486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63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B73A9-EAAA-4BFC-A4AE-FF1DD0467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CCE3C-FECF-4FAE-A0AE-286E6ED25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2C9E94-F820-467A-AD2E-2E1554D31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6FBD5-8B2B-4BA6-B535-3677FC774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6BC5-50E9-4F59-B068-A1C4F0817074}" type="datetimeFigureOut">
              <a:rPr lang="en-ID" smtClean="0"/>
              <a:t>28/09/2019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BE0C3-456D-4422-BCAB-201F5F45E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803E7-4E05-4644-ADCF-11810AC72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099B-34D9-42E9-AC28-032F788D486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64421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28D45-D083-4866-A404-77F1B0136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DD397-8BAF-4781-A018-FF73539A3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A9A04C-FF3B-417B-9C26-5D3FF46B4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779AEB-F7D7-4367-89D7-2E06580F2A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957777-21B7-4AC6-839D-1A824584B7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76FB8D-9E10-43C8-B3E7-64CC38F84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6BC5-50E9-4F59-B068-A1C4F0817074}" type="datetimeFigureOut">
              <a:rPr lang="en-ID" smtClean="0"/>
              <a:t>28/09/2019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7C575B-F6A4-4A26-A747-D6D9CC074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7F2699-2A8F-4204-A64B-38D5F0001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099B-34D9-42E9-AC28-032F788D486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4681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961AE-5723-45B7-9B67-CD726F92D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D61409-1896-4AE9-A9D6-70A72BB03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6BC5-50E9-4F59-B068-A1C4F0817074}" type="datetimeFigureOut">
              <a:rPr lang="en-ID" smtClean="0"/>
              <a:t>28/09/2019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BD9806-12B9-4820-B5F5-BF1B5899F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D3DDE-20B6-47D3-AF55-727473B3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099B-34D9-42E9-AC28-032F788D486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34409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66AD2A-BB38-4BD8-88DB-5244D72FE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6BC5-50E9-4F59-B068-A1C4F0817074}" type="datetimeFigureOut">
              <a:rPr lang="en-ID" smtClean="0"/>
              <a:t>28/09/2019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848608-0CA2-4DE5-9383-AFDEB69EC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86AAC-533D-44D2-95E9-D31C178CF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099B-34D9-42E9-AC28-032F788D486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32255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02335-E5A4-48C5-912E-B1A70E6AB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C0858-3846-4BFA-BDC6-286B5DEA0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999F62-2F30-4E10-8803-0DE634B7B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F29B8-41E9-49C5-A9F2-4E05AA278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6BC5-50E9-4F59-B068-A1C4F0817074}" type="datetimeFigureOut">
              <a:rPr lang="en-ID" smtClean="0"/>
              <a:t>28/09/2019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18007-2D80-4C0C-A90D-AC9320DA2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0C6F3-2056-4F0D-ABC3-95F719515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099B-34D9-42E9-AC28-032F788D486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27415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5C9B9-6D59-41EE-AA30-38C7A88FA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3EB509-EA03-46F2-ABDD-FB5CECC1C9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029F7-2AC2-47B5-8D39-38CCBE726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E959A-3484-4DAD-AB4E-C9675B27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6BC5-50E9-4F59-B068-A1C4F0817074}" type="datetimeFigureOut">
              <a:rPr lang="en-ID" smtClean="0"/>
              <a:t>28/09/2019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D488D-14F6-401C-B1B7-28C257B84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5ECF9-F907-40F5-AEAD-0E5E8CFA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099B-34D9-42E9-AC28-032F788D486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7297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6AA9B5-F61E-4302-93E8-D29BAB5E8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2157F-9C47-48E8-86F5-FD9714295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D27BB-580D-43FD-B16E-E5015BB0E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B6BC5-50E9-4F59-B068-A1C4F0817074}" type="datetimeFigureOut">
              <a:rPr lang="en-ID" smtClean="0"/>
              <a:t>28/09/2019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05DAC-A6FD-4F7C-8B90-122409C8A7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5DB57-02CB-4ECA-8E50-3BAA95347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A099B-34D9-42E9-AC28-032F788D486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9457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791C2-53D1-4F23-B37C-737AD51441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err="1"/>
              <a:t>Soal</a:t>
            </a:r>
            <a:r>
              <a:rPr lang="en-ID" dirty="0"/>
              <a:t> &amp; </a:t>
            </a:r>
            <a:r>
              <a:rPr lang="en-ID" dirty="0" err="1"/>
              <a:t>Pembahasan</a:t>
            </a:r>
            <a:r>
              <a:rPr lang="en-ID" dirty="0"/>
              <a:t> Modul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AD932-AD22-4175-B822-3FDE03E3CD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/>
              <a:t>Oleh: Rosihan Ari Yuana</a:t>
            </a:r>
          </a:p>
        </p:txBody>
      </p:sp>
    </p:spTree>
    <p:extLst>
      <p:ext uri="{BB962C8B-B14F-4D97-AF65-F5344CB8AC3E}">
        <p14:creationId xmlns:p14="http://schemas.microsoft.com/office/powerpoint/2010/main" val="2449141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06A90-DC9F-49D3-97DC-A43819B14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KB 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49473C-F3B7-49D9-ACE2-C9764F4843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258" y="1795827"/>
            <a:ext cx="7180973" cy="32663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8C19F6-8755-4464-A1BF-112025B9591B}"/>
              </a:ext>
            </a:extLst>
          </p:cNvPr>
          <p:cNvSpPr txBox="1"/>
          <p:nvPr/>
        </p:nvSpPr>
        <p:spPr>
          <a:xfrm>
            <a:off x="8296275" y="1990725"/>
            <a:ext cx="351472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dirty="0"/>
              <a:t>Gambar di </a:t>
            </a:r>
            <a:r>
              <a:rPr lang="en-ID" sz="2800" dirty="0" err="1"/>
              <a:t>samping</a:t>
            </a:r>
            <a:r>
              <a:rPr lang="en-ID" sz="2800" dirty="0"/>
              <a:t> </a:t>
            </a:r>
            <a:r>
              <a:rPr lang="en-ID" sz="2800" dirty="0" err="1"/>
              <a:t>merupakan</a:t>
            </a:r>
            <a:r>
              <a:rPr lang="en-ID" sz="2800" dirty="0"/>
              <a:t> </a:t>
            </a:r>
            <a:r>
              <a:rPr lang="en-ID" sz="2800" dirty="0" err="1"/>
              <a:t>contoh</a:t>
            </a:r>
            <a:endParaRPr lang="en-ID" sz="2800" dirty="0"/>
          </a:p>
          <a:p>
            <a:r>
              <a:rPr lang="en-ID" sz="2800" dirty="0"/>
              <a:t>diagram …</a:t>
            </a:r>
          </a:p>
          <a:p>
            <a:endParaRPr lang="en-ID" sz="2800" dirty="0"/>
          </a:p>
          <a:p>
            <a:pPr marL="514350" indent="-514350">
              <a:buAutoNum type="alphaLcPeriod"/>
            </a:pPr>
            <a:r>
              <a:rPr lang="en-ID" sz="2800" dirty="0"/>
              <a:t>Use-case</a:t>
            </a:r>
          </a:p>
          <a:p>
            <a:pPr marL="514350" indent="-514350">
              <a:buAutoNum type="alphaLcPeriod"/>
            </a:pPr>
            <a:r>
              <a:rPr lang="en-ID" sz="2800" dirty="0"/>
              <a:t>Activity</a:t>
            </a:r>
          </a:p>
          <a:p>
            <a:pPr marL="514350" indent="-514350">
              <a:buAutoNum type="alphaLcPeriod"/>
            </a:pPr>
            <a:r>
              <a:rPr lang="en-ID" sz="2800" dirty="0" err="1"/>
              <a:t>Statechart</a:t>
            </a:r>
            <a:endParaRPr lang="en-ID" sz="2800" dirty="0"/>
          </a:p>
          <a:p>
            <a:pPr marL="514350" indent="-514350">
              <a:buAutoNum type="alphaLcPeriod"/>
            </a:pPr>
            <a:r>
              <a:rPr lang="en-ID" sz="2800" dirty="0"/>
              <a:t>Sequence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47203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21F1-C253-4932-A263-EA8B5E950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KB 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7F2F65-D6EF-479C-9909-9226F2C102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327" y="1934306"/>
            <a:ext cx="6621425" cy="33901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8536D3-1471-4540-BCA5-B505BC6B51C0}"/>
              </a:ext>
            </a:extLst>
          </p:cNvPr>
          <p:cNvSpPr txBox="1"/>
          <p:nvPr/>
        </p:nvSpPr>
        <p:spPr>
          <a:xfrm>
            <a:off x="8296275" y="1990725"/>
            <a:ext cx="351472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dirty="0"/>
              <a:t>Gambar di </a:t>
            </a:r>
            <a:r>
              <a:rPr lang="en-ID" sz="2800" dirty="0" err="1"/>
              <a:t>samping</a:t>
            </a:r>
            <a:r>
              <a:rPr lang="en-ID" sz="2800" dirty="0"/>
              <a:t> </a:t>
            </a:r>
            <a:r>
              <a:rPr lang="en-ID" sz="2800" dirty="0" err="1"/>
              <a:t>merupakan</a:t>
            </a:r>
            <a:r>
              <a:rPr lang="en-ID" sz="2800" dirty="0"/>
              <a:t> </a:t>
            </a:r>
            <a:r>
              <a:rPr lang="en-ID" sz="2800" dirty="0" err="1"/>
              <a:t>contoh</a:t>
            </a:r>
            <a:endParaRPr lang="en-ID" sz="2800" dirty="0"/>
          </a:p>
          <a:p>
            <a:r>
              <a:rPr lang="en-ID" sz="2800" dirty="0"/>
              <a:t>diagram …</a:t>
            </a:r>
          </a:p>
          <a:p>
            <a:endParaRPr lang="en-ID" sz="2800" dirty="0"/>
          </a:p>
          <a:p>
            <a:pPr marL="514350" indent="-514350">
              <a:buAutoNum type="alphaLcPeriod"/>
            </a:pPr>
            <a:r>
              <a:rPr lang="en-ID" sz="2800" dirty="0"/>
              <a:t>Use-case</a:t>
            </a:r>
          </a:p>
          <a:p>
            <a:pPr marL="514350" indent="-514350">
              <a:buAutoNum type="alphaLcPeriod"/>
            </a:pPr>
            <a:r>
              <a:rPr lang="en-ID" sz="2800" dirty="0"/>
              <a:t>Activity</a:t>
            </a:r>
          </a:p>
          <a:p>
            <a:pPr marL="514350" indent="-514350">
              <a:buAutoNum type="alphaLcPeriod"/>
            </a:pPr>
            <a:r>
              <a:rPr lang="en-ID" sz="2800" dirty="0" err="1"/>
              <a:t>Statechart</a:t>
            </a:r>
            <a:endParaRPr lang="en-ID" sz="2800" dirty="0"/>
          </a:p>
          <a:p>
            <a:pPr marL="514350" indent="-514350">
              <a:buAutoNum type="alphaLcPeriod"/>
            </a:pPr>
            <a:r>
              <a:rPr lang="en-ID" sz="2800" dirty="0"/>
              <a:t>Sequence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385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C4ECF-C16E-4D3F-8BCF-6ECAD9DD3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KB 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23B920-961D-4726-8910-9BCB41DF0C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6963" y="1631857"/>
            <a:ext cx="6871488" cy="46355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A4005B-2BC0-4CB7-80BC-970FDC444F3B}"/>
              </a:ext>
            </a:extLst>
          </p:cNvPr>
          <p:cNvSpPr txBox="1"/>
          <p:nvPr/>
        </p:nvSpPr>
        <p:spPr>
          <a:xfrm>
            <a:off x="8296275" y="1990725"/>
            <a:ext cx="351472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dirty="0"/>
              <a:t>Gambar di </a:t>
            </a:r>
            <a:r>
              <a:rPr lang="en-ID" sz="2800" dirty="0" err="1"/>
              <a:t>samping</a:t>
            </a:r>
            <a:r>
              <a:rPr lang="en-ID" sz="2800" dirty="0"/>
              <a:t> </a:t>
            </a:r>
            <a:r>
              <a:rPr lang="en-ID" sz="2800" dirty="0" err="1"/>
              <a:t>merupakan</a:t>
            </a:r>
            <a:r>
              <a:rPr lang="en-ID" sz="2800" dirty="0"/>
              <a:t> </a:t>
            </a:r>
            <a:r>
              <a:rPr lang="en-ID" sz="2800" dirty="0" err="1"/>
              <a:t>contoh</a:t>
            </a:r>
            <a:endParaRPr lang="en-ID" sz="2800" dirty="0"/>
          </a:p>
          <a:p>
            <a:r>
              <a:rPr lang="en-ID" sz="2800" dirty="0"/>
              <a:t>diagram …</a:t>
            </a:r>
          </a:p>
          <a:p>
            <a:endParaRPr lang="en-ID" sz="2800" dirty="0"/>
          </a:p>
          <a:p>
            <a:pPr marL="514350" indent="-514350">
              <a:buAutoNum type="alphaLcPeriod"/>
            </a:pPr>
            <a:r>
              <a:rPr lang="en-ID" sz="2800" dirty="0"/>
              <a:t>Use-case</a:t>
            </a:r>
          </a:p>
          <a:p>
            <a:pPr marL="514350" indent="-514350">
              <a:buAutoNum type="alphaLcPeriod"/>
            </a:pPr>
            <a:r>
              <a:rPr lang="en-ID" sz="2800" dirty="0"/>
              <a:t>Activity</a:t>
            </a:r>
          </a:p>
          <a:p>
            <a:pPr marL="514350" indent="-514350">
              <a:buAutoNum type="alphaLcPeriod"/>
            </a:pPr>
            <a:r>
              <a:rPr lang="en-ID" sz="2800" dirty="0" err="1"/>
              <a:t>Statechart</a:t>
            </a:r>
            <a:endParaRPr lang="en-ID" sz="2800" dirty="0"/>
          </a:p>
          <a:p>
            <a:pPr marL="514350" indent="-514350">
              <a:buAutoNum type="alphaLcPeriod"/>
            </a:pPr>
            <a:r>
              <a:rPr lang="en-ID" sz="2800" dirty="0"/>
              <a:t>Sequence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84504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6DE56-259B-45E6-9B17-1AB6686FE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KB 1</a:t>
            </a:r>
          </a:p>
        </p:txBody>
      </p:sp>
      <p:pic>
        <p:nvPicPr>
          <p:cNvPr id="1026" name="Picture 2" descr="Hasil gambar untuk use case diagram">
            <a:extLst>
              <a:ext uri="{FF2B5EF4-FFF2-40B4-BE49-F238E27FC236}">
                <a16:creationId xmlns:a16="http://schemas.microsoft.com/office/drawing/2014/main" id="{C97C1063-7082-4D10-AC1F-320712DF7E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26"/>
          <a:stretch/>
        </p:blipFill>
        <p:spPr bwMode="auto">
          <a:xfrm>
            <a:off x="1091360" y="1934184"/>
            <a:ext cx="5347540" cy="401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20A5B9-56AB-4E53-8E78-420E6A5CC3F6}"/>
              </a:ext>
            </a:extLst>
          </p:cNvPr>
          <p:cNvSpPr txBox="1"/>
          <p:nvPr/>
        </p:nvSpPr>
        <p:spPr>
          <a:xfrm>
            <a:off x="7585915" y="1934184"/>
            <a:ext cx="351472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dirty="0"/>
              <a:t>Gambar di </a:t>
            </a:r>
            <a:r>
              <a:rPr lang="en-ID" sz="2800" dirty="0" err="1"/>
              <a:t>samping</a:t>
            </a:r>
            <a:r>
              <a:rPr lang="en-ID" sz="2800" dirty="0"/>
              <a:t> </a:t>
            </a:r>
            <a:r>
              <a:rPr lang="en-ID" sz="2800" dirty="0" err="1"/>
              <a:t>merupakan</a:t>
            </a:r>
            <a:r>
              <a:rPr lang="en-ID" sz="2800" dirty="0"/>
              <a:t> </a:t>
            </a:r>
            <a:r>
              <a:rPr lang="en-ID" sz="2800" dirty="0" err="1"/>
              <a:t>contoh</a:t>
            </a:r>
            <a:endParaRPr lang="en-ID" sz="2800" dirty="0"/>
          </a:p>
          <a:p>
            <a:r>
              <a:rPr lang="en-ID" sz="2800" dirty="0"/>
              <a:t>diagram …</a:t>
            </a:r>
          </a:p>
          <a:p>
            <a:endParaRPr lang="en-ID" sz="2800" dirty="0"/>
          </a:p>
          <a:p>
            <a:pPr marL="514350" indent="-514350">
              <a:buAutoNum type="alphaLcPeriod"/>
            </a:pPr>
            <a:r>
              <a:rPr lang="en-ID" sz="2800" dirty="0"/>
              <a:t>Use-case</a:t>
            </a:r>
          </a:p>
          <a:p>
            <a:pPr marL="514350" indent="-514350">
              <a:buAutoNum type="alphaLcPeriod"/>
            </a:pPr>
            <a:r>
              <a:rPr lang="en-ID" sz="2800" dirty="0"/>
              <a:t>Activity</a:t>
            </a:r>
          </a:p>
          <a:p>
            <a:pPr marL="514350" indent="-514350">
              <a:buAutoNum type="alphaLcPeriod"/>
            </a:pPr>
            <a:r>
              <a:rPr lang="en-ID" sz="2800" dirty="0" err="1"/>
              <a:t>Statechart</a:t>
            </a:r>
            <a:endParaRPr lang="en-ID" sz="2800" dirty="0"/>
          </a:p>
          <a:p>
            <a:pPr marL="514350" indent="-514350">
              <a:buAutoNum type="alphaLcPeriod"/>
            </a:pPr>
            <a:r>
              <a:rPr lang="en-ID" sz="2800" dirty="0"/>
              <a:t>Sequence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48213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1459C-7951-4E09-84EC-FDC4C046E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KB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C0C8B-1C08-4922-BFA4-AF03B609E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Blueprint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cetak</a:t>
            </a:r>
            <a:r>
              <a:rPr lang="en-ID" dirty="0"/>
              <a:t> </a:t>
            </a:r>
            <a:r>
              <a:rPr lang="en-ID" dirty="0" err="1"/>
              <a:t>biru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obyek</a:t>
            </a:r>
            <a:r>
              <a:rPr lang="en-ID" dirty="0"/>
              <a:t> </a:t>
            </a:r>
            <a:r>
              <a:rPr lang="en-ID" dirty="0" err="1"/>
              <a:t>dinamakan</a:t>
            </a:r>
            <a:r>
              <a:rPr lang="en-ID" dirty="0"/>
              <a:t> …</a:t>
            </a:r>
          </a:p>
          <a:p>
            <a:pPr marL="0" indent="0">
              <a:buNone/>
            </a:pPr>
            <a:endParaRPr lang="en-ID" dirty="0"/>
          </a:p>
          <a:p>
            <a:pPr marL="514350" indent="-514350">
              <a:buAutoNum type="alphaLcPeriod"/>
            </a:pPr>
            <a:r>
              <a:rPr lang="en-ID" dirty="0"/>
              <a:t>Method</a:t>
            </a:r>
          </a:p>
          <a:p>
            <a:pPr marL="514350" indent="-514350">
              <a:buAutoNum type="alphaLcPeriod"/>
            </a:pPr>
            <a:r>
              <a:rPr lang="en-ID" dirty="0"/>
              <a:t>Class</a:t>
            </a:r>
          </a:p>
          <a:p>
            <a:pPr marL="514350" indent="-514350">
              <a:buAutoNum type="alphaLcPeriod"/>
            </a:pPr>
            <a:r>
              <a:rPr lang="en-ID" dirty="0" err="1"/>
              <a:t>Atribut</a:t>
            </a:r>
            <a:endParaRPr lang="en-ID" dirty="0"/>
          </a:p>
          <a:p>
            <a:pPr marL="514350" indent="-514350">
              <a:buAutoNum type="alphaLcPeriod"/>
            </a:pPr>
            <a:r>
              <a:rPr lang="en-ID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2058443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9870B-BC04-4A7B-92CB-04A061A93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KB 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E8F0A-447F-4076-9182-C72D83DC0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Fitur</a:t>
            </a:r>
            <a:r>
              <a:rPr lang="en-ID" dirty="0"/>
              <a:t>, </a:t>
            </a:r>
            <a:r>
              <a:rPr lang="en-ID" dirty="0" err="1"/>
              <a:t>kemampuan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behaviour yang </a:t>
            </a:r>
            <a:r>
              <a:rPr lang="en-ID" dirty="0" err="1"/>
              <a:t>dimiliki</a:t>
            </a:r>
            <a:r>
              <a:rPr lang="en-ID" dirty="0"/>
              <a:t> oleh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obyek</a:t>
            </a:r>
            <a:r>
              <a:rPr lang="en-ID" dirty="0"/>
              <a:t> </a:t>
            </a:r>
            <a:r>
              <a:rPr lang="en-ID" dirty="0" err="1"/>
              <a:t>dinamakan</a:t>
            </a:r>
            <a:r>
              <a:rPr lang="en-ID" dirty="0"/>
              <a:t> …</a:t>
            </a:r>
          </a:p>
          <a:p>
            <a:pPr marL="0" indent="0">
              <a:buNone/>
            </a:pPr>
            <a:endParaRPr lang="en-ID" dirty="0"/>
          </a:p>
          <a:p>
            <a:pPr marL="514350" indent="-514350">
              <a:buAutoNum type="alphaLcPeriod"/>
            </a:pPr>
            <a:r>
              <a:rPr lang="en-ID" dirty="0"/>
              <a:t>Method</a:t>
            </a:r>
          </a:p>
          <a:p>
            <a:pPr marL="514350" indent="-514350">
              <a:buAutoNum type="alphaLcPeriod"/>
            </a:pPr>
            <a:r>
              <a:rPr lang="en-ID" dirty="0" err="1"/>
              <a:t>Atribut</a:t>
            </a:r>
            <a:endParaRPr lang="en-ID" dirty="0"/>
          </a:p>
          <a:p>
            <a:pPr marL="514350" indent="-514350">
              <a:buAutoNum type="alphaLcPeriod"/>
            </a:pPr>
            <a:r>
              <a:rPr lang="en-ID" dirty="0"/>
              <a:t>Class</a:t>
            </a:r>
          </a:p>
          <a:p>
            <a:pPr marL="514350" indent="-514350">
              <a:buAutoNum type="alphaLcPeriod"/>
            </a:pPr>
            <a:r>
              <a:rPr lang="en-ID" dirty="0"/>
              <a:t>Activity </a:t>
            </a:r>
          </a:p>
        </p:txBody>
      </p:sp>
    </p:spTree>
    <p:extLst>
      <p:ext uri="{BB962C8B-B14F-4D97-AF65-F5344CB8AC3E}">
        <p14:creationId xmlns:p14="http://schemas.microsoft.com/office/powerpoint/2010/main" val="3921950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CEFD1-15D5-482B-9C47-7970E6F55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KB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C6DDA-68C4-4C47-A729-5C38936F3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Sifat</a:t>
            </a:r>
            <a:r>
              <a:rPr lang="en-ID" dirty="0"/>
              <a:t>, </a:t>
            </a:r>
            <a:r>
              <a:rPr lang="en-ID" dirty="0" err="1"/>
              <a:t>karakteristik</a:t>
            </a:r>
            <a:r>
              <a:rPr lang="en-ID" dirty="0"/>
              <a:t> yang </a:t>
            </a:r>
            <a:r>
              <a:rPr lang="en-ID" dirty="0" err="1"/>
              <a:t>dimiliki</a:t>
            </a:r>
            <a:r>
              <a:rPr lang="en-ID" dirty="0"/>
              <a:t> oleh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obyek</a:t>
            </a:r>
            <a:r>
              <a:rPr lang="en-ID" dirty="0"/>
              <a:t> </a:t>
            </a:r>
            <a:r>
              <a:rPr lang="en-ID" dirty="0" err="1"/>
              <a:t>dinamakan</a:t>
            </a:r>
            <a:r>
              <a:rPr lang="en-ID" dirty="0"/>
              <a:t> …</a:t>
            </a:r>
          </a:p>
          <a:p>
            <a:pPr marL="0" indent="0">
              <a:buNone/>
            </a:pPr>
            <a:endParaRPr lang="en-ID" dirty="0"/>
          </a:p>
          <a:p>
            <a:pPr marL="514350" indent="-514350">
              <a:buAutoNum type="alphaLcPeriod"/>
            </a:pPr>
            <a:r>
              <a:rPr lang="en-ID" dirty="0"/>
              <a:t>Method</a:t>
            </a:r>
          </a:p>
          <a:p>
            <a:pPr marL="514350" indent="-514350">
              <a:buAutoNum type="alphaLcPeriod"/>
            </a:pPr>
            <a:r>
              <a:rPr lang="en-ID" dirty="0" err="1"/>
              <a:t>Atribut</a:t>
            </a:r>
            <a:endParaRPr lang="en-ID" dirty="0"/>
          </a:p>
          <a:p>
            <a:pPr marL="514350" indent="-514350">
              <a:buAutoNum type="alphaLcPeriod"/>
            </a:pPr>
            <a:r>
              <a:rPr lang="en-ID" dirty="0"/>
              <a:t>Class</a:t>
            </a:r>
          </a:p>
          <a:p>
            <a:pPr marL="514350" indent="-514350">
              <a:buAutoNum type="alphaLcPeriod"/>
            </a:pPr>
            <a:r>
              <a:rPr lang="en-ID" dirty="0"/>
              <a:t>Activity 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72230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3DF83-9F97-4DFC-B619-06DE628AB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KB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F6497-A15B-4D1B-A7E2-33F49514F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Fitur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PBO yang </a:t>
            </a:r>
            <a:r>
              <a:rPr lang="en-ID" dirty="0" err="1"/>
              <a:t>ditujukan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membungkus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menutupi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</a:t>
            </a:r>
            <a:r>
              <a:rPr lang="en-ID" dirty="0" err="1"/>
              <a:t>supaya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langsung</a:t>
            </a:r>
            <a:r>
              <a:rPr lang="en-ID" dirty="0"/>
              <a:t> </a:t>
            </a:r>
            <a:r>
              <a:rPr lang="en-ID" dirty="0" err="1"/>
              <a:t>diakses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…</a:t>
            </a:r>
          </a:p>
          <a:p>
            <a:pPr marL="0" indent="0">
              <a:buNone/>
            </a:pPr>
            <a:endParaRPr lang="en-ID" dirty="0"/>
          </a:p>
          <a:p>
            <a:pPr marL="514350" indent="-514350">
              <a:buAutoNum type="alphaLcPeriod"/>
            </a:pPr>
            <a:r>
              <a:rPr lang="en-ID" dirty="0"/>
              <a:t>Class</a:t>
            </a:r>
          </a:p>
          <a:p>
            <a:pPr marL="514350" indent="-514350">
              <a:buAutoNum type="alphaLcPeriod"/>
            </a:pPr>
            <a:r>
              <a:rPr lang="en-ID" dirty="0"/>
              <a:t>Encapsulation</a:t>
            </a:r>
          </a:p>
          <a:p>
            <a:pPr marL="514350" indent="-514350">
              <a:buAutoNum type="alphaLcPeriod"/>
            </a:pPr>
            <a:r>
              <a:rPr lang="en-ID" dirty="0" err="1"/>
              <a:t>Polymorphisme</a:t>
            </a:r>
            <a:endParaRPr lang="en-ID" dirty="0"/>
          </a:p>
          <a:p>
            <a:pPr marL="514350" indent="-514350">
              <a:buAutoNum type="alphaLcPeriod"/>
            </a:pPr>
            <a:r>
              <a:rPr lang="en-ID" dirty="0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177637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F2CC2-6C35-4CE0-8BB6-C61CE5D8B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KB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4DFF5-BB4C-4E48-B06E-60E499F51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Fitur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PBO yang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class </a:t>
            </a:r>
            <a:r>
              <a:rPr lang="en-ID" dirty="0" err="1"/>
              <a:t>baru</a:t>
            </a:r>
            <a:r>
              <a:rPr lang="en-ID" dirty="0"/>
              <a:t> yang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karakteristik</a:t>
            </a:r>
            <a:r>
              <a:rPr lang="en-ID" dirty="0"/>
              <a:t> dan behaviour yang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class yang lain </a:t>
            </a:r>
            <a:r>
              <a:rPr lang="en-ID" dirty="0" err="1"/>
              <a:t>adalah</a:t>
            </a:r>
            <a:r>
              <a:rPr lang="en-ID" dirty="0"/>
              <a:t> …</a:t>
            </a:r>
          </a:p>
          <a:p>
            <a:pPr marL="0" indent="0">
              <a:buNone/>
            </a:pPr>
            <a:endParaRPr lang="en-ID" dirty="0"/>
          </a:p>
          <a:p>
            <a:pPr marL="514350" indent="-514350">
              <a:buAutoNum type="alphaLcPeriod"/>
            </a:pPr>
            <a:r>
              <a:rPr lang="en-ID" dirty="0"/>
              <a:t>Class</a:t>
            </a:r>
          </a:p>
          <a:p>
            <a:pPr marL="514350" indent="-514350">
              <a:buAutoNum type="alphaLcPeriod"/>
            </a:pPr>
            <a:r>
              <a:rPr lang="en-ID" dirty="0"/>
              <a:t>Encapsulation</a:t>
            </a:r>
          </a:p>
          <a:p>
            <a:pPr marL="514350" indent="-514350">
              <a:buAutoNum type="alphaLcPeriod"/>
            </a:pPr>
            <a:r>
              <a:rPr lang="en-ID" dirty="0" err="1"/>
              <a:t>Polymorphisme</a:t>
            </a:r>
            <a:endParaRPr lang="en-ID" dirty="0"/>
          </a:p>
          <a:p>
            <a:pPr marL="514350" indent="-514350">
              <a:buAutoNum type="alphaLcPeriod"/>
            </a:pPr>
            <a:r>
              <a:rPr lang="en-ID" dirty="0"/>
              <a:t>Inheritance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00015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67193-653F-4022-8CAC-31A0DFD0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KB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42CF2-7CAB-4A6D-887F-61AB9672C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Fitur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PBO yang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class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karakteristik</a:t>
            </a:r>
            <a:r>
              <a:rPr lang="en-ID" dirty="0"/>
              <a:t> yang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behaviour yang </a:t>
            </a:r>
            <a:r>
              <a:rPr lang="en-ID" dirty="0" err="1"/>
              <a:t>berbeda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…</a:t>
            </a:r>
          </a:p>
          <a:p>
            <a:pPr marL="0" indent="0">
              <a:buNone/>
            </a:pPr>
            <a:endParaRPr lang="en-ID" dirty="0"/>
          </a:p>
          <a:p>
            <a:pPr marL="514350" indent="-514350">
              <a:buAutoNum type="alphaLcPeriod"/>
            </a:pPr>
            <a:r>
              <a:rPr lang="en-ID" dirty="0"/>
              <a:t>Class</a:t>
            </a:r>
          </a:p>
          <a:p>
            <a:pPr marL="514350" indent="-514350">
              <a:buAutoNum type="alphaLcPeriod"/>
            </a:pPr>
            <a:r>
              <a:rPr lang="en-ID" dirty="0"/>
              <a:t>Encapsulation</a:t>
            </a:r>
          </a:p>
          <a:p>
            <a:pPr marL="514350" indent="-514350">
              <a:buAutoNum type="alphaLcPeriod"/>
            </a:pPr>
            <a:r>
              <a:rPr lang="en-ID" dirty="0" err="1"/>
              <a:t>Polymorphisme</a:t>
            </a:r>
            <a:endParaRPr lang="en-ID" dirty="0"/>
          </a:p>
          <a:p>
            <a:pPr marL="514350" indent="-514350">
              <a:buAutoNum type="alphaLcPeriod"/>
            </a:pPr>
            <a:r>
              <a:rPr lang="en-ID" dirty="0"/>
              <a:t>Inheritance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2195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93184-3064-47BA-B535-287EB9201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KB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C8FC2-7EA6-4052-BABE-8466E53EA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Aktifitas</a:t>
            </a:r>
            <a:r>
              <a:rPr lang="en-ID" dirty="0"/>
              <a:t> yang </a:t>
            </a:r>
            <a:r>
              <a:rPr lang="en-ID" dirty="0" err="1"/>
              <a:t>saling</a:t>
            </a:r>
            <a:r>
              <a:rPr lang="en-ID" dirty="0"/>
              <a:t> </a:t>
            </a:r>
            <a:r>
              <a:rPr lang="en-ID" dirty="0" err="1"/>
              <a:t>terkait</a:t>
            </a:r>
            <a:r>
              <a:rPr lang="en-ID" dirty="0"/>
              <a:t> (</a:t>
            </a:r>
            <a:r>
              <a:rPr lang="en-ID" dirty="0" err="1"/>
              <a:t>koheren</a:t>
            </a:r>
            <a:r>
              <a:rPr lang="en-ID" dirty="0"/>
              <a:t>)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menspesifikasikan</a:t>
            </a:r>
            <a:r>
              <a:rPr lang="en-ID" dirty="0"/>
              <a:t>, </a:t>
            </a:r>
            <a:r>
              <a:rPr lang="en-ID" dirty="0" err="1"/>
              <a:t>merancang</a:t>
            </a:r>
            <a:r>
              <a:rPr lang="en-ID" dirty="0"/>
              <a:t>, </a:t>
            </a:r>
            <a:r>
              <a:rPr lang="en-ID" dirty="0" err="1"/>
              <a:t>implementasi</a:t>
            </a:r>
            <a:r>
              <a:rPr lang="en-ID" dirty="0"/>
              <a:t> dan </a:t>
            </a:r>
            <a:r>
              <a:rPr lang="en-ID" dirty="0" err="1"/>
              <a:t>pengujian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, </a:t>
            </a:r>
            <a:r>
              <a:rPr lang="en-ID" dirty="0" err="1"/>
              <a:t>dinamakan</a:t>
            </a:r>
            <a:r>
              <a:rPr lang="en-ID" dirty="0"/>
              <a:t> …</a:t>
            </a:r>
          </a:p>
          <a:p>
            <a:pPr marL="0" indent="0">
              <a:buNone/>
            </a:pPr>
            <a:endParaRPr lang="en-ID" dirty="0"/>
          </a:p>
          <a:p>
            <a:pPr marL="514350" indent="-514350">
              <a:buAutoNum type="alphaLcPeriod"/>
            </a:pPr>
            <a:r>
              <a:rPr lang="en-ID" dirty="0" err="1"/>
              <a:t>Pemodelan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endParaRPr lang="en-ID" dirty="0"/>
          </a:p>
          <a:p>
            <a:pPr marL="514350" indent="-514350">
              <a:buAutoNum type="alphaLcPeriod"/>
            </a:pPr>
            <a:r>
              <a:rPr lang="en-ID" dirty="0" err="1"/>
              <a:t>Rekayasa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endParaRPr lang="en-ID" dirty="0"/>
          </a:p>
          <a:p>
            <a:pPr marL="514350" indent="-514350">
              <a:buAutoNum type="alphaLcPeriod"/>
            </a:pPr>
            <a:r>
              <a:rPr lang="en-ID" dirty="0" err="1"/>
              <a:t>Pengujian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endParaRPr lang="en-ID" dirty="0"/>
          </a:p>
          <a:p>
            <a:pPr marL="514350" indent="-514350">
              <a:buAutoNum type="alphaLcPeriod"/>
            </a:pPr>
            <a:r>
              <a:rPr lang="en-ID" dirty="0" err="1"/>
              <a:t>Koherensi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64875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B8A34-D965-4B68-AA35-BC033B708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KB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3B5C7-C48E-4DF5-B8C3-9337D8965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Sebuah</a:t>
            </a:r>
            <a:r>
              <a:rPr lang="en-ID" dirty="0"/>
              <a:t> class yang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method yang </a:t>
            </a:r>
            <a:r>
              <a:rPr lang="en-ID" dirty="0" err="1"/>
              <a:t>masih</a:t>
            </a:r>
            <a:r>
              <a:rPr lang="en-ID" dirty="0"/>
              <a:t> </a:t>
            </a:r>
            <a:r>
              <a:rPr lang="en-ID" dirty="0" err="1"/>
              <a:t>abstrak</a:t>
            </a:r>
            <a:r>
              <a:rPr lang="en-ID" dirty="0"/>
              <a:t> </a:t>
            </a:r>
            <a:r>
              <a:rPr lang="en-ID" dirty="0" err="1"/>
              <a:t>dinamakan</a:t>
            </a:r>
            <a:r>
              <a:rPr lang="en-ID" dirty="0"/>
              <a:t> …</a:t>
            </a:r>
          </a:p>
          <a:p>
            <a:pPr marL="0" indent="0">
              <a:buNone/>
            </a:pPr>
            <a:endParaRPr lang="en-ID" dirty="0"/>
          </a:p>
          <a:p>
            <a:pPr marL="514350" indent="-514350">
              <a:buAutoNum type="alphaLcPeriod"/>
            </a:pPr>
            <a:r>
              <a:rPr lang="en-ID" dirty="0"/>
              <a:t>Abstract class</a:t>
            </a:r>
          </a:p>
          <a:p>
            <a:pPr marL="514350" indent="-514350">
              <a:buAutoNum type="alphaLcPeriod"/>
            </a:pPr>
            <a:r>
              <a:rPr lang="en-ID" dirty="0"/>
              <a:t>Undefined class</a:t>
            </a:r>
          </a:p>
          <a:p>
            <a:pPr marL="514350" indent="-514350">
              <a:buAutoNum type="alphaLcPeriod"/>
            </a:pPr>
            <a:r>
              <a:rPr lang="en-ID" dirty="0"/>
              <a:t>Null class</a:t>
            </a:r>
          </a:p>
          <a:p>
            <a:pPr marL="514350" indent="-514350">
              <a:buAutoNum type="alphaLcPeriod"/>
            </a:pPr>
            <a:r>
              <a:rPr lang="en-ID" dirty="0"/>
              <a:t>Simple class</a:t>
            </a:r>
          </a:p>
        </p:txBody>
      </p:sp>
    </p:spTree>
    <p:extLst>
      <p:ext uri="{BB962C8B-B14F-4D97-AF65-F5344CB8AC3E}">
        <p14:creationId xmlns:p14="http://schemas.microsoft.com/office/powerpoint/2010/main" val="3128746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04C7A-D534-4805-8DFA-CDF13843B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KB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9473E-593E-49A9-B435-FEFB8804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yang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pendekatan</a:t>
            </a:r>
            <a:r>
              <a:rPr lang="en-ID" dirty="0"/>
              <a:t> MVC (model – view - controller), </a:t>
            </a:r>
            <a:r>
              <a:rPr lang="en-ID" dirty="0" err="1"/>
              <a:t>bagian</a:t>
            </a:r>
            <a:r>
              <a:rPr lang="en-ID" dirty="0"/>
              <a:t> </a:t>
            </a:r>
            <a:r>
              <a:rPr lang="en-ID" dirty="0" err="1"/>
              <a:t>modul</a:t>
            </a:r>
            <a:r>
              <a:rPr lang="en-ID" dirty="0"/>
              <a:t> yang </a:t>
            </a:r>
            <a:r>
              <a:rPr lang="en-ID" dirty="0" err="1"/>
              <a:t>berperan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aktivitas</a:t>
            </a:r>
            <a:r>
              <a:rPr lang="en-ID" dirty="0"/>
              <a:t> CRUD </a:t>
            </a:r>
            <a:r>
              <a:rPr lang="en-ID" dirty="0" err="1"/>
              <a:t>terhadap</a:t>
            </a:r>
            <a:r>
              <a:rPr lang="en-ID" dirty="0"/>
              <a:t> database </a:t>
            </a:r>
            <a:r>
              <a:rPr lang="en-ID" dirty="0" err="1"/>
              <a:t>adalah</a:t>
            </a:r>
            <a:r>
              <a:rPr lang="en-ID" dirty="0"/>
              <a:t> …</a:t>
            </a:r>
          </a:p>
          <a:p>
            <a:pPr marL="0" indent="0">
              <a:buNone/>
            </a:pPr>
            <a:endParaRPr lang="en-ID" dirty="0"/>
          </a:p>
          <a:p>
            <a:pPr marL="514350" indent="-514350">
              <a:buAutoNum type="alphaLcPeriod"/>
            </a:pPr>
            <a:r>
              <a:rPr lang="en-ID" dirty="0"/>
              <a:t>Model</a:t>
            </a:r>
          </a:p>
          <a:p>
            <a:pPr marL="514350" indent="-514350">
              <a:buAutoNum type="alphaLcPeriod"/>
            </a:pPr>
            <a:r>
              <a:rPr lang="en-ID" dirty="0"/>
              <a:t>View</a:t>
            </a:r>
          </a:p>
          <a:p>
            <a:pPr marL="514350" indent="-514350">
              <a:buAutoNum type="alphaLcPeriod"/>
            </a:pPr>
            <a:r>
              <a:rPr lang="en-ID" dirty="0"/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1646988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40789-B610-4813-BD62-22D6CC7F6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KB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EA116-7359-4498-8285-D2CFB9BDB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yang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pendekatan</a:t>
            </a:r>
            <a:r>
              <a:rPr lang="en-ID" dirty="0"/>
              <a:t> MVC (model – view - controller), </a:t>
            </a:r>
            <a:r>
              <a:rPr lang="en-ID" dirty="0" err="1"/>
              <a:t>bagian</a:t>
            </a:r>
            <a:r>
              <a:rPr lang="en-ID" dirty="0"/>
              <a:t> </a:t>
            </a:r>
            <a:r>
              <a:rPr lang="en-ID" dirty="0" err="1"/>
              <a:t>modul</a:t>
            </a:r>
            <a:r>
              <a:rPr lang="en-ID" dirty="0"/>
              <a:t> yang </a:t>
            </a:r>
            <a:r>
              <a:rPr lang="en-ID" dirty="0" err="1"/>
              <a:t>berperan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pengaturan</a:t>
            </a:r>
            <a:r>
              <a:rPr lang="en-ID" dirty="0"/>
              <a:t> layout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tampilan</a:t>
            </a:r>
            <a:r>
              <a:rPr lang="en-ID" dirty="0"/>
              <a:t> interface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… </a:t>
            </a:r>
          </a:p>
          <a:p>
            <a:pPr marL="0" indent="0">
              <a:buNone/>
            </a:pPr>
            <a:endParaRPr lang="en-ID" dirty="0"/>
          </a:p>
          <a:p>
            <a:pPr marL="514350" indent="-514350">
              <a:buAutoNum type="alphaLcPeriod"/>
            </a:pPr>
            <a:r>
              <a:rPr lang="en-ID" dirty="0"/>
              <a:t>Model</a:t>
            </a:r>
          </a:p>
          <a:p>
            <a:pPr marL="514350" indent="-514350">
              <a:buAutoNum type="alphaLcPeriod"/>
            </a:pPr>
            <a:r>
              <a:rPr lang="en-ID" dirty="0"/>
              <a:t>View</a:t>
            </a:r>
          </a:p>
          <a:p>
            <a:pPr marL="514350" indent="-514350">
              <a:buAutoNum type="alphaLcPeriod"/>
            </a:pPr>
            <a:r>
              <a:rPr lang="en-ID" dirty="0"/>
              <a:t>Controller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92574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8C02D-59C2-4DA9-A29D-D2637120F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KB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0125D-55D9-422B-A311-A9B0A01D4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yang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pendekatan</a:t>
            </a:r>
            <a:r>
              <a:rPr lang="en-ID" dirty="0"/>
              <a:t> MVC (model – view - controller), </a:t>
            </a:r>
            <a:r>
              <a:rPr lang="en-ID" dirty="0" err="1"/>
              <a:t>bagian</a:t>
            </a:r>
            <a:r>
              <a:rPr lang="en-ID" dirty="0"/>
              <a:t> </a:t>
            </a:r>
            <a:r>
              <a:rPr lang="en-ID" dirty="0" err="1"/>
              <a:t>modul</a:t>
            </a:r>
            <a:r>
              <a:rPr lang="en-ID" dirty="0"/>
              <a:t> yang </a:t>
            </a:r>
            <a:r>
              <a:rPr lang="en-ID" dirty="0" err="1"/>
              <a:t>berperan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mengatur</a:t>
            </a:r>
            <a:r>
              <a:rPr lang="en-ID" dirty="0"/>
              <a:t> proses yang </a:t>
            </a:r>
            <a:r>
              <a:rPr lang="en-ID" dirty="0" err="1"/>
              <a:t>melibatkan</a:t>
            </a:r>
            <a:r>
              <a:rPr lang="en-ID" dirty="0"/>
              <a:t> model dan view </a:t>
            </a:r>
            <a:r>
              <a:rPr lang="en-ID" dirty="0" err="1"/>
              <a:t>adalah</a:t>
            </a:r>
            <a:r>
              <a:rPr lang="en-ID" dirty="0"/>
              <a:t> …</a:t>
            </a:r>
          </a:p>
          <a:p>
            <a:pPr marL="0" indent="0">
              <a:buNone/>
            </a:pPr>
            <a:endParaRPr lang="en-ID" dirty="0"/>
          </a:p>
          <a:p>
            <a:pPr marL="514350" indent="-514350">
              <a:buAutoNum type="alphaLcPeriod"/>
            </a:pPr>
            <a:r>
              <a:rPr lang="en-ID" dirty="0"/>
              <a:t>Model</a:t>
            </a:r>
          </a:p>
          <a:p>
            <a:pPr marL="514350" indent="-514350">
              <a:buAutoNum type="alphaLcPeriod"/>
            </a:pPr>
            <a:r>
              <a:rPr lang="en-ID" dirty="0"/>
              <a:t>View</a:t>
            </a:r>
          </a:p>
          <a:p>
            <a:pPr marL="514350" indent="-514350">
              <a:buAutoNum type="alphaLcPeriod"/>
            </a:pPr>
            <a:r>
              <a:rPr lang="en-ID" dirty="0"/>
              <a:t>Controller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98442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81193-74C3-4E81-98A6-CBC70B560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KB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9418-A705-4AB2-ABCF-2CCDB8D24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karakteristik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proses </a:t>
            </a:r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, </a:t>
            </a:r>
            <a:r>
              <a:rPr lang="en-ID" dirty="0" err="1"/>
              <a:t>kecuali</a:t>
            </a:r>
            <a:r>
              <a:rPr lang="en-ID" dirty="0"/>
              <a:t>:</a:t>
            </a:r>
          </a:p>
          <a:p>
            <a:pPr marL="0" indent="0">
              <a:buNone/>
            </a:pPr>
            <a:endParaRPr lang="en-ID" dirty="0"/>
          </a:p>
          <a:p>
            <a:pPr marL="514350" indent="-514350">
              <a:buAutoNum type="alphaLcPeriod"/>
            </a:pPr>
            <a:r>
              <a:rPr lang="en-ID" dirty="0"/>
              <a:t>Understandability</a:t>
            </a:r>
          </a:p>
          <a:p>
            <a:pPr marL="514350" indent="-514350">
              <a:buAutoNum type="alphaLcPeriod"/>
            </a:pPr>
            <a:r>
              <a:rPr lang="en-ID" dirty="0"/>
              <a:t>Visibility</a:t>
            </a:r>
          </a:p>
          <a:p>
            <a:pPr marL="514350" indent="-514350">
              <a:buAutoNum type="alphaLcPeriod"/>
            </a:pPr>
            <a:r>
              <a:rPr lang="en-ID" dirty="0"/>
              <a:t>Activity</a:t>
            </a:r>
          </a:p>
          <a:p>
            <a:pPr marL="514350" indent="-514350">
              <a:buAutoNum type="alphaLcPeriod"/>
            </a:pPr>
            <a:r>
              <a:rPr lang="en-ID" dirty="0"/>
              <a:t>Acceptability</a:t>
            </a:r>
          </a:p>
          <a:p>
            <a:pPr marL="514350" indent="-514350">
              <a:buAutoNum type="alphaLcPeriod"/>
            </a:pPr>
            <a:r>
              <a:rPr lang="en-ID" dirty="0"/>
              <a:t>Reliability</a:t>
            </a:r>
          </a:p>
          <a:p>
            <a:pPr marL="514350" indent="-514350">
              <a:buAutoNum type="alphaLcPeriod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94714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BA553-F481-400F-923D-E3A585948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KB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CB3AE-57C9-470A-9F1E-0DCC04E6F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Metodologi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system </a:t>
            </a:r>
            <a:r>
              <a:rPr lang="en-ID" dirty="0" err="1"/>
              <a:t>berorientasi</a:t>
            </a:r>
            <a:r>
              <a:rPr lang="en-ID" dirty="0"/>
              <a:t> </a:t>
            </a:r>
            <a:r>
              <a:rPr lang="en-ID" dirty="0" err="1"/>
              <a:t>obyek</a:t>
            </a:r>
            <a:r>
              <a:rPr lang="en-ID" dirty="0"/>
              <a:t> yang </a:t>
            </a:r>
            <a:r>
              <a:rPr lang="en-ID" dirty="0" err="1"/>
              <a:t>menjadikan</a:t>
            </a:r>
            <a:r>
              <a:rPr lang="en-ID" dirty="0"/>
              <a:t>  proses  </a:t>
            </a:r>
            <a:r>
              <a:rPr lang="en-ID" dirty="0" err="1"/>
              <a:t>analisis</a:t>
            </a:r>
            <a:r>
              <a:rPr lang="en-ID" dirty="0"/>
              <a:t>  dan  </a:t>
            </a:r>
            <a:r>
              <a:rPr lang="en-ID" dirty="0" err="1"/>
              <a:t>desain</a:t>
            </a:r>
            <a:r>
              <a:rPr lang="en-ID" dirty="0"/>
              <a:t>  </a:t>
            </a:r>
            <a:r>
              <a:rPr lang="en-ID" dirty="0" err="1"/>
              <a:t>ke</a:t>
            </a:r>
            <a:r>
              <a:rPr lang="en-ID" dirty="0"/>
              <a:t>  </a:t>
            </a:r>
            <a:r>
              <a:rPr lang="en-ID" dirty="0" err="1"/>
              <a:t>dalam</a:t>
            </a:r>
            <a:r>
              <a:rPr lang="en-ID" dirty="0"/>
              <a:t>  </a:t>
            </a:r>
            <a:r>
              <a:rPr lang="en-ID" dirty="0" err="1"/>
              <a:t>empat</a:t>
            </a:r>
            <a:r>
              <a:rPr lang="en-ID" dirty="0"/>
              <a:t>  </a:t>
            </a:r>
            <a:r>
              <a:rPr lang="en-ID" dirty="0" err="1"/>
              <a:t>tahapan</a:t>
            </a:r>
            <a:r>
              <a:rPr lang="en-ID" dirty="0"/>
              <a:t>  yang  iterative (</a:t>
            </a:r>
            <a:r>
              <a:rPr lang="en-ID" dirty="0" err="1"/>
              <a:t>dapat</a:t>
            </a:r>
            <a:r>
              <a:rPr lang="en-ID" dirty="0"/>
              <a:t>  </a:t>
            </a:r>
            <a:r>
              <a:rPr lang="en-ID" dirty="0" err="1"/>
              <a:t>berulang</a:t>
            </a:r>
            <a:r>
              <a:rPr lang="en-ID" dirty="0"/>
              <a:t>),  </a:t>
            </a:r>
            <a:r>
              <a:rPr lang="en-ID" dirty="0" err="1"/>
              <a:t>yaitu</a:t>
            </a:r>
            <a:r>
              <a:rPr lang="en-ID" dirty="0"/>
              <a:t>  </a:t>
            </a:r>
            <a:r>
              <a:rPr lang="en-ID" dirty="0" err="1"/>
              <a:t>identifikasi</a:t>
            </a:r>
            <a:r>
              <a:rPr lang="en-ID" dirty="0"/>
              <a:t>  </a:t>
            </a:r>
            <a:r>
              <a:rPr lang="en-ID" dirty="0" err="1"/>
              <a:t>kelas-kelas</a:t>
            </a:r>
            <a:r>
              <a:rPr lang="en-ID" dirty="0"/>
              <a:t>  dan  </a:t>
            </a:r>
            <a:r>
              <a:rPr lang="en-ID" dirty="0" err="1"/>
              <a:t>objek-objek</a:t>
            </a:r>
            <a:r>
              <a:rPr lang="en-ID" dirty="0"/>
              <a:t>,  </a:t>
            </a:r>
            <a:r>
              <a:rPr lang="en-ID" dirty="0" err="1"/>
              <a:t>identifikasi</a:t>
            </a:r>
            <a:r>
              <a:rPr lang="en-ID" dirty="0"/>
              <a:t> </a:t>
            </a:r>
            <a:r>
              <a:rPr lang="en-ID" dirty="0" err="1"/>
              <a:t>semantik</a:t>
            </a:r>
            <a:r>
              <a:rPr lang="en-ID" dirty="0"/>
              <a:t>  dan  </a:t>
            </a:r>
            <a:r>
              <a:rPr lang="en-ID" dirty="0" err="1"/>
              <a:t>hubungan</a:t>
            </a:r>
            <a:r>
              <a:rPr lang="en-ID" dirty="0"/>
              <a:t>  </a:t>
            </a:r>
            <a:r>
              <a:rPr lang="en-ID" dirty="0" err="1"/>
              <a:t>objek</a:t>
            </a:r>
            <a:r>
              <a:rPr lang="en-ID" dirty="0"/>
              <a:t>  dan  </a:t>
            </a:r>
            <a:r>
              <a:rPr lang="en-ID" dirty="0" err="1"/>
              <a:t>kelas</a:t>
            </a:r>
            <a:r>
              <a:rPr lang="en-ID" dirty="0"/>
              <a:t>  </a:t>
            </a:r>
            <a:r>
              <a:rPr lang="en-ID" dirty="0" err="1"/>
              <a:t>tersebut</a:t>
            </a:r>
            <a:r>
              <a:rPr lang="en-ID" dirty="0"/>
              <a:t>,  </a:t>
            </a:r>
            <a:r>
              <a:rPr lang="en-ID" dirty="0" err="1"/>
              <a:t>perincian</a:t>
            </a:r>
            <a:r>
              <a:rPr lang="en-ID" dirty="0"/>
              <a:t>  interface  dan </a:t>
            </a:r>
            <a:r>
              <a:rPr lang="en-ID" dirty="0" err="1"/>
              <a:t>implementasi</a:t>
            </a:r>
            <a:r>
              <a:rPr lang="en-ID" dirty="0"/>
              <a:t>, </a:t>
            </a:r>
            <a:r>
              <a:rPr lang="en-ID" dirty="0" err="1"/>
              <a:t>adalah</a:t>
            </a:r>
            <a:r>
              <a:rPr lang="en-ID" dirty="0"/>
              <a:t> …</a:t>
            </a:r>
          </a:p>
          <a:p>
            <a:pPr marL="0" indent="0">
              <a:buNone/>
            </a:pPr>
            <a:endParaRPr lang="en-ID" dirty="0"/>
          </a:p>
          <a:p>
            <a:pPr marL="514350" indent="-514350">
              <a:buAutoNum type="alphaLcPeriod"/>
            </a:pPr>
            <a:r>
              <a:rPr lang="en-ID" dirty="0" err="1"/>
              <a:t>Metode</a:t>
            </a:r>
            <a:r>
              <a:rPr lang="en-ID" dirty="0"/>
              <a:t> Rumbaugh</a:t>
            </a:r>
          </a:p>
          <a:p>
            <a:pPr marL="514350" indent="-514350">
              <a:buAutoNum type="alphaLcPeriod"/>
            </a:pPr>
            <a:r>
              <a:rPr lang="en-ID" dirty="0" err="1"/>
              <a:t>Metode</a:t>
            </a:r>
            <a:r>
              <a:rPr lang="en-ID" dirty="0"/>
              <a:t> Jacobson</a:t>
            </a:r>
          </a:p>
          <a:p>
            <a:pPr marL="514350" indent="-514350">
              <a:buAutoNum type="alphaLcPeriod"/>
            </a:pP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Booch</a:t>
            </a: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3882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32224-A345-4C85-9C90-8BDF34B42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KB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B845C-4C07-44E2-BBA0-3C0118415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Metodologi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system </a:t>
            </a:r>
            <a:r>
              <a:rPr lang="en-ID" dirty="0" err="1"/>
              <a:t>berorientasi</a:t>
            </a:r>
            <a:r>
              <a:rPr lang="en-ID" dirty="0"/>
              <a:t> </a:t>
            </a:r>
            <a:r>
              <a:rPr lang="en-ID" dirty="0" err="1"/>
              <a:t>obyek</a:t>
            </a:r>
            <a:r>
              <a:rPr lang="en-ID" dirty="0"/>
              <a:t> yang </a:t>
            </a:r>
            <a:r>
              <a:rPr lang="en-ID" dirty="0" err="1"/>
              <a:t>didasarkan</a:t>
            </a:r>
            <a:r>
              <a:rPr lang="en-ID" dirty="0"/>
              <a:t>  pada  </a:t>
            </a:r>
            <a:r>
              <a:rPr lang="en-ID" dirty="0" err="1"/>
              <a:t>analisis</a:t>
            </a:r>
            <a:r>
              <a:rPr lang="en-ID" dirty="0"/>
              <a:t>  </a:t>
            </a:r>
            <a:r>
              <a:rPr lang="en-ID" dirty="0" err="1"/>
              <a:t>terstruktur</a:t>
            </a:r>
            <a:r>
              <a:rPr lang="en-ID" dirty="0"/>
              <a:t>  dan  </a:t>
            </a:r>
            <a:r>
              <a:rPr lang="en-ID" dirty="0" err="1"/>
              <a:t>pemodelan</a:t>
            </a:r>
            <a:r>
              <a:rPr lang="en-ID" dirty="0"/>
              <a:t>  entity-relationship, </a:t>
            </a:r>
            <a:r>
              <a:rPr lang="en-ID" dirty="0" err="1"/>
              <a:t>adalah</a:t>
            </a:r>
            <a:r>
              <a:rPr lang="en-ID" dirty="0"/>
              <a:t> …</a:t>
            </a:r>
          </a:p>
          <a:p>
            <a:pPr marL="0" indent="0">
              <a:buNone/>
            </a:pPr>
            <a:endParaRPr lang="en-ID" dirty="0"/>
          </a:p>
          <a:p>
            <a:pPr marL="514350" indent="-514350">
              <a:buAutoNum type="alphaLcPeriod"/>
            </a:pPr>
            <a:r>
              <a:rPr lang="en-ID" dirty="0" err="1"/>
              <a:t>Metode</a:t>
            </a:r>
            <a:r>
              <a:rPr lang="en-ID" dirty="0"/>
              <a:t> Rumbaugh</a:t>
            </a:r>
          </a:p>
          <a:p>
            <a:pPr marL="514350" indent="-514350">
              <a:buAutoNum type="alphaLcPeriod"/>
            </a:pPr>
            <a:r>
              <a:rPr lang="en-ID" dirty="0" err="1"/>
              <a:t>Metode</a:t>
            </a:r>
            <a:r>
              <a:rPr lang="en-ID" dirty="0"/>
              <a:t> Jacobson</a:t>
            </a:r>
          </a:p>
          <a:p>
            <a:pPr marL="514350" indent="-514350">
              <a:buAutoNum type="alphaLcPeriod"/>
            </a:pP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Booch</a:t>
            </a:r>
            <a:endParaRPr lang="en-ID" dirty="0"/>
          </a:p>
          <a:p>
            <a:pPr marL="514350" indent="-514350">
              <a:buAutoNum type="alphaLcPeriod"/>
            </a:pPr>
            <a:r>
              <a:rPr lang="en-ID" dirty="0" err="1"/>
              <a:t>Metode</a:t>
            </a:r>
            <a:r>
              <a:rPr lang="en-ID" dirty="0"/>
              <a:t> Coad dan Yourdon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71841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28765-C58C-417E-933B-C4AE84518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KB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803B2-AE02-4A99-9A32-FD275E635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D" dirty="0" err="1"/>
              <a:t>Diberikan</a:t>
            </a:r>
            <a:r>
              <a:rPr lang="en-ID" dirty="0"/>
              <a:t> </a:t>
            </a:r>
            <a:r>
              <a:rPr lang="en-ID" dirty="0" err="1"/>
              <a:t>langkah-langkah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mengembangkan</a:t>
            </a:r>
            <a:r>
              <a:rPr lang="en-ID" dirty="0"/>
              <a:t> system </a:t>
            </a:r>
            <a:r>
              <a:rPr lang="en-ID" dirty="0" err="1"/>
              <a:t>sbb</a:t>
            </a:r>
            <a:r>
              <a:rPr lang="en-ID" dirty="0"/>
              <a:t>:</a:t>
            </a:r>
          </a:p>
          <a:p>
            <a:pPr marL="514350" indent="-514350">
              <a:buAutoNum type="arabicPeriod"/>
            </a:pPr>
            <a:r>
              <a:rPr lang="en-ID" dirty="0" err="1"/>
              <a:t>Analisis</a:t>
            </a:r>
            <a:endParaRPr lang="en-ID" dirty="0"/>
          </a:p>
          <a:p>
            <a:pPr marL="514350" indent="-514350">
              <a:buAutoNum type="arabicPeriod"/>
            </a:pPr>
            <a:r>
              <a:rPr lang="en-ID" dirty="0" err="1"/>
              <a:t>Rekayasa</a:t>
            </a:r>
            <a:r>
              <a:rPr lang="en-ID" dirty="0"/>
              <a:t> </a:t>
            </a:r>
            <a:r>
              <a:rPr lang="en-ID" dirty="0" err="1"/>
              <a:t>pemodelan</a:t>
            </a:r>
            <a:r>
              <a:rPr lang="en-ID" dirty="0"/>
              <a:t> system</a:t>
            </a:r>
          </a:p>
          <a:p>
            <a:pPr marL="514350" indent="-514350">
              <a:buAutoNum type="arabicPeriod"/>
            </a:pPr>
            <a:r>
              <a:rPr lang="en-ID" dirty="0" err="1"/>
              <a:t>Desain</a:t>
            </a:r>
            <a:endParaRPr lang="en-ID" dirty="0"/>
          </a:p>
          <a:p>
            <a:pPr marL="514350" indent="-514350">
              <a:buAutoNum type="arabicPeriod"/>
            </a:pPr>
            <a:endParaRPr lang="en-ID" dirty="0"/>
          </a:p>
          <a:p>
            <a:pPr marL="0" indent="0">
              <a:buNone/>
            </a:pPr>
            <a:r>
              <a:rPr lang="en-ID" dirty="0" err="1"/>
              <a:t>Urutan</a:t>
            </a:r>
            <a:r>
              <a:rPr lang="en-ID" dirty="0"/>
              <a:t> yang </a:t>
            </a:r>
            <a:r>
              <a:rPr lang="en-ID" dirty="0" err="1"/>
              <a:t>benar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:</a:t>
            </a:r>
          </a:p>
          <a:p>
            <a:pPr marL="514350" indent="-514350">
              <a:buAutoNum type="alphaLcPeriod"/>
            </a:pPr>
            <a:r>
              <a:rPr lang="en-ID" dirty="0"/>
              <a:t>1-3-2</a:t>
            </a:r>
          </a:p>
          <a:p>
            <a:pPr marL="514350" indent="-514350">
              <a:buAutoNum type="alphaLcPeriod"/>
            </a:pPr>
            <a:r>
              <a:rPr lang="en-ID" dirty="0"/>
              <a:t>2-1-3</a:t>
            </a:r>
          </a:p>
          <a:p>
            <a:pPr marL="514350" indent="-514350">
              <a:buAutoNum type="alphaLcPeriod"/>
            </a:pPr>
            <a:r>
              <a:rPr lang="en-ID" dirty="0"/>
              <a:t>2-3-1</a:t>
            </a:r>
          </a:p>
          <a:p>
            <a:pPr marL="514350" indent="-514350">
              <a:buAutoNum type="alphaLcPeriod"/>
            </a:pPr>
            <a:r>
              <a:rPr lang="en-ID" dirty="0"/>
              <a:t>3-1-2</a:t>
            </a:r>
          </a:p>
        </p:txBody>
      </p:sp>
    </p:spTree>
    <p:extLst>
      <p:ext uri="{BB962C8B-B14F-4D97-AF65-F5344CB8AC3E}">
        <p14:creationId xmlns:p14="http://schemas.microsoft.com/office/powerpoint/2010/main" val="3659603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E371F-430F-45E6-9FF8-C4BF9ECA8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KB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6E87-48CA-4ABE-B2A6-554DC870A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hal-hal</a:t>
            </a:r>
            <a:r>
              <a:rPr lang="en-ID" dirty="0"/>
              <a:t> yang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tahap</a:t>
            </a:r>
            <a:r>
              <a:rPr lang="en-ID" dirty="0"/>
              <a:t> </a:t>
            </a:r>
            <a:r>
              <a:rPr lang="en-ID" dirty="0" err="1"/>
              <a:t>desain</a:t>
            </a:r>
            <a:r>
              <a:rPr lang="en-ID" dirty="0"/>
              <a:t> pada </a:t>
            </a:r>
            <a:r>
              <a:rPr lang="en-ID" dirty="0" err="1"/>
              <a:t>alur</a:t>
            </a:r>
            <a:r>
              <a:rPr lang="en-ID" dirty="0"/>
              <a:t> </a:t>
            </a:r>
            <a:r>
              <a:rPr lang="en-ID" dirty="0" err="1"/>
              <a:t>pengembangan</a:t>
            </a:r>
            <a:r>
              <a:rPr lang="en-ID" dirty="0"/>
              <a:t> system </a:t>
            </a:r>
            <a:r>
              <a:rPr lang="en-ID" dirty="0" err="1"/>
              <a:t>berorientasi</a:t>
            </a:r>
            <a:r>
              <a:rPr lang="en-ID" dirty="0"/>
              <a:t> </a:t>
            </a:r>
            <a:r>
              <a:rPr lang="en-ID" dirty="0" err="1"/>
              <a:t>obyek</a:t>
            </a:r>
            <a:r>
              <a:rPr lang="en-ID" dirty="0"/>
              <a:t>, </a:t>
            </a:r>
            <a:r>
              <a:rPr lang="en-ID" dirty="0" err="1"/>
              <a:t>kecuali</a:t>
            </a:r>
            <a:r>
              <a:rPr lang="en-ID" dirty="0"/>
              <a:t> …</a:t>
            </a:r>
          </a:p>
          <a:p>
            <a:pPr marL="0" indent="0">
              <a:buNone/>
            </a:pPr>
            <a:endParaRPr lang="en-ID" dirty="0"/>
          </a:p>
          <a:p>
            <a:pPr marL="514350" indent="-514350">
              <a:buAutoNum type="alphaLcPeriod"/>
            </a:pPr>
            <a:r>
              <a:rPr lang="en-ID" dirty="0" err="1"/>
              <a:t>Perancangan</a:t>
            </a:r>
            <a:r>
              <a:rPr lang="en-ID" dirty="0"/>
              <a:t> basis data</a:t>
            </a:r>
          </a:p>
          <a:p>
            <a:pPr marL="514350" indent="-514350">
              <a:buAutoNum type="alphaLcPeriod"/>
            </a:pPr>
            <a:r>
              <a:rPr lang="en-ID" dirty="0" err="1"/>
              <a:t>Perancangan</a:t>
            </a:r>
            <a:r>
              <a:rPr lang="en-ID" dirty="0"/>
              <a:t> </a:t>
            </a:r>
            <a:r>
              <a:rPr lang="en-ID" dirty="0" err="1"/>
              <a:t>arsitektur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. </a:t>
            </a:r>
          </a:p>
          <a:p>
            <a:pPr marL="514350" indent="-514350">
              <a:buAutoNum type="alphaLcPeriod"/>
            </a:pPr>
            <a:r>
              <a:rPr lang="en-ID" dirty="0" err="1"/>
              <a:t>Perancangan</a:t>
            </a:r>
            <a:r>
              <a:rPr lang="en-ID" dirty="0"/>
              <a:t> </a:t>
            </a:r>
            <a:r>
              <a:rPr lang="en-ID" dirty="0" err="1"/>
              <a:t>teknik</a:t>
            </a:r>
            <a:r>
              <a:rPr lang="en-ID" dirty="0"/>
              <a:t> </a:t>
            </a:r>
            <a:r>
              <a:rPr lang="en-ID" dirty="0" err="1"/>
              <a:t>pengujian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endParaRPr lang="en-ID" dirty="0"/>
          </a:p>
          <a:p>
            <a:pPr marL="514350" indent="-514350">
              <a:buAutoNum type="alphaLcPeriod"/>
            </a:pPr>
            <a:r>
              <a:rPr lang="en-ID" dirty="0" err="1"/>
              <a:t>Perancangan</a:t>
            </a:r>
            <a:r>
              <a:rPr lang="en-ID" dirty="0"/>
              <a:t> </a:t>
            </a:r>
            <a:r>
              <a:rPr lang="en-ID" dirty="0" err="1"/>
              <a:t>arsitektur</a:t>
            </a:r>
            <a:r>
              <a:rPr lang="en-ID" dirty="0"/>
              <a:t> interface</a:t>
            </a:r>
          </a:p>
          <a:p>
            <a:pPr marL="514350" indent="-514350">
              <a:buAutoNum type="alphaLcPeriod"/>
            </a:pPr>
            <a:r>
              <a:rPr lang="en-ID" dirty="0" err="1"/>
              <a:t>Perancangan</a:t>
            </a:r>
            <a:r>
              <a:rPr lang="en-ID" dirty="0"/>
              <a:t> </a:t>
            </a:r>
            <a:r>
              <a:rPr lang="en-ID" dirty="0" err="1"/>
              <a:t>algoritma</a:t>
            </a:r>
            <a:r>
              <a:rPr lang="en-ID" dirty="0"/>
              <a:t> </a:t>
            </a:r>
            <a:r>
              <a:rPr lang="en-ID" dirty="0" err="1"/>
              <a:t>prosedural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8999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AF287-7AB3-4DFD-805B-4A2DCDF1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KB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E87C9-71CC-4558-B9DF-D349F2153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Notasi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symbol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memvisualisasikan</a:t>
            </a:r>
            <a:r>
              <a:rPr lang="en-ID" dirty="0"/>
              <a:t> model </a:t>
            </a:r>
            <a:r>
              <a:rPr lang="en-ID" dirty="0" err="1"/>
              <a:t>suatu</a:t>
            </a:r>
            <a:r>
              <a:rPr lang="en-ID" dirty="0"/>
              <a:t> system </a:t>
            </a:r>
            <a:r>
              <a:rPr lang="en-ID" dirty="0" err="1"/>
              <a:t>dinamakan</a:t>
            </a:r>
            <a:r>
              <a:rPr lang="en-ID" dirty="0"/>
              <a:t> …</a:t>
            </a:r>
          </a:p>
          <a:p>
            <a:pPr marL="0" indent="0">
              <a:buNone/>
            </a:pPr>
            <a:endParaRPr lang="en-ID" dirty="0"/>
          </a:p>
          <a:p>
            <a:pPr marL="514350" indent="-514350">
              <a:buAutoNum type="alphaLcPeriod"/>
            </a:pPr>
            <a:r>
              <a:rPr lang="en-ID" dirty="0"/>
              <a:t>UML (unified modelling language)</a:t>
            </a:r>
          </a:p>
          <a:p>
            <a:pPr marL="514350" indent="-514350">
              <a:buAutoNum type="alphaLcPeriod"/>
            </a:pPr>
            <a:r>
              <a:rPr lang="en-ID" dirty="0"/>
              <a:t>HTML  (hypertext </a:t>
            </a:r>
            <a:r>
              <a:rPr lang="en-ID" dirty="0" err="1"/>
              <a:t>markup</a:t>
            </a:r>
            <a:r>
              <a:rPr lang="en-ID" dirty="0"/>
              <a:t> language)</a:t>
            </a:r>
          </a:p>
          <a:p>
            <a:pPr marL="514350" indent="-514350">
              <a:buAutoNum type="alphaLcPeriod"/>
            </a:pPr>
            <a:r>
              <a:rPr lang="en-ID" dirty="0"/>
              <a:t>XML (extensible </a:t>
            </a:r>
            <a:r>
              <a:rPr lang="en-ID" dirty="0" err="1"/>
              <a:t>markup</a:t>
            </a:r>
            <a:r>
              <a:rPr lang="en-ID" dirty="0"/>
              <a:t> language)</a:t>
            </a:r>
          </a:p>
          <a:p>
            <a:pPr marL="514350" indent="-514350">
              <a:buAutoNum type="alphaLcPeriod"/>
            </a:pPr>
            <a:r>
              <a:rPr lang="en-ID" dirty="0"/>
              <a:t>VML (visualization modelling language)</a:t>
            </a:r>
          </a:p>
        </p:txBody>
      </p:sp>
    </p:spTree>
    <p:extLst>
      <p:ext uri="{BB962C8B-B14F-4D97-AF65-F5344CB8AC3E}">
        <p14:creationId xmlns:p14="http://schemas.microsoft.com/office/powerpoint/2010/main" val="3037779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77E92-1B48-4F07-8F0C-4592F3616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KB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25165-3F70-4379-B08A-F5747FDE8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jenis-jenis</a:t>
            </a:r>
            <a:r>
              <a:rPr lang="en-ID" dirty="0"/>
              <a:t> diagram yang </a:t>
            </a:r>
            <a:r>
              <a:rPr lang="en-ID" dirty="0" err="1"/>
              <a:t>termasuk</a:t>
            </a:r>
            <a:r>
              <a:rPr lang="en-ID" dirty="0"/>
              <a:t> UML, </a:t>
            </a:r>
            <a:r>
              <a:rPr lang="en-ID" dirty="0" err="1"/>
              <a:t>kecuali</a:t>
            </a:r>
            <a:r>
              <a:rPr lang="en-ID" dirty="0"/>
              <a:t> …</a:t>
            </a:r>
          </a:p>
          <a:p>
            <a:pPr marL="0" indent="0">
              <a:buNone/>
            </a:pPr>
            <a:endParaRPr lang="en-ID" dirty="0"/>
          </a:p>
          <a:p>
            <a:pPr marL="514350" indent="-514350">
              <a:buAutoNum type="alphaLcPeriod"/>
            </a:pPr>
            <a:r>
              <a:rPr lang="en-ID" dirty="0"/>
              <a:t>Use-case diagram</a:t>
            </a:r>
          </a:p>
          <a:p>
            <a:pPr marL="514350" indent="-514350">
              <a:buAutoNum type="alphaLcPeriod"/>
            </a:pPr>
            <a:r>
              <a:rPr lang="en-ID" dirty="0"/>
              <a:t>Activity diagram</a:t>
            </a:r>
          </a:p>
          <a:p>
            <a:pPr marL="514350" indent="-514350">
              <a:buAutoNum type="alphaLcPeriod"/>
            </a:pPr>
            <a:r>
              <a:rPr lang="en-ID" dirty="0"/>
              <a:t>Sequence diagram</a:t>
            </a:r>
          </a:p>
          <a:p>
            <a:pPr marL="514350" indent="-514350">
              <a:buAutoNum type="alphaLcPeriod"/>
            </a:pPr>
            <a:r>
              <a:rPr lang="en-ID" dirty="0"/>
              <a:t>Process diagram</a:t>
            </a:r>
          </a:p>
          <a:p>
            <a:pPr marL="514350" indent="-514350">
              <a:buAutoNum type="alphaLcPeriod"/>
            </a:pPr>
            <a:r>
              <a:rPr lang="en-ID" dirty="0" err="1"/>
              <a:t>Statechart</a:t>
            </a:r>
            <a:r>
              <a:rPr lang="en-ID" dirty="0"/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655607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566</Words>
  <Application>Microsoft Office PowerPoint</Application>
  <PresentationFormat>Widescreen</PresentationFormat>
  <Paragraphs>163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Soal &amp; Pembahasan Modul 3</vt:lpstr>
      <vt:lpstr>KB 1</vt:lpstr>
      <vt:lpstr>KB 1</vt:lpstr>
      <vt:lpstr>KB 1</vt:lpstr>
      <vt:lpstr>KB 1</vt:lpstr>
      <vt:lpstr>KB 1</vt:lpstr>
      <vt:lpstr>KB 1</vt:lpstr>
      <vt:lpstr>KB 1</vt:lpstr>
      <vt:lpstr>KB 1</vt:lpstr>
      <vt:lpstr>KB 1</vt:lpstr>
      <vt:lpstr>KB 1</vt:lpstr>
      <vt:lpstr>KB 1</vt:lpstr>
      <vt:lpstr>KB 1</vt:lpstr>
      <vt:lpstr>KB 3</vt:lpstr>
      <vt:lpstr>KB  3</vt:lpstr>
      <vt:lpstr>KB 3</vt:lpstr>
      <vt:lpstr>KB 3</vt:lpstr>
      <vt:lpstr>KB 3</vt:lpstr>
      <vt:lpstr>KB 3</vt:lpstr>
      <vt:lpstr>KB 3</vt:lpstr>
      <vt:lpstr>KB 3</vt:lpstr>
      <vt:lpstr>KB 3</vt:lpstr>
      <vt:lpstr>KB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Soal &amp; Pembahasan Modul 3</dc:title>
  <dc:creator>Rosihan Ari Yuana</dc:creator>
  <cp:lastModifiedBy>Rosihan Ari Yuana</cp:lastModifiedBy>
  <cp:revision>9</cp:revision>
  <dcterms:created xsi:type="dcterms:W3CDTF">2019-09-27T21:46:58Z</dcterms:created>
  <dcterms:modified xsi:type="dcterms:W3CDTF">2019-09-28T05:21:42Z</dcterms:modified>
</cp:coreProperties>
</file>