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 id="2147483687" r:id="rId3"/>
    <p:sldMasterId id="2147483705" r:id="rId4"/>
  </p:sldMasterIdLst>
  <p:sldIdLst>
    <p:sldId id="320" r:id="rId5"/>
    <p:sldId id="359" r:id="rId6"/>
    <p:sldId id="322" r:id="rId7"/>
    <p:sldId id="323" r:id="rId8"/>
    <p:sldId id="324" r:id="rId9"/>
    <p:sldId id="325" r:id="rId10"/>
    <p:sldId id="326" r:id="rId11"/>
    <p:sldId id="327" r:id="rId12"/>
    <p:sldId id="328" r:id="rId13"/>
    <p:sldId id="329" r:id="rId14"/>
    <p:sldId id="330" r:id="rId15"/>
    <p:sldId id="331" r:id="rId16"/>
    <p:sldId id="332" r:id="rId17"/>
    <p:sldId id="333" r:id="rId18"/>
    <p:sldId id="334" r:id="rId19"/>
    <p:sldId id="335" r:id="rId20"/>
    <p:sldId id="336" r:id="rId21"/>
    <p:sldId id="337" r:id="rId22"/>
    <p:sldId id="338" r:id="rId23"/>
    <p:sldId id="339" r:id="rId24"/>
    <p:sldId id="340" r:id="rId25"/>
    <p:sldId id="341" r:id="rId26"/>
    <p:sldId id="342" r:id="rId27"/>
    <p:sldId id="343" r:id="rId28"/>
    <p:sldId id="344" r:id="rId29"/>
    <p:sldId id="345" r:id="rId30"/>
    <p:sldId id="346" r:id="rId31"/>
    <p:sldId id="311" r:id="rId32"/>
    <p:sldId id="347" r:id="rId33"/>
    <p:sldId id="348" r:id="rId34"/>
    <p:sldId id="349" r:id="rId35"/>
    <p:sldId id="350" r:id="rId36"/>
    <p:sldId id="351" r:id="rId37"/>
    <p:sldId id="352" r:id="rId38"/>
    <p:sldId id="353" r:id="rId39"/>
    <p:sldId id="354" r:id="rId40"/>
    <p:sldId id="355" r:id="rId41"/>
    <p:sldId id="356" r:id="rId42"/>
    <p:sldId id="357"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787237" y="553494"/>
            <a:ext cx="9448800" cy="1825096"/>
          </a:xfrm>
        </p:spPr>
        <p:txBody>
          <a:bodyPr anchor="b">
            <a:normAutofit/>
          </a:bodyPr>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787237"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2/20/2018</a:t>
            </a:fld>
            <a:endParaRPr lang="en-US" dirty="0"/>
          </a:p>
        </p:txBody>
      </p:sp>
      <p:sp>
        <p:nvSpPr>
          <p:cNvPr id="5" name="Footer Placeholder 4"/>
          <p:cNvSpPr>
            <a:spLocks noGrp="1"/>
          </p:cNvSpPr>
          <p:nvPr>
            <p:ph type="ftr" sz="quarter" idx="11"/>
          </p:nvPr>
        </p:nvSpPr>
        <p:spPr>
          <a:xfrm>
            <a:off x="1787237"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1" y="131220"/>
            <a:ext cx="2743200" cy="365125"/>
          </a:xfrm>
        </p:spPr>
        <p:txBody>
          <a:bodyPr/>
          <a:lstStyle/>
          <a:p>
            <a:fld id="{6D22F896-40B5-4ADD-8801-0D06FADFA095}" type="slidenum">
              <a:rPr lang="en-US" dirty="0"/>
              <a:t>‹#›</a:t>
            </a:fld>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2380" y="553494"/>
            <a:ext cx="1567875" cy="1567875"/>
          </a:xfrm>
          <a:prstGeom prst="rect">
            <a:avLst/>
          </a:prstGeom>
          <a:effectLst>
            <a:glow rad="139700">
              <a:schemeClr val="accent5">
                <a:satMod val="175000"/>
                <a:alpha val="40000"/>
              </a:schemeClr>
            </a:glow>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2/20/2018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2/20/2018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2/20/2018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2/20/2018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787237" y="553494"/>
            <a:ext cx="9448800" cy="1825096"/>
          </a:xfrm>
        </p:spPr>
        <p:txBody>
          <a:bodyPr anchor="b">
            <a:normAutofit/>
          </a:bodyPr>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787237"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5" name="Footer Placeholder 4"/>
          <p:cNvSpPr>
            <a:spLocks noGrp="1"/>
          </p:cNvSpPr>
          <p:nvPr>
            <p:ph type="ftr" sz="quarter" idx="11"/>
          </p:nvPr>
        </p:nvSpPr>
        <p:spPr>
          <a:xfrm>
            <a:off x="1787237" y="4323845"/>
            <a:ext cx="6400800" cy="365125"/>
          </a:xfr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077201" y="131220"/>
            <a:ext cx="2743200"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2380" y="553494"/>
            <a:ext cx="1567875" cy="1567875"/>
          </a:xfrm>
          <a:prstGeom prst="rect">
            <a:avLst/>
          </a:prstGeom>
          <a:effectLst>
            <a:glow rad="139700">
              <a:schemeClr val="accent5">
                <a:satMod val="175000"/>
                <a:alpha val="40000"/>
              </a:schemeClr>
            </a:glow>
          </a:effectLst>
        </p:spPr>
      </p:pic>
    </p:spTree>
    <p:extLst>
      <p:ext uri="{BB962C8B-B14F-4D97-AF65-F5344CB8AC3E}">
        <p14:creationId xmlns:p14="http://schemas.microsoft.com/office/powerpoint/2010/main" val="17324409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8595360" y="6355845"/>
            <a:ext cx="2910840" cy="365125"/>
          </a:xfrm>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
        <p:nvSpPr>
          <p:cNvPr id="8" name="TextBox 7"/>
          <p:cNvSpPr txBox="1"/>
          <p:nvPr userDrawn="1"/>
        </p:nvSpPr>
        <p:spPr>
          <a:xfrm>
            <a:off x="757382" y="6411260"/>
            <a:ext cx="7426036" cy="400110"/>
          </a:xfrm>
          <a:prstGeom prst="rect">
            <a:avLst/>
          </a:prstGeom>
          <a:noFill/>
        </p:spPr>
        <p:txBody>
          <a:bodyPr wrap="square" rtlCol="0">
            <a:spAutoFit/>
          </a:bodyPr>
          <a:lstStyle/>
          <a:p>
            <a:r>
              <a:rPr lang="en-US" sz="2000" b="1" i="1" dirty="0" smtClean="0">
                <a:solidFill>
                  <a:srgbClr val="42BA97">
                    <a:lumMod val="75000"/>
                  </a:srgbClr>
                </a:solidFill>
                <a:latin typeface="Arial" panose="020B0604020202020204" pitchFamily="34" charset="0"/>
                <a:cs typeface="Arial" panose="020B0604020202020204" pitchFamily="34" charset="0"/>
              </a:rPr>
              <a:t>©</a:t>
            </a:r>
            <a:r>
              <a:rPr lang="en-US" sz="1600" b="1" i="1" dirty="0" smtClean="0">
                <a:solidFill>
                  <a:srgbClr val="42BA97">
                    <a:lumMod val="75000"/>
                  </a:srgbClr>
                </a:solidFill>
                <a:latin typeface="Arial" panose="020B0604020202020204" pitchFamily="34" charset="0"/>
                <a:cs typeface="Arial" panose="020B0604020202020204" pitchFamily="34" charset="0"/>
              </a:rPr>
              <a:t> Direktorat Pembinaan Sekolah Menengah Kejuruan</a:t>
            </a:r>
            <a:endParaRPr lang="en-US" sz="1600" b="1" i="1" dirty="0">
              <a:solidFill>
                <a:srgbClr val="42BA97">
                  <a:lumMod val="75000"/>
                </a:srgb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8255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8595360" y="6355845"/>
            <a:ext cx="2910840" cy="365125"/>
          </a:xfrm>
        </p:spPr>
        <p:txBody>
          <a:bodyPr/>
          <a:lstStyle/>
          <a:p>
            <a:fld id="{48A87A34-81AB-432B-8DAE-1953F412C126}" type="datetimeFigureOut">
              <a:rPr lang="en-US" dirty="0"/>
              <a:t>2/20/2018</a:t>
            </a:fld>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userDrawn="1"/>
        </p:nvSpPr>
        <p:spPr>
          <a:xfrm>
            <a:off x="757382" y="6411260"/>
            <a:ext cx="7426036" cy="400110"/>
          </a:xfrm>
          <a:prstGeom prst="rect">
            <a:avLst/>
          </a:prstGeom>
          <a:noFill/>
        </p:spPr>
        <p:txBody>
          <a:bodyPr wrap="square" rtlCol="0">
            <a:spAutoFit/>
          </a:bodyPr>
          <a:lstStyle/>
          <a:p>
            <a:r>
              <a:rPr lang="en-US" sz="2000" b="1" i="1" dirty="0" smtClean="0">
                <a:solidFill>
                  <a:schemeClr val="accent4">
                    <a:lumMod val="75000"/>
                  </a:schemeClr>
                </a:solidFill>
                <a:latin typeface="Arial" panose="020B0604020202020204" pitchFamily="34" charset="0"/>
                <a:cs typeface="Arial" panose="020B0604020202020204" pitchFamily="34" charset="0"/>
              </a:rPr>
              <a:t>©</a:t>
            </a:r>
            <a:r>
              <a:rPr lang="en-US" sz="1600" b="1" i="1" dirty="0" smtClean="0">
                <a:solidFill>
                  <a:schemeClr val="accent4">
                    <a:lumMod val="75000"/>
                  </a:schemeClr>
                </a:solidFill>
                <a:latin typeface="Arial" panose="020B0604020202020204" pitchFamily="34" charset="0"/>
                <a:cs typeface="Arial" panose="020B0604020202020204" pitchFamily="34" charset="0"/>
              </a:rPr>
              <a:t> Direktorat Pembinaan Sekolah</a:t>
            </a:r>
            <a:r>
              <a:rPr lang="en-US" sz="1600" b="1" i="1" baseline="0" dirty="0" smtClean="0">
                <a:solidFill>
                  <a:schemeClr val="accent4">
                    <a:lumMod val="75000"/>
                  </a:schemeClr>
                </a:solidFill>
                <a:latin typeface="Arial" panose="020B0604020202020204" pitchFamily="34" charset="0"/>
                <a:cs typeface="Arial" panose="020B0604020202020204" pitchFamily="34" charset="0"/>
              </a:rPr>
              <a:t> M</a:t>
            </a:r>
            <a:r>
              <a:rPr lang="en-US" sz="1600" b="1" i="1" dirty="0" smtClean="0">
                <a:solidFill>
                  <a:schemeClr val="accent4">
                    <a:lumMod val="75000"/>
                  </a:schemeClr>
                </a:solidFill>
                <a:latin typeface="Arial" panose="020B0604020202020204" pitchFamily="34" charset="0"/>
                <a:cs typeface="Arial" panose="020B0604020202020204" pitchFamily="34" charset="0"/>
              </a:rPr>
              <a:t>enengah Kejuruan 2017</a:t>
            </a:r>
            <a:endParaRPr lang="en-US" sz="1600" b="1" i="1" dirty="0">
              <a:solidFill>
                <a:schemeClr val="accent4">
                  <a:lumMod val="75000"/>
                </a:schemeClr>
              </a:solidFill>
              <a:latin typeface="Arial" panose="020B0604020202020204" pitchFamily="34" charset="0"/>
              <a:cs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858818" y="942635"/>
            <a:ext cx="9655849" cy="2354748"/>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858817" y="3641725"/>
            <a:ext cx="9655849"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5" name="Footer Placeholder 4"/>
          <p:cNvSpPr>
            <a:spLocks noGrp="1"/>
          </p:cNvSpPr>
          <p:nvPr>
            <p:ph type="ftr" sz="quarter" idx="11"/>
          </p:nvPr>
        </p:nvSpPr>
        <p:spPr>
          <a:xfrm>
            <a:off x="685800" y="381001"/>
            <a:ext cx="6991492" cy="364065"/>
          </a:xfr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0942" y="1163296"/>
            <a:ext cx="1567875" cy="1567875"/>
          </a:xfrm>
          <a:prstGeom prst="rect">
            <a:avLst/>
          </a:prstGeom>
          <a:effectLst>
            <a:glow rad="139700">
              <a:schemeClr val="accent5">
                <a:satMod val="175000"/>
                <a:alpha val="40000"/>
              </a:schemeClr>
            </a:glow>
          </a:effectLst>
        </p:spPr>
      </p:pic>
    </p:spTree>
    <p:extLst>
      <p:ext uri="{BB962C8B-B14F-4D97-AF65-F5344CB8AC3E}">
        <p14:creationId xmlns:p14="http://schemas.microsoft.com/office/powerpoint/2010/main" val="17664951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344940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888074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642311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953491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348578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220259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197185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Footer Placeholder 5"/>
          <p:cNvSpPr>
            <a:spLocks noGrp="1"/>
          </p:cNvSpPr>
          <p:nvPr>
            <p:ph type="ftr" sz="quarter" idx="11"/>
          </p:nvPr>
        </p:nvSpPr>
        <p:spPr>
          <a:xfrm>
            <a:off x="685800" y="379941"/>
            <a:ext cx="6991492" cy="365125"/>
          </a:xfrm>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964783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Footer Placeholder 5"/>
          <p:cNvSpPr>
            <a:spLocks noGrp="1"/>
          </p:cNvSpPr>
          <p:nvPr>
            <p:ph type="ftr" sz="quarter" idx="11"/>
          </p:nvPr>
        </p:nvSpPr>
        <p:spPr>
          <a:xfrm>
            <a:off x="685800" y="379941"/>
            <a:ext cx="6991492" cy="365125"/>
          </a:xfrm>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8000" dirty="0">
                <a:solidFill>
                  <a:prstClr val="black"/>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black"/>
                </a:solidFill>
                <a:effectLst/>
              </a:rPr>
              <a:t>”</a:t>
            </a:r>
          </a:p>
        </p:txBody>
      </p:sp>
    </p:spTree>
    <p:extLst>
      <p:ext uri="{BB962C8B-B14F-4D97-AF65-F5344CB8AC3E}">
        <p14:creationId xmlns:p14="http://schemas.microsoft.com/office/powerpoint/2010/main" val="1303698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858818" y="942635"/>
            <a:ext cx="9655849" cy="2354748"/>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858817" y="3641725"/>
            <a:ext cx="9655849"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2/20/2018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0942" y="1163296"/>
            <a:ext cx="1567875" cy="1567875"/>
          </a:xfrm>
          <a:prstGeom prst="rect">
            <a:avLst/>
          </a:prstGeom>
          <a:effectLst>
            <a:glow rad="139700">
              <a:schemeClr val="accent5">
                <a:satMod val="175000"/>
                <a:alpha val="40000"/>
              </a:schemeClr>
            </a:glow>
          </a:effectLst>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Footer Placeholder 5"/>
          <p:cNvSpPr>
            <a:spLocks noGrp="1"/>
          </p:cNvSpPr>
          <p:nvPr>
            <p:ph type="ftr" sz="quarter" idx="11"/>
          </p:nvPr>
        </p:nvSpPr>
        <p:spPr>
          <a:xfrm>
            <a:off x="685800" y="378883"/>
            <a:ext cx="6991492" cy="365125"/>
          </a:xfrm>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288410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783106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599532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450463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5" name="Footer Placeholder 4"/>
          <p:cNvSpPr>
            <a:spLocks noGrp="1"/>
          </p:cNvSpPr>
          <p:nvPr>
            <p:ph type="ftr" sz="quarter" idx="11"/>
          </p:nvPr>
        </p:nvSpPr>
        <p:spPr>
          <a:xfrm>
            <a:off x="685800" y="381000"/>
            <a:ext cx="6991492" cy="365125"/>
          </a:xfr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43987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787237" y="553494"/>
            <a:ext cx="9448800" cy="1825096"/>
          </a:xfrm>
        </p:spPr>
        <p:txBody>
          <a:bodyPr anchor="b">
            <a:normAutofit/>
          </a:bodyPr>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787237"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5" name="Footer Placeholder 4"/>
          <p:cNvSpPr>
            <a:spLocks noGrp="1"/>
          </p:cNvSpPr>
          <p:nvPr>
            <p:ph type="ftr" sz="quarter" idx="11"/>
          </p:nvPr>
        </p:nvSpPr>
        <p:spPr>
          <a:xfrm>
            <a:off x="1787237" y="4323845"/>
            <a:ext cx="6400800" cy="365125"/>
          </a:xfr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077201" y="131220"/>
            <a:ext cx="2743200"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2380" y="553494"/>
            <a:ext cx="1567875" cy="1567875"/>
          </a:xfrm>
          <a:prstGeom prst="rect">
            <a:avLst/>
          </a:prstGeom>
          <a:effectLst>
            <a:glow rad="139700">
              <a:schemeClr val="accent5">
                <a:satMod val="175000"/>
                <a:alpha val="40000"/>
              </a:schemeClr>
            </a:glow>
          </a:effectLst>
        </p:spPr>
      </p:pic>
    </p:spTree>
    <p:extLst>
      <p:ext uri="{BB962C8B-B14F-4D97-AF65-F5344CB8AC3E}">
        <p14:creationId xmlns:p14="http://schemas.microsoft.com/office/powerpoint/2010/main" val="30713906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8595360" y="6355845"/>
            <a:ext cx="2910840" cy="365125"/>
          </a:xfrm>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
        <p:nvSpPr>
          <p:cNvPr id="8" name="TextBox 7"/>
          <p:cNvSpPr txBox="1"/>
          <p:nvPr userDrawn="1"/>
        </p:nvSpPr>
        <p:spPr>
          <a:xfrm>
            <a:off x="757382" y="6411260"/>
            <a:ext cx="7426036" cy="400110"/>
          </a:xfrm>
          <a:prstGeom prst="rect">
            <a:avLst/>
          </a:prstGeom>
          <a:noFill/>
        </p:spPr>
        <p:txBody>
          <a:bodyPr wrap="square" rtlCol="0">
            <a:spAutoFit/>
          </a:bodyPr>
          <a:lstStyle/>
          <a:p>
            <a:r>
              <a:rPr lang="en-US" sz="2000" b="1" i="1" dirty="0" smtClean="0">
                <a:solidFill>
                  <a:srgbClr val="42BA97">
                    <a:lumMod val="75000"/>
                  </a:srgbClr>
                </a:solidFill>
                <a:latin typeface="Arial" panose="020B0604020202020204" pitchFamily="34" charset="0"/>
                <a:cs typeface="Arial" panose="020B0604020202020204" pitchFamily="34" charset="0"/>
              </a:rPr>
              <a:t>©</a:t>
            </a:r>
            <a:r>
              <a:rPr lang="en-US" sz="1600" b="1" i="1" dirty="0" smtClean="0">
                <a:solidFill>
                  <a:srgbClr val="42BA97">
                    <a:lumMod val="75000"/>
                  </a:srgbClr>
                </a:solidFill>
                <a:latin typeface="Arial" panose="020B0604020202020204" pitchFamily="34" charset="0"/>
                <a:cs typeface="Arial" panose="020B0604020202020204" pitchFamily="34" charset="0"/>
              </a:rPr>
              <a:t> Direktorat Pembinaan Sekolah Menengah Kejuruan</a:t>
            </a:r>
            <a:endParaRPr lang="en-US" sz="1600" b="1" i="1" dirty="0">
              <a:solidFill>
                <a:srgbClr val="42BA97">
                  <a:lumMod val="75000"/>
                </a:srgb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32406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858818" y="942635"/>
            <a:ext cx="9655849" cy="2354748"/>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858817" y="3641725"/>
            <a:ext cx="9655849"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5" name="Footer Placeholder 4"/>
          <p:cNvSpPr>
            <a:spLocks noGrp="1"/>
          </p:cNvSpPr>
          <p:nvPr>
            <p:ph type="ftr" sz="quarter" idx="11"/>
          </p:nvPr>
        </p:nvSpPr>
        <p:spPr>
          <a:xfrm>
            <a:off x="685800" y="381001"/>
            <a:ext cx="6991492" cy="364065"/>
          </a:xfr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0942" y="1163296"/>
            <a:ext cx="1567875" cy="1567875"/>
          </a:xfrm>
          <a:prstGeom prst="rect">
            <a:avLst/>
          </a:prstGeom>
          <a:effectLst>
            <a:glow rad="139700">
              <a:schemeClr val="accent5">
                <a:satMod val="175000"/>
                <a:alpha val="40000"/>
              </a:schemeClr>
            </a:glow>
          </a:effectLst>
        </p:spPr>
      </p:pic>
    </p:spTree>
    <p:extLst>
      <p:ext uri="{BB962C8B-B14F-4D97-AF65-F5344CB8AC3E}">
        <p14:creationId xmlns:p14="http://schemas.microsoft.com/office/powerpoint/2010/main" val="8731829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9903657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84395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726152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941351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9075617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784614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2087124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Footer Placeholder 5"/>
          <p:cNvSpPr>
            <a:spLocks noGrp="1"/>
          </p:cNvSpPr>
          <p:nvPr>
            <p:ph type="ftr" sz="quarter" idx="11"/>
          </p:nvPr>
        </p:nvSpPr>
        <p:spPr>
          <a:xfrm>
            <a:off x="685800" y="379941"/>
            <a:ext cx="6991492" cy="365125"/>
          </a:xfrm>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0003078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Footer Placeholder 5"/>
          <p:cNvSpPr>
            <a:spLocks noGrp="1"/>
          </p:cNvSpPr>
          <p:nvPr>
            <p:ph type="ftr" sz="quarter" idx="11"/>
          </p:nvPr>
        </p:nvSpPr>
        <p:spPr>
          <a:xfrm>
            <a:off x="685800" y="379941"/>
            <a:ext cx="6991492" cy="365125"/>
          </a:xfrm>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8000" dirty="0">
                <a:solidFill>
                  <a:prstClr val="black"/>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black"/>
                </a:solidFill>
                <a:effectLst/>
              </a:rPr>
              <a:t>”</a:t>
            </a:r>
          </a:p>
        </p:txBody>
      </p:sp>
    </p:spTree>
    <p:extLst>
      <p:ext uri="{BB962C8B-B14F-4D97-AF65-F5344CB8AC3E}">
        <p14:creationId xmlns:p14="http://schemas.microsoft.com/office/powerpoint/2010/main" val="15588007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Footer Placeholder 5"/>
          <p:cNvSpPr>
            <a:spLocks noGrp="1"/>
          </p:cNvSpPr>
          <p:nvPr>
            <p:ph type="ftr" sz="quarter" idx="11"/>
          </p:nvPr>
        </p:nvSpPr>
        <p:spPr>
          <a:xfrm>
            <a:off x="685800" y="378883"/>
            <a:ext cx="6991492" cy="365125"/>
          </a:xfrm>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493735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347598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55978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637767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5" name="Footer Placeholder 4"/>
          <p:cNvSpPr>
            <a:spLocks noGrp="1"/>
          </p:cNvSpPr>
          <p:nvPr>
            <p:ph type="ftr" sz="quarter" idx="11"/>
          </p:nvPr>
        </p:nvSpPr>
        <p:spPr>
          <a:xfrm>
            <a:off x="685800" y="381000"/>
            <a:ext cx="6991492" cy="365125"/>
          </a:xfr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1681328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787237" y="553494"/>
            <a:ext cx="9448800" cy="1825096"/>
          </a:xfrm>
        </p:spPr>
        <p:txBody>
          <a:bodyPr anchor="b">
            <a:normAutofit/>
          </a:bodyPr>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787237"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5" name="Footer Placeholder 4"/>
          <p:cNvSpPr>
            <a:spLocks noGrp="1"/>
          </p:cNvSpPr>
          <p:nvPr>
            <p:ph type="ftr" sz="quarter" idx="11"/>
          </p:nvPr>
        </p:nvSpPr>
        <p:spPr>
          <a:xfrm>
            <a:off x="1787237" y="4323845"/>
            <a:ext cx="6400800" cy="365125"/>
          </a:xfr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077201" y="131220"/>
            <a:ext cx="2743200"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2380" y="553494"/>
            <a:ext cx="1567875" cy="1567875"/>
          </a:xfrm>
          <a:prstGeom prst="rect">
            <a:avLst/>
          </a:prstGeom>
          <a:effectLst>
            <a:glow rad="139700">
              <a:schemeClr val="accent5">
                <a:satMod val="175000"/>
                <a:alpha val="40000"/>
              </a:schemeClr>
            </a:glow>
          </a:effectLst>
        </p:spPr>
      </p:pic>
    </p:spTree>
    <p:extLst>
      <p:ext uri="{BB962C8B-B14F-4D97-AF65-F5344CB8AC3E}">
        <p14:creationId xmlns:p14="http://schemas.microsoft.com/office/powerpoint/2010/main" val="258517029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8595360" y="6355845"/>
            <a:ext cx="2910840" cy="365125"/>
          </a:xfrm>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
        <p:nvSpPr>
          <p:cNvPr id="8" name="TextBox 7"/>
          <p:cNvSpPr txBox="1"/>
          <p:nvPr userDrawn="1"/>
        </p:nvSpPr>
        <p:spPr>
          <a:xfrm>
            <a:off x="757382" y="6411260"/>
            <a:ext cx="7426036" cy="400110"/>
          </a:xfrm>
          <a:prstGeom prst="rect">
            <a:avLst/>
          </a:prstGeom>
          <a:noFill/>
        </p:spPr>
        <p:txBody>
          <a:bodyPr wrap="square" rtlCol="0">
            <a:spAutoFit/>
          </a:bodyPr>
          <a:lstStyle/>
          <a:p>
            <a:r>
              <a:rPr lang="en-US" sz="2000" b="1" i="1" dirty="0" smtClean="0">
                <a:solidFill>
                  <a:srgbClr val="42BA97">
                    <a:lumMod val="75000"/>
                  </a:srgbClr>
                </a:solidFill>
                <a:latin typeface="Arial" panose="020B0604020202020204" pitchFamily="34" charset="0"/>
                <a:cs typeface="Arial" panose="020B0604020202020204" pitchFamily="34" charset="0"/>
              </a:rPr>
              <a:t>©</a:t>
            </a:r>
            <a:r>
              <a:rPr lang="en-US" sz="1600" b="1" i="1" dirty="0" smtClean="0">
                <a:solidFill>
                  <a:srgbClr val="42BA97">
                    <a:lumMod val="75000"/>
                  </a:srgbClr>
                </a:solidFill>
                <a:latin typeface="Arial" panose="020B0604020202020204" pitchFamily="34" charset="0"/>
                <a:cs typeface="Arial" panose="020B0604020202020204" pitchFamily="34" charset="0"/>
              </a:rPr>
              <a:t> Direktorat Pembinaan Sekolah Menengah Kejuruan</a:t>
            </a:r>
            <a:endParaRPr lang="en-US" sz="1600" b="1" i="1" dirty="0">
              <a:solidFill>
                <a:srgbClr val="42BA97">
                  <a:lumMod val="75000"/>
                </a:srgb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56560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858818" y="942635"/>
            <a:ext cx="9655849" cy="2354748"/>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858817" y="3641725"/>
            <a:ext cx="9655849"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5" name="Footer Placeholder 4"/>
          <p:cNvSpPr>
            <a:spLocks noGrp="1"/>
          </p:cNvSpPr>
          <p:nvPr>
            <p:ph type="ftr" sz="quarter" idx="11"/>
          </p:nvPr>
        </p:nvSpPr>
        <p:spPr>
          <a:xfrm>
            <a:off x="685800" y="381001"/>
            <a:ext cx="6991492" cy="364065"/>
          </a:xfr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0942" y="1163296"/>
            <a:ext cx="1567875" cy="1567875"/>
          </a:xfrm>
          <a:prstGeom prst="rect">
            <a:avLst/>
          </a:prstGeom>
          <a:effectLst>
            <a:glow rad="139700">
              <a:schemeClr val="accent5">
                <a:satMod val="175000"/>
                <a:alpha val="40000"/>
              </a:schemeClr>
            </a:glow>
          </a:effectLst>
        </p:spPr>
      </p:pic>
    </p:spTree>
    <p:extLst>
      <p:ext uri="{BB962C8B-B14F-4D97-AF65-F5344CB8AC3E}">
        <p14:creationId xmlns:p14="http://schemas.microsoft.com/office/powerpoint/2010/main" val="225379654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0776713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5525664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9692179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8878432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06533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1317489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3003905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Footer Placeholder 5"/>
          <p:cNvSpPr>
            <a:spLocks noGrp="1"/>
          </p:cNvSpPr>
          <p:nvPr>
            <p:ph type="ftr" sz="quarter" idx="11"/>
          </p:nvPr>
        </p:nvSpPr>
        <p:spPr>
          <a:xfrm>
            <a:off x="685800" y="379941"/>
            <a:ext cx="6991492" cy="365125"/>
          </a:xfrm>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309449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Footer Placeholder 5"/>
          <p:cNvSpPr>
            <a:spLocks noGrp="1"/>
          </p:cNvSpPr>
          <p:nvPr>
            <p:ph type="ftr" sz="quarter" idx="11"/>
          </p:nvPr>
        </p:nvSpPr>
        <p:spPr>
          <a:xfrm>
            <a:off x="685800" y="379941"/>
            <a:ext cx="6991492" cy="365125"/>
          </a:xfrm>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8000" dirty="0">
                <a:solidFill>
                  <a:prstClr val="black"/>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black"/>
                </a:solidFill>
                <a:effectLst/>
              </a:rPr>
              <a:t>”</a:t>
            </a:r>
          </a:p>
        </p:txBody>
      </p:sp>
    </p:spTree>
    <p:extLst>
      <p:ext uri="{BB962C8B-B14F-4D97-AF65-F5344CB8AC3E}">
        <p14:creationId xmlns:p14="http://schemas.microsoft.com/office/powerpoint/2010/main" val="67922771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6" name="Footer Placeholder 5"/>
          <p:cNvSpPr>
            <a:spLocks noGrp="1"/>
          </p:cNvSpPr>
          <p:nvPr>
            <p:ph type="ftr" sz="quarter" idx="11"/>
          </p:nvPr>
        </p:nvSpPr>
        <p:spPr>
          <a:xfrm>
            <a:off x="685800" y="378883"/>
            <a:ext cx="6991492" cy="365125"/>
          </a:xfrm>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8713007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5276895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5909712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3595552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5" name="Footer Placeholder 4"/>
          <p:cNvSpPr>
            <a:spLocks noGrp="1"/>
          </p:cNvSpPr>
          <p:nvPr>
            <p:ph type="ftr" sz="quarter" idx="11"/>
          </p:nvPr>
        </p:nvSpPr>
        <p:spPr>
          <a:xfrm>
            <a:off x="685800" y="381000"/>
            <a:ext cx="6991492" cy="365125"/>
          </a:xfr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47583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image" Target="../media/image2.png"/><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image" Target="../media/image2.pn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1.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6">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10" name="Rectangle 9"/>
          <p:cNvSpPr/>
          <p:nvPr userDrawn="1"/>
        </p:nvSpPr>
        <p:spPr>
          <a:xfrm>
            <a:off x="0" y="6355845"/>
            <a:ext cx="12192000" cy="502155"/>
          </a:xfrm>
          <a:prstGeom prst="rect">
            <a:avLst/>
          </a:prstGeom>
          <a:gradFill>
            <a:gsLst>
              <a:gs pos="0">
                <a:schemeClr val="accent4">
                  <a:lumMod val="5000"/>
                  <a:lumOff val="95000"/>
                </a:schemeClr>
              </a:gs>
              <a:gs pos="84000">
                <a:schemeClr val="accent4">
                  <a:lumMod val="45000"/>
                  <a:lumOff val="55000"/>
                </a:schemeClr>
              </a:gs>
              <a:gs pos="48000">
                <a:schemeClr val="accent4">
                  <a:lumMod val="45000"/>
                  <a:lumOff val="55000"/>
                </a:schemeClr>
              </a:gs>
              <a:gs pos="100000">
                <a:schemeClr val="accent4">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2/20/2018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pic>
        <p:nvPicPr>
          <p:cNvPr id="7" name="Picture 6"/>
          <p:cNvPicPr>
            <a:picLocks noChangeAspect="1"/>
          </p:cNvPicPr>
          <p:nvPr userDrawn="1"/>
        </p:nvPicPr>
        <p:blipFill>
          <a:blip r:embed="rId20">
            <a:clrChange>
              <a:clrFrom>
                <a:srgbClr val="000000">
                  <a:alpha val="0"/>
                </a:srgbClr>
              </a:clrFrom>
              <a:clrTo>
                <a:srgbClr val="000000">
                  <a:alpha val="0"/>
                </a:srgbClr>
              </a:clrTo>
            </a:clrChange>
            <a:duotone>
              <a:prstClr val="black"/>
              <a:schemeClr val="accent6">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104645" y="105153"/>
            <a:ext cx="2630895" cy="1228641"/>
          </a:xfrm>
          <a:prstGeom prst="rect">
            <a:avLst/>
          </a:prstGeom>
          <a:ln>
            <a:noFill/>
          </a:ln>
          <a:effectLst>
            <a:glow rad="139700">
              <a:schemeClr val="accent4">
                <a:satMod val="175000"/>
                <a:alpha val="40000"/>
              </a:schemeClr>
            </a:glow>
            <a:outerShdw blurRad="292100" dist="139700" dir="2700000" algn="tl" rotWithShape="0">
              <a:srgbClr val="333333">
                <a:alpha val="65000"/>
              </a:srgbClr>
            </a:outerShdw>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userDrawn="1"/>
        </p:nvSpPr>
        <p:spPr>
          <a:xfrm>
            <a:off x="0" y="6355845"/>
            <a:ext cx="12192000" cy="502155"/>
          </a:xfrm>
          <a:prstGeom prst="rect">
            <a:avLst/>
          </a:prstGeom>
          <a:gradFill>
            <a:gsLst>
              <a:gs pos="0">
                <a:schemeClr val="accent4">
                  <a:lumMod val="5000"/>
                  <a:lumOff val="95000"/>
                </a:schemeClr>
              </a:gs>
              <a:gs pos="84000">
                <a:schemeClr val="accent4">
                  <a:lumMod val="45000"/>
                  <a:lumOff val="55000"/>
                </a:schemeClr>
              </a:gs>
              <a:gs pos="48000">
                <a:schemeClr val="accent4">
                  <a:lumMod val="45000"/>
                  <a:lumOff val="55000"/>
                </a:schemeClr>
              </a:gs>
              <a:gs pos="100000">
                <a:schemeClr val="accent4">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pic>
        <p:nvPicPr>
          <p:cNvPr id="7" name="Picture 6"/>
          <p:cNvPicPr>
            <a:picLocks noChangeAspect="1"/>
          </p:cNvPicPr>
          <p:nvPr userDrawn="1"/>
        </p:nvPicPr>
        <p:blipFill>
          <a:blip r:embed="rId20">
            <a:clrChange>
              <a:clrFrom>
                <a:srgbClr val="000000">
                  <a:alpha val="0"/>
                </a:srgbClr>
              </a:clrFrom>
              <a:clrTo>
                <a:srgbClr val="000000">
                  <a:alpha val="0"/>
                </a:srgbClr>
              </a:clrTo>
            </a:clrChange>
            <a:duotone>
              <a:prstClr val="black"/>
              <a:schemeClr val="accent6">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104645" y="105153"/>
            <a:ext cx="2630895" cy="1228641"/>
          </a:xfrm>
          <a:prstGeom prst="rect">
            <a:avLst/>
          </a:prstGeom>
          <a:ln>
            <a:noFill/>
          </a:ln>
          <a:effectLst>
            <a:glow rad="139700">
              <a:schemeClr val="accent4">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305705963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 name="Rectangle 9"/>
          <p:cNvSpPr/>
          <p:nvPr userDrawn="1"/>
        </p:nvSpPr>
        <p:spPr>
          <a:xfrm>
            <a:off x="0" y="6355845"/>
            <a:ext cx="12192000" cy="502155"/>
          </a:xfrm>
          <a:prstGeom prst="rect">
            <a:avLst/>
          </a:prstGeom>
          <a:gradFill>
            <a:gsLst>
              <a:gs pos="0">
                <a:schemeClr val="accent4">
                  <a:lumMod val="5000"/>
                  <a:lumOff val="95000"/>
                </a:schemeClr>
              </a:gs>
              <a:gs pos="84000">
                <a:schemeClr val="accent4">
                  <a:lumMod val="45000"/>
                  <a:lumOff val="55000"/>
                </a:schemeClr>
              </a:gs>
              <a:gs pos="48000">
                <a:schemeClr val="accent4">
                  <a:lumMod val="45000"/>
                  <a:lumOff val="55000"/>
                </a:schemeClr>
              </a:gs>
              <a:gs pos="100000">
                <a:schemeClr val="accent4">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pic>
        <p:nvPicPr>
          <p:cNvPr id="7" name="Picture 6"/>
          <p:cNvPicPr>
            <a:picLocks noChangeAspect="1"/>
          </p:cNvPicPr>
          <p:nvPr userDrawn="1"/>
        </p:nvPicPr>
        <p:blipFill>
          <a:blip r:embed="rId20">
            <a:clrChange>
              <a:clrFrom>
                <a:srgbClr val="000000">
                  <a:alpha val="0"/>
                </a:srgbClr>
              </a:clrFrom>
              <a:clrTo>
                <a:srgbClr val="000000">
                  <a:alpha val="0"/>
                </a:srgbClr>
              </a:clrTo>
            </a:clrChange>
            <a:duotone>
              <a:prstClr val="black"/>
              <a:schemeClr val="accent6">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104645" y="105153"/>
            <a:ext cx="2630895" cy="1228641"/>
          </a:xfrm>
          <a:prstGeom prst="rect">
            <a:avLst/>
          </a:prstGeom>
          <a:ln>
            <a:noFill/>
          </a:ln>
          <a:effectLst>
            <a:glow rad="139700">
              <a:schemeClr val="accent4">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2408736561"/>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userDrawn="1"/>
        </p:nvSpPr>
        <p:spPr>
          <a:xfrm>
            <a:off x="0" y="6355845"/>
            <a:ext cx="12192000" cy="502155"/>
          </a:xfrm>
          <a:prstGeom prst="rect">
            <a:avLst/>
          </a:prstGeom>
          <a:gradFill>
            <a:gsLst>
              <a:gs pos="0">
                <a:schemeClr val="accent4">
                  <a:lumMod val="5000"/>
                  <a:lumOff val="95000"/>
                </a:schemeClr>
              </a:gs>
              <a:gs pos="84000">
                <a:schemeClr val="accent4">
                  <a:lumMod val="45000"/>
                  <a:lumOff val="55000"/>
                </a:schemeClr>
              </a:gs>
              <a:gs pos="48000">
                <a:schemeClr val="accent4">
                  <a:lumMod val="45000"/>
                  <a:lumOff val="55000"/>
                </a:schemeClr>
              </a:gs>
              <a:gs pos="100000">
                <a:schemeClr val="accent4">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solidFill>
                  <a:prstClr val="black">
                    <a:tint val="75000"/>
                  </a:prstClr>
                </a:solidFill>
              </a:rPr>
              <a:pPr/>
              <a:t>2/20/2018</a:t>
            </a:fld>
            <a:endParaRPr lang="en-US" dirty="0">
              <a:solidFill>
                <a:prstClr val="black">
                  <a:tint val="75000"/>
                </a:prstClr>
              </a:solidFill>
            </a:endParaRPr>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pic>
        <p:nvPicPr>
          <p:cNvPr id="7" name="Picture 6"/>
          <p:cNvPicPr>
            <a:picLocks noChangeAspect="1"/>
          </p:cNvPicPr>
          <p:nvPr userDrawn="1"/>
        </p:nvPicPr>
        <p:blipFill>
          <a:blip r:embed="rId20">
            <a:clrChange>
              <a:clrFrom>
                <a:srgbClr val="000000">
                  <a:alpha val="0"/>
                </a:srgbClr>
              </a:clrFrom>
              <a:clrTo>
                <a:srgbClr val="000000">
                  <a:alpha val="0"/>
                </a:srgbClr>
              </a:clrTo>
            </a:clrChange>
            <a:duotone>
              <a:prstClr val="black"/>
              <a:schemeClr val="accent6">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104645" y="105153"/>
            <a:ext cx="2630895" cy="1228641"/>
          </a:xfrm>
          <a:prstGeom prst="rect">
            <a:avLst/>
          </a:prstGeom>
          <a:ln>
            <a:noFill/>
          </a:ln>
          <a:effectLst>
            <a:glow rad="139700">
              <a:schemeClr val="accent4">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2398631820"/>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8.png"/><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0.xml"/></Relationships>
</file>

<file path=ppt/slides/_rels/slide3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0.xml"/></Relationships>
</file>

<file path=ppt/slides/_rels/slide3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0.xml"/></Relationships>
</file>

<file path=ppt/slides/_rels/slide3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0.xml"/></Relationships>
</file>

<file path=ppt/slides/_rels/slide3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0.xml"/></Relationships>
</file>

<file path=ppt/slides/_rels/slide3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64586" y="4264212"/>
            <a:ext cx="9448800" cy="1733176"/>
          </a:xfrm>
        </p:spPr>
        <p:txBody>
          <a:bodyPr>
            <a:noAutofit/>
          </a:bodyPr>
          <a:lstStyle/>
          <a:p>
            <a:pPr algn="r">
              <a:lnSpc>
                <a:spcPct val="100000"/>
              </a:lnSpc>
              <a:spcBef>
                <a:spcPts val="0"/>
              </a:spcBef>
            </a:pPr>
            <a:r>
              <a:rPr lang="en-US" sz="2400" b="1" dirty="0" smtClean="0">
                <a:solidFill>
                  <a:schemeClr val="bg1"/>
                </a:solidFill>
                <a:latin typeface="Arial Rounded MT Bold" panose="020F0704030504030204" pitchFamily="34" charset="0"/>
                <a:cs typeface="Arial" panose="020B0604020202020204" pitchFamily="34" charset="0"/>
              </a:rPr>
              <a:t>Direktorat Pembinaan Sekolah Menengah Kejuruan</a:t>
            </a:r>
            <a:endParaRPr lang="en-US" sz="2400" dirty="0">
              <a:solidFill>
                <a:schemeClr val="bg1"/>
              </a:solidFill>
              <a:latin typeface="Arial Rounded MT Bold" panose="020F0704030504030204" pitchFamily="34" charset="0"/>
              <a:cs typeface="Arial" panose="020B0604020202020204" pitchFamily="34" charset="0"/>
            </a:endParaRPr>
          </a:p>
          <a:p>
            <a:pPr algn="r">
              <a:lnSpc>
                <a:spcPct val="100000"/>
              </a:lnSpc>
              <a:spcBef>
                <a:spcPts val="0"/>
              </a:spcBef>
            </a:pPr>
            <a:r>
              <a:rPr lang="en-US" sz="2400" b="1" dirty="0" smtClean="0">
                <a:solidFill>
                  <a:schemeClr val="bg1"/>
                </a:solidFill>
                <a:latin typeface="Arial Rounded MT Bold" panose="020F0704030504030204" pitchFamily="34" charset="0"/>
                <a:cs typeface="Arial" panose="020B0604020202020204" pitchFamily="34" charset="0"/>
              </a:rPr>
              <a:t>Direktorat Jenderal Pendidikan Dasar dan Menengah</a:t>
            </a:r>
            <a:endParaRPr lang="en-US" sz="2400" dirty="0">
              <a:solidFill>
                <a:schemeClr val="bg1"/>
              </a:solidFill>
              <a:latin typeface="Arial Rounded MT Bold" panose="020F0704030504030204" pitchFamily="34" charset="0"/>
              <a:cs typeface="Arial" panose="020B0604020202020204" pitchFamily="34" charset="0"/>
            </a:endParaRPr>
          </a:p>
          <a:p>
            <a:pPr algn="r">
              <a:lnSpc>
                <a:spcPct val="100000"/>
              </a:lnSpc>
              <a:spcBef>
                <a:spcPts val="0"/>
              </a:spcBef>
            </a:pPr>
            <a:r>
              <a:rPr lang="en-US" sz="2400" b="1" dirty="0" smtClean="0">
                <a:solidFill>
                  <a:schemeClr val="bg1"/>
                </a:solidFill>
                <a:latin typeface="Arial Rounded MT Bold" panose="020F0704030504030204" pitchFamily="34" charset="0"/>
                <a:cs typeface="Arial" panose="020B0604020202020204" pitchFamily="34" charset="0"/>
              </a:rPr>
              <a:t>Kementerian Pendidikan dan Kebudayaan</a:t>
            </a:r>
            <a:endParaRPr lang="en-US" sz="2400" dirty="0" smtClean="0">
              <a:solidFill>
                <a:schemeClr val="bg1"/>
              </a:solidFill>
              <a:latin typeface="Arial Rounded MT Bold" panose="020F0704030504030204" pitchFamily="34" charset="0"/>
              <a:cs typeface="Arial" panose="020B0604020202020204" pitchFamily="34" charset="0"/>
            </a:endParaRPr>
          </a:p>
          <a:p>
            <a:pPr algn="r">
              <a:lnSpc>
                <a:spcPct val="100000"/>
              </a:lnSpc>
              <a:spcBef>
                <a:spcPts val="0"/>
              </a:spcBef>
            </a:pPr>
            <a:r>
              <a:rPr lang="en-US" sz="2400" b="1" dirty="0" smtClean="0">
                <a:solidFill>
                  <a:schemeClr val="bg1"/>
                </a:solidFill>
                <a:latin typeface="Arial Rounded MT Bold" panose="020F0704030504030204" pitchFamily="34" charset="0"/>
                <a:cs typeface="Arial" panose="020B0604020202020204" pitchFamily="34" charset="0"/>
              </a:rPr>
              <a:t>Tahun 2018</a:t>
            </a:r>
            <a:endParaRPr lang="en-US" sz="2400" dirty="0">
              <a:solidFill>
                <a:schemeClr val="bg1"/>
              </a:solidFill>
              <a:latin typeface="Arial Rounded MT Bold" panose="020F0704030504030204" pitchFamily="34" charset="0"/>
              <a:cs typeface="Arial" panose="020B0604020202020204" pitchFamily="34" charset="0"/>
            </a:endParaRPr>
          </a:p>
        </p:txBody>
      </p:sp>
      <p:cxnSp>
        <p:nvCxnSpPr>
          <p:cNvPr id="4" name="Straight Connector 3"/>
          <p:cNvCxnSpPr/>
          <p:nvPr/>
        </p:nvCxnSpPr>
        <p:spPr>
          <a:xfrm>
            <a:off x="2223491" y="2098487"/>
            <a:ext cx="8655180"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ctrTitle"/>
          </p:nvPr>
        </p:nvSpPr>
        <p:spPr>
          <a:xfrm>
            <a:off x="2169703" y="864111"/>
            <a:ext cx="9144000" cy="1190531"/>
          </a:xfrm>
        </p:spPr>
        <p:txBody>
          <a:bodyPr anchor="ctr">
            <a:normAutofit/>
          </a:bodyPr>
          <a:lstStyle/>
          <a:p>
            <a:r>
              <a:rPr lang="en-US" sz="3200" b="1" dirty="0" smtClean="0">
                <a:solidFill>
                  <a:srgbClr val="FFFF00"/>
                </a:solidFill>
                <a:latin typeface="Arial Rounded MT Bold" panose="020F0704030504030204" pitchFamily="34" charset="0"/>
                <a:cs typeface="Arial" panose="020B0604020202020204" pitchFamily="34" charset="0"/>
              </a:rPr>
              <a:t>PELATIHAN DAN PENDAMPINAN</a:t>
            </a:r>
            <a:r>
              <a:rPr lang="en-US" sz="3200" b="1" dirty="0">
                <a:solidFill>
                  <a:srgbClr val="FFFF00"/>
                </a:solidFill>
                <a:latin typeface="Arial Rounded MT Bold" panose="020F0704030504030204" pitchFamily="34" charset="0"/>
                <a:cs typeface="Arial" panose="020B0604020202020204" pitchFamily="34" charset="0"/>
              </a:rPr>
              <a:t/>
            </a:r>
            <a:br>
              <a:rPr lang="en-US" sz="3200" b="1" dirty="0">
                <a:solidFill>
                  <a:srgbClr val="FFFF00"/>
                </a:solidFill>
                <a:latin typeface="Arial Rounded MT Bold" panose="020F0704030504030204" pitchFamily="34" charset="0"/>
                <a:cs typeface="Arial" panose="020B0604020202020204" pitchFamily="34" charset="0"/>
              </a:rPr>
            </a:br>
            <a:r>
              <a:rPr lang="id-ID" sz="3200" b="1" dirty="0" smtClean="0">
                <a:solidFill>
                  <a:srgbClr val="FFFF00"/>
                </a:solidFill>
                <a:latin typeface="Arial Rounded MT Bold" panose="020F0704030504030204" pitchFamily="34" charset="0"/>
                <a:cs typeface="Arial" panose="020B0604020202020204" pitchFamily="34" charset="0"/>
              </a:rPr>
              <a:t>IMPLEMENTASI</a:t>
            </a:r>
            <a:r>
              <a:rPr lang="en-US" sz="3200" dirty="0" smtClean="0">
                <a:solidFill>
                  <a:srgbClr val="FFFF00"/>
                </a:solidFill>
                <a:latin typeface="Arial Rounded MT Bold" panose="020F0704030504030204" pitchFamily="34" charset="0"/>
                <a:cs typeface="Arial" panose="020B0604020202020204" pitchFamily="34" charset="0"/>
              </a:rPr>
              <a:t> </a:t>
            </a:r>
            <a:r>
              <a:rPr lang="en-ID" sz="3200" b="1" dirty="0" smtClean="0">
                <a:solidFill>
                  <a:srgbClr val="FFFF00"/>
                </a:solidFill>
                <a:latin typeface="Arial Rounded MT Bold" panose="020F0704030504030204" pitchFamily="34" charset="0"/>
                <a:cs typeface="Arial" panose="020B0604020202020204" pitchFamily="34" charset="0"/>
              </a:rPr>
              <a:t>KURIKULUM 2013 SMK</a:t>
            </a:r>
            <a:endParaRPr lang="en-US" sz="3200" b="1" dirty="0">
              <a:solidFill>
                <a:srgbClr val="FFFF00"/>
              </a:solidFill>
              <a:latin typeface="Arial Rounded MT Bold" panose="020F0704030504030204" pitchFamily="34" charset="0"/>
            </a:endParaRPr>
          </a:p>
        </p:txBody>
      </p:sp>
      <p:sp>
        <p:nvSpPr>
          <p:cNvPr id="5" name="Content Placeholder 2"/>
          <p:cNvSpPr txBox="1">
            <a:spLocks/>
          </p:cNvSpPr>
          <p:nvPr/>
        </p:nvSpPr>
        <p:spPr>
          <a:xfrm>
            <a:off x="3375212" y="2513968"/>
            <a:ext cx="5375756" cy="129091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gn="ctr">
              <a:buFont typeface="Arial" panose="020B0604020202020204" pitchFamily="34" charset="0"/>
              <a:buNone/>
            </a:pPr>
            <a:r>
              <a:rPr lang="en-ID" sz="3200" b="1" dirty="0" smtClean="0">
                <a:solidFill>
                  <a:schemeClr val="bg1"/>
                </a:solidFill>
                <a:latin typeface="Arial Rounded MT Bold" panose="020F0704030504030204" pitchFamily="34" charset="0"/>
                <a:cs typeface="Arial" panose="020B0604020202020204" pitchFamily="34" charset="0"/>
              </a:rPr>
              <a:t>ANALISIS DOKUMEN</a:t>
            </a:r>
          </a:p>
          <a:p>
            <a:pPr marL="0" indent="0" algn="ctr">
              <a:buFont typeface="Arial" panose="020B0604020202020204" pitchFamily="34" charset="0"/>
              <a:buNone/>
            </a:pPr>
            <a:r>
              <a:rPr lang="en-ID" sz="3200" b="1" dirty="0" smtClean="0">
                <a:solidFill>
                  <a:schemeClr val="bg1"/>
                </a:solidFill>
                <a:latin typeface="Arial Rounded MT Bold" panose="020F0704030504030204" pitchFamily="34" charset="0"/>
                <a:cs typeface="Arial" panose="020B0604020202020204" pitchFamily="34" charset="0"/>
              </a:rPr>
              <a:t>SKL, KI, dan KD.</a:t>
            </a:r>
            <a:endParaRPr lang="en-US" sz="3200" dirty="0">
              <a:solidFill>
                <a:schemeClr val="bg1"/>
              </a:solidFill>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2389494814"/>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586791" y="798347"/>
            <a:ext cx="8390022" cy="679414"/>
          </a:xfrm>
        </p:spPr>
        <p:txBody>
          <a:bodyPr>
            <a:noAutofit/>
          </a:bodyPr>
          <a:lstStyle/>
          <a:p>
            <a:r>
              <a:rPr lang="en-US" sz="2800" b="1" dirty="0">
                <a:latin typeface="Arial Rounded MT Bold" panose="020F0704030504030204" pitchFamily="34" charset="0"/>
                <a:cs typeface="Arial" panose="020B0604020202020204" pitchFamily="34" charset="0"/>
              </a:rPr>
              <a:t>STANDAR KOMPETENSI </a:t>
            </a:r>
            <a:r>
              <a:rPr lang="en-US" sz="2800" b="1" dirty="0" smtClean="0">
                <a:latin typeface="Arial Rounded MT Bold" panose="020F0704030504030204" pitchFamily="34" charset="0"/>
                <a:cs typeface="Arial" panose="020B0604020202020204" pitchFamily="34" charset="0"/>
              </a:rPr>
              <a:t>LULUSAN</a:t>
            </a:r>
            <a:br>
              <a:rPr lang="en-US" sz="2800" b="1" dirty="0" smtClean="0">
                <a:latin typeface="Arial Rounded MT Bold" panose="020F0704030504030204" pitchFamily="34" charset="0"/>
                <a:cs typeface="Arial" panose="020B0604020202020204" pitchFamily="34" charset="0"/>
              </a:rPr>
            </a:br>
            <a:r>
              <a:rPr lang="en-US" sz="2800" b="1" dirty="0" smtClean="0">
                <a:latin typeface="Arial Rounded MT Bold" panose="020F0704030504030204" pitchFamily="34" charset="0"/>
                <a:cs typeface="Arial" panose="020B0604020202020204" pitchFamily="34" charset="0"/>
              </a:rPr>
              <a:t>SMK/MAK: </a:t>
            </a:r>
            <a:r>
              <a:rPr lang="en-US" sz="2800" b="1" cap="none" dirty="0" smtClean="0">
                <a:latin typeface="Arial Rounded MT Bold" panose="020F0704030504030204" pitchFamily="34" charset="0"/>
                <a:cs typeface="Arial" panose="020B0604020202020204" pitchFamily="34" charset="0"/>
              </a:rPr>
              <a:t>Dimensi Keterampilan</a:t>
            </a:r>
            <a:endParaRPr lang="en-US" sz="2800" dirty="0">
              <a:latin typeface="Arial Rounded MT Bold" panose="020F0704030504030204" pitchFamily="34" charset="0"/>
              <a:cs typeface="Arial" panose="020B0604020202020204" pitchFamily="34" charset="0"/>
            </a:endParaRPr>
          </a:p>
        </p:txBody>
      </p:sp>
      <p:graphicFrame>
        <p:nvGraphicFramePr>
          <p:cNvPr id="5" name="Content Placeholder 3"/>
          <p:cNvGraphicFramePr>
            <a:graphicFrameLocks/>
          </p:cNvGraphicFramePr>
          <p:nvPr>
            <p:extLst>
              <p:ext uri="{D42A27DB-BD31-4B8C-83A1-F6EECF244321}">
                <p14:modId xmlns:p14="http://schemas.microsoft.com/office/powerpoint/2010/main" val="3529157088"/>
              </p:ext>
            </p:extLst>
          </p:nvPr>
        </p:nvGraphicFramePr>
        <p:xfrm>
          <a:off x="818149" y="1774115"/>
          <a:ext cx="10659978" cy="4270786"/>
        </p:xfrm>
        <a:graphic>
          <a:graphicData uri="http://schemas.openxmlformats.org/drawingml/2006/table">
            <a:tbl>
              <a:tblPr firstRow="1" firstCol="1" bandRow="1">
                <a:tableStyleId>{5C22544A-7EE6-4342-B048-85BDC9FD1C3A}</a:tableStyleId>
              </a:tblPr>
              <a:tblGrid>
                <a:gridCol w="5391817">
                  <a:extLst>
                    <a:ext uri="{9D8B030D-6E8A-4147-A177-3AD203B41FA5}">
                      <a16:colId xmlns="" xmlns:a16="http://schemas.microsoft.com/office/drawing/2014/main" val="20000"/>
                    </a:ext>
                  </a:extLst>
                </a:gridCol>
                <a:gridCol w="5268161">
                  <a:extLst>
                    <a:ext uri="{9D8B030D-6E8A-4147-A177-3AD203B41FA5}">
                      <a16:colId xmlns="" xmlns:a16="http://schemas.microsoft.com/office/drawing/2014/main" val="20001"/>
                    </a:ext>
                  </a:extLst>
                </a:gridCol>
              </a:tblGrid>
              <a:tr h="780826">
                <a:tc>
                  <a:txBody>
                    <a:bodyPr/>
                    <a:lstStyle/>
                    <a:p>
                      <a:pPr marL="0" marR="0" algn="ctr">
                        <a:lnSpc>
                          <a:spcPct val="80000"/>
                        </a:lnSpc>
                        <a:spcBef>
                          <a:spcPts val="0"/>
                        </a:spcBef>
                        <a:spcAft>
                          <a:spcPts val="0"/>
                        </a:spcAft>
                        <a:tabLst>
                          <a:tab pos="1316355" algn="ctr"/>
                          <a:tab pos="2633345" algn="r"/>
                        </a:tabLst>
                      </a:pPr>
                      <a:r>
                        <a:rPr lang="en-ID" sz="2000" b="0" dirty="0">
                          <a:solidFill>
                            <a:schemeClr val="bg1"/>
                          </a:solidFill>
                          <a:effectLst/>
                          <a:latin typeface="Arial Rounded MT Bold" panose="020F0704030504030204" pitchFamily="34" charset="0"/>
                          <a:cs typeface="Arial" panose="020B0604020202020204" pitchFamily="34" charset="0"/>
                        </a:rPr>
                        <a:t>Kompetensi Lulusan</a:t>
                      </a:r>
                      <a:endParaRPr lang="en-US" sz="2000" b="0" dirty="0">
                        <a:solidFill>
                          <a:schemeClr val="bg1"/>
                        </a:solidFill>
                        <a:effectLst/>
                        <a:latin typeface="Arial Rounded MT Bold" panose="020F0704030504030204" pitchFamily="34" charset="0"/>
                        <a:cs typeface="Arial" panose="020B0604020202020204" pitchFamily="34" charset="0"/>
                      </a:endParaRPr>
                    </a:p>
                    <a:p>
                      <a:pPr marL="0" marR="0" algn="ctr">
                        <a:lnSpc>
                          <a:spcPct val="80000"/>
                        </a:lnSpc>
                        <a:spcBef>
                          <a:spcPts val="0"/>
                        </a:spcBef>
                        <a:spcAft>
                          <a:spcPts val="0"/>
                        </a:spcAft>
                      </a:pPr>
                      <a:r>
                        <a:rPr lang="en-ID" sz="2000" b="0" dirty="0">
                          <a:solidFill>
                            <a:schemeClr val="bg1"/>
                          </a:solidFill>
                          <a:effectLst/>
                          <a:latin typeface="Arial Rounded MT Bold" panose="020F0704030504030204" pitchFamily="34" charset="0"/>
                          <a:cs typeface="Arial" panose="020B0604020202020204" pitchFamily="34" charset="0"/>
                        </a:rPr>
                        <a:t>Program Pendidikan 3 Tahun</a:t>
                      </a:r>
                      <a:endParaRPr lang="en-US" sz="2000" b="0" dirty="0">
                        <a:solidFill>
                          <a:schemeClr val="bg1"/>
                        </a:solidFill>
                        <a:effectLst/>
                        <a:latin typeface="Arial Rounded MT Bold" panose="020F0704030504030204" pitchFamily="34" charset="0"/>
                        <a:ea typeface="Calibri"/>
                        <a:cs typeface="Arial" panose="020B0604020202020204" pitchFamily="34" charset="0"/>
                      </a:endParaRPr>
                    </a:p>
                  </a:txBody>
                  <a:tcPr marL="68580" marR="68580" marT="0" marB="0" anchor="ctr"/>
                </a:tc>
                <a:tc>
                  <a:txBody>
                    <a:bodyPr/>
                    <a:lstStyle/>
                    <a:p>
                      <a:pPr marL="0" marR="0" algn="ctr">
                        <a:lnSpc>
                          <a:spcPct val="80000"/>
                        </a:lnSpc>
                        <a:spcBef>
                          <a:spcPts val="0"/>
                        </a:spcBef>
                        <a:spcAft>
                          <a:spcPts val="0"/>
                        </a:spcAft>
                      </a:pPr>
                      <a:r>
                        <a:rPr lang="en-ID" sz="2000" b="0" dirty="0">
                          <a:solidFill>
                            <a:schemeClr val="bg1"/>
                          </a:solidFill>
                          <a:effectLst/>
                          <a:latin typeface="Arial Rounded MT Bold" panose="020F0704030504030204" pitchFamily="34" charset="0"/>
                          <a:cs typeface="Arial" panose="020B0604020202020204" pitchFamily="34" charset="0"/>
                        </a:rPr>
                        <a:t>Kompetensi Lulusan</a:t>
                      </a:r>
                      <a:endParaRPr lang="en-US" sz="2000" b="0" dirty="0">
                        <a:solidFill>
                          <a:schemeClr val="bg1"/>
                        </a:solidFill>
                        <a:effectLst/>
                        <a:latin typeface="Arial Rounded MT Bold" panose="020F0704030504030204" pitchFamily="34" charset="0"/>
                        <a:cs typeface="Arial" panose="020B0604020202020204" pitchFamily="34" charset="0"/>
                      </a:endParaRPr>
                    </a:p>
                    <a:p>
                      <a:pPr marL="0" marR="0" algn="ctr">
                        <a:lnSpc>
                          <a:spcPct val="80000"/>
                        </a:lnSpc>
                        <a:spcBef>
                          <a:spcPts val="0"/>
                        </a:spcBef>
                        <a:spcAft>
                          <a:spcPts val="0"/>
                        </a:spcAft>
                      </a:pPr>
                      <a:r>
                        <a:rPr lang="en-ID" sz="2000" b="0" dirty="0">
                          <a:solidFill>
                            <a:schemeClr val="bg1"/>
                          </a:solidFill>
                          <a:effectLst/>
                          <a:latin typeface="Arial Rounded MT Bold" panose="020F0704030504030204" pitchFamily="34" charset="0"/>
                          <a:cs typeface="Arial" panose="020B0604020202020204" pitchFamily="34" charset="0"/>
                        </a:rPr>
                        <a:t>Program Pendidikan 4 Tahun</a:t>
                      </a:r>
                      <a:endParaRPr lang="en-US" sz="2000" b="0" dirty="0">
                        <a:solidFill>
                          <a:schemeClr val="bg1"/>
                        </a:solidFill>
                        <a:effectLst/>
                        <a:latin typeface="Arial Rounded MT Bold" panose="020F0704030504030204" pitchFamily="34" charset="0"/>
                        <a:ea typeface="Calibri"/>
                        <a:cs typeface="Arial" panose="020B0604020202020204" pitchFamily="34" charset="0"/>
                      </a:endParaRPr>
                    </a:p>
                  </a:txBody>
                  <a:tcPr marL="68580" marR="68580" marT="0" marB="0" anchor="ctr"/>
                </a:tc>
                <a:extLst>
                  <a:ext uri="{0D108BD9-81ED-4DB2-BD59-A6C34878D82A}">
                    <a16:rowId xmlns="" xmlns:a16="http://schemas.microsoft.com/office/drawing/2014/main" val="10000"/>
                  </a:ext>
                </a:extLst>
              </a:tr>
              <a:tr h="3412974">
                <a:tc>
                  <a:txBody>
                    <a:bodyPr/>
                    <a:lstStyle/>
                    <a:p>
                      <a:pPr marL="0" marR="71755">
                        <a:lnSpc>
                          <a:spcPct val="80000"/>
                        </a:lnSpc>
                        <a:spcBef>
                          <a:spcPts val="300"/>
                        </a:spcBef>
                        <a:spcAft>
                          <a:spcPts val="0"/>
                        </a:spcAft>
                      </a:pPr>
                      <a:r>
                        <a:rPr lang="en-ID" sz="2000" b="0" dirty="0">
                          <a:solidFill>
                            <a:schemeClr val="bg1"/>
                          </a:solidFill>
                          <a:effectLst/>
                          <a:latin typeface="Arial Rounded MT Bold" panose="020F0704030504030204" pitchFamily="34" charset="0"/>
                          <a:cs typeface="Arial" panose="020B0604020202020204" pitchFamily="34" charset="0"/>
                        </a:rPr>
                        <a:t>Bertindak produktif, mandiri, kolaboratif, dan komunikatif dalam:</a:t>
                      </a:r>
                      <a:endParaRPr lang="en-US" sz="2000" b="0" dirty="0">
                        <a:solidFill>
                          <a:schemeClr val="bg1"/>
                        </a:solidFill>
                        <a:effectLst/>
                        <a:latin typeface="Arial Rounded MT Bold" panose="020F0704030504030204" pitchFamily="34" charset="0"/>
                        <a:cs typeface="Arial" panose="020B0604020202020204" pitchFamily="34" charset="0"/>
                      </a:endParaRPr>
                    </a:p>
                    <a:p>
                      <a:pPr marL="342900" marR="71755" lvl="0" indent="-342900">
                        <a:lnSpc>
                          <a:spcPct val="80000"/>
                        </a:lnSpc>
                        <a:spcBef>
                          <a:spcPts val="300"/>
                        </a:spcBef>
                        <a:spcAft>
                          <a:spcPts val="0"/>
                        </a:spcAft>
                        <a:buFont typeface="+mj-lt"/>
                        <a:buAutoNum type="arabicPeriod"/>
                      </a:pPr>
                      <a:r>
                        <a:rPr lang="en-ID" sz="2000" b="0" dirty="0">
                          <a:solidFill>
                            <a:schemeClr val="bg1"/>
                          </a:solidFill>
                          <a:effectLst/>
                          <a:latin typeface="Arial Rounded MT Bold" panose="020F0704030504030204" pitchFamily="34" charset="0"/>
                          <a:cs typeface="Arial" panose="020B0604020202020204" pitchFamily="34" charset="0"/>
                        </a:rPr>
                        <a:t>melaksanakan tugas dengan menggunakan alat, informasi, dan prosedur kerja yang lazim dilakukan serta menyelesaikan masalah sederhana sesuai dengan bidang kerja, dan</a:t>
                      </a:r>
                      <a:endParaRPr lang="en-US" sz="2000" b="0" dirty="0">
                        <a:solidFill>
                          <a:schemeClr val="bg1"/>
                        </a:solidFill>
                        <a:effectLst/>
                        <a:latin typeface="Arial Rounded MT Bold" panose="020F0704030504030204" pitchFamily="34" charset="0"/>
                        <a:cs typeface="Arial" panose="020B0604020202020204" pitchFamily="34" charset="0"/>
                      </a:endParaRPr>
                    </a:p>
                    <a:p>
                      <a:pPr marL="342900" marR="71755" lvl="0" indent="-342900">
                        <a:lnSpc>
                          <a:spcPct val="80000"/>
                        </a:lnSpc>
                        <a:spcBef>
                          <a:spcPts val="300"/>
                        </a:spcBef>
                        <a:spcAft>
                          <a:spcPts val="0"/>
                        </a:spcAft>
                        <a:buFont typeface="+mj-lt"/>
                        <a:buAutoNum type="arabicPeriod"/>
                      </a:pPr>
                      <a:r>
                        <a:rPr lang="en-ID" sz="2000" b="0" dirty="0">
                          <a:solidFill>
                            <a:schemeClr val="bg1"/>
                          </a:solidFill>
                          <a:effectLst/>
                          <a:latin typeface="Arial Rounded MT Bold" panose="020F0704030504030204" pitchFamily="34" charset="0"/>
                          <a:cs typeface="Arial" panose="020B0604020202020204" pitchFamily="34" charset="0"/>
                        </a:rPr>
                        <a:t>menampilkan kinerja mandiri dengan pengawasan langsung atasan berdasarkan kuantitas dan kualitas terukur sesuai standar kompetensi kerja, dan dapat diberi tugas membimbing orang lain.</a:t>
                      </a:r>
                      <a:endParaRPr lang="en-US" sz="2000" b="0" dirty="0">
                        <a:solidFill>
                          <a:schemeClr val="bg1"/>
                        </a:solidFill>
                        <a:effectLst/>
                        <a:latin typeface="Arial Rounded MT Bold" panose="020F0704030504030204" pitchFamily="34" charset="0"/>
                        <a:ea typeface="Calibri"/>
                        <a:cs typeface="Arial" panose="020B0604020202020204" pitchFamily="34" charset="0"/>
                      </a:endParaRPr>
                    </a:p>
                  </a:txBody>
                  <a:tcPr marL="68580" marR="68580" marT="0" marB="0">
                    <a:solidFill>
                      <a:schemeClr val="accent5">
                        <a:lumMod val="20000"/>
                        <a:lumOff val="80000"/>
                      </a:schemeClr>
                    </a:solidFill>
                  </a:tcPr>
                </a:tc>
                <a:tc>
                  <a:txBody>
                    <a:bodyPr/>
                    <a:lstStyle/>
                    <a:p>
                      <a:pPr marL="0" marR="71755">
                        <a:lnSpc>
                          <a:spcPct val="80000"/>
                        </a:lnSpc>
                        <a:spcBef>
                          <a:spcPts val="300"/>
                        </a:spcBef>
                        <a:spcAft>
                          <a:spcPts val="0"/>
                        </a:spcAft>
                      </a:pPr>
                      <a:r>
                        <a:rPr lang="en-ID" sz="2000" b="0" dirty="0">
                          <a:solidFill>
                            <a:schemeClr val="bg1"/>
                          </a:solidFill>
                          <a:effectLst/>
                          <a:latin typeface="Arial Rounded MT Bold" panose="020F0704030504030204" pitchFamily="34" charset="0"/>
                          <a:cs typeface="Arial" panose="020B0604020202020204" pitchFamily="34" charset="0"/>
                        </a:rPr>
                        <a:t>Bertindak produktif, mandiri, kolaboratif, dan komunikatif dalam:</a:t>
                      </a:r>
                      <a:endParaRPr lang="en-US" sz="2000" b="0" dirty="0">
                        <a:solidFill>
                          <a:schemeClr val="bg1"/>
                        </a:solidFill>
                        <a:effectLst/>
                        <a:latin typeface="Arial Rounded MT Bold" panose="020F0704030504030204" pitchFamily="34" charset="0"/>
                        <a:cs typeface="Arial" panose="020B0604020202020204" pitchFamily="34" charset="0"/>
                      </a:endParaRPr>
                    </a:p>
                    <a:p>
                      <a:pPr marL="342900" marR="71755" lvl="0" indent="-342900">
                        <a:lnSpc>
                          <a:spcPct val="80000"/>
                        </a:lnSpc>
                        <a:spcBef>
                          <a:spcPts val="300"/>
                        </a:spcBef>
                        <a:spcAft>
                          <a:spcPts val="0"/>
                        </a:spcAft>
                        <a:buFont typeface="+mj-lt"/>
                        <a:buAutoNum type="arabicPeriod"/>
                      </a:pPr>
                      <a:r>
                        <a:rPr lang="en-ID" sz="2000" b="0" dirty="0">
                          <a:solidFill>
                            <a:schemeClr val="bg1"/>
                          </a:solidFill>
                          <a:effectLst/>
                          <a:latin typeface="Arial Rounded MT Bold" panose="020F0704030504030204" pitchFamily="34" charset="0"/>
                          <a:cs typeface="Arial" panose="020B0604020202020204" pitchFamily="34" charset="0"/>
                        </a:rPr>
                        <a:t>melaksanakan tugas dengan menggunakan alat, informasi, dan prosedur kerja yang lazim dilakukan serta menyelesaikan masalah kompleks sesuai dengan bidang kerja, dan</a:t>
                      </a:r>
                      <a:endParaRPr lang="en-US" sz="2000" b="0" dirty="0">
                        <a:solidFill>
                          <a:schemeClr val="bg1"/>
                        </a:solidFill>
                        <a:effectLst/>
                        <a:latin typeface="Arial Rounded MT Bold" panose="020F0704030504030204" pitchFamily="34" charset="0"/>
                        <a:cs typeface="Arial" panose="020B0604020202020204" pitchFamily="34" charset="0"/>
                      </a:endParaRPr>
                    </a:p>
                    <a:p>
                      <a:pPr marL="342900" marR="71755" lvl="0" indent="-342900">
                        <a:lnSpc>
                          <a:spcPct val="80000"/>
                        </a:lnSpc>
                        <a:spcBef>
                          <a:spcPts val="300"/>
                        </a:spcBef>
                        <a:spcAft>
                          <a:spcPts val="0"/>
                        </a:spcAft>
                        <a:buFont typeface="+mj-lt"/>
                        <a:buAutoNum type="arabicPeriod"/>
                      </a:pPr>
                      <a:r>
                        <a:rPr lang="en-ID" sz="2000" b="0" dirty="0">
                          <a:solidFill>
                            <a:schemeClr val="bg1"/>
                          </a:solidFill>
                          <a:effectLst/>
                          <a:latin typeface="Arial Rounded MT Bold" panose="020F0704030504030204" pitchFamily="34" charset="0"/>
                          <a:cs typeface="Arial" panose="020B0604020202020204" pitchFamily="34" charset="0"/>
                        </a:rPr>
                        <a:t>menampilkan kinerja mandiri dengan pengawasan tidak langsung atasan berdasarkan kuantitas dan kualitas terukur sesuai standar kompetensi kerja, serta </a:t>
                      </a:r>
                      <a:r>
                        <a:rPr lang="en-ID" sz="2000" b="0" dirty="0" smtClean="0">
                          <a:solidFill>
                            <a:schemeClr val="bg1"/>
                          </a:solidFill>
                          <a:effectLst/>
                          <a:latin typeface="Arial Rounded MT Bold" panose="020F0704030504030204" pitchFamily="34" charset="0"/>
                          <a:cs typeface="Arial" panose="020B0604020202020204" pitchFamily="34" charset="0"/>
                        </a:rPr>
                        <a:t>bertanggung-jawab </a:t>
                      </a:r>
                      <a:r>
                        <a:rPr lang="en-ID" sz="2000" b="0" dirty="0">
                          <a:solidFill>
                            <a:schemeClr val="bg1"/>
                          </a:solidFill>
                          <a:effectLst/>
                          <a:latin typeface="Arial Rounded MT Bold" panose="020F0704030504030204" pitchFamily="34" charset="0"/>
                          <a:cs typeface="Arial" panose="020B0604020202020204" pitchFamily="34" charset="0"/>
                        </a:rPr>
                        <a:t>atas hasil kerja orang lain.</a:t>
                      </a:r>
                      <a:endParaRPr lang="en-US" sz="2000" b="0" dirty="0">
                        <a:solidFill>
                          <a:schemeClr val="bg1"/>
                        </a:solidFill>
                        <a:effectLst/>
                        <a:latin typeface="Arial Rounded MT Bold" panose="020F0704030504030204" pitchFamily="34" charset="0"/>
                        <a:ea typeface="Calibri"/>
                        <a:cs typeface="Arial" panose="020B0604020202020204" pitchFamily="34" charset="0"/>
                      </a:endParaRPr>
                    </a:p>
                  </a:txBody>
                  <a:tcPr marL="68580" marR="68580" marT="0" marB="0">
                    <a:solidFill>
                      <a:schemeClr val="accent5">
                        <a:lumMod val="20000"/>
                        <a:lumOff val="80000"/>
                      </a:schemeClr>
                    </a:solidFill>
                  </a:tcPr>
                </a:tc>
                <a:extLst>
                  <a:ext uri="{0D108BD9-81ED-4DB2-BD59-A6C34878D82A}">
                    <a16:rowId xmlns="" xmlns:a16="http://schemas.microsoft.com/office/drawing/2014/main" val="10001"/>
                  </a:ext>
                </a:extLst>
              </a:tr>
            </a:tbl>
          </a:graphicData>
        </a:graphic>
      </p:graphicFrame>
      <p:grpSp>
        <p:nvGrpSpPr>
          <p:cNvPr id="4" name="Group 3"/>
          <p:cNvGrpSpPr/>
          <p:nvPr/>
        </p:nvGrpSpPr>
        <p:grpSpPr>
          <a:xfrm>
            <a:off x="310109" y="6334391"/>
            <a:ext cx="3968102" cy="540000"/>
            <a:chOff x="310109" y="6334391"/>
            <a:chExt cx="3968102" cy="540000"/>
          </a:xfrm>
        </p:grpSpPr>
        <p:pic>
          <p:nvPicPr>
            <p:cNvPr id="6" name="Picture 5"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7" name="TextBox 6"/>
            <p:cNvSpPr txBox="1"/>
            <p:nvPr/>
          </p:nvSpPr>
          <p:spPr>
            <a:xfrm>
              <a:off x="776931" y="6446619"/>
              <a:ext cx="3501280" cy="338554"/>
            </a:xfrm>
            <a:prstGeom prst="rect">
              <a:avLst/>
            </a:prstGeom>
            <a:noFill/>
          </p:spPr>
          <p:txBody>
            <a:bodyPr wrap="none" rtlCol="0">
              <a:spAutoFit/>
            </a:bodyPr>
            <a:lstStyle/>
            <a:p>
              <a:pPr defTabSz="457200"/>
              <a:r>
                <a:rPr lang="en-US" sz="1600" b="1" i="1" dirty="0">
                  <a:solidFill>
                    <a:srgbClr val="002060"/>
                  </a:solidFill>
                </a:rPr>
                <a:t>Subdit Kurikulum, Direktorat PSMK</a:t>
              </a:r>
            </a:p>
          </p:txBody>
        </p:sp>
      </p:grpSp>
    </p:spTree>
    <p:extLst>
      <p:ext uri="{BB962C8B-B14F-4D97-AF65-F5344CB8AC3E}">
        <p14:creationId xmlns:p14="http://schemas.microsoft.com/office/powerpoint/2010/main" val="1371073193"/>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p:cNvGrpSpPr/>
          <p:nvPr/>
        </p:nvGrpSpPr>
        <p:grpSpPr>
          <a:xfrm>
            <a:off x="2460812" y="1653986"/>
            <a:ext cx="9265024" cy="4168589"/>
            <a:chOff x="171450" y="1213011"/>
            <a:chExt cx="11891966" cy="4792382"/>
          </a:xfrm>
        </p:grpSpPr>
        <p:cxnSp>
          <p:nvCxnSpPr>
            <p:cNvPr id="58" name="Elbow Connector 57"/>
            <p:cNvCxnSpPr/>
            <p:nvPr/>
          </p:nvCxnSpPr>
          <p:spPr>
            <a:xfrm>
              <a:off x="5337336" y="1832373"/>
              <a:ext cx="1371600" cy="734140"/>
            </a:xfrm>
            <a:prstGeom prst="bentConnector3">
              <a:avLst>
                <a:gd name="adj1" fmla="val 100322"/>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rot="5400000" flipH="1" flipV="1">
              <a:off x="2249805" y="1811181"/>
              <a:ext cx="548640" cy="548640"/>
            </a:xfrm>
            <a:prstGeom prst="bentConnector3">
              <a:avLst>
                <a:gd name="adj1" fmla="val 95412"/>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171450" y="2333626"/>
              <a:ext cx="1028700" cy="18859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defTabSz="914400">
                <a:lnSpc>
                  <a:spcPct val="80000"/>
                </a:lnSpc>
              </a:pPr>
              <a:r>
                <a:rPr lang="en-US" sz="2000" b="1" dirty="0" smtClean="0">
                  <a:solidFill>
                    <a:prstClr val="white"/>
                  </a:solidFill>
                  <a:latin typeface="Arial Rounded MT Bold" panose="020F0704030504030204" pitchFamily="34" charset="0"/>
                </a:rPr>
                <a:t>SKL</a:t>
              </a:r>
              <a:endParaRPr lang="en-US" sz="2000" b="1" dirty="0">
                <a:solidFill>
                  <a:prstClr val="white"/>
                </a:solidFill>
                <a:latin typeface="Arial Rounded MT Bold" panose="020F0704030504030204" pitchFamily="34" charset="0"/>
              </a:endParaRPr>
            </a:p>
          </p:txBody>
        </p:sp>
        <p:sp>
          <p:nvSpPr>
            <p:cNvPr id="49" name="Oval 48"/>
            <p:cNvSpPr/>
            <p:nvPr/>
          </p:nvSpPr>
          <p:spPr>
            <a:xfrm>
              <a:off x="933450" y="2333626"/>
              <a:ext cx="1047750" cy="188595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2000" b="1" dirty="0" smtClean="0">
                  <a:solidFill>
                    <a:prstClr val="black">
                      <a:lumMod val="95000"/>
                      <a:lumOff val="5000"/>
                    </a:prstClr>
                  </a:solidFill>
                  <a:latin typeface="Arial Rounded MT Bold" panose="020F0704030504030204" pitchFamily="34" charset="0"/>
                </a:rPr>
                <a:t>KI</a:t>
              </a:r>
              <a:endParaRPr lang="en-US" sz="2000" b="1" dirty="0">
                <a:solidFill>
                  <a:prstClr val="black">
                    <a:lumMod val="95000"/>
                    <a:lumOff val="5000"/>
                  </a:prstClr>
                </a:solidFill>
                <a:latin typeface="Arial Rounded MT Bold" panose="020F0704030504030204" pitchFamily="34" charset="0"/>
              </a:endParaRPr>
            </a:p>
          </p:txBody>
        </p:sp>
        <p:sp>
          <p:nvSpPr>
            <p:cNvPr id="50" name="Oval 49"/>
            <p:cNvSpPr/>
            <p:nvPr/>
          </p:nvSpPr>
          <p:spPr>
            <a:xfrm>
              <a:off x="1714500" y="2314576"/>
              <a:ext cx="1085850" cy="188595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2000" b="1" dirty="0" smtClean="0">
                  <a:solidFill>
                    <a:prstClr val="black">
                      <a:lumMod val="95000"/>
                      <a:lumOff val="5000"/>
                    </a:prstClr>
                  </a:solidFill>
                  <a:latin typeface="Arial Rounded MT Bold" panose="020F0704030504030204" pitchFamily="34" charset="0"/>
                </a:rPr>
                <a:t>KD</a:t>
              </a:r>
              <a:endParaRPr lang="en-US" sz="2000" b="1" dirty="0">
                <a:solidFill>
                  <a:prstClr val="black">
                    <a:lumMod val="95000"/>
                    <a:lumOff val="5000"/>
                  </a:prstClr>
                </a:solidFill>
                <a:latin typeface="Arial Rounded MT Bold" panose="020F0704030504030204" pitchFamily="34" charset="0"/>
              </a:endParaRPr>
            </a:p>
          </p:txBody>
        </p:sp>
        <p:sp>
          <p:nvSpPr>
            <p:cNvPr id="51" name="Rounded Rectangle 50"/>
            <p:cNvSpPr/>
            <p:nvPr/>
          </p:nvSpPr>
          <p:spPr>
            <a:xfrm>
              <a:off x="5133000" y="2524125"/>
              <a:ext cx="2956582" cy="146685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2000" b="1" dirty="0" smtClean="0">
                  <a:solidFill>
                    <a:prstClr val="white"/>
                  </a:solidFill>
                </a:rPr>
                <a:t>PROSES PEMBELAJARAN</a:t>
              </a:r>
              <a:endParaRPr lang="en-US" sz="2000" b="1" dirty="0">
                <a:solidFill>
                  <a:prstClr val="white"/>
                </a:solidFill>
              </a:endParaRPr>
            </a:p>
          </p:txBody>
        </p:sp>
        <p:sp>
          <p:nvSpPr>
            <p:cNvPr id="52" name="Rounded Rectangle 51"/>
            <p:cNvSpPr/>
            <p:nvPr/>
          </p:nvSpPr>
          <p:spPr>
            <a:xfrm>
              <a:off x="8721092" y="1213011"/>
              <a:ext cx="640080" cy="412098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defTabSz="914400"/>
              <a:r>
                <a:rPr lang="en-US" b="1" dirty="0" smtClean="0">
                  <a:solidFill>
                    <a:prstClr val="black">
                      <a:lumMod val="95000"/>
                      <a:lumOff val="5000"/>
                    </a:prstClr>
                  </a:solidFill>
                  <a:latin typeface="Arial Rounded MT Bold" panose="020F0704030504030204" pitchFamily="34" charset="0"/>
                </a:rPr>
                <a:t>PENILAIAN</a:t>
              </a:r>
              <a:endParaRPr lang="en-US" b="1" dirty="0">
                <a:solidFill>
                  <a:prstClr val="black">
                    <a:lumMod val="95000"/>
                    <a:lumOff val="5000"/>
                  </a:prstClr>
                </a:solidFill>
                <a:latin typeface="Arial Rounded MT Bold" panose="020F0704030504030204" pitchFamily="34" charset="0"/>
              </a:endParaRPr>
            </a:p>
          </p:txBody>
        </p:sp>
        <p:sp>
          <p:nvSpPr>
            <p:cNvPr id="53" name="Oval 52"/>
            <p:cNvSpPr/>
            <p:nvPr/>
          </p:nvSpPr>
          <p:spPr>
            <a:xfrm>
              <a:off x="9967916" y="2314101"/>
              <a:ext cx="2095500" cy="18859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2000" b="1" dirty="0" smtClean="0">
                  <a:solidFill>
                    <a:prstClr val="white"/>
                  </a:solidFill>
                  <a:latin typeface="Arial Rounded MT Bold" panose="020F0704030504030204" pitchFamily="34" charset="0"/>
                </a:rPr>
                <a:t>HASIL BELA-JAR</a:t>
              </a:r>
              <a:endParaRPr lang="en-US" sz="2000" b="1" dirty="0">
                <a:solidFill>
                  <a:prstClr val="white"/>
                </a:solidFill>
                <a:latin typeface="Arial Rounded MT Bold" panose="020F0704030504030204" pitchFamily="34" charset="0"/>
              </a:endParaRPr>
            </a:p>
          </p:txBody>
        </p:sp>
        <p:sp>
          <p:nvSpPr>
            <p:cNvPr id="54" name="Rounded Rectangle 53"/>
            <p:cNvSpPr/>
            <p:nvPr/>
          </p:nvSpPr>
          <p:spPr>
            <a:xfrm>
              <a:off x="2786064" y="1308261"/>
              <a:ext cx="2699424" cy="100584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80000"/>
                </a:lnSpc>
              </a:pPr>
              <a:r>
                <a:rPr lang="en-US" sz="2000" b="1" dirty="0" smtClean="0">
                  <a:solidFill>
                    <a:prstClr val="black">
                      <a:lumMod val="95000"/>
                      <a:lumOff val="5000"/>
                    </a:prstClr>
                  </a:solidFill>
                </a:rPr>
                <a:t>Materi Pembelajaran</a:t>
              </a:r>
              <a:endParaRPr lang="en-US" sz="2000" b="1" dirty="0">
                <a:solidFill>
                  <a:prstClr val="black">
                    <a:lumMod val="95000"/>
                    <a:lumOff val="5000"/>
                  </a:prstClr>
                </a:solidFill>
              </a:endParaRPr>
            </a:p>
          </p:txBody>
        </p:sp>
        <p:sp>
          <p:nvSpPr>
            <p:cNvPr id="55" name="Rounded Rectangle 54"/>
            <p:cNvSpPr/>
            <p:nvPr/>
          </p:nvSpPr>
          <p:spPr>
            <a:xfrm>
              <a:off x="2800350" y="4243387"/>
              <a:ext cx="2560320" cy="100584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80000"/>
                </a:lnSpc>
              </a:pPr>
              <a:r>
                <a:rPr lang="en-US" b="1" dirty="0" smtClean="0">
                  <a:solidFill>
                    <a:prstClr val="black">
                      <a:lumMod val="95000"/>
                      <a:lumOff val="5000"/>
                    </a:prstClr>
                  </a:solidFill>
                </a:rPr>
                <a:t>Model/ Metode/Media Pembelajaran</a:t>
              </a:r>
              <a:endParaRPr lang="en-US" b="1" dirty="0">
                <a:solidFill>
                  <a:prstClr val="black">
                    <a:lumMod val="95000"/>
                    <a:lumOff val="5000"/>
                  </a:prstClr>
                </a:solidFill>
              </a:endParaRPr>
            </a:p>
          </p:txBody>
        </p:sp>
        <p:cxnSp>
          <p:nvCxnSpPr>
            <p:cNvPr id="56" name="Elbow Connector 55"/>
            <p:cNvCxnSpPr/>
            <p:nvPr/>
          </p:nvCxnSpPr>
          <p:spPr>
            <a:xfrm rot="16200000" flipH="1">
              <a:off x="2270759" y="4215290"/>
              <a:ext cx="548640" cy="548640"/>
            </a:xfrm>
            <a:prstGeom prst="bentConnector3">
              <a:avLst>
                <a:gd name="adj1" fmla="val 95412"/>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4" idx="2"/>
              <a:endCxn id="55" idx="0"/>
            </p:cNvCxnSpPr>
            <p:nvPr/>
          </p:nvCxnSpPr>
          <p:spPr>
            <a:xfrm flipH="1">
              <a:off x="4080511" y="2314101"/>
              <a:ext cx="55265" cy="1929287"/>
            </a:xfrm>
            <a:prstGeom prst="line">
              <a:avLst/>
            </a:prstGeom>
            <a:ln w="762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Elbow Connector 58"/>
            <p:cNvCxnSpPr/>
            <p:nvPr/>
          </p:nvCxnSpPr>
          <p:spPr>
            <a:xfrm flipV="1">
              <a:off x="5360670" y="4005499"/>
              <a:ext cx="1371600" cy="734140"/>
            </a:xfrm>
            <a:prstGeom prst="bentConnector3">
              <a:avLst>
                <a:gd name="adj1" fmla="val 100322"/>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ight Arrow 59"/>
            <p:cNvSpPr/>
            <p:nvPr/>
          </p:nvSpPr>
          <p:spPr>
            <a:xfrm>
              <a:off x="8183884" y="2651760"/>
              <a:ext cx="457200" cy="118872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61" name="Right Arrow 60"/>
            <p:cNvSpPr/>
            <p:nvPr/>
          </p:nvSpPr>
          <p:spPr>
            <a:xfrm>
              <a:off x="9469758" y="2679145"/>
              <a:ext cx="457200" cy="118872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grpSp>
          <p:nvGrpSpPr>
            <p:cNvPr id="62" name="Group 61"/>
            <p:cNvGrpSpPr/>
            <p:nvPr/>
          </p:nvGrpSpPr>
          <p:grpSpPr>
            <a:xfrm>
              <a:off x="685800" y="4200051"/>
              <a:ext cx="10329866" cy="1805342"/>
              <a:chOff x="685800" y="4200051"/>
              <a:chExt cx="10329866" cy="1805342"/>
            </a:xfrm>
          </p:grpSpPr>
          <p:cxnSp>
            <p:nvCxnSpPr>
              <p:cNvPr id="63" name="Straight Connector 62"/>
              <p:cNvCxnSpPr>
                <a:stCxn id="53" idx="4"/>
              </p:cNvCxnSpPr>
              <p:nvPr/>
            </p:nvCxnSpPr>
            <p:spPr>
              <a:xfrm>
                <a:off x="11015666" y="4200051"/>
                <a:ext cx="0" cy="1805342"/>
              </a:xfrm>
              <a:prstGeom prst="line">
                <a:avLst/>
              </a:prstGeom>
              <a:ln w="76200">
                <a:prstDash val="sysDash"/>
              </a:ln>
            </p:spPr>
            <p:style>
              <a:lnRef idx="1">
                <a:schemeClr val="accent1"/>
              </a:lnRef>
              <a:fillRef idx="0">
                <a:schemeClr val="accent1"/>
              </a:fillRef>
              <a:effectRef idx="0">
                <a:schemeClr val="accent1"/>
              </a:effectRef>
              <a:fontRef idx="minor">
                <a:schemeClr val="tx1"/>
              </a:fontRef>
            </p:style>
          </p:cxnSp>
          <p:cxnSp>
            <p:nvCxnSpPr>
              <p:cNvPr id="64" name="Elbow Connector 63"/>
              <p:cNvCxnSpPr>
                <a:endCxn id="48" idx="4"/>
              </p:cNvCxnSpPr>
              <p:nvPr/>
            </p:nvCxnSpPr>
            <p:spPr>
              <a:xfrm rot="10800000">
                <a:off x="685800" y="4219576"/>
                <a:ext cx="10329866" cy="1785816"/>
              </a:xfrm>
              <a:prstGeom prst="bentConnector2">
                <a:avLst/>
              </a:prstGeom>
              <a:ln w="76200">
                <a:prstDash val="sysDash"/>
                <a:tailEnd type="triangle"/>
              </a:ln>
            </p:spPr>
            <p:style>
              <a:lnRef idx="1">
                <a:schemeClr val="accent1"/>
              </a:lnRef>
              <a:fillRef idx="0">
                <a:schemeClr val="accent1"/>
              </a:fillRef>
              <a:effectRef idx="0">
                <a:schemeClr val="accent1"/>
              </a:effectRef>
              <a:fontRef idx="minor">
                <a:schemeClr val="tx1"/>
              </a:fontRef>
            </p:style>
          </p:cxnSp>
        </p:grpSp>
      </p:grpSp>
      <p:sp>
        <p:nvSpPr>
          <p:cNvPr id="3" name="Rectangle 2"/>
          <p:cNvSpPr/>
          <p:nvPr/>
        </p:nvSpPr>
        <p:spPr>
          <a:xfrm>
            <a:off x="1753344" y="567385"/>
            <a:ext cx="9762564" cy="892552"/>
          </a:xfrm>
          <a:prstGeom prst="rect">
            <a:avLst/>
          </a:prstGeom>
        </p:spPr>
        <p:txBody>
          <a:bodyPr wrap="square">
            <a:spAutoFit/>
          </a:bodyPr>
          <a:lstStyle/>
          <a:p>
            <a:pPr algn="r"/>
            <a:r>
              <a:rPr lang="en-ID" sz="2600" dirty="0" smtClean="0">
                <a:latin typeface="Arial Rounded MT Bold" panose="020F0704030504030204" pitchFamily="34" charset="0"/>
                <a:ea typeface="Calibri" panose="020F0502020204030204" pitchFamily="34" charset="0"/>
                <a:cs typeface="Tahoma" panose="020B0604030504040204" pitchFamily="34" charset="0"/>
              </a:rPr>
              <a:t>SKEMA HUBUNGAN SKL, KI, KD,</a:t>
            </a:r>
          </a:p>
          <a:p>
            <a:pPr algn="r"/>
            <a:r>
              <a:rPr lang="en-ID" sz="2600" dirty="0" smtClean="0">
                <a:latin typeface="Arial Rounded MT Bold" panose="020F0704030504030204" pitchFamily="34" charset="0"/>
                <a:ea typeface="Calibri" panose="020F0502020204030204" pitchFamily="34" charset="0"/>
                <a:cs typeface="Tahoma" panose="020B0604030504040204" pitchFamily="34" charset="0"/>
              </a:rPr>
              <a:t>PEMBELAJARAN, PENILAIAN DAN HASIL BELAJAR</a:t>
            </a:r>
            <a:endParaRPr lang="en-US" sz="2600" dirty="0">
              <a:latin typeface="Arial Rounded MT Bold" panose="020F0704030504030204" pitchFamily="34" charset="0"/>
            </a:endParaRPr>
          </a:p>
        </p:txBody>
      </p:sp>
      <p:grpSp>
        <p:nvGrpSpPr>
          <p:cNvPr id="22" name="Group 21"/>
          <p:cNvGrpSpPr/>
          <p:nvPr/>
        </p:nvGrpSpPr>
        <p:grpSpPr>
          <a:xfrm>
            <a:off x="310109" y="6334391"/>
            <a:ext cx="3968102" cy="540000"/>
            <a:chOff x="310109" y="6334391"/>
            <a:chExt cx="3968102" cy="540000"/>
          </a:xfrm>
        </p:grpSpPr>
        <p:pic>
          <p:nvPicPr>
            <p:cNvPr id="23" name="Picture 22"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24" name="TextBox 23"/>
            <p:cNvSpPr txBox="1"/>
            <p:nvPr/>
          </p:nvSpPr>
          <p:spPr>
            <a:xfrm>
              <a:off x="776931" y="6446619"/>
              <a:ext cx="3501280" cy="338554"/>
            </a:xfrm>
            <a:prstGeom prst="rect">
              <a:avLst/>
            </a:prstGeom>
            <a:noFill/>
          </p:spPr>
          <p:txBody>
            <a:bodyPr wrap="none" rtlCol="0">
              <a:spAutoFit/>
            </a:bodyPr>
            <a:lstStyle/>
            <a:p>
              <a:pPr defTabSz="457200"/>
              <a:r>
                <a:rPr lang="en-US" sz="1600" b="1" i="1" dirty="0">
                  <a:solidFill>
                    <a:srgbClr val="002060"/>
                  </a:solidFill>
                </a:rPr>
                <a:t>Subdit Kurikulum, Direktorat PSMK</a:t>
              </a:r>
            </a:p>
          </p:txBody>
        </p:sp>
      </p:grpSp>
    </p:spTree>
    <p:extLst>
      <p:ext uri="{BB962C8B-B14F-4D97-AF65-F5344CB8AC3E}">
        <p14:creationId xmlns:p14="http://schemas.microsoft.com/office/powerpoint/2010/main" val="3356045765"/>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ph type="title"/>
          </p:nvPr>
        </p:nvSpPr>
        <p:spPr>
          <a:xfrm>
            <a:off x="2895600" y="764373"/>
            <a:ext cx="8610600" cy="717586"/>
          </a:xfrm>
        </p:spPr>
        <p:txBody>
          <a:bodyPr>
            <a:normAutofit/>
          </a:bodyPr>
          <a:lstStyle/>
          <a:p>
            <a:r>
              <a:rPr lang="id-ID" sz="3200" b="1" dirty="0">
                <a:latin typeface="Arial Rounded MT Bold" panose="020F0704030504030204" pitchFamily="34" charset="0"/>
                <a:cs typeface="Arial" panose="020B0604020202020204" pitchFamily="34" charset="0"/>
              </a:rPr>
              <a:t>PEMAHAMAN </a:t>
            </a:r>
            <a:r>
              <a:rPr lang="id-ID" sz="3200" b="1" dirty="0" smtClean="0">
                <a:latin typeface="Arial Rounded MT Bold" panose="020F0704030504030204" pitchFamily="34" charset="0"/>
                <a:cs typeface="Arial" panose="020B0604020202020204" pitchFamily="34" charset="0"/>
              </a:rPr>
              <a:t>KOMPETENSI</a:t>
            </a:r>
            <a:endParaRPr lang="en-US" sz="3200" dirty="0">
              <a:latin typeface="Arial Rounded MT Bold" panose="020F0704030504030204" pitchFamily="34" charset="0"/>
              <a:cs typeface="Arial" panose="020B0604020202020204" pitchFamily="34" charset="0"/>
            </a:endParaRPr>
          </a:p>
        </p:txBody>
      </p:sp>
      <p:sp>
        <p:nvSpPr>
          <p:cNvPr id="23" name="Content Placeholder 2"/>
          <p:cNvSpPr txBox="1">
            <a:spLocks/>
          </p:cNvSpPr>
          <p:nvPr/>
        </p:nvSpPr>
        <p:spPr>
          <a:xfrm>
            <a:off x="1609009" y="1764254"/>
            <a:ext cx="10166131" cy="396560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sz="2800" dirty="0" smtClean="0">
                <a:latin typeface="Arial Rounded MT Bold" panose="020F0704030504030204" pitchFamily="34" charset="0"/>
                <a:cs typeface="Arial" panose="020B0604020202020204" pitchFamily="34" charset="0"/>
              </a:rPr>
              <a:t>Kompetensi Inti</a:t>
            </a:r>
            <a:r>
              <a:rPr lang="id-ID" sz="2800" dirty="0" smtClean="0">
                <a:latin typeface="Arial Rounded MT Bold" panose="020F0704030504030204" pitchFamily="34" charset="0"/>
                <a:cs typeface="Arial" panose="020B0604020202020204" pitchFamily="34" charset="0"/>
              </a:rPr>
              <a:t> (KI):</a:t>
            </a:r>
          </a:p>
          <a:p>
            <a:pPr marL="514350" indent="-504000">
              <a:lnSpc>
                <a:spcPct val="80000"/>
              </a:lnSpc>
              <a:spcBef>
                <a:spcPts val="1200"/>
              </a:spcBef>
              <a:buFont typeface="+mj-lt"/>
              <a:buAutoNum type="arabicPeriod"/>
            </a:pPr>
            <a:r>
              <a:rPr lang="en-US" sz="2800" dirty="0" smtClean="0">
                <a:latin typeface="Arial Rounded MT Bold" panose="020F0704030504030204" pitchFamily="34" charset="0"/>
                <a:cs typeface="Arial" panose="020B0604020202020204" pitchFamily="34" charset="0"/>
              </a:rPr>
              <a:t>Tingkat kemampuan untuk mencapai </a:t>
            </a:r>
            <a:r>
              <a:rPr lang="id-ID" sz="2800" dirty="0" smtClean="0">
                <a:latin typeface="Arial Rounded MT Bold" panose="020F0704030504030204" pitchFamily="34" charset="0"/>
                <a:cs typeface="Arial" panose="020B0604020202020204" pitchFamily="34" charset="0"/>
              </a:rPr>
              <a:t>SKL yang </a:t>
            </a:r>
            <a:r>
              <a:rPr lang="en-US" sz="2800" dirty="0" smtClean="0">
                <a:latin typeface="Arial Rounded MT Bold" panose="020F0704030504030204" pitchFamily="34" charset="0"/>
                <a:cs typeface="Arial" panose="020B0604020202020204" pitchFamily="34" charset="0"/>
              </a:rPr>
              <a:t>harus </a:t>
            </a:r>
            <a:r>
              <a:rPr lang="id-ID" sz="2800" dirty="0" smtClean="0">
                <a:latin typeface="Arial Rounded MT Bold" panose="020F0704030504030204" pitchFamily="34" charset="0"/>
                <a:cs typeface="Arial" panose="020B0604020202020204" pitchFamily="34" charset="0"/>
              </a:rPr>
              <a:t>dimiliki </a:t>
            </a:r>
            <a:r>
              <a:rPr lang="en-US" sz="2800" dirty="0" smtClean="0">
                <a:latin typeface="Arial Rounded MT Bold" panose="020F0704030504030204" pitchFamily="34" charset="0"/>
                <a:cs typeface="Arial" panose="020B0604020202020204" pitchFamily="34" charset="0"/>
              </a:rPr>
              <a:t>peserta didik pada setiap tingkat program</a:t>
            </a:r>
            <a:r>
              <a:rPr lang="id-ID" sz="2800" dirty="0" smtClean="0">
                <a:latin typeface="Arial Rounded MT Bold" panose="020F0704030504030204" pitchFamily="34" charset="0"/>
                <a:cs typeface="Arial" panose="020B0604020202020204" pitchFamily="34" charset="0"/>
              </a:rPr>
              <a:t> pendidikan</a:t>
            </a:r>
            <a:r>
              <a:rPr lang="en-US" sz="2800" dirty="0" smtClean="0">
                <a:latin typeface="Arial Rounded MT Bold" panose="020F0704030504030204" pitchFamily="34" charset="0"/>
                <a:cs typeface="Arial" panose="020B0604020202020204" pitchFamily="34" charset="0"/>
              </a:rPr>
              <a:t> (SMK 3 atau 4 Tahun)</a:t>
            </a:r>
            <a:r>
              <a:rPr lang="id-ID" sz="2800" dirty="0" smtClean="0">
                <a:latin typeface="Arial Rounded MT Bold" panose="020F0704030504030204" pitchFamily="34" charset="0"/>
                <a:cs typeface="Arial" panose="020B0604020202020204" pitchFamily="34" charset="0"/>
              </a:rPr>
              <a:t>.</a:t>
            </a:r>
            <a:r>
              <a:rPr lang="en-US" sz="2800" dirty="0" smtClean="0">
                <a:latin typeface="Arial Rounded MT Bold" panose="020F0704030504030204" pitchFamily="34" charset="0"/>
                <a:cs typeface="Arial" panose="020B0604020202020204" pitchFamily="34" charset="0"/>
              </a:rPr>
              <a:t> </a:t>
            </a:r>
            <a:endParaRPr lang="id-ID" sz="2800" dirty="0" smtClean="0">
              <a:latin typeface="Arial Rounded MT Bold" panose="020F0704030504030204" pitchFamily="34" charset="0"/>
              <a:cs typeface="Arial" panose="020B0604020202020204" pitchFamily="34" charset="0"/>
            </a:endParaRPr>
          </a:p>
          <a:p>
            <a:pPr marL="514350" indent="-504000">
              <a:lnSpc>
                <a:spcPct val="80000"/>
              </a:lnSpc>
              <a:spcBef>
                <a:spcPts val="1200"/>
              </a:spcBef>
              <a:buFont typeface="+mj-lt"/>
              <a:buAutoNum type="arabicPeriod"/>
            </a:pPr>
            <a:r>
              <a:rPr lang="id-ID" sz="2800" dirty="0" smtClean="0">
                <a:latin typeface="Arial Rounded MT Bold" panose="020F0704030504030204" pitchFamily="34" charset="0"/>
                <a:cs typeface="Arial" panose="020B0604020202020204" pitchFamily="34" charset="0"/>
              </a:rPr>
              <a:t>Mencakup sikap </a:t>
            </a:r>
            <a:r>
              <a:rPr lang="en-US" sz="2800" dirty="0" smtClean="0">
                <a:latin typeface="Arial Rounded MT Bold" panose="020F0704030504030204" pitchFamily="34" charset="0"/>
                <a:cs typeface="Arial" panose="020B0604020202020204" pitchFamily="34" charset="0"/>
              </a:rPr>
              <a:t>spiritual, sikap sosial, pengetahuan, dan keterampilan</a:t>
            </a:r>
            <a:r>
              <a:rPr lang="id-ID" sz="2800" dirty="0" smtClean="0">
                <a:latin typeface="Arial Rounded MT Bold" panose="020F0704030504030204" pitchFamily="34" charset="0"/>
                <a:cs typeface="Arial" panose="020B0604020202020204" pitchFamily="34" charset="0"/>
              </a:rPr>
              <a:t>.</a:t>
            </a:r>
          </a:p>
          <a:p>
            <a:pPr marL="514350" indent="-504000">
              <a:lnSpc>
                <a:spcPct val="80000"/>
              </a:lnSpc>
              <a:spcBef>
                <a:spcPts val="1200"/>
              </a:spcBef>
              <a:buFont typeface="+mj-lt"/>
              <a:buAutoNum type="arabicPeriod"/>
            </a:pPr>
            <a:r>
              <a:rPr lang="en-US" sz="2800" dirty="0" smtClean="0">
                <a:latin typeface="Arial Rounded MT Bold" panose="020F0704030504030204" pitchFamily="34" charset="0"/>
                <a:cs typeface="Arial" panose="020B0604020202020204" pitchFamily="34" charset="0"/>
              </a:rPr>
              <a:t>Berfungsi sebagai pengintegrasi muatan pembelajaran, mata pelajaran dalam </a:t>
            </a:r>
            <a:r>
              <a:rPr lang="id-ID" sz="2800" dirty="0" smtClean="0">
                <a:latin typeface="Arial Rounded MT Bold" panose="020F0704030504030204" pitchFamily="34" charset="0"/>
                <a:cs typeface="Arial" panose="020B0604020202020204" pitchFamily="34" charset="0"/>
              </a:rPr>
              <a:t>satuan </a:t>
            </a:r>
            <a:r>
              <a:rPr lang="en-US" sz="2800" dirty="0" smtClean="0">
                <a:latin typeface="Arial Rounded MT Bold" panose="020F0704030504030204" pitchFamily="34" charset="0"/>
                <a:cs typeface="Arial" panose="020B0604020202020204" pitchFamily="34" charset="0"/>
              </a:rPr>
              <a:t>program </a:t>
            </a:r>
            <a:r>
              <a:rPr lang="id-ID" sz="2800" dirty="0" smtClean="0">
                <a:latin typeface="Arial Rounded MT Bold" panose="020F0704030504030204" pitchFamily="34" charset="0"/>
                <a:cs typeface="Arial" panose="020B0604020202020204" pitchFamily="34" charset="0"/>
              </a:rPr>
              <a:t>pendidikan </a:t>
            </a:r>
            <a:r>
              <a:rPr lang="en-US" sz="2800" dirty="0" smtClean="0">
                <a:latin typeface="Arial Rounded MT Bold" panose="020F0704030504030204" pitchFamily="34" charset="0"/>
                <a:cs typeface="Arial" panose="020B0604020202020204" pitchFamily="34" charset="0"/>
              </a:rPr>
              <a:t>untuk mencapai </a:t>
            </a:r>
            <a:r>
              <a:rPr lang="id-ID" sz="2800" dirty="0" smtClean="0">
                <a:latin typeface="Arial Rounded MT Bold" panose="020F0704030504030204" pitchFamily="34" charset="0"/>
                <a:cs typeface="Arial" panose="020B0604020202020204" pitchFamily="34" charset="0"/>
              </a:rPr>
              <a:t>SKL</a:t>
            </a:r>
            <a:r>
              <a:rPr lang="en-US" sz="2800" dirty="0" smtClean="0">
                <a:latin typeface="Arial Rounded MT Bold" panose="020F0704030504030204" pitchFamily="34" charset="0"/>
                <a:cs typeface="Arial" panose="020B0604020202020204" pitchFamily="34" charset="0"/>
              </a:rPr>
              <a:t>.</a:t>
            </a:r>
            <a:endParaRPr lang="id-ID" sz="2800" dirty="0" smtClean="0">
              <a:latin typeface="Arial Rounded MT Bold" panose="020F0704030504030204" pitchFamily="34" charset="0"/>
              <a:cs typeface="Arial" panose="020B0604020202020204" pitchFamily="34" charset="0"/>
            </a:endParaRPr>
          </a:p>
          <a:p>
            <a:endParaRPr lang="en-US" dirty="0">
              <a:latin typeface="Arial Rounded MT Bold" panose="020F0704030504030204" pitchFamily="34" charset="0"/>
            </a:endParaRPr>
          </a:p>
        </p:txBody>
      </p:sp>
      <p:grpSp>
        <p:nvGrpSpPr>
          <p:cNvPr id="4" name="Group 3"/>
          <p:cNvGrpSpPr/>
          <p:nvPr/>
        </p:nvGrpSpPr>
        <p:grpSpPr>
          <a:xfrm>
            <a:off x="310109" y="6334391"/>
            <a:ext cx="3968102" cy="540000"/>
            <a:chOff x="310109" y="6334391"/>
            <a:chExt cx="3968102" cy="540000"/>
          </a:xfrm>
        </p:grpSpPr>
        <p:pic>
          <p:nvPicPr>
            <p:cNvPr id="5" name="Picture 4"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6" name="TextBox 5"/>
            <p:cNvSpPr txBox="1"/>
            <p:nvPr/>
          </p:nvSpPr>
          <p:spPr>
            <a:xfrm>
              <a:off x="776931" y="6446619"/>
              <a:ext cx="3501280" cy="338554"/>
            </a:xfrm>
            <a:prstGeom prst="rect">
              <a:avLst/>
            </a:prstGeom>
            <a:noFill/>
          </p:spPr>
          <p:txBody>
            <a:bodyPr wrap="none" rtlCol="0">
              <a:spAutoFit/>
            </a:bodyPr>
            <a:lstStyle/>
            <a:p>
              <a:pPr defTabSz="457200"/>
              <a:r>
                <a:rPr lang="en-US" sz="1600" b="1" i="1" dirty="0">
                  <a:solidFill>
                    <a:srgbClr val="002060"/>
                  </a:solidFill>
                </a:rPr>
                <a:t>Subdit Kurikulum, Direktorat PSMK</a:t>
              </a:r>
            </a:p>
          </p:txBody>
        </p:sp>
      </p:grpSp>
    </p:spTree>
    <p:extLst>
      <p:ext uri="{BB962C8B-B14F-4D97-AF65-F5344CB8AC3E}">
        <p14:creationId xmlns:p14="http://schemas.microsoft.com/office/powerpoint/2010/main" val="3004598730"/>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ph type="title"/>
          </p:nvPr>
        </p:nvSpPr>
        <p:spPr>
          <a:xfrm>
            <a:off x="2895600" y="764373"/>
            <a:ext cx="8610600" cy="717586"/>
          </a:xfrm>
        </p:spPr>
        <p:txBody>
          <a:bodyPr>
            <a:normAutofit/>
          </a:bodyPr>
          <a:lstStyle/>
          <a:p>
            <a:r>
              <a:rPr lang="id-ID" sz="3200" b="1" dirty="0" smtClean="0">
                <a:latin typeface="Arial Rounded MT Bold" panose="020F0704030504030204" pitchFamily="34" charset="0"/>
                <a:cs typeface="Arial" panose="020B0604020202020204" pitchFamily="34" charset="0"/>
              </a:rPr>
              <a:t>KOMPETENSI</a:t>
            </a:r>
            <a:r>
              <a:rPr lang="en-US" sz="3200" b="1" dirty="0" smtClean="0">
                <a:latin typeface="Arial Rounded MT Bold" panose="020F0704030504030204" pitchFamily="34" charset="0"/>
                <a:cs typeface="Arial" panose="020B0604020202020204" pitchFamily="34" charset="0"/>
              </a:rPr>
              <a:t> INTI</a:t>
            </a:r>
            <a:endParaRPr lang="en-US" sz="3200" dirty="0">
              <a:latin typeface="Arial Rounded MT Bold" panose="020F0704030504030204" pitchFamily="34" charset="0"/>
              <a:cs typeface="Arial" panose="020B0604020202020204" pitchFamily="34" charset="0"/>
            </a:endParaRPr>
          </a:p>
        </p:txBody>
      </p:sp>
      <p:graphicFrame>
        <p:nvGraphicFramePr>
          <p:cNvPr id="4" name="Content Placeholder 3"/>
          <p:cNvGraphicFramePr>
            <a:graphicFrameLocks/>
          </p:cNvGraphicFramePr>
          <p:nvPr>
            <p:extLst>
              <p:ext uri="{D42A27DB-BD31-4B8C-83A1-F6EECF244321}">
                <p14:modId xmlns:p14="http://schemas.microsoft.com/office/powerpoint/2010/main" val="3530742645"/>
              </p:ext>
            </p:extLst>
          </p:nvPr>
        </p:nvGraphicFramePr>
        <p:xfrm>
          <a:off x="697124" y="1601085"/>
          <a:ext cx="10756232" cy="4598008"/>
        </p:xfrm>
        <a:graphic>
          <a:graphicData uri="http://schemas.openxmlformats.org/drawingml/2006/table">
            <a:tbl>
              <a:tblPr firstRow="1" firstCol="1" bandRow="1">
                <a:tableStyleId>{5940675A-B579-460E-94D1-54222C63F5DA}</a:tableStyleId>
              </a:tblPr>
              <a:tblGrid>
                <a:gridCol w="2093496">
                  <a:extLst>
                    <a:ext uri="{9D8B030D-6E8A-4147-A177-3AD203B41FA5}">
                      <a16:colId xmlns="" xmlns:a16="http://schemas.microsoft.com/office/drawing/2014/main" val="20000"/>
                    </a:ext>
                  </a:extLst>
                </a:gridCol>
                <a:gridCol w="4499811">
                  <a:extLst>
                    <a:ext uri="{9D8B030D-6E8A-4147-A177-3AD203B41FA5}">
                      <a16:colId xmlns="" xmlns:a16="http://schemas.microsoft.com/office/drawing/2014/main" val="20001"/>
                    </a:ext>
                  </a:extLst>
                </a:gridCol>
                <a:gridCol w="4162925">
                  <a:extLst>
                    <a:ext uri="{9D8B030D-6E8A-4147-A177-3AD203B41FA5}">
                      <a16:colId xmlns="" xmlns:a16="http://schemas.microsoft.com/office/drawing/2014/main" val="20002"/>
                    </a:ext>
                  </a:extLst>
                </a:gridCol>
              </a:tblGrid>
              <a:tr h="398407">
                <a:tc rowSpan="2">
                  <a:txBody>
                    <a:bodyPr/>
                    <a:lstStyle/>
                    <a:p>
                      <a:pPr marL="0" marR="0" algn="ctr">
                        <a:lnSpc>
                          <a:spcPct val="90000"/>
                        </a:lnSpc>
                        <a:spcBef>
                          <a:spcPts val="0"/>
                        </a:spcBef>
                        <a:spcAft>
                          <a:spcPts val="0"/>
                        </a:spcAft>
                      </a:pPr>
                      <a:r>
                        <a:rPr lang="id-ID" sz="2200" dirty="0">
                          <a:effectLst/>
                          <a:latin typeface="Arial Rounded MT Bold" panose="020F0704030504030204" pitchFamily="34" charset="0"/>
                        </a:rPr>
                        <a:t>KOMPETENSI</a:t>
                      </a:r>
                      <a:r>
                        <a:rPr lang="en-US" sz="2200" dirty="0">
                          <a:effectLst/>
                          <a:latin typeface="Arial Rounded MT Bold" panose="020F0704030504030204" pitchFamily="34" charset="0"/>
                        </a:rPr>
                        <a:t> INTI</a:t>
                      </a:r>
                      <a:endParaRPr lang="en-US" sz="2200" dirty="0">
                        <a:solidFill>
                          <a:schemeClr val="bg1"/>
                        </a:solidFill>
                        <a:effectLst/>
                        <a:latin typeface="Arial Rounded MT Bold" panose="020F0704030504030204" pitchFamily="34" charset="0"/>
                        <a:ea typeface="Calibri"/>
                        <a:cs typeface="Arial" panose="020B0604020202020204" pitchFamily="34" charset="0"/>
                      </a:endParaRPr>
                    </a:p>
                  </a:txBody>
                  <a:tcPr marL="23921" marR="239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50000"/>
                      </a:schemeClr>
                    </a:solidFill>
                  </a:tcPr>
                </a:tc>
                <a:tc gridSpan="2">
                  <a:txBody>
                    <a:bodyPr/>
                    <a:lstStyle/>
                    <a:p>
                      <a:pPr marL="0" marR="0" algn="ctr">
                        <a:lnSpc>
                          <a:spcPct val="90000"/>
                        </a:lnSpc>
                        <a:spcBef>
                          <a:spcPts val="0"/>
                        </a:spcBef>
                        <a:spcAft>
                          <a:spcPts val="0"/>
                        </a:spcAft>
                      </a:pPr>
                      <a:r>
                        <a:rPr lang="id-ID" sz="2200">
                          <a:effectLst/>
                          <a:latin typeface="Arial Rounded MT Bold" panose="020F0704030504030204" pitchFamily="34" charset="0"/>
                        </a:rPr>
                        <a:t>DESKRIPSI KOMPETENSI</a:t>
                      </a:r>
                      <a:endParaRPr lang="en-US" sz="2200">
                        <a:solidFill>
                          <a:schemeClr val="bg1"/>
                        </a:solidFill>
                        <a:effectLst/>
                        <a:latin typeface="Arial Rounded MT Bold" panose="020F0704030504030204" pitchFamily="34" charset="0"/>
                        <a:ea typeface="Calibri"/>
                        <a:cs typeface="Arial" panose="020B0604020202020204" pitchFamily="34" charset="0"/>
                      </a:endParaRPr>
                    </a:p>
                  </a:txBody>
                  <a:tcPr marL="23921" marR="239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50000"/>
                      </a:schemeClr>
                    </a:solidFill>
                  </a:tcPr>
                </a:tc>
                <a:tc hMerge="1">
                  <a:txBody>
                    <a:bodyPr/>
                    <a:lstStyle/>
                    <a:p>
                      <a:endParaRPr lang="en-US"/>
                    </a:p>
                  </a:txBody>
                  <a:tcPr/>
                </a:tc>
                <a:extLst>
                  <a:ext uri="{0D108BD9-81ED-4DB2-BD59-A6C34878D82A}">
                    <a16:rowId xmlns="" xmlns:a16="http://schemas.microsoft.com/office/drawing/2014/main" val="10000"/>
                  </a:ext>
                </a:extLst>
              </a:tr>
              <a:tr h="398407">
                <a:tc vMerge="1">
                  <a:txBody>
                    <a:bodyPr/>
                    <a:lstStyle/>
                    <a:p>
                      <a:endParaRPr lang="en-US"/>
                    </a:p>
                  </a:txBody>
                  <a:tcPr/>
                </a:tc>
                <a:tc>
                  <a:txBody>
                    <a:bodyPr/>
                    <a:lstStyle/>
                    <a:p>
                      <a:pPr marL="228600" marR="35560" algn="ctr">
                        <a:lnSpc>
                          <a:spcPct val="90000"/>
                        </a:lnSpc>
                        <a:spcBef>
                          <a:spcPts val="0"/>
                        </a:spcBef>
                        <a:spcAft>
                          <a:spcPts val="0"/>
                        </a:spcAft>
                      </a:pPr>
                      <a:r>
                        <a:rPr lang="en-US" sz="2200">
                          <a:effectLst/>
                          <a:latin typeface="Arial Rounded MT Bold" panose="020F0704030504030204" pitchFamily="34" charset="0"/>
                        </a:rPr>
                        <a:t>3 Tahun</a:t>
                      </a:r>
                      <a:endParaRPr lang="en-US" sz="2200">
                        <a:solidFill>
                          <a:schemeClr val="bg1"/>
                        </a:solidFill>
                        <a:effectLst/>
                        <a:latin typeface="Arial Rounded MT Bold" panose="020F0704030504030204" pitchFamily="34" charset="0"/>
                        <a:ea typeface="Calibri"/>
                        <a:cs typeface="Arial" panose="020B0604020202020204" pitchFamily="34" charset="0"/>
                      </a:endParaRPr>
                    </a:p>
                  </a:txBody>
                  <a:tcPr marL="23921" marR="2392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50000"/>
                      </a:schemeClr>
                    </a:solidFill>
                  </a:tcPr>
                </a:tc>
                <a:tc>
                  <a:txBody>
                    <a:bodyPr/>
                    <a:lstStyle/>
                    <a:p>
                      <a:pPr marL="228600" marR="35560" algn="ctr">
                        <a:lnSpc>
                          <a:spcPct val="90000"/>
                        </a:lnSpc>
                        <a:spcBef>
                          <a:spcPts val="0"/>
                        </a:spcBef>
                        <a:spcAft>
                          <a:spcPts val="0"/>
                        </a:spcAft>
                      </a:pPr>
                      <a:r>
                        <a:rPr lang="en-US" sz="2200" dirty="0">
                          <a:effectLst/>
                          <a:latin typeface="Arial Rounded MT Bold" panose="020F0704030504030204" pitchFamily="34" charset="0"/>
                        </a:rPr>
                        <a:t>4 Tahun</a:t>
                      </a:r>
                      <a:endParaRPr lang="en-US" sz="2200" dirty="0">
                        <a:solidFill>
                          <a:schemeClr val="bg1"/>
                        </a:solidFill>
                        <a:effectLst/>
                        <a:latin typeface="Arial Rounded MT Bold" panose="020F0704030504030204" pitchFamily="34" charset="0"/>
                        <a:ea typeface="Calibri"/>
                        <a:cs typeface="Arial" panose="020B0604020202020204" pitchFamily="34" charset="0"/>
                      </a:endParaRPr>
                    </a:p>
                  </a:txBody>
                  <a:tcPr marL="23921" marR="2392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50000"/>
                      </a:schemeClr>
                    </a:solidFill>
                  </a:tcPr>
                </a:tc>
                <a:extLst>
                  <a:ext uri="{0D108BD9-81ED-4DB2-BD59-A6C34878D82A}">
                    <a16:rowId xmlns="" xmlns:a16="http://schemas.microsoft.com/office/drawing/2014/main" val="10001"/>
                  </a:ext>
                </a:extLst>
              </a:tr>
              <a:tr h="691126">
                <a:tc>
                  <a:txBody>
                    <a:bodyPr/>
                    <a:lstStyle/>
                    <a:p>
                      <a:pPr marL="0" marR="0">
                        <a:lnSpc>
                          <a:spcPct val="100000"/>
                        </a:lnSpc>
                        <a:spcBef>
                          <a:spcPts val="0"/>
                        </a:spcBef>
                        <a:spcAft>
                          <a:spcPts val="0"/>
                        </a:spcAft>
                      </a:pPr>
                      <a:r>
                        <a:rPr lang="id-ID" sz="2200" dirty="0">
                          <a:solidFill>
                            <a:srgbClr val="FFFF00"/>
                          </a:solidFill>
                          <a:effectLst/>
                          <a:latin typeface="Arial Rounded MT Bold" panose="020F0704030504030204" pitchFamily="34" charset="0"/>
                        </a:rPr>
                        <a:t>Sikap Spritual</a:t>
                      </a:r>
                      <a:r>
                        <a:rPr lang="en-US" sz="2200" dirty="0">
                          <a:solidFill>
                            <a:srgbClr val="FFFF00"/>
                          </a:solidFill>
                          <a:effectLst/>
                          <a:latin typeface="Arial Rounded MT Bold" panose="020F0704030504030204" pitchFamily="34" charset="0"/>
                        </a:rPr>
                        <a:t> </a:t>
                      </a:r>
                      <a:r>
                        <a:rPr lang="en-US" sz="2200" dirty="0">
                          <a:effectLst/>
                          <a:latin typeface="Arial Rounded MT Bold" panose="020F0704030504030204" pitchFamily="34" charset="0"/>
                        </a:rPr>
                        <a:t>(KI-1)</a:t>
                      </a:r>
                      <a:endParaRPr lang="en-US" sz="2200" dirty="0">
                        <a:solidFill>
                          <a:schemeClr val="bg1"/>
                        </a:solidFill>
                        <a:effectLst/>
                        <a:latin typeface="Arial Rounded MT Bold" panose="020F0704030504030204" pitchFamily="34" charset="0"/>
                        <a:ea typeface="Calibri"/>
                        <a:cs typeface="Arial" panose="020B0604020202020204" pitchFamily="34" charset="0"/>
                      </a:endParaRPr>
                    </a:p>
                  </a:txBody>
                  <a:tcPr marL="23921" marR="239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50000"/>
                      </a:schemeClr>
                    </a:solidFill>
                  </a:tcPr>
                </a:tc>
                <a:tc gridSpan="2">
                  <a:txBody>
                    <a:bodyPr/>
                    <a:lstStyle/>
                    <a:p>
                      <a:pPr marL="71755" marR="71755">
                        <a:lnSpc>
                          <a:spcPct val="90000"/>
                        </a:lnSpc>
                        <a:spcBef>
                          <a:spcPts val="600"/>
                        </a:spcBef>
                        <a:spcAft>
                          <a:spcPts val="600"/>
                        </a:spcAft>
                      </a:pPr>
                      <a:r>
                        <a:rPr lang="id-ID" sz="2200" dirty="0">
                          <a:effectLst/>
                          <a:latin typeface="Arial Rounded MT Bold" panose="020F0704030504030204" pitchFamily="34" charset="0"/>
                        </a:rPr>
                        <a:t>Menghayati dan mengamalkan ajaran agama yang dianutnya</a:t>
                      </a:r>
                      <a:r>
                        <a:rPr lang="en-US" sz="2200" dirty="0">
                          <a:effectLst/>
                          <a:latin typeface="Arial Rounded MT Bold" panose="020F0704030504030204" pitchFamily="34" charset="0"/>
                        </a:rPr>
                        <a:t>.</a:t>
                      </a:r>
                      <a:endParaRPr lang="en-US" sz="2200" dirty="0">
                        <a:solidFill>
                          <a:schemeClr val="bg1"/>
                        </a:solidFill>
                        <a:effectLst/>
                        <a:latin typeface="Arial Rounded MT Bold" panose="020F0704030504030204" pitchFamily="34" charset="0"/>
                        <a:ea typeface="Calibri"/>
                        <a:cs typeface="Arial" panose="020B0604020202020204" pitchFamily="34" charset="0"/>
                      </a:endParaRPr>
                    </a:p>
                  </a:txBody>
                  <a:tcPr marL="23921" marR="239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50000"/>
                      </a:schemeClr>
                    </a:solidFill>
                  </a:tcPr>
                </a:tc>
                <a:tc hMerge="1">
                  <a:txBody>
                    <a:bodyPr/>
                    <a:lstStyle/>
                    <a:p>
                      <a:endParaRPr lang="en-US"/>
                    </a:p>
                  </a:txBody>
                  <a:tcPr/>
                </a:tc>
                <a:extLst>
                  <a:ext uri="{0D108BD9-81ED-4DB2-BD59-A6C34878D82A}">
                    <a16:rowId xmlns="" xmlns:a16="http://schemas.microsoft.com/office/drawing/2014/main" val="10002"/>
                  </a:ext>
                </a:extLst>
              </a:tr>
              <a:tr h="3110068">
                <a:tc>
                  <a:txBody>
                    <a:bodyPr/>
                    <a:lstStyle/>
                    <a:p>
                      <a:pPr marL="0" marR="0">
                        <a:lnSpc>
                          <a:spcPct val="100000"/>
                        </a:lnSpc>
                        <a:spcBef>
                          <a:spcPts val="0"/>
                        </a:spcBef>
                        <a:spcAft>
                          <a:spcPts val="0"/>
                        </a:spcAft>
                      </a:pPr>
                      <a:r>
                        <a:rPr lang="id-ID" sz="2200" dirty="0">
                          <a:solidFill>
                            <a:srgbClr val="FFFF00"/>
                          </a:solidFill>
                          <a:effectLst/>
                          <a:latin typeface="Arial Rounded MT Bold" panose="020F0704030504030204" pitchFamily="34" charset="0"/>
                        </a:rPr>
                        <a:t>Sikap Sosial </a:t>
                      </a:r>
                      <a:r>
                        <a:rPr lang="en-US" sz="2200" dirty="0">
                          <a:effectLst/>
                          <a:latin typeface="Arial Rounded MT Bold" panose="020F0704030504030204" pitchFamily="34" charset="0"/>
                        </a:rPr>
                        <a:t>(KI-2)</a:t>
                      </a:r>
                      <a:endParaRPr lang="en-US" sz="2200" dirty="0">
                        <a:solidFill>
                          <a:schemeClr val="bg1"/>
                        </a:solidFill>
                        <a:effectLst/>
                        <a:latin typeface="Arial Rounded MT Bold" panose="020F0704030504030204" pitchFamily="34" charset="0"/>
                        <a:ea typeface="Calibri"/>
                        <a:cs typeface="Arial" panose="020B0604020202020204" pitchFamily="34" charset="0"/>
                      </a:endParaRPr>
                    </a:p>
                  </a:txBody>
                  <a:tcPr marL="23921" marR="239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50000"/>
                      </a:schemeClr>
                    </a:solidFill>
                  </a:tcPr>
                </a:tc>
                <a:tc gridSpan="2">
                  <a:txBody>
                    <a:bodyPr/>
                    <a:lstStyle/>
                    <a:p>
                      <a:pPr marL="71755" marR="71755">
                        <a:lnSpc>
                          <a:spcPct val="90000"/>
                        </a:lnSpc>
                        <a:spcBef>
                          <a:spcPts val="600"/>
                        </a:spcBef>
                        <a:spcAft>
                          <a:spcPts val="600"/>
                        </a:spcAft>
                      </a:pPr>
                      <a:r>
                        <a:rPr lang="id-ID" sz="2200" dirty="0">
                          <a:effectLst/>
                          <a:latin typeface="Arial Rounded MT Bold" panose="020F0704030504030204" pitchFamily="34" charset="0"/>
                        </a:rPr>
                        <a:t>Menghayati dan mengamalkan perilaku jujur, disiplin, santun, peduli (gotong royong, kerja sama, toleran, damai), bertanggung-jawab, responsif, dan proaktif melalui keteladanan, pemberian nasehat, penguatan, pembiasaan, dan pengkondisian secara berkesinambungan serta menunjukkan sikap sebagai bagian dari solusi atas berbagai permasalahan dalam berinteraksi secara efektif dengan lingkungan sosial dan alam serta dalam menempatkan diri sebagai cerminan bangsa dalam pergaulan dunia</a:t>
                      </a:r>
                      <a:r>
                        <a:rPr lang="en-US" sz="2200" dirty="0">
                          <a:effectLst/>
                          <a:latin typeface="Arial Rounded MT Bold" panose="020F0704030504030204" pitchFamily="34" charset="0"/>
                        </a:rPr>
                        <a:t>.</a:t>
                      </a:r>
                      <a:endParaRPr lang="en-US" sz="2200" dirty="0">
                        <a:solidFill>
                          <a:schemeClr val="bg1"/>
                        </a:solidFill>
                        <a:effectLst/>
                        <a:latin typeface="Arial Rounded MT Bold" panose="020F0704030504030204" pitchFamily="34" charset="0"/>
                        <a:ea typeface="Calibri"/>
                        <a:cs typeface="Arial" panose="020B0604020202020204" pitchFamily="34" charset="0"/>
                      </a:endParaRPr>
                    </a:p>
                  </a:txBody>
                  <a:tcPr marL="23921" marR="239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50000"/>
                      </a:schemeClr>
                    </a:solidFill>
                  </a:tcPr>
                </a:tc>
                <a:tc hMerge="1">
                  <a:txBody>
                    <a:bodyPr/>
                    <a:lstStyle/>
                    <a:p>
                      <a:endParaRPr lang="en-US"/>
                    </a:p>
                  </a:txBody>
                  <a:tcPr/>
                </a:tc>
                <a:extLst>
                  <a:ext uri="{0D108BD9-81ED-4DB2-BD59-A6C34878D82A}">
                    <a16:rowId xmlns="" xmlns:a16="http://schemas.microsoft.com/office/drawing/2014/main" val="10003"/>
                  </a:ext>
                </a:extLst>
              </a:tr>
            </a:tbl>
          </a:graphicData>
        </a:graphic>
      </p:graphicFrame>
      <p:grpSp>
        <p:nvGrpSpPr>
          <p:cNvPr id="5" name="Group 4"/>
          <p:cNvGrpSpPr/>
          <p:nvPr/>
        </p:nvGrpSpPr>
        <p:grpSpPr>
          <a:xfrm>
            <a:off x="310109" y="6334391"/>
            <a:ext cx="3968102" cy="540000"/>
            <a:chOff x="310109" y="6334391"/>
            <a:chExt cx="3968102" cy="540000"/>
          </a:xfrm>
        </p:grpSpPr>
        <p:pic>
          <p:nvPicPr>
            <p:cNvPr id="6" name="Picture 5"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7" name="TextBox 6"/>
            <p:cNvSpPr txBox="1"/>
            <p:nvPr/>
          </p:nvSpPr>
          <p:spPr>
            <a:xfrm>
              <a:off x="776931" y="6446619"/>
              <a:ext cx="3501280" cy="338554"/>
            </a:xfrm>
            <a:prstGeom prst="rect">
              <a:avLst/>
            </a:prstGeom>
            <a:noFill/>
          </p:spPr>
          <p:txBody>
            <a:bodyPr wrap="none" rtlCol="0">
              <a:spAutoFit/>
            </a:bodyPr>
            <a:lstStyle/>
            <a:p>
              <a:pPr defTabSz="457200"/>
              <a:r>
                <a:rPr lang="en-US" sz="1600" b="1" i="1" dirty="0">
                  <a:solidFill>
                    <a:srgbClr val="002060"/>
                  </a:solidFill>
                </a:rPr>
                <a:t>Subdit Kurikulum, Direktorat PSMK</a:t>
              </a:r>
            </a:p>
          </p:txBody>
        </p:sp>
      </p:grpSp>
    </p:spTree>
    <p:extLst>
      <p:ext uri="{BB962C8B-B14F-4D97-AF65-F5344CB8AC3E}">
        <p14:creationId xmlns:p14="http://schemas.microsoft.com/office/powerpoint/2010/main" val="1195674374"/>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ph type="title"/>
          </p:nvPr>
        </p:nvSpPr>
        <p:spPr>
          <a:xfrm>
            <a:off x="2895600" y="764373"/>
            <a:ext cx="8610600" cy="717586"/>
          </a:xfrm>
        </p:spPr>
        <p:txBody>
          <a:bodyPr>
            <a:normAutofit/>
          </a:bodyPr>
          <a:lstStyle/>
          <a:p>
            <a:r>
              <a:rPr lang="id-ID" sz="3200" b="1" dirty="0" smtClean="0">
                <a:latin typeface="Arial Rounded MT Bold" panose="020F0704030504030204" pitchFamily="34" charset="0"/>
                <a:cs typeface="Arial" panose="020B0604020202020204" pitchFamily="34" charset="0"/>
              </a:rPr>
              <a:t>KOMPETENSI</a:t>
            </a:r>
            <a:r>
              <a:rPr lang="en-US" sz="3200" b="1" dirty="0" smtClean="0">
                <a:latin typeface="Arial Rounded MT Bold" panose="020F0704030504030204" pitchFamily="34" charset="0"/>
                <a:cs typeface="Arial" panose="020B0604020202020204" pitchFamily="34" charset="0"/>
              </a:rPr>
              <a:t> INTI</a:t>
            </a:r>
            <a:endParaRPr lang="en-US" sz="3200" dirty="0">
              <a:latin typeface="Arial Rounded MT Bold" panose="020F0704030504030204" pitchFamily="34" charset="0"/>
              <a:cs typeface="Arial" panose="020B0604020202020204" pitchFamily="34" charset="0"/>
            </a:endParaRPr>
          </a:p>
        </p:txBody>
      </p:sp>
      <p:graphicFrame>
        <p:nvGraphicFramePr>
          <p:cNvPr id="4" name="Content Placeholder 3"/>
          <p:cNvGraphicFramePr>
            <a:graphicFrameLocks/>
          </p:cNvGraphicFramePr>
          <p:nvPr>
            <p:extLst>
              <p:ext uri="{D42A27DB-BD31-4B8C-83A1-F6EECF244321}">
                <p14:modId xmlns:p14="http://schemas.microsoft.com/office/powerpoint/2010/main" val="605376907"/>
              </p:ext>
            </p:extLst>
          </p:nvPr>
        </p:nvGraphicFramePr>
        <p:xfrm>
          <a:off x="697124" y="1480062"/>
          <a:ext cx="10756232" cy="4786267"/>
        </p:xfrm>
        <a:graphic>
          <a:graphicData uri="http://schemas.openxmlformats.org/drawingml/2006/table">
            <a:tbl>
              <a:tblPr firstRow="1" firstCol="1" bandRow="1">
                <a:tableStyleId>{5940675A-B579-460E-94D1-54222C63F5DA}</a:tableStyleId>
              </a:tblPr>
              <a:tblGrid>
                <a:gridCol w="2093496">
                  <a:extLst>
                    <a:ext uri="{9D8B030D-6E8A-4147-A177-3AD203B41FA5}">
                      <a16:colId xmlns="" xmlns:a16="http://schemas.microsoft.com/office/drawing/2014/main" val="20000"/>
                    </a:ext>
                  </a:extLst>
                </a:gridCol>
                <a:gridCol w="4331368">
                  <a:extLst>
                    <a:ext uri="{9D8B030D-6E8A-4147-A177-3AD203B41FA5}">
                      <a16:colId xmlns="" xmlns:a16="http://schemas.microsoft.com/office/drawing/2014/main" val="20001"/>
                    </a:ext>
                  </a:extLst>
                </a:gridCol>
                <a:gridCol w="4331368">
                  <a:extLst>
                    <a:ext uri="{9D8B030D-6E8A-4147-A177-3AD203B41FA5}">
                      <a16:colId xmlns="" xmlns:a16="http://schemas.microsoft.com/office/drawing/2014/main" val="20002"/>
                    </a:ext>
                  </a:extLst>
                </a:gridCol>
              </a:tblGrid>
              <a:tr h="405870">
                <a:tc rowSpan="2">
                  <a:txBody>
                    <a:bodyPr/>
                    <a:lstStyle/>
                    <a:p>
                      <a:pPr marL="0" marR="0" algn="ctr">
                        <a:lnSpc>
                          <a:spcPct val="90000"/>
                        </a:lnSpc>
                        <a:spcBef>
                          <a:spcPts val="0"/>
                        </a:spcBef>
                        <a:spcAft>
                          <a:spcPts val="0"/>
                        </a:spcAft>
                      </a:pPr>
                      <a:r>
                        <a:rPr lang="id-ID" sz="2200" dirty="0">
                          <a:effectLst/>
                          <a:latin typeface="Arial Rounded MT Bold" panose="020F0704030504030204" pitchFamily="34" charset="0"/>
                        </a:rPr>
                        <a:t>KOMPETENSI</a:t>
                      </a:r>
                      <a:r>
                        <a:rPr lang="en-US" sz="2200" dirty="0">
                          <a:effectLst/>
                          <a:latin typeface="Arial Rounded MT Bold" panose="020F0704030504030204" pitchFamily="34" charset="0"/>
                        </a:rPr>
                        <a:t> INTI</a:t>
                      </a:r>
                      <a:endParaRPr lang="en-US" sz="2200" dirty="0">
                        <a:solidFill>
                          <a:schemeClr val="bg1"/>
                        </a:solidFill>
                        <a:effectLst/>
                        <a:latin typeface="Arial Rounded MT Bold" panose="020F0704030504030204" pitchFamily="34" charset="0"/>
                        <a:ea typeface="Calibri"/>
                        <a:cs typeface="Arial" panose="020B0604020202020204" pitchFamily="34" charset="0"/>
                      </a:endParaRPr>
                    </a:p>
                  </a:txBody>
                  <a:tcPr marL="23921" marR="239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50000"/>
                      </a:schemeClr>
                    </a:solidFill>
                  </a:tcPr>
                </a:tc>
                <a:tc gridSpan="2">
                  <a:txBody>
                    <a:bodyPr/>
                    <a:lstStyle/>
                    <a:p>
                      <a:pPr marL="0" marR="0" algn="ctr">
                        <a:lnSpc>
                          <a:spcPct val="90000"/>
                        </a:lnSpc>
                        <a:spcBef>
                          <a:spcPts val="0"/>
                        </a:spcBef>
                        <a:spcAft>
                          <a:spcPts val="0"/>
                        </a:spcAft>
                      </a:pPr>
                      <a:r>
                        <a:rPr lang="id-ID" sz="2200">
                          <a:effectLst/>
                          <a:latin typeface="Arial Rounded MT Bold" panose="020F0704030504030204" pitchFamily="34" charset="0"/>
                        </a:rPr>
                        <a:t>DESKRIPSI KOMPETENSI</a:t>
                      </a:r>
                      <a:endParaRPr lang="en-US" sz="2200">
                        <a:solidFill>
                          <a:schemeClr val="bg1"/>
                        </a:solidFill>
                        <a:effectLst/>
                        <a:latin typeface="Arial Rounded MT Bold" panose="020F0704030504030204" pitchFamily="34" charset="0"/>
                        <a:ea typeface="Calibri"/>
                        <a:cs typeface="Arial" panose="020B0604020202020204" pitchFamily="34" charset="0"/>
                      </a:endParaRPr>
                    </a:p>
                  </a:txBody>
                  <a:tcPr marL="23921" marR="239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50000"/>
                      </a:schemeClr>
                    </a:solidFill>
                  </a:tcPr>
                </a:tc>
                <a:tc hMerge="1">
                  <a:txBody>
                    <a:bodyPr/>
                    <a:lstStyle/>
                    <a:p>
                      <a:endParaRPr lang="en-US"/>
                    </a:p>
                  </a:txBody>
                  <a:tcPr/>
                </a:tc>
                <a:extLst>
                  <a:ext uri="{0D108BD9-81ED-4DB2-BD59-A6C34878D82A}">
                    <a16:rowId xmlns="" xmlns:a16="http://schemas.microsoft.com/office/drawing/2014/main" val="10000"/>
                  </a:ext>
                </a:extLst>
              </a:tr>
              <a:tr h="405870">
                <a:tc vMerge="1">
                  <a:txBody>
                    <a:bodyPr/>
                    <a:lstStyle/>
                    <a:p>
                      <a:endParaRPr lang="en-US"/>
                    </a:p>
                  </a:txBody>
                  <a:tcPr/>
                </a:tc>
                <a:tc>
                  <a:txBody>
                    <a:bodyPr/>
                    <a:lstStyle/>
                    <a:p>
                      <a:pPr marL="228600" marR="35560" algn="ctr">
                        <a:lnSpc>
                          <a:spcPct val="90000"/>
                        </a:lnSpc>
                        <a:spcBef>
                          <a:spcPts val="0"/>
                        </a:spcBef>
                        <a:spcAft>
                          <a:spcPts val="0"/>
                        </a:spcAft>
                      </a:pPr>
                      <a:r>
                        <a:rPr lang="en-US" sz="2200" dirty="0">
                          <a:effectLst/>
                          <a:latin typeface="Arial Rounded MT Bold" panose="020F0704030504030204" pitchFamily="34" charset="0"/>
                        </a:rPr>
                        <a:t>3 Tahun</a:t>
                      </a:r>
                      <a:endParaRPr lang="en-US" sz="2200" dirty="0">
                        <a:solidFill>
                          <a:schemeClr val="bg1"/>
                        </a:solidFill>
                        <a:effectLst/>
                        <a:latin typeface="Arial Rounded MT Bold" panose="020F0704030504030204" pitchFamily="34" charset="0"/>
                        <a:ea typeface="Calibri"/>
                        <a:cs typeface="Arial" panose="020B0604020202020204" pitchFamily="34" charset="0"/>
                      </a:endParaRPr>
                    </a:p>
                  </a:txBody>
                  <a:tcPr marL="23921" marR="239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50000"/>
                      </a:schemeClr>
                    </a:solidFill>
                  </a:tcPr>
                </a:tc>
                <a:tc>
                  <a:txBody>
                    <a:bodyPr/>
                    <a:lstStyle/>
                    <a:p>
                      <a:pPr marL="228600" marR="35560" algn="ctr">
                        <a:lnSpc>
                          <a:spcPct val="90000"/>
                        </a:lnSpc>
                        <a:spcBef>
                          <a:spcPts val="0"/>
                        </a:spcBef>
                        <a:spcAft>
                          <a:spcPts val="0"/>
                        </a:spcAft>
                      </a:pPr>
                      <a:r>
                        <a:rPr lang="en-US" sz="2200" dirty="0">
                          <a:effectLst/>
                          <a:latin typeface="Arial Rounded MT Bold" panose="020F0704030504030204" pitchFamily="34" charset="0"/>
                        </a:rPr>
                        <a:t>4 Tahun</a:t>
                      </a:r>
                      <a:endParaRPr lang="en-US" sz="2200" dirty="0">
                        <a:solidFill>
                          <a:schemeClr val="bg1"/>
                        </a:solidFill>
                        <a:effectLst/>
                        <a:latin typeface="Arial Rounded MT Bold" panose="020F0704030504030204" pitchFamily="34" charset="0"/>
                        <a:ea typeface="Calibri"/>
                        <a:cs typeface="Arial" panose="020B0604020202020204" pitchFamily="34" charset="0"/>
                      </a:endParaRPr>
                    </a:p>
                  </a:txBody>
                  <a:tcPr marL="23921" marR="239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50000"/>
                      </a:schemeClr>
                    </a:solidFill>
                  </a:tcPr>
                </a:tc>
                <a:extLst>
                  <a:ext uri="{0D108BD9-81ED-4DB2-BD59-A6C34878D82A}">
                    <a16:rowId xmlns="" xmlns:a16="http://schemas.microsoft.com/office/drawing/2014/main" val="10001"/>
                  </a:ext>
                </a:extLst>
              </a:tr>
              <a:tr h="3974527">
                <a:tc>
                  <a:txBody>
                    <a:bodyPr/>
                    <a:lstStyle/>
                    <a:p>
                      <a:pPr marL="0" marR="0">
                        <a:lnSpc>
                          <a:spcPct val="100000"/>
                        </a:lnSpc>
                        <a:spcBef>
                          <a:spcPts val="0"/>
                        </a:spcBef>
                        <a:spcAft>
                          <a:spcPts val="0"/>
                        </a:spcAft>
                      </a:pPr>
                      <a:r>
                        <a:rPr lang="id-ID" sz="2000" dirty="0">
                          <a:solidFill>
                            <a:srgbClr val="FFFF00"/>
                          </a:solidFill>
                          <a:effectLst/>
                          <a:latin typeface="Arial Rounded MT Bold" panose="020F0704030504030204" pitchFamily="34" charset="0"/>
                          <a:cs typeface="Arial" panose="020B0604020202020204" pitchFamily="34" charset="0"/>
                        </a:rPr>
                        <a:t>Pengetahuan</a:t>
                      </a:r>
                      <a:r>
                        <a:rPr lang="en-US" sz="2000" dirty="0">
                          <a:effectLst/>
                          <a:latin typeface="Arial Rounded MT Bold" panose="020F0704030504030204" pitchFamily="34" charset="0"/>
                          <a:cs typeface="Arial" panose="020B0604020202020204" pitchFamily="34" charset="0"/>
                        </a:rPr>
                        <a:t> (KI-3</a:t>
                      </a:r>
                      <a:r>
                        <a:rPr lang="en-US" sz="2000" dirty="0" smtClean="0">
                          <a:effectLst/>
                          <a:latin typeface="Arial Rounded MT Bold" panose="020F0704030504030204" pitchFamily="34" charset="0"/>
                          <a:cs typeface="Arial" panose="020B0604020202020204" pitchFamily="34" charset="0"/>
                        </a:rPr>
                        <a:t>)</a:t>
                      </a:r>
                      <a:endParaRPr lang="en-US" sz="2000" dirty="0">
                        <a:effectLst/>
                        <a:latin typeface="Arial Rounded MT Bold" panose="020F0704030504030204" pitchFamily="34" charset="0"/>
                        <a:cs typeface="Arial" panose="020B0604020202020204" pitchFamily="34" charset="0"/>
                      </a:endParaRPr>
                    </a:p>
                  </a:txBody>
                  <a:tcPr marL="23921" marR="239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50000"/>
                      </a:schemeClr>
                    </a:solidFill>
                  </a:tcPr>
                </a:tc>
                <a:tc>
                  <a:txBody>
                    <a:bodyPr/>
                    <a:lstStyle/>
                    <a:p>
                      <a:pPr marL="71755" marR="71755">
                        <a:lnSpc>
                          <a:spcPct val="80000"/>
                        </a:lnSpc>
                        <a:spcBef>
                          <a:spcPts val="0"/>
                        </a:spcBef>
                        <a:spcAft>
                          <a:spcPts val="0"/>
                        </a:spcAft>
                      </a:pPr>
                      <a:r>
                        <a:rPr lang="en-US" sz="2000" dirty="0">
                          <a:effectLst/>
                          <a:latin typeface="Arial Rounded MT Bold" panose="020F0704030504030204" pitchFamily="34" charset="0"/>
                          <a:cs typeface="Arial" panose="020B0604020202020204" pitchFamily="34" charset="0"/>
                        </a:rPr>
                        <a:t>Memahami, m</a:t>
                      </a:r>
                      <a:r>
                        <a:rPr lang="id-ID" sz="2000" dirty="0">
                          <a:effectLst/>
                          <a:latin typeface="Arial Rounded MT Bold" panose="020F0704030504030204" pitchFamily="34" charset="0"/>
                          <a:cs typeface="Arial" panose="020B0604020202020204" pitchFamily="34" charset="0"/>
                        </a:rPr>
                        <a:t>enerapkan</a:t>
                      </a:r>
                      <a:r>
                        <a:rPr lang="en-US" sz="2000" dirty="0">
                          <a:effectLst/>
                          <a:latin typeface="Arial Rounded MT Bold" panose="020F0704030504030204" pitchFamily="34" charset="0"/>
                          <a:cs typeface="Arial" panose="020B0604020202020204" pitchFamily="34" charset="0"/>
                        </a:rPr>
                        <a:t>, menganalisis, dan mengevaluasi</a:t>
                      </a:r>
                      <a:r>
                        <a:rPr lang="id-ID" sz="2000" dirty="0">
                          <a:effectLst/>
                          <a:latin typeface="Arial Rounded MT Bold" panose="020F0704030504030204" pitchFamily="34" charset="0"/>
                          <a:cs typeface="Arial" panose="020B0604020202020204" pitchFamily="34" charset="0"/>
                        </a:rPr>
                        <a:t> tentang pengetahuan faktual, konseptual, operasional dasar, dan metakognitif sesuai dengan bidang dan lingkup kerja pada tingkat teknis, spesifik, detil, dan kompleks, berkenaan dengan ilmu pengetahuan, teknologi, seni, budaya, dan humaniora dalam konteks pengembangan potensi diri sebagai bagian dari keluarga, sekolah, dunia kerja, warga masyarakat nasional, regional, dan internasional.</a:t>
                      </a:r>
                      <a:endParaRPr lang="en-US" sz="2000" dirty="0">
                        <a:effectLst/>
                        <a:latin typeface="Arial Rounded MT Bold" panose="020F0704030504030204" pitchFamily="34" charset="0"/>
                        <a:ea typeface="Calibri"/>
                        <a:cs typeface="Arial" panose="020B0604020202020204" pitchFamily="34" charset="0"/>
                      </a:endParaRPr>
                    </a:p>
                  </a:txBody>
                  <a:tcPr marL="23921" marR="239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50000"/>
                      </a:schemeClr>
                    </a:solidFill>
                  </a:tcPr>
                </a:tc>
                <a:tc>
                  <a:txBody>
                    <a:bodyPr/>
                    <a:lstStyle/>
                    <a:p>
                      <a:pPr marL="71755" marR="71755">
                        <a:lnSpc>
                          <a:spcPct val="80000"/>
                        </a:lnSpc>
                        <a:spcBef>
                          <a:spcPts val="0"/>
                        </a:spcBef>
                        <a:spcAft>
                          <a:spcPts val="0"/>
                        </a:spcAft>
                      </a:pPr>
                      <a:r>
                        <a:rPr lang="en-US" sz="2000" dirty="0">
                          <a:effectLst/>
                          <a:latin typeface="Arial Rounded MT Bold" panose="020F0704030504030204" pitchFamily="34" charset="0"/>
                          <a:cs typeface="Arial" panose="020B0604020202020204" pitchFamily="34" charset="0"/>
                        </a:rPr>
                        <a:t>Memahami, m</a:t>
                      </a:r>
                      <a:r>
                        <a:rPr lang="id-ID" sz="2000" dirty="0">
                          <a:effectLst/>
                          <a:latin typeface="Arial Rounded MT Bold" panose="020F0704030504030204" pitchFamily="34" charset="0"/>
                          <a:cs typeface="Arial" panose="020B0604020202020204" pitchFamily="34" charset="0"/>
                        </a:rPr>
                        <a:t>enerapkan</a:t>
                      </a:r>
                      <a:r>
                        <a:rPr lang="en-US" sz="2000" dirty="0">
                          <a:effectLst/>
                          <a:latin typeface="Arial Rounded MT Bold" panose="020F0704030504030204" pitchFamily="34" charset="0"/>
                          <a:cs typeface="Arial" panose="020B0604020202020204" pitchFamily="34" charset="0"/>
                        </a:rPr>
                        <a:t>, menganalisis, dan mengevaluasi</a:t>
                      </a:r>
                      <a:r>
                        <a:rPr lang="id-ID" sz="2000" dirty="0">
                          <a:effectLst/>
                          <a:latin typeface="Arial Rounded MT Bold" panose="020F0704030504030204" pitchFamily="34" charset="0"/>
                          <a:cs typeface="Arial" panose="020B0604020202020204" pitchFamily="34" charset="0"/>
                        </a:rPr>
                        <a:t> tentang pengetahuan faktual, konseptual, operasional lanjut, dan metakognitif secara multidisiplin sesuai dengan bidang dan lingkup kerja pada tingkat teknis, spesifik, detil, dan kompleks, berkenaan dengan ilmu pengetahuan, teknologi, seni, budaya, dan humaniora dalam konteks pengembangan potensi diri sebagai bagian dari keluarga, sekolah, dunia kerja, warga masyarakat nasional, regional, dan internasional.</a:t>
                      </a:r>
                      <a:endParaRPr lang="en-US" sz="2000" dirty="0">
                        <a:effectLst/>
                        <a:latin typeface="Arial Rounded MT Bold" panose="020F0704030504030204" pitchFamily="34" charset="0"/>
                        <a:ea typeface="Calibri"/>
                        <a:cs typeface="Arial" panose="020B0604020202020204" pitchFamily="34" charset="0"/>
                      </a:endParaRPr>
                    </a:p>
                  </a:txBody>
                  <a:tcPr marL="23921" marR="23921"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10003"/>
                  </a:ext>
                </a:extLst>
              </a:tr>
            </a:tbl>
          </a:graphicData>
        </a:graphic>
      </p:graphicFrame>
      <p:grpSp>
        <p:nvGrpSpPr>
          <p:cNvPr id="5" name="Group 4"/>
          <p:cNvGrpSpPr/>
          <p:nvPr/>
        </p:nvGrpSpPr>
        <p:grpSpPr>
          <a:xfrm>
            <a:off x="310109" y="6334391"/>
            <a:ext cx="3968102" cy="540000"/>
            <a:chOff x="310109" y="6334391"/>
            <a:chExt cx="3968102" cy="540000"/>
          </a:xfrm>
        </p:grpSpPr>
        <p:pic>
          <p:nvPicPr>
            <p:cNvPr id="6" name="Picture 5"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7" name="TextBox 6"/>
            <p:cNvSpPr txBox="1"/>
            <p:nvPr/>
          </p:nvSpPr>
          <p:spPr>
            <a:xfrm>
              <a:off x="776931" y="6446619"/>
              <a:ext cx="3501280" cy="338554"/>
            </a:xfrm>
            <a:prstGeom prst="rect">
              <a:avLst/>
            </a:prstGeom>
            <a:noFill/>
          </p:spPr>
          <p:txBody>
            <a:bodyPr wrap="none" rtlCol="0">
              <a:spAutoFit/>
            </a:bodyPr>
            <a:lstStyle/>
            <a:p>
              <a:pPr defTabSz="457200"/>
              <a:r>
                <a:rPr lang="en-US" sz="1600" b="1" i="1" dirty="0">
                  <a:solidFill>
                    <a:srgbClr val="002060"/>
                  </a:solidFill>
                </a:rPr>
                <a:t>Subdit Kurikulum, Direktorat PSMK</a:t>
              </a:r>
            </a:p>
          </p:txBody>
        </p:sp>
      </p:grpSp>
    </p:spTree>
    <p:extLst>
      <p:ext uri="{BB962C8B-B14F-4D97-AF65-F5344CB8AC3E}">
        <p14:creationId xmlns:p14="http://schemas.microsoft.com/office/powerpoint/2010/main" val="3369625192"/>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ph type="title"/>
          </p:nvPr>
        </p:nvSpPr>
        <p:spPr>
          <a:xfrm>
            <a:off x="2922494" y="643350"/>
            <a:ext cx="8610600" cy="351733"/>
          </a:xfrm>
        </p:spPr>
        <p:txBody>
          <a:bodyPr>
            <a:normAutofit fontScale="90000"/>
          </a:bodyPr>
          <a:lstStyle/>
          <a:p>
            <a:r>
              <a:rPr lang="id-ID" sz="3200" b="1" dirty="0" smtClean="0">
                <a:latin typeface="Arial Rounded MT Bold" panose="020F0704030504030204" pitchFamily="34" charset="0"/>
                <a:cs typeface="Arial" panose="020B0604020202020204" pitchFamily="34" charset="0"/>
              </a:rPr>
              <a:t>KOMPETENSI</a:t>
            </a:r>
            <a:r>
              <a:rPr lang="en-US" sz="3200" b="1" dirty="0" smtClean="0">
                <a:latin typeface="Arial Rounded MT Bold" panose="020F0704030504030204" pitchFamily="34" charset="0"/>
                <a:cs typeface="Arial" panose="020B0604020202020204" pitchFamily="34" charset="0"/>
              </a:rPr>
              <a:t> INTI</a:t>
            </a:r>
            <a:endParaRPr lang="en-US" sz="3200" dirty="0">
              <a:latin typeface="Arial Rounded MT Bold" panose="020F0704030504030204" pitchFamily="34" charset="0"/>
              <a:cs typeface="Arial" panose="020B0604020202020204" pitchFamily="34" charset="0"/>
            </a:endParaRPr>
          </a:p>
        </p:txBody>
      </p:sp>
      <p:graphicFrame>
        <p:nvGraphicFramePr>
          <p:cNvPr id="4" name="Content Placeholder 3"/>
          <p:cNvGraphicFramePr>
            <a:graphicFrameLocks/>
          </p:cNvGraphicFramePr>
          <p:nvPr>
            <p:extLst>
              <p:ext uri="{D42A27DB-BD31-4B8C-83A1-F6EECF244321}">
                <p14:modId xmlns:p14="http://schemas.microsoft.com/office/powerpoint/2010/main" val="1661947832"/>
              </p:ext>
            </p:extLst>
          </p:nvPr>
        </p:nvGraphicFramePr>
        <p:xfrm>
          <a:off x="697124" y="1076652"/>
          <a:ext cx="10756232" cy="5230368"/>
        </p:xfrm>
        <a:graphic>
          <a:graphicData uri="http://schemas.openxmlformats.org/drawingml/2006/table">
            <a:tbl>
              <a:tblPr firstRow="1" firstCol="1" bandRow="1">
                <a:tableStyleId>{5940675A-B579-460E-94D1-54222C63F5DA}</a:tableStyleId>
              </a:tblPr>
              <a:tblGrid>
                <a:gridCol w="2093496">
                  <a:extLst>
                    <a:ext uri="{9D8B030D-6E8A-4147-A177-3AD203B41FA5}">
                      <a16:colId xmlns="" xmlns:a16="http://schemas.microsoft.com/office/drawing/2014/main" val="20000"/>
                    </a:ext>
                  </a:extLst>
                </a:gridCol>
                <a:gridCol w="4331368">
                  <a:extLst>
                    <a:ext uri="{9D8B030D-6E8A-4147-A177-3AD203B41FA5}">
                      <a16:colId xmlns="" xmlns:a16="http://schemas.microsoft.com/office/drawing/2014/main" val="20001"/>
                    </a:ext>
                  </a:extLst>
                </a:gridCol>
                <a:gridCol w="4331368">
                  <a:extLst>
                    <a:ext uri="{9D8B030D-6E8A-4147-A177-3AD203B41FA5}">
                      <a16:colId xmlns="" xmlns:a16="http://schemas.microsoft.com/office/drawing/2014/main" val="20002"/>
                    </a:ext>
                  </a:extLst>
                </a:gridCol>
              </a:tblGrid>
              <a:tr h="187373">
                <a:tc rowSpan="2">
                  <a:txBody>
                    <a:bodyPr/>
                    <a:lstStyle/>
                    <a:p>
                      <a:pPr marL="0" marR="0" algn="ctr">
                        <a:lnSpc>
                          <a:spcPct val="90000"/>
                        </a:lnSpc>
                        <a:spcBef>
                          <a:spcPts val="0"/>
                        </a:spcBef>
                        <a:spcAft>
                          <a:spcPts val="0"/>
                        </a:spcAft>
                      </a:pPr>
                      <a:r>
                        <a:rPr lang="id-ID" sz="1800" dirty="0">
                          <a:effectLst/>
                          <a:latin typeface="Arial Rounded MT Bold" panose="020F0704030504030204" pitchFamily="34" charset="0"/>
                        </a:rPr>
                        <a:t>KOMPETENSI</a:t>
                      </a:r>
                      <a:r>
                        <a:rPr lang="en-US" sz="1800" dirty="0">
                          <a:effectLst/>
                          <a:latin typeface="Arial Rounded MT Bold" panose="020F0704030504030204" pitchFamily="34" charset="0"/>
                        </a:rPr>
                        <a:t> INTI</a:t>
                      </a:r>
                      <a:endParaRPr lang="en-US" sz="1800" dirty="0">
                        <a:solidFill>
                          <a:schemeClr val="bg1"/>
                        </a:solidFill>
                        <a:effectLst/>
                        <a:latin typeface="Arial Rounded MT Bold" panose="020F0704030504030204" pitchFamily="34" charset="0"/>
                        <a:ea typeface="Calibri"/>
                        <a:cs typeface="Arial" panose="020B0604020202020204" pitchFamily="34" charset="0"/>
                      </a:endParaRPr>
                    </a:p>
                  </a:txBody>
                  <a:tcPr marL="23921" marR="239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50000"/>
                      </a:schemeClr>
                    </a:solidFill>
                  </a:tcPr>
                </a:tc>
                <a:tc gridSpan="2">
                  <a:txBody>
                    <a:bodyPr/>
                    <a:lstStyle/>
                    <a:p>
                      <a:pPr marL="0" marR="0" algn="ctr">
                        <a:lnSpc>
                          <a:spcPct val="90000"/>
                        </a:lnSpc>
                        <a:spcBef>
                          <a:spcPts val="0"/>
                        </a:spcBef>
                        <a:spcAft>
                          <a:spcPts val="0"/>
                        </a:spcAft>
                      </a:pPr>
                      <a:r>
                        <a:rPr lang="id-ID" sz="2200">
                          <a:effectLst/>
                          <a:latin typeface="Arial Rounded MT Bold" panose="020F0704030504030204" pitchFamily="34" charset="0"/>
                        </a:rPr>
                        <a:t>DESKRIPSI KOMPETENSI</a:t>
                      </a:r>
                      <a:endParaRPr lang="en-US" sz="2200">
                        <a:solidFill>
                          <a:schemeClr val="bg1"/>
                        </a:solidFill>
                        <a:effectLst/>
                        <a:latin typeface="Arial Rounded MT Bold" panose="020F0704030504030204" pitchFamily="34" charset="0"/>
                        <a:ea typeface="Calibri"/>
                        <a:cs typeface="Arial" panose="020B0604020202020204" pitchFamily="34" charset="0"/>
                      </a:endParaRPr>
                    </a:p>
                  </a:txBody>
                  <a:tcPr marL="23921" marR="239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50000"/>
                      </a:schemeClr>
                    </a:solidFill>
                  </a:tcPr>
                </a:tc>
                <a:tc hMerge="1">
                  <a:txBody>
                    <a:bodyPr/>
                    <a:lstStyle/>
                    <a:p>
                      <a:endParaRPr lang="en-US"/>
                    </a:p>
                  </a:txBody>
                  <a:tcPr/>
                </a:tc>
                <a:extLst>
                  <a:ext uri="{0D108BD9-81ED-4DB2-BD59-A6C34878D82A}">
                    <a16:rowId xmlns="" xmlns:a16="http://schemas.microsoft.com/office/drawing/2014/main" val="10000"/>
                  </a:ext>
                </a:extLst>
              </a:tr>
              <a:tr h="63892">
                <a:tc vMerge="1">
                  <a:txBody>
                    <a:bodyPr/>
                    <a:lstStyle/>
                    <a:p>
                      <a:endParaRPr lang="en-US"/>
                    </a:p>
                  </a:txBody>
                  <a:tcPr/>
                </a:tc>
                <a:tc>
                  <a:txBody>
                    <a:bodyPr/>
                    <a:lstStyle/>
                    <a:p>
                      <a:pPr marL="228600" marR="35560" algn="ctr">
                        <a:lnSpc>
                          <a:spcPct val="90000"/>
                        </a:lnSpc>
                        <a:spcBef>
                          <a:spcPts val="0"/>
                        </a:spcBef>
                        <a:spcAft>
                          <a:spcPts val="0"/>
                        </a:spcAft>
                      </a:pPr>
                      <a:r>
                        <a:rPr lang="en-US" sz="1800" dirty="0">
                          <a:effectLst/>
                          <a:latin typeface="Arial Rounded MT Bold" panose="020F0704030504030204" pitchFamily="34" charset="0"/>
                        </a:rPr>
                        <a:t>3 Tahun</a:t>
                      </a:r>
                      <a:endParaRPr lang="en-US" sz="1800" dirty="0">
                        <a:solidFill>
                          <a:schemeClr val="bg1"/>
                        </a:solidFill>
                        <a:effectLst/>
                        <a:latin typeface="Arial Rounded MT Bold" panose="020F0704030504030204" pitchFamily="34" charset="0"/>
                        <a:ea typeface="Calibri"/>
                        <a:cs typeface="Arial" panose="020B0604020202020204" pitchFamily="34" charset="0"/>
                      </a:endParaRPr>
                    </a:p>
                  </a:txBody>
                  <a:tcPr marL="23921" marR="239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50000"/>
                      </a:schemeClr>
                    </a:solidFill>
                  </a:tcPr>
                </a:tc>
                <a:tc>
                  <a:txBody>
                    <a:bodyPr/>
                    <a:lstStyle/>
                    <a:p>
                      <a:pPr marL="228600" marR="35560" algn="ctr">
                        <a:lnSpc>
                          <a:spcPct val="90000"/>
                        </a:lnSpc>
                        <a:spcBef>
                          <a:spcPts val="0"/>
                        </a:spcBef>
                        <a:spcAft>
                          <a:spcPts val="0"/>
                        </a:spcAft>
                      </a:pPr>
                      <a:r>
                        <a:rPr lang="en-US" sz="1800" dirty="0">
                          <a:effectLst/>
                          <a:latin typeface="Arial Rounded MT Bold" panose="020F0704030504030204" pitchFamily="34" charset="0"/>
                        </a:rPr>
                        <a:t>4 Tahun</a:t>
                      </a:r>
                      <a:endParaRPr lang="en-US" sz="1800" dirty="0">
                        <a:solidFill>
                          <a:schemeClr val="bg1"/>
                        </a:solidFill>
                        <a:effectLst/>
                        <a:latin typeface="Arial Rounded MT Bold" panose="020F0704030504030204" pitchFamily="34" charset="0"/>
                        <a:ea typeface="Calibri"/>
                        <a:cs typeface="Arial" panose="020B0604020202020204" pitchFamily="34" charset="0"/>
                      </a:endParaRPr>
                    </a:p>
                  </a:txBody>
                  <a:tcPr marL="23921" marR="239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50000"/>
                      </a:schemeClr>
                    </a:solidFill>
                  </a:tcPr>
                </a:tc>
                <a:extLst>
                  <a:ext uri="{0D108BD9-81ED-4DB2-BD59-A6C34878D82A}">
                    <a16:rowId xmlns="" xmlns:a16="http://schemas.microsoft.com/office/drawing/2014/main" val="10001"/>
                  </a:ext>
                </a:extLst>
              </a:tr>
              <a:tr h="3974527">
                <a:tc>
                  <a:txBody>
                    <a:bodyPr/>
                    <a:lstStyle/>
                    <a:p>
                      <a:pPr marL="0" marR="0">
                        <a:lnSpc>
                          <a:spcPct val="100000"/>
                        </a:lnSpc>
                        <a:spcBef>
                          <a:spcPts val="0"/>
                        </a:spcBef>
                        <a:spcAft>
                          <a:spcPts val="0"/>
                        </a:spcAft>
                      </a:pPr>
                      <a:r>
                        <a:rPr lang="id-ID" sz="1600" dirty="0">
                          <a:solidFill>
                            <a:srgbClr val="FFFF00"/>
                          </a:solidFill>
                          <a:effectLst/>
                          <a:latin typeface="Arial Rounded MT Bold" panose="020F0704030504030204" pitchFamily="34" charset="0"/>
                          <a:cs typeface="Arial" panose="020B0604020202020204" pitchFamily="34" charset="0"/>
                        </a:rPr>
                        <a:t>Keterampilan</a:t>
                      </a:r>
                      <a:r>
                        <a:rPr lang="en-US" sz="1600" dirty="0">
                          <a:solidFill>
                            <a:srgbClr val="FFFF00"/>
                          </a:solidFill>
                          <a:effectLst/>
                          <a:latin typeface="Arial Rounded MT Bold" panose="020F0704030504030204" pitchFamily="34" charset="0"/>
                          <a:cs typeface="Arial" panose="020B0604020202020204" pitchFamily="34" charset="0"/>
                        </a:rPr>
                        <a:t> </a:t>
                      </a:r>
                      <a:r>
                        <a:rPr lang="en-US" sz="1600" dirty="0">
                          <a:solidFill>
                            <a:schemeClr val="tx1"/>
                          </a:solidFill>
                          <a:effectLst/>
                          <a:latin typeface="Arial Rounded MT Bold" panose="020F0704030504030204" pitchFamily="34" charset="0"/>
                          <a:cs typeface="Arial" panose="020B0604020202020204" pitchFamily="34" charset="0"/>
                        </a:rPr>
                        <a:t>(KI-4)</a:t>
                      </a:r>
                      <a:r>
                        <a:rPr lang="id-ID" sz="1600" dirty="0">
                          <a:solidFill>
                            <a:schemeClr val="tx1"/>
                          </a:solidFill>
                          <a:effectLst/>
                          <a:latin typeface="Arial Rounded MT Bold" panose="020F0704030504030204" pitchFamily="34" charset="0"/>
                          <a:cs typeface="Arial" panose="020B0604020202020204" pitchFamily="34" charset="0"/>
                        </a:rPr>
                        <a:t> </a:t>
                      </a:r>
                      <a:endParaRPr lang="en-US" sz="1600" dirty="0">
                        <a:solidFill>
                          <a:schemeClr val="tx1"/>
                        </a:solidFill>
                        <a:effectLst/>
                        <a:latin typeface="Arial Rounded MT Bold" panose="020F0704030504030204" pitchFamily="34" charset="0"/>
                        <a:ea typeface="Calibri"/>
                        <a:cs typeface="Arial" panose="020B0604020202020204" pitchFamily="34" charset="0"/>
                      </a:endParaRPr>
                    </a:p>
                  </a:txBody>
                  <a:tcPr marL="23921" marR="239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50000"/>
                      </a:schemeClr>
                    </a:solidFill>
                  </a:tcPr>
                </a:tc>
                <a:tc>
                  <a:txBody>
                    <a:bodyPr/>
                    <a:lstStyle/>
                    <a:p>
                      <a:pPr marL="0" marR="0">
                        <a:lnSpc>
                          <a:spcPct val="80000"/>
                        </a:lnSpc>
                        <a:spcBef>
                          <a:spcPts val="0"/>
                        </a:spcBef>
                        <a:spcAft>
                          <a:spcPts val="0"/>
                        </a:spcAft>
                      </a:pPr>
                      <a:r>
                        <a:rPr lang="en-US" sz="1600" dirty="0">
                          <a:solidFill>
                            <a:schemeClr val="tx1"/>
                          </a:solidFill>
                          <a:effectLst/>
                          <a:latin typeface="Arial Rounded MT Bold" panose="020F0704030504030204" pitchFamily="34" charset="0"/>
                          <a:cs typeface="Arial" panose="020B0604020202020204" pitchFamily="34" charset="0"/>
                        </a:rPr>
                        <a:t>Melaksanakan tugas spesifik, dengan menggunakan alat, informasi, dan prosedur kerja yang lazim dilakukan </a:t>
                      </a:r>
                      <a:r>
                        <a:rPr lang="id-ID" sz="1600" dirty="0">
                          <a:solidFill>
                            <a:schemeClr val="tx1"/>
                          </a:solidFill>
                          <a:effectLst/>
                          <a:latin typeface="Arial Rounded MT Bold" panose="020F0704030504030204" pitchFamily="34" charset="0"/>
                          <a:cs typeface="Arial" panose="020B0604020202020204" pitchFamily="34" charset="0"/>
                        </a:rPr>
                        <a:t>serta menyelesaikan </a:t>
                      </a:r>
                      <a:r>
                        <a:rPr lang="en-US" sz="1600" dirty="0">
                          <a:solidFill>
                            <a:schemeClr val="tx1"/>
                          </a:solidFill>
                          <a:effectLst/>
                          <a:latin typeface="Arial Rounded MT Bold" panose="020F0704030504030204" pitchFamily="34" charset="0"/>
                          <a:cs typeface="Arial" panose="020B0604020202020204" pitchFamily="34" charset="0"/>
                        </a:rPr>
                        <a:t>masalah </a:t>
                      </a:r>
                      <a:r>
                        <a:rPr lang="id-ID" sz="1600" dirty="0">
                          <a:solidFill>
                            <a:schemeClr val="tx1"/>
                          </a:solidFill>
                          <a:effectLst/>
                          <a:latin typeface="Arial Rounded MT Bold" panose="020F0704030504030204" pitchFamily="34" charset="0"/>
                          <a:cs typeface="Arial" panose="020B0604020202020204" pitchFamily="34" charset="0"/>
                        </a:rPr>
                        <a:t>sederhana </a:t>
                      </a:r>
                      <a:r>
                        <a:rPr lang="en-US" sz="1600" dirty="0">
                          <a:solidFill>
                            <a:schemeClr val="tx1"/>
                          </a:solidFill>
                          <a:effectLst/>
                          <a:latin typeface="Arial Rounded MT Bold" panose="020F0704030504030204" pitchFamily="34" charset="0"/>
                          <a:cs typeface="Arial" panose="020B0604020202020204" pitchFamily="34" charset="0"/>
                        </a:rPr>
                        <a:t>sesuai dengan bidang </a:t>
                      </a:r>
                      <a:r>
                        <a:rPr lang="id-ID" sz="1600" dirty="0">
                          <a:solidFill>
                            <a:schemeClr val="tx1"/>
                          </a:solidFill>
                          <a:effectLst/>
                          <a:latin typeface="Arial Rounded MT Bold" panose="020F0704030504030204" pitchFamily="34" charset="0"/>
                          <a:cs typeface="Arial" panose="020B0604020202020204" pitchFamily="34" charset="0"/>
                        </a:rPr>
                        <a:t>kerja</a:t>
                      </a:r>
                      <a:r>
                        <a:rPr lang="en-US" sz="1600" dirty="0">
                          <a:solidFill>
                            <a:schemeClr val="tx1"/>
                          </a:solidFill>
                          <a:effectLst/>
                          <a:latin typeface="Arial Rounded MT Bold" panose="020F0704030504030204" pitchFamily="34" charset="0"/>
                          <a:cs typeface="Arial" panose="020B0604020202020204" pitchFamily="34" charset="0"/>
                        </a:rPr>
                        <a:t>.</a:t>
                      </a:r>
                    </a:p>
                    <a:p>
                      <a:pPr marL="0" marR="0">
                        <a:lnSpc>
                          <a:spcPct val="80000"/>
                        </a:lnSpc>
                        <a:spcBef>
                          <a:spcPts val="0"/>
                        </a:spcBef>
                        <a:spcAft>
                          <a:spcPts val="0"/>
                        </a:spcAft>
                      </a:pPr>
                      <a:r>
                        <a:rPr lang="en-US" sz="1600" dirty="0">
                          <a:solidFill>
                            <a:schemeClr val="tx1"/>
                          </a:solidFill>
                          <a:effectLst/>
                          <a:latin typeface="Arial Rounded MT Bold" panose="020F0704030504030204" pitchFamily="34" charset="0"/>
                          <a:cs typeface="Arial" panose="020B0604020202020204" pitchFamily="34" charset="0"/>
                        </a:rPr>
                        <a:t>Menampilkan kinerja di bawah bimbingan dengan mutu dan kuantitas yang terukur sesuai dengan standar kompetensi kerja</a:t>
                      </a:r>
                      <a:r>
                        <a:rPr lang="id-ID" sz="1600" dirty="0">
                          <a:solidFill>
                            <a:schemeClr val="tx1"/>
                          </a:solidFill>
                          <a:effectLst/>
                          <a:latin typeface="Arial Rounded MT Bold" panose="020F0704030504030204" pitchFamily="34" charset="0"/>
                          <a:cs typeface="Arial" panose="020B0604020202020204" pitchFamily="34" charset="0"/>
                        </a:rPr>
                        <a:t>.</a:t>
                      </a:r>
                      <a:endParaRPr lang="en-US" sz="1600" dirty="0">
                        <a:solidFill>
                          <a:schemeClr val="tx1"/>
                        </a:solidFill>
                        <a:effectLst/>
                        <a:latin typeface="Arial Rounded MT Bold" panose="020F0704030504030204" pitchFamily="34" charset="0"/>
                        <a:cs typeface="Arial" panose="020B0604020202020204" pitchFamily="34" charset="0"/>
                      </a:endParaRPr>
                    </a:p>
                    <a:p>
                      <a:pPr marL="0" marR="0">
                        <a:lnSpc>
                          <a:spcPct val="80000"/>
                        </a:lnSpc>
                        <a:spcBef>
                          <a:spcPts val="0"/>
                        </a:spcBef>
                        <a:spcAft>
                          <a:spcPts val="0"/>
                        </a:spcAft>
                      </a:pPr>
                      <a:r>
                        <a:rPr lang="en-US" sz="1600" dirty="0">
                          <a:solidFill>
                            <a:schemeClr val="tx1"/>
                          </a:solidFill>
                          <a:effectLst/>
                          <a:latin typeface="Arial Rounded MT Bold" panose="020F0704030504030204" pitchFamily="34" charset="0"/>
                          <a:cs typeface="Arial" panose="020B0604020202020204" pitchFamily="34" charset="0"/>
                        </a:rPr>
                        <a:t>Menunjukkan</a:t>
                      </a:r>
                      <a:r>
                        <a:rPr lang="en-US" sz="1600" spc="285" dirty="0">
                          <a:solidFill>
                            <a:schemeClr val="tx1"/>
                          </a:solidFill>
                          <a:effectLst/>
                          <a:latin typeface="Arial Rounded MT Bold" panose="020F0704030504030204" pitchFamily="34" charset="0"/>
                          <a:cs typeface="Arial" panose="020B0604020202020204" pitchFamily="34" charset="0"/>
                        </a:rPr>
                        <a:t> </a:t>
                      </a:r>
                      <a:r>
                        <a:rPr lang="id-ID" sz="1600" dirty="0">
                          <a:solidFill>
                            <a:schemeClr val="tx1"/>
                          </a:solidFill>
                          <a:effectLst/>
                          <a:latin typeface="Arial Rounded MT Bold" panose="020F0704030504030204" pitchFamily="34" charset="0"/>
                          <a:cs typeface="Arial" panose="020B0604020202020204" pitchFamily="34" charset="0"/>
                        </a:rPr>
                        <a:t>keterampilan </a:t>
                      </a:r>
                      <a:r>
                        <a:rPr lang="en-US" sz="1600" dirty="0">
                          <a:solidFill>
                            <a:schemeClr val="tx1"/>
                          </a:solidFill>
                          <a:effectLst/>
                          <a:latin typeface="Arial Rounded MT Bold" panose="020F0704030504030204" pitchFamily="34" charset="0"/>
                          <a:cs typeface="Arial" panose="020B0604020202020204" pitchFamily="34" charset="0"/>
                        </a:rPr>
                        <a:t>menalar, mengolah, dan menyaji secara efektif, </a:t>
                      </a:r>
                      <a:r>
                        <a:rPr lang="id-ID" sz="1600" dirty="0">
                          <a:solidFill>
                            <a:schemeClr val="tx1"/>
                          </a:solidFill>
                          <a:effectLst/>
                          <a:latin typeface="Arial Rounded MT Bold" panose="020F0704030504030204" pitchFamily="34" charset="0"/>
                          <a:cs typeface="Arial" panose="020B0604020202020204" pitchFamily="34" charset="0"/>
                        </a:rPr>
                        <a:t>kreatif</a:t>
                      </a:r>
                      <a:r>
                        <a:rPr lang="en-US" sz="1600" dirty="0">
                          <a:solidFill>
                            <a:schemeClr val="tx1"/>
                          </a:solidFill>
                          <a:effectLst/>
                          <a:latin typeface="Arial Rounded MT Bold" panose="020F0704030504030204" pitchFamily="34" charset="0"/>
                          <a:cs typeface="Arial" panose="020B0604020202020204" pitchFamily="34" charset="0"/>
                        </a:rPr>
                        <a:t>, </a:t>
                      </a:r>
                      <a:r>
                        <a:rPr lang="id-ID" sz="1600" dirty="0">
                          <a:solidFill>
                            <a:schemeClr val="tx1"/>
                          </a:solidFill>
                          <a:effectLst/>
                          <a:latin typeface="Arial Rounded MT Bold" panose="020F0704030504030204" pitchFamily="34" charset="0"/>
                          <a:cs typeface="Arial" panose="020B0604020202020204" pitchFamily="34" charset="0"/>
                        </a:rPr>
                        <a:t>produktif, kritis, mandiri, kolaboratif, </a:t>
                      </a:r>
                      <a:r>
                        <a:rPr lang="en-US" sz="1600" dirty="0">
                          <a:solidFill>
                            <a:schemeClr val="tx1"/>
                          </a:solidFill>
                          <a:effectLst/>
                          <a:latin typeface="Arial Rounded MT Bold" panose="020F0704030504030204" pitchFamily="34" charset="0"/>
                          <a:cs typeface="Arial" panose="020B0604020202020204" pitchFamily="34" charset="0"/>
                        </a:rPr>
                        <a:t>komunikatif, dan solutif dalam ranah abstrak terkait dengan pengembangan dari yang dipelajarinya di sekolah, serta mampu melaksanakan tugas spesifik di bawah pengawasan langsung.</a:t>
                      </a:r>
                    </a:p>
                    <a:p>
                      <a:pPr marL="0" marR="0">
                        <a:lnSpc>
                          <a:spcPct val="80000"/>
                        </a:lnSpc>
                        <a:spcBef>
                          <a:spcPts val="0"/>
                        </a:spcBef>
                        <a:spcAft>
                          <a:spcPts val="0"/>
                        </a:spcAft>
                      </a:pPr>
                      <a:r>
                        <a:rPr lang="en-US" sz="1600" dirty="0">
                          <a:solidFill>
                            <a:schemeClr val="tx1"/>
                          </a:solidFill>
                          <a:effectLst/>
                          <a:latin typeface="Arial Rounded MT Bold" panose="020F0704030504030204" pitchFamily="34" charset="0"/>
                          <a:cs typeface="Arial" panose="020B0604020202020204" pitchFamily="34" charset="0"/>
                        </a:rPr>
                        <a:t>Menunjukkan keterampilan </a:t>
                      </a:r>
                      <a:r>
                        <a:rPr lang="en-US" sz="1600" dirty="0" smtClean="0">
                          <a:solidFill>
                            <a:schemeClr val="tx1"/>
                          </a:solidFill>
                          <a:effectLst/>
                          <a:latin typeface="Arial Rounded MT Bold" panose="020F0704030504030204" pitchFamily="34" charset="0"/>
                          <a:cs typeface="Arial" panose="020B0604020202020204" pitchFamily="34" charset="0"/>
                        </a:rPr>
                        <a:t>mempersepsi, </a:t>
                      </a:r>
                      <a:r>
                        <a:rPr lang="en-US" sz="1600" dirty="0">
                          <a:solidFill>
                            <a:schemeClr val="tx1"/>
                          </a:solidFill>
                          <a:effectLst/>
                          <a:latin typeface="Arial Rounded MT Bold" panose="020F0704030504030204" pitchFamily="34" charset="0"/>
                          <a:cs typeface="Arial" panose="020B0604020202020204" pitchFamily="34" charset="0"/>
                        </a:rPr>
                        <a:t>kesiapan, meniru, membiasakan gerak mahir, menjadikan gerak alami, dalam ranah konkret terkait dengan pengembangan dari yang dipelajarinya di sekolah, serta mampu melaksanakan tugas spesifik di bawah pengawasan langsung.</a:t>
                      </a:r>
                      <a:endParaRPr lang="en-US" sz="1600" dirty="0">
                        <a:solidFill>
                          <a:schemeClr val="tx1"/>
                        </a:solidFill>
                        <a:effectLst/>
                        <a:latin typeface="Arial Rounded MT Bold" panose="020F0704030504030204" pitchFamily="34" charset="0"/>
                        <a:ea typeface="Calibri"/>
                        <a:cs typeface="Arial" panose="020B0604020202020204" pitchFamily="34" charset="0"/>
                      </a:endParaRPr>
                    </a:p>
                  </a:txBody>
                  <a:tcPr marL="23921" marR="239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50000"/>
                      </a:schemeClr>
                    </a:solidFill>
                  </a:tcPr>
                </a:tc>
                <a:tc>
                  <a:txBody>
                    <a:bodyPr/>
                    <a:lstStyle/>
                    <a:p>
                      <a:pPr marL="0" marR="0">
                        <a:lnSpc>
                          <a:spcPct val="80000"/>
                        </a:lnSpc>
                        <a:spcBef>
                          <a:spcPts val="0"/>
                        </a:spcBef>
                        <a:spcAft>
                          <a:spcPts val="0"/>
                        </a:spcAft>
                      </a:pPr>
                      <a:r>
                        <a:rPr lang="en-US" sz="1600" dirty="0">
                          <a:solidFill>
                            <a:schemeClr val="tx1"/>
                          </a:solidFill>
                          <a:effectLst/>
                          <a:latin typeface="Arial Rounded MT Bold" panose="020F0704030504030204" pitchFamily="34" charset="0"/>
                          <a:cs typeface="Arial" panose="020B0604020202020204" pitchFamily="34" charset="0"/>
                        </a:rPr>
                        <a:t>Melaksanakan tugas spesifik, dengan menggunakan alat, informasi, dan prosedur kerja yang lazim dilakukan </a:t>
                      </a:r>
                      <a:r>
                        <a:rPr lang="id-ID" sz="1600" dirty="0">
                          <a:solidFill>
                            <a:schemeClr val="tx1"/>
                          </a:solidFill>
                          <a:effectLst/>
                          <a:latin typeface="Arial Rounded MT Bold" panose="020F0704030504030204" pitchFamily="34" charset="0"/>
                          <a:cs typeface="Arial" panose="020B0604020202020204" pitchFamily="34" charset="0"/>
                        </a:rPr>
                        <a:t>serta </a:t>
                      </a:r>
                      <a:r>
                        <a:rPr lang="id-ID" sz="1600" dirty="0" smtClean="0">
                          <a:solidFill>
                            <a:schemeClr val="tx1"/>
                          </a:solidFill>
                          <a:effectLst/>
                          <a:latin typeface="Arial Rounded MT Bold" panose="020F0704030504030204" pitchFamily="34" charset="0"/>
                          <a:cs typeface="Arial" panose="020B0604020202020204" pitchFamily="34" charset="0"/>
                        </a:rPr>
                        <a:t>menyelesaikan </a:t>
                      </a:r>
                      <a:r>
                        <a:rPr lang="en-US" sz="1600" dirty="0" smtClean="0">
                          <a:solidFill>
                            <a:schemeClr val="tx1"/>
                          </a:solidFill>
                          <a:effectLst/>
                          <a:latin typeface="Arial Rounded MT Bold" panose="020F0704030504030204" pitchFamily="34" charset="0"/>
                          <a:cs typeface="Arial" panose="020B0604020202020204" pitchFamily="34" charset="0"/>
                        </a:rPr>
                        <a:t>masalah </a:t>
                      </a:r>
                      <a:r>
                        <a:rPr lang="id-ID" sz="1600" dirty="0">
                          <a:solidFill>
                            <a:schemeClr val="tx1"/>
                          </a:solidFill>
                          <a:effectLst/>
                          <a:latin typeface="Arial Rounded MT Bold" panose="020F0704030504030204" pitchFamily="34" charset="0"/>
                          <a:cs typeface="Arial" panose="020B0604020202020204" pitchFamily="34" charset="0"/>
                        </a:rPr>
                        <a:t>kompleks </a:t>
                      </a:r>
                      <a:r>
                        <a:rPr lang="en-US" sz="1600" dirty="0">
                          <a:solidFill>
                            <a:schemeClr val="tx1"/>
                          </a:solidFill>
                          <a:effectLst/>
                          <a:latin typeface="Arial Rounded MT Bold" panose="020F0704030504030204" pitchFamily="34" charset="0"/>
                          <a:cs typeface="Arial" panose="020B0604020202020204" pitchFamily="34" charset="0"/>
                        </a:rPr>
                        <a:t>sesuai dengan bidang kerja.</a:t>
                      </a:r>
                    </a:p>
                    <a:p>
                      <a:pPr marL="0" marR="0">
                        <a:lnSpc>
                          <a:spcPct val="80000"/>
                        </a:lnSpc>
                        <a:spcBef>
                          <a:spcPts val="0"/>
                        </a:spcBef>
                        <a:spcAft>
                          <a:spcPts val="0"/>
                        </a:spcAft>
                      </a:pPr>
                      <a:r>
                        <a:rPr lang="en-US" sz="1600" dirty="0">
                          <a:solidFill>
                            <a:schemeClr val="tx1"/>
                          </a:solidFill>
                          <a:effectLst/>
                          <a:latin typeface="Arial Rounded MT Bold" panose="020F0704030504030204" pitchFamily="34" charset="0"/>
                          <a:cs typeface="Arial" panose="020B0604020202020204" pitchFamily="34" charset="0"/>
                        </a:rPr>
                        <a:t>Menampilkan kinerja mandiri dengan mutu dan kuantitas yang terukur sesuai dengan standar kompetensi kerja.</a:t>
                      </a:r>
                    </a:p>
                    <a:p>
                      <a:pPr marL="0" marR="0">
                        <a:lnSpc>
                          <a:spcPct val="80000"/>
                        </a:lnSpc>
                        <a:spcBef>
                          <a:spcPts val="0"/>
                        </a:spcBef>
                        <a:spcAft>
                          <a:spcPts val="0"/>
                        </a:spcAft>
                      </a:pPr>
                      <a:r>
                        <a:rPr lang="en-US" sz="1600" dirty="0">
                          <a:solidFill>
                            <a:schemeClr val="tx1"/>
                          </a:solidFill>
                          <a:effectLst/>
                          <a:latin typeface="Arial Rounded MT Bold" panose="020F0704030504030204" pitchFamily="34" charset="0"/>
                          <a:cs typeface="Arial" panose="020B0604020202020204" pitchFamily="34" charset="0"/>
                        </a:rPr>
                        <a:t>Menunjukkan</a:t>
                      </a:r>
                      <a:r>
                        <a:rPr lang="en-US" sz="1600" spc="285" dirty="0">
                          <a:solidFill>
                            <a:schemeClr val="tx1"/>
                          </a:solidFill>
                          <a:effectLst/>
                          <a:latin typeface="Arial Rounded MT Bold" panose="020F0704030504030204" pitchFamily="34" charset="0"/>
                          <a:cs typeface="Arial" panose="020B0604020202020204" pitchFamily="34" charset="0"/>
                        </a:rPr>
                        <a:t> </a:t>
                      </a:r>
                      <a:r>
                        <a:rPr lang="id-ID" sz="1600" dirty="0">
                          <a:solidFill>
                            <a:schemeClr val="tx1"/>
                          </a:solidFill>
                          <a:effectLst/>
                          <a:latin typeface="Arial Rounded MT Bold" panose="020F0704030504030204" pitchFamily="34" charset="0"/>
                          <a:cs typeface="Arial" panose="020B0604020202020204" pitchFamily="34" charset="0"/>
                        </a:rPr>
                        <a:t>keterampilan </a:t>
                      </a:r>
                      <a:r>
                        <a:rPr lang="en-US" sz="1600" dirty="0">
                          <a:solidFill>
                            <a:schemeClr val="tx1"/>
                          </a:solidFill>
                          <a:effectLst/>
                          <a:latin typeface="Arial Rounded MT Bold" panose="020F0704030504030204" pitchFamily="34" charset="0"/>
                          <a:cs typeface="Arial" panose="020B0604020202020204" pitchFamily="34" charset="0"/>
                        </a:rPr>
                        <a:t>menalar, mengolah, dan menyaji secara efektif, </a:t>
                      </a:r>
                      <a:r>
                        <a:rPr lang="id-ID" sz="1600" dirty="0">
                          <a:solidFill>
                            <a:schemeClr val="tx1"/>
                          </a:solidFill>
                          <a:effectLst/>
                          <a:latin typeface="Arial Rounded MT Bold" panose="020F0704030504030204" pitchFamily="34" charset="0"/>
                          <a:cs typeface="Arial" panose="020B0604020202020204" pitchFamily="34" charset="0"/>
                        </a:rPr>
                        <a:t>kreatif</a:t>
                      </a:r>
                      <a:r>
                        <a:rPr lang="en-US" sz="1600" dirty="0">
                          <a:solidFill>
                            <a:schemeClr val="tx1"/>
                          </a:solidFill>
                          <a:effectLst/>
                          <a:latin typeface="Arial Rounded MT Bold" panose="020F0704030504030204" pitchFamily="34" charset="0"/>
                          <a:cs typeface="Arial" panose="020B0604020202020204" pitchFamily="34" charset="0"/>
                        </a:rPr>
                        <a:t>, </a:t>
                      </a:r>
                      <a:r>
                        <a:rPr lang="id-ID" sz="1600" dirty="0">
                          <a:solidFill>
                            <a:schemeClr val="tx1"/>
                          </a:solidFill>
                          <a:effectLst/>
                          <a:latin typeface="Arial Rounded MT Bold" panose="020F0704030504030204" pitchFamily="34" charset="0"/>
                          <a:cs typeface="Arial" panose="020B0604020202020204" pitchFamily="34" charset="0"/>
                        </a:rPr>
                        <a:t>produktif, kritis, mandiri, kolaboratif, </a:t>
                      </a:r>
                      <a:r>
                        <a:rPr lang="en-US" sz="1600" dirty="0">
                          <a:solidFill>
                            <a:schemeClr val="tx1"/>
                          </a:solidFill>
                          <a:effectLst/>
                          <a:latin typeface="Arial Rounded MT Bold" panose="020F0704030504030204" pitchFamily="34" charset="0"/>
                          <a:cs typeface="Arial" panose="020B0604020202020204" pitchFamily="34" charset="0"/>
                        </a:rPr>
                        <a:t>komunikatif, dan solutif dalam ranah abstrak terkait dengan pengembangan dari yang dipelajarinya di sekolah, serta mampu melaksanakan tugas spesifik secara mandiri.</a:t>
                      </a:r>
                    </a:p>
                    <a:p>
                      <a:pPr marL="0" marR="0">
                        <a:lnSpc>
                          <a:spcPct val="80000"/>
                        </a:lnSpc>
                        <a:spcBef>
                          <a:spcPts val="0"/>
                        </a:spcBef>
                        <a:spcAft>
                          <a:spcPts val="0"/>
                        </a:spcAft>
                      </a:pPr>
                      <a:r>
                        <a:rPr lang="en-US" sz="1600" dirty="0">
                          <a:solidFill>
                            <a:schemeClr val="tx1"/>
                          </a:solidFill>
                          <a:effectLst/>
                          <a:latin typeface="Arial Rounded MT Bold" panose="020F0704030504030204" pitchFamily="34" charset="0"/>
                          <a:cs typeface="Arial" panose="020B0604020202020204" pitchFamily="34" charset="0"/>
                        </a:rPr>
                        <a:t>Menunjukkan keterampilan </a:t>
                      </a:r>
                      <a:r>
                        <a:rPr lang="en-US" sz="1600" dirty="0" smtClean="0">
                          <a:solidFill>
                            <a:schemeClr val="tx1"/>
                          </a:solidFill>
                          <a:effectLst/>
                          <a:latin typeface="Arial Rounded MT Bold" panose="020F0704030504030204" pitchFamily="34" charset="0"/>
                          <a:cs typeface="Arial" panose="020B0604020202020204" pitchFamily="34" charset="0"/>
                        </a:rPr>
                        <a:t>mempersepsi, </a:t>
                      </a:r>
                      <a:r>
                        <a:rPr lang="en-US" sz="1600" dirty="0">
                          <a:solidFill>
                            <a:schemeClr val="tx1"/>
                          </a:solidFill>
                          <a:effectLst/>
                          <a:latin typeface="Arial Rounded MT Bold" panose="020F0704030504030204" pitchFamily="34" charset="0"/>
                          <a:cs typeface="Arial" panose="020B0604020202020204" pitchFamily="34" charset="0"/>
                        </a:rPr>
                        <a:t>kesiapan, meniru, membiasakan gerak mahir, menjadikan gerak alami, sampai dengan tindakan orisinal dalam ranah konkret terkait dengan pengembangan dari yang dipelajarinya di sekolah, serta mampu melaksanakan tugas spesifik secara mandiri.</a:t>
                      </a:r>
                      <a:endParaRPr lang="en-US" sz="1600" dirty="0">
                        <a:solidFill>
                          <a:schemeClr val="tx1"/>
                        </a:solidFill>
                        <a:effectLst/>
                        <a:latin typeface="Arial Rounded MT Bold" panose="020F0704030504030204" pitchFamily="34" charset="0"/>
                        <a:ea typeface="Calibri"/>
                        <a:cs typeface="Arial" panose="020B0604020202020204" pitchFamily="34" charset="0"/>
                      </a:endParaRPr>
                    </a:p>
                  </a:txBody>
                  <a:tcPr marL="23921" marR="23921"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27746755"/>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172199" y="331239"/>
            <a:ext cx="5358063" cy="556267"/>
          </a:xfrm>
        </p:spPr>
        <p:txBody>
          <a:bodyPr>
            <a:normAutofit/>
          </a:bodyPr>
          <a:lstStyle/>
          <a:p>
            <a:r>
              <a:rPr lang="id-ID" sz="3000" b="1" dirty="0">
                <a:latin typeface="Arial Rounded MT Bold" panose="020F0704030504030204" pitchFamily="34" charset="0"/>
                <a:cs typeface="Arial" panose="020B0604020202020204" pitchFamily="34" charset="0"/>
              </a:rPr>
              <a:t>PEMAHAMAN </a:t>
            </a:r>
            <a:r>
              <a:rPr lang="en-US" sz="3000" b="1" dirty="0" smtClean="0">
                <a:latin typeface="Arial Rounded MT Bold" panose="020F0704030504030204" pitchFamily="34" charset="0"/>
                <a:cs typeface="Arial" panose="020B0604020202020204" pitchFamily="34" charset="0"/>
              </a:rPr>
              <a:t>Taksonomi</a:t>
            </a:r>
            <a:endParaRPr lang="en-US" sz="3000" dirty="0">
              <a:latin typeface="Arial Rounded MT Bold" panose="020F0704030504030204" pitchFamily="34" charset="0"/>
            </a:endParaRPr>
          </a:p>
        </p:txBody>
      </p:sp>
      <p:sp>
        <p:nvSpPr>
          <p:cNvPr id="6" name="Content Placeholder 2"/>
          <p:cNvSpPr txBox="1">
            <a:spLocks/>
          </p:cNvSpPr>
          <p:nvPr/>
        </p:nvSpPr>
        <p:spPr>
          <a:xfrm>
            <a:off x="762236" y="1288799"/>
            <a:ext cx="11093116" cy="505326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361950" indent="-361950">
              <a:lnSpc>
                <a:spcPct val="80000"/>
              </a:lnSpc>
              <a:spcBef>
                <a:spcPts val="1200"/>
              </a:spcBef>
              <a:buFont typeface="Wingdings" panose="05000000000000000000" pitchFamily="2" charset="2"/>
              <a:buChar char="§"/>
            </a:pPr>
            <a:r>
              <a:rPr lang="en-ID" sz="2400" dirty="0" smtClean="0">
                <a:latin typeface="Arial Rounded MT Bold" panose="020F0704030504030204" pitchFamily="34" charset="0"/>
                <a:cs typeface="Arial" panose="020B0604020202020204" pitchFamily="34" charset="0"/>
              </a:rPr>
              <a:t>Taksonomi dimaknai sebagai seperangkat prinsip klasifikasi atau struktur dan kategori ranah kemampuan tentang perilaku peserta didik: sikap, pengetahuan, dan keterampilan</a:t>
            </a:r>
            <a:r>
              <a:rPr lang="en-US" sz="2400" dirty="0" smtClean="0">
                <a:latin typeface="Arial Rounded MT Bold" panose="020F0704030504030204" pitchFamily="34" charset="0"/>
                <a:ea typeface="Tahoma" panose="020B0604030504040204" pitchFamily="34" charset="0"/>
                <a:cs typeface="Arial" panose="020B0604020202020204" pitchFamily="34" charset="0"/>
              </a:rPr>
              <a:t>.</a:t>
            </a:r>
          </a:p>
          <a:p>
            <a:pPr marL="361950" indent="-361950">
              <a:lnSpc>
                <a:spcPct val="80000"/>
              </a:lnSpc>
              <a:spcBef>
                <a:spcPts val="1200"/>
              </a:spcBef>
              <a:buFont typeface="Wingdings" panose="05000000000000000000" pitchFamily="2" charset="2"/>
              <a:buChar char="§"/>
            </a:pPr>
            <a:r>
              <a:rPr lang="en-ID" sz="2400" dirty="0" smtClean="0">
                <a:latin typeface="Arial Rounded MT Bold" panose="020F0704030504030204" pitchFamily="34" charset="0"/>
                <a:cs typeface="Arial" panose="020B0604020202020204" pitchFamily="34" charset="0"/>
              </a:rPr>
              <a:t>Hasil belajar untuk pencapaian kompetensi lulusan, KI, dan KD.</a:t>
            </a:r>
          </a:p>
          <a:p>
            <a:pPr marL="361950" indent="-361950">
              <a:lnSpc>
                <a:spcPct val="80000"/>
              </a:lnSpc>
              <a:spcBef>
                <a:spcPts val="1200"/>
              </a:spcBef>
              <a:buFont typeface="Wingdings" panose="05000000000000000000" pitchFamily="2" charset="2"/>
              <a:buChar char="§"/>
            </a:pPr>
            <a:r>
              <a:rPr lang="en-ID" sz="2400" dirty="0" smtClean="0">
                <a:latin typeface="Arial Rounded MT Bold" panose="020F0704030504030204" pitchFamily="34" charset="0"/>
                <a:cs typeface="Arial" panose="020B0604020202020204" pitchFamily="34" charset="0"/>
              </a:rPr>
              <a:t>Pembagian taksonomi hasil belajar dilakukan untuk mengukur perubahan perilaku peserta didik selama proses belajar sampai pencapaian hasil belajar, dirumuskan dalam perilaku </a:t>
            </a:r>
            <a:r>
              <a:rPr lang="en-ID" sz="2400" i="1" dirty="0" smtClean="0">
                <a:latin typeface="Arial Rounded MT Bold" panose="020F0704030504030204" pitchFamily="34" charset="0"/>
                <a:cs typeface="Arial" panose="020B0604020202020204" pitchFamily="34" charset="0"/>
              </a:rPr>
              <a:t>(behaviour) </a:t>
            </a:r>
            <a:r>
              <a:rPr lang="en-ID" sz="2400" dirty="0" smtClean="0">
                <a:latin typeface="Arial Rounded MT Bold" panose="020F0704030504030204" pitchFamily="34" charset="0"/>
                <a:cs typeface="Arial" panose="020B0604020202020204" pitchFamily="34" charset="0"/>
              </a:rPr>
              <a:t>pada IPK</a:t>
            </a:r>
            <a:r>
              <a:rPr lang="en-ID" sz="2400" i="1" dirty="0" smtClean="0">
                <a:latin typeface="Arial Rounded MT Bold" panose="020F0704030504030204" pitchFamily="34" charset="0"/>
                <a:cs typeface="Arial" panose="020B0604020202020204" pitchFamily="34" charset="0"/>
              </a:rPr>
              <a:t>/ </a:t>
            </a:r>
            <a:r>
              <a:rPr lang="en-ID" sz="2400" dirty="0" smtClean="0">
                <a:latin typeface="Arial Rounded MT Bold" panose="020F0704030504030204" pitchFamily="34" charset="0"/>
                <a:cs typeface="Arial" panose="020B0604020202020204" pitchFamily="34" charset="0"/>
              </a:rPr>
              <a:t>tujuan pembelajaran.</a:t>
            </a:r>
          </a:p>
          <a:p>
            <a:pPr marL="361950" indent="-361950">
              <a:lnSpc>
                <a:spcPct val="80000"/>
              </a:lnSpc>
              <a:spcBef>
                <a:spcPts val="1200"/>
              </a:spcBef>
              <a:buFont typeface="Wingdings" panose="05000000000000000000" pitchFamily="2" charset="2"/>
              <a:buChar char="§"/>
            </a:pPr>
            <a:r>
              <a:rPr lang="en-ID" sz="2400" dirty="0" smtClean="0">
                <a:latin typeface="Arial Rounded MT Bold" panose="020F0704030504030204" pitchFamily="34" charset="0"/>
                <a:cs typeface="Arial" panose="020B0604020202020204" pitchFamily="34" charset="0"/>
              </a:rPr>
              <a:t>Klasifikasi perilaku hasil belajar berdasarkan taksonomi Bloom disempurnakan oleh Anderson dan </a:t>
            </a:r>
            <a:r>
              <a:rPr lang="en-ID" sz="2400" dirty="0" err="1" smtClean="0">
                <a:latin typeface="Arial Rounded MT Bold" panose="020F0704030504030204" pitchFamily="34" charset="0"/>
                <a:cs typeface="Arial" panose="020B0604020202020204" pitchFamily="34" charset="0"/>
              </a:rPr>
              <a:t>Krathwohl</a:t>
            </a:r>
            <a:r>
              <a:rPr lang="en-ID" sz="2400" dirty="0" smtClean="0">
                <a:latin typeface="Arial Rounded MT Bold" panose="020F0704030504030204" pitchFamily="34" charset="0"/>
                <a:cs typeface="Arial" panose="020B0604020202020204" pitchFamily="34" charset="0"/>
              </a:rPr>
              <a:t> dikelompokkan menjadi: (1) Sikap </a:t>
            </a:r>
            <a:r>
              <a:rPr lang="en-ID" sz="2400" i="1" dirty="0" smtClean="0">
                <a:latin typeface="Arial Rounded MT Bold" panose="020F0704030504030204" pitchFamily="34" charset="0"/>
                <a:cs typeface="Arial" panose="020B0604020202020204" pitchFamily="34" charset="0"/>
              </a:rPr>
              <a:t>(affective) </a:t>
            </a:r>
            <a:r>
              <a:rPr lang="en-ID" sz="2400" dirty="0" smtClean="0">
                <a:latin typeface="Arial Rounded MT Bold" panose="020F0704030504030204" pitchFamily="34" charset="0"/>
                <a:cs typeface="Arial" panose="020B0604020202020204" pitchFamily="34" charset="0"/>
              </a:rPr>
              <a:t>yaitu </a:t>
            </a:r>
            <a:r>
              <a:rPr lang="en-ID" sz="2400" i="1" dirty="0" smtClean="0">
                <a:solidFill>
                  <a:srgbClr val="FFFF00"/>
                </a:solidFill>
                <a:latin typeface="Arial Rounded MT Bold" panose="020F0704030504030204" pitchFamily="34" charset="0"/>
                <a:cs typeface="Arial" panose="020B0604020202020204" pitchFamily="34" charset="0"/>
              </a:rPr>
              <a:t>perilaku, </a:t>
            </a:r>
            <a:r>
              <a:rPr lang="en-ID" sz="2400" i="1" dirty="0" err="1" smtClean="0">
                <a:solidFill>
                  <a:srgbClr val="FFFF00"/>
                </a:solidFill>
                <a:latin typeface="Arial Rounded MT Bold" panose="020F0704030504030204" pitchFamily="34" charset="0"/>
                <a:cs typeface="Arial" panose="020B0604020202020204" pitchFamily="34" charset="0"/>
              </a:rPr>
              <a:t>emosi</a:t>
            </a:r>
            <a:r>
              <a:rPr lang="en-ID" sz="2400" i="1" dirty="0" smtClean="0">
                <a:solidFill>
                  <a:srgbClr val="FFFF00"/>
                </a:solidFill>
                <a:latin typeface="Arial Rounded MT Bold" panose="020F0704030504030204" pitchFamily="34" charset="0"/>
                <a:cs typeface="Arial" panose="020B0604020202020204" pitchFamily="34" charset="0"/>
              </a:rPr>
              <a:t>, dan perasaan </a:t>
            </a:r>
            <a:r>
              <a:rPr lang="en-ID" sz="2400" dirty="0" smtClean="0">
                <a:latin typeface="Arial Rounded MT Bold" panose="020F0704030504030204" pitchFamily="34" charset="0"/>
                <a:cs typeface="Arial" panose="020B0604020202020204" pitchFamily="34" charset="0"/>
              </a:rPr>
              <a:t>dalam bersikap dan merasa, (2) Pengetahuan </a:t>
            </a:r>
            <a:r>
              <a:rPr lang="en-ID" sz="2400" i="1" dirty="0" smtClean="0">
                <a:latin typeface="Arial Rounded MT Bold" panose="020F0704030504030204" pitchFamily="34" charset="0"/>
                <a:cs typeface="Arial" panose="020B0604020202020204" pitchFamily="34" charset="0"/>
              </a:rPr>
              <a:t>(cognitive)</a:t>
            </a:r>
            <a:r>
              <a:rPr lang="en-ID" sz="2400" dirty="0" smtClean="0">
                <a:latin typeface="Arial Rounded MT Bold" panose="020F0704030504030204" pitchFamily="34" charset="0"/>
                <a:cs typeface="Arial" panose="020B0604020202020204" pitchFamily="34" charset="0"/>
              </a:rPr>
              <a:t> yaitu </a:t>
            </a:r>
            <a:r>
              <a:rPr lang="en-ID" sz="2400" i="1" dirty="0" smtClean="0">
                <a:solidFill>
                  <a:srgbClr val="FFFF00"/>
                </a:solidFill>
                <a:latin typeface="Arial Rounded MT Bold" panose="020F0704030504030204" pitchFamily="34" charset="0"/>
                <a:cs typeface="Arial" panose="020B0604020202020204" pitchFamily="34" charset="0"/>
              </a:rPr>
              <a:t>kapabilitas intelektual dalam bentuk pengetahuan atau berfikir</a:t>
            </a:r>
            <a:r>
              <a:rPr lang="en-ID" sz="2400" dirty="0" smtClean="0">
                <a:latin typeface="Arial Rounded MT Bold" panose="020F0704030504030204" pitchFamily="34" charset="0"/>
                <a:cs typeface="Arial" panose="020B0604020202020204" pitchFamily="34" charset="0"/>
              </a:rPr>
              <a:t>, dan (3) Keterampilan </a:t>
            </a:r>
            <a:r>
              <a:rPr lang="en-ID" sz="2400" i="1" dirty="0" smtClean="0">
                <a:latin typeface="Arial Rounded MT Bold" panose="020F0704030504030204" pitchFamily="34" charset="0"/>
                <a:cs typeface="Arial" panose="020B0604020202020204" pitchFamily="34" charset="0"/>
              </a:rPr>
              <a:t>(psychomotor)</a:t>
            </a:r>
            <a:r>
              <a:rPr lang="en-ID" sz="2400" dirty="0" smtClean="0">
                <a:latin typeface="Arial Rounded MT Bold" panose="020F0704030504030204" pitchFamily="34" charset="0"/>
                <a:cs typeface="Arial" panose="020B0604020202020204" pitchFamily="34" charset="0"/>
              </a:rPr>
              <a:t> yaitu keterampilan </a:t>
            </a:r>
            <a:r>
              <a:rPr lang="en-ID" sz="2400" i="1" dirty="0" smtClean="0">
                <a:solidFill>
                  <a:srgbClr val="FFFF00"/>
                </a:solidFill>
                <a:latin typeface="Arial Rounded MT Bold" panose="020F0704030504030204" pitchFamily="34" charset="0"/>
                <a:cs typeface="Arial" panose="020B0604020202020204" pitchFamily="34" charset="0"/>
              </a:rPr>
              <a:t>manual atau motorik </a:t>
            </a:r>
            <a:r>
              <a:rPr lang="en-ID" sz="2400" dirty="0" smtClean="0">
                <a:latin typeface="Arial Rounded MT Bold" panose="020F0704030504030204" pitchFamily="34" charset="0"/>
                <a:cs typeface="Arial" panose="020B0604020202020204" pitchFamily="34" charset="0"/>
              </a:rPr>
              <a:t>dalam bentuk melakukan.</a:t>
            </a:r>
            <a:endParaRPr lang="en-US" sz="2400" dirty="0" smtClean="0">
              <a:latin typeface="Arial Rounded MT Bold" panose="020F0704030504030204" pitchFamily="34" charset="0"/>
              <a:ea typeface="Tahoma" panose="020B0604030504040204" pitchFamily="34" charset="0"/>
              <a:cs typeface="Arial" panose="020B0604020202020204" pitchFamily="34" charset="0"/>
            </a:endParaRPr>
          </a:p>
        </p:txBody>
      </p:sp>
      <p:grpSp>
        <p:nvGrpSpPr>
          <p:cNvPr id="4" name="Group 3"/>
          <p:cNvGrpSpPr/>
          <p:nvPr/>
        </p:nvGrpSpPr>
        <p:grpSpPr>
          <a:xfrm>
            <a:off x="310109" y="6334391"/>
            <a:ext cx="3968102" cy="540000"/>
            <a:chOff x="310109" y="6334391"/>
            <a:chExt cx="3968102" cy="540000"/>
          </a:xfrm>
        </p:grpSpPr>
        <p:pic>
          <p:nvPicPr>
            <p:cNvPr id="7" name="Picture 6"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8" name="TextBox 7"/>
            <p:cNvSpPr txBox="1"/>
            <p:nvPr/>
          </p:nvSpPr>
          <p:spPr>
            <a:xfrm>
              <a:off x="776931" y="6446619"/>
              <a:ext cx="3501280" cy="338554"/>
            </a:xfrm>
            <a:prstGeom prst="rect">
              <a:avLst/>
            </a:prstGeom>
            <a:noFill/>
          </p:spPr>
          <p:txBody>
            <a:bodyPr wrap="none" rtlCol="0">
              <a:spAutoFit/>
            </a:bodyPr>
            <a:lstStyle/>
            <a:p>
              <a:pPr defTabSz="457200"/>
              <a:r>
                <a:rPr lang="en-US" sz="1600" b="1" i="1" dirty="0">
                  <a:solidFill>
                    <a:srgbClr val="002060"/>
                  </a:solidFill>
                </a:rPr>
                <a:t>Subdit Kurikulum, Direktorat PSMK</a:t>
              </a:r>
            </a:p>
          </p:txBody>
        </p:sp>
      </p:grpSp>
    </p:spTree>
    <p:extLst>
      <p:ext uri="{BB962C8B-B14F-4D97-AF65-F5344CB8AC3E}">
        <p14:creationId xmlns:p14="http://schemas.microsoft.com/office/powerpoint/2010/main" val="3510393469"/>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rotWithShape="1">
          <a:blip r:embed="rId2"/>
          <a:srcRect l="12813" t="21075" r="60841" b="24713"/>
          <a:stretch/>
        </p:blipFill>
        <p:spPr bwMode="auto">
          <a:xfrm>
            <a:off x="2127472" y="1142999"/>
            <a:ext cx="8966352" cy="5063877"/>
          </a:xfrm>
          <a:prstGeom prst="rect">
            <a:avLst/>
          </a:prstGeom>
          <a:noFill/>
          <a:ln>
            <a:noFill/>
          </a:ln>
          <a:extLst>
            <a:ext uri="{53640926-AAD7-44D8-BBD7-CCE9431645EC}">
              <a14:shadowObscured xmlns:a14="http://schemas.microsoft.com/office/drawing/2010/main"/>
            </a:ext>
          </a:extLst>
        </p:spPr>
      </p:pic>
      <p:grpSp>
        <p:nvGrpSpPr>
          <p:cNvPr id="3" name="Group 2"/>
          <p:cNvGrpSpPr/>
          <p:nvPr/>
        </p:nvGrpSpPr>
        <p:grpSpPr>
          <a:xfrm>
            <a:off x="310109" y="6334391"/>
            <a:ext cx="3968102" cy="540000"/>
            <a:chOff x="310109" y="6334391"/>
            <a:chExt cx="3968102" cy="540000"/>
          </a:xfrm>
        </p:grpSpPr>
        <p:pic>
          <p:nvPicPr>
            <p:cNvPr id="4" name="Picture 3" descr="tutwuri3d"/>
            <p:cNvPicPr>
              <a:picLocks noChangeAspect="1" noChangeArrowheads="1" noCrop="1"/>
            </p:cNvPicPr>
            <p:nvPr/>
          </p:nvPicPr>
          <p:blipFill>
            <a:blip r:embed="rId3"/>
            <a:srcRect/>
            <a:stretch>
              <a:fillRect/>
            </a:stretch>
          </p:blipFill>
          <p:spPr bwMode="auto">
            <a:xfrm>
              <a:off x="310109" y="6334391"/>
              <a:ext cx="540000" cy="540000"/>
            </a:xfrm>
            <a:prstGeom prst="rect">
              <a:avLst/>
            </a:prstGeom>
            <a:noFill/>
            <a:ln w="9525">
              <a:noFill/>
              <a:miter lim="800000"/>
              <a:headEnd/>
              <a:tailEnd/>
            </a:ln>
          </p:spPr>
        </p:pic>
        <p:sp>
          <p:nvSpPr>
            <p:cNvPr id="5" name="TextBox 4"/>
            <p:cNvSpPr txBox="1"/>
            <p:nvPr/>
          </p:nvSpPr>
          <p:spPr>
            <a:xfrm>
              <a:off x="776931" y="6446619"/>
              <a:ext cx="3501280" cy="338554"/>
            </a:xfrm>
            <a:prstGeom prst="rect">
              <a:avLst/>
            </a:prstGeom>
            <a:noFill/>
          </p:spPr>
          <p:txBody>
            <a:bodyPr wrap="none" rtlCol="0">
              <a:spAutoFit/>
            </a:bodyPr>
            <a:lstStyle/>
            <a:p>
              <a:pPr defTabSz="457200"/>
              <a:r>
                <a:rPr lang="en-US" sz="1600" b="1" i="1" dirty="0">
                  <a:solidFill>
                    <a:srgbClr val="002060"/>
                  </a:solidFill>
                </a:rPr>
                <a:t>Subdit Kurikulum, Direktorat PSMK</a:t>
              </a:r>
            </a:p>
          </p:txBody>
        </p:sp>
      </p:grpSp>
    </p:spTree>
    <p:extLst>
      <p:ext uri="{BB962C8B-B14F-4D97-AF65-F5344CB8AC3E}">
        <p14:creationId xmlns:p14="http://schemas.microsoft.com/office/powerpoint/2010/main" val="1054137239"/>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801471" y="470647"/>
            <a:ext cx="8610600" cy="746498"/>
          </a:xfrm>
        </p:spPr>
        <p:txBody>
          <a:bodyPr>
            <a:normAutofit/>
          </a:bodyPr>
          <a:lstStyle/>
          <a:p>
            <a:r>
              <a:rPr lang="en-US" sz="3000" b="1" dirty="0" smtClean="0">
                <a:latin typeface="Arial Rounded MT Bold" panose="020F0704030504030204" pitchFamily="34" charset="0"/>
                <a:cs typeface="Arial" panose="020B0604020202020204" pitchFamily="34" charset="0"/>
              </a:rPr>
              <a:t>KI Ranah SIKAP</a:t>
            </a:r>
            <a:endParaRPr lang="en-US" sz="3000" b="1" dirty="0">
              <a:latin typeface="Arial Rounded MT Bold" panose="020F0704030504030204" pitchFamily="34" charset="0"/>
              <a:cs typeface="Arial" panose="020B0604020202020204" pitchFamily="34" charset="0"/>
            </a:endParaRPr>
          </a:p>
        </p:txBody>
      </p:sp>
      <p:graphicFrame>
        <p:nvGraphicFramePr>
          <p:cNvPr id="4" name="Content Placeholder 3"/>
          <p:cNvGraphicFramePr>
            <a:graphicFrameLocks/>
          </p:cNvGraphicFramePr>
          <p:nvPr>
            <p:extLst>
              <p:ext uri="{D42A27DB-BD31-4B8C-83A1-F6EECF244321}">
                <p14:modId xmlns:p14="http://schemas.microsoft.com/office/powerpoint/2010/main" val="2392777674"/>
              </p:ext>
            </p:extLst>
          </p:nvPr>
        </p:nvGraphicFramePr>
        <p:xfrm>
          <a:off x="605117" y="1217143"/>
          <a:ext cx="10806953" cy="5102975"/>
        </p:xfrm>
        <a:graphic>
          <a:graphicData uri="http://schemas.openxmlformats.org/drawingml/2006/table">
            <a:tbl>
              <a:tblPr firstRow="1" firstCol="1" bandRow="1">
                <a:tableStyleId>{5C22544A-7EE6-4342-B048-85BDC9FD1C3A}</a:tableStyleId>
              </a:tblPr>
              <a:tblGrid>
                <a:gridCol w="3837763">
                  <a:extLst>
                    <a:ext uri="{9D8B030D-6E8A-4147-A177-3AD203B41FA5}">
                      <a16:colId xmlns="" xmlns:a16="http://schemas.microsoft.com/office/drawing/2014/main" val="20000"/>
                    </a:ext>
                  </a:extLst>
                </a:gridCol>
                <a:gridCol w="6969190">
                  <a:extLst>
                    <a:ext uri="{9D8B030D-6E8A-4147-A177-3AD203B41FA5}">
                      <a16:colId xmlns="" xmlns:a16="http://schemas.microsoft.com/office/drawing/2014/main" val="20001"/>
                    </a:ext>
                  </a:extLst>
                </a:gridCol>
              </a:tblGrid>
              <a:tr h="527459">
                <a:tc>
                  <a:txBody>
                    <a:bodyPr/>
                    <a:lstStyle/>
                    <a:p>
                      <a:pPr marL="0" marR="0" algn="ctr">
                        <a:lnSpc>
                          <a:spcPct val="90000"/>
                        </a:lnSpc>
                        <a:spcBef>
                          <a:spcPts val="0"/>
                        </a:spcBef>
                        <a:spcAft>
                          <a:spcPts val="0"/>
                        </a:spcAft>
                      </a:pPr>
                      <a:r>
                        <a:rPr lang="en-US" sz="2200" b="0" dirty="0">
                          <a:solidFill>
                            <a:schemeClr val="bg1"/>
                          </a:solidFill>
                          <a:effectLst/>
                          <a:latin typeface="Arial Rounded MT Bold" panose="020F0704030504030204" pitchFamily="34" charset="0"/>
                          <a:cs typeface="Arial" panose="020B0604020202020204" pitchFamily="34" charset="0"/>
                        </a:rPr>
                        <a:t>Tingkatan Sikap</a:t>
                      </a:r>
                      <a:endParaRPr lang="en-US" sz="2200" b="0" dirty="0">
                        <a:solidFill>
                          <a:schemeClr val="bg1"/>
                        </a:solidFill>
                        <a:effectLst/>
                        <a:latin typeface="Arial Rounded MT Bold" panose="020F0704030504030204" pitchFamily="34" charset="0"/>
                        <a:ea typeface="Calibri"/>
                        <a:cs typeface="Arial" panose="020B0604020202020204" pitchFamily="34" charset="0"/>
                      </a:endParaRPr>
                    </a:p>
                  </a:txBody>
                  <a:tcPr marL="68580" marR="68580" marT="0" marB="0" anchor="ctr"/>
                </a:tc>
                <a:tc>
                  <a:txBody>
                    <a:bodyPr/>
                    <a:lstStyle/>
                    <a:p>
                      <a:pPr marL="0" marR="0" algn="ctr">
                        <a:lnSpc>
                          <a:spcPct val="90000"/>
                        </a:lnSpc>
                        <a:spcBef>
                          <a:spcPts val="0"/>
                        </a:spcBef>
                        <a:spcAft>
                          <a:spcPts val="0"/>
                        </a:spcAft>
                      </a:pPr>
                      <a:r>
                        <a:rPr lang="en-US" sz="2200" b="0" dirty="0">
                          <a:solidFill>
                            <a:schemeClr val="bg1"/>
                          </a:solidFill>
                          <a:effectLst/>
                          <a:latin typeface="Arial Rounded MT Bold" panose="020F0704030504030204" pitchFamily="34" charset="0"/>
                          <a:cs typeface="Arial" panose="020B0604020202020204" pitchFamily="34" charset="0"/>
                        </a:rPr>
                        <a:t>Deskripsi</a:t>
                      </a:r>
                      <a:endParaRPr lang="en-US" sz="2200" b="0" dirty="0">
                        <a:solidFill>
                          <a:schemeClr val="bg1"/>
                        </a:solidFill>
                        <a:effectLst/>
                        <a:latin typeface="Arial Rounded MT Bold" panose="020F0704030504030204" pitchFamily="34" charset="0"/>
                        <a:ea typeface="Calibri"/>
                        <a:cs typeface="Arial" panose="020B0604020202020204" pitchFamily="34" charset="0"/>
                      </a:endParaRPr>
                    </a:p>
                  </a:txBody>
                  <a:tcPr marL="68580" marR="68580" marT="0" marB="0" anchor="ctr"/>
                </a:tc>
                <a:extLst>
                  <a:ext uri="{0D108BD9-81ED-4DB2-BD59-A6C34878D82A}">
                    <a16:rowId xmlns="" xmlns:a16="http://schemas.microsoft.com/office/drawing/2014/main" val="10000"/>
                  </a:ext>
                </a:extLst>
              </a:tr>
              <a:tr h="883883">
                <a:tc>
                  <a:txBody>
                    <a:bodyPr/>
                    <a:lstStyle/>
                    <a:p>
                      <a:pPr marL="0" marR="0" algn="l">
                        <a:lnSpc>
                          <a:spcPct val="90000"/>
                        </a:lnSpc>
                        <a:spcBef>
                          <a:spcPts val="0"/>
                        </a:spcBef>
                        <a:spcAft>
                          <a:spcPts val="0"/>
                        </a:spcAft>
                      </a:pPr>
                      <a:r>
                        <a:rPr lang="en-US" sz="2200" b="0" dirty="0" err="1">
                          <a:solidFill>
                            <a:srgbClr val="FFFF00"/>
                          </a:solidFill>
                          <a:effectLst/>
                          <a:latin typeface="Arial Rounded MT Bold" panose="020F0704030504030204" pitchFamily="34" charset="0"/>
                          <a:cs typeface="Arial" panose="020B0604020202020204" pitchFamily="34" charset="0"/>
                        </a:rPr>
                        <a:t>Menerima</a:t>
                      </a:r>
                      <a:r>
                        <a:rPr lang="en-US" sz="2200" b="0" dirty="0">
                          <a:solidFill>
                            <a:schemeClr val="bg1"/>
                          </a:solidFill>
                          <a:effectLst/>
                          <a:latin typeface="Arial Rounded MT Bold" panose="020F0704030504030204" pitchFamily="34" charset="0"/>
                          <a:cs typeface="Arial" panose="020B0604020202020204" pitchFamily="34" charset="0"/>
                        </a:rPr>
                        <a:t> </a:t>
                      </a:r>
                      <a:r>
                        <a:rPr lang="en-ID" sz="2200" b="0" dirty="0">
                          <a:solidFill>
                            <a:schemeClr val="bg1"/>
                          </a:solidFill>
                          <a:effectLst/>
                          <a:latin typeface="Arial Rounded MT Bold" panose="020F0704030504030204" pitchFamily="34" charset="0"/>
                          <a:cs typeface="Arial" panose="020B0604020202020204" pitchFamily="34" charset="0"/>
                        </a:rPr>
                        <a:t>(accepting) </a:t>
                      </a:r>
                      <a:r>
                        <a:rPr lang="en-US" sz="2200" b="0" dirty="0" err="1">
                          <a:solidFill>
                            <a:schemeClr val="bg1"/>
                          </a:solidFill>
                          <a:effectLst/>
                          <a:latin typeface="Arial Rounded MT Bold" panose="020F0704030504030204" pitchFamily="34" charset="0"/>
                          <a:cs typeface="Arial" panose="020B0604020202020204" pitchFamily="34" charset="0"/>
                        </a:rPr>
                        <a:t>nilai</a:t>
                      </a:r>
                      <a:endParaRPr lang="en-US" sz="2200" b="0" dirty="0">
                        <a:solidFill>
                          <a:schemeClr val="bg1"/>
                        </a:solidFill>
                        <a:effectLst/>
                        <a:latin typeface="Arial Rounded MT Bold" panose="020F0704030504030204" pitchFamily="34" charset="0"/>
                        <a:ea typeface="Calibri"/>
                        <a:cs typeface="Arial" panose="020B0604020202020204" pitchFamily="34" charset="0"/>
                      </a:endParaRPr>
                    </a:p>
                  </a:txBody>
                  <a:tcPr marL="68580" marR="68580" marT="0" marB="0" anchor="ctr"/>
                </a:tc>
                <a:tc>
                  <a:txBody>
                    <a:bodyPr/>
                    <a:lstStyle/>
                    <a:p>
                      <a:pPr marL="0" marR="0">
                        <a:lnSpc>
                          <a:spcPct val="90000"/>
                        </a:lnSpc>
                        <a:spcBef>
                          <a:spcPts val="0"/>
                        </a:spcBef>
                        <a:spcAft>
                          <a:spcPts val="0"/>
                        </a:spcAft>
                      </a:pPr>
                      <a:r>
                        <a:rPr lang="en-US" sz="2200" b="0" dirty="0" err="1">
                          <a:solidFill>
                            <a:schemeClr val="bg1"/>
                          </a:solidFill>
                          <a:effectLst/>
                          <a:latin typeface="Arial Rounded MT Bold" panose="020F0704030504030204" pitchFamily="34" charset="0"/>
                          <a:cs typeface="Arial" panose="020B0604020202020204" pitchFamily="34" charset="0"/>
                        </a:rPr>
                        <a:t>Kesediaan</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menerima</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suatu</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nilai</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dan</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memberikan</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perhatian</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terhadap</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nilai</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tersebut</a:t>
                      </a:r>
                      <a:endParaRPr lang="en-US" sz="2200" b="0" dirty="0">
                        <a:solidFill>
                          <a:schemeClr val="bg1"/>
                        </a:solidFill>
                        <a:effectLst/>
                        <a:latin typeface="Arial Rounded MT Bold" panose="020F0704030504030204" pitchFamily="34" charset="0"/>
                        <a:ea typeface="Calibri"/>
                        <a:cs typeface="Arial" panose="020B0604020202020204" pitchFamily="34" charset="0"/>
                      </a:endParaRPr>
                    </a:p>
                  </a:txBody>
                  <a:tcPr marL="68580" marR="68580" marT="0" marB="0" anchor="ctr"/>
                </a:tc>
                <a:extLst>
                  <a:ext uri="{0D108BD9-81ED-4DB2-BD59-A6C34878D82A}">
                    <a16:rowId xmlns="" xmlns:a16="http://schemas.microsoft.com/office/drawing/2014/main" val="10001"/>
                  </a:ext>
                </a:extLst>
              </a:tr>
              <a:tr h="883883">
                <a:tc>
                  <a:txBody>
                    <a:bodyPr/>
                    <a:lstStyle/>
                    <a:p>
                      <a:pPr marL="0" marR="0" algn="l">
                        <a:lnSpc>
                          <a:spcPct val="90000"/>
                        </a:lnSpc>
                        <a:spcBef>
                          <a:spcPts val="0"/>
                        </a:spcBef>
                        <a:spcAft>
                          <a:spcPts val="0"/>
                        </a:spcAft>
                      </a:pPr>
                      <a:r>
                        <a:rPr lang="en-US" sz="2200" b="0" dirty="0" err="1">
                          <a:solidFill>
                            <a:srgbClr val="FFFF00"/>
                          </a:solidFill>
                          <a:effectLst/>
                          <a:latin typeface="Arial Rounded MT Bold" panose="020F0704030504030204" pitchFamily="34" charset="0"/>
                          <a:cs typeface="Arial" panose="020B0604020202020204" pitchFamily="34" charset="0"/>
                        </a:rPr>
                        <a:t>Menanggapi</a:t>
                      </a:r>
                      <a:r>
                        <a:rPr lang="en-US" sz="2200" b="0" dirty="0">
                          <a:solidFill>
                            <a:schemeClr val="bg1"/>
                          </a:solidFill>
                          <a:effectLst/>
                          <a:latin typeface="Arial Rounded MT Bold" panose="020F0704030504030204" pitchFamily="34" charset="0"/>
                          <a:cs typeface="Arial" panose="020B0604020202020204" pitchFamily="34" charset="0"/>
                        </a:rPr>
                        <a:t> </a:t>
                      </a:r>
                      <a:r>
                        <a:rPr lang="en-ID" sz="2200" b="0" dirty="0">
                          <a:solidFill>
                            <a:schemeClr val="bg1"/>
                          </a:solidFill>
                          <a:effectLst/>
                          <a:latin typeface="Arial Rounded MT Bold" panose="020F0704030504030204" pitchFamily="34" charset="0"/>
                          <a:cs typeface="Arial" panose="020B0604020202020204" pitchFamily="34" charset="0"/>
                        </a:rPr>
                        <a:t>(responding) </a:t>
                      </a:r>
                      <a:r>
                        <a:rPr lang="en-US" sz="2200" b="0" dirty="0" err="1">
                          <a:solidFill>
                            <a:schemeClr val="bg1"/>
                          </a:solidFill>
                          <a:effectLst/>
                          <a:latin typeface="Arial Rounded MT Bold" panose="020F0704030504030204" pitchFamily="34" charset="0"/>
                          <a:cs typeface="Arial" panose="020B0604020202020204" pitchFamily="34" charset="0"/>
                        </a:rPr>
                        <a:t>nilai</a:t>
                      </a:r>
                      <a:endParaRPr lang="en-US" sz="2200" b="0" dirty="0">
                        <a:solidFill>
                          <a:schemeClr val="bg1"/>
                        </a:solidFill>
                        <a:effectLst/>
                        <a:latin typeface="Arial Rounded MT Bold" panose="020F0704030504030204" pitchFamily="34" charset="0"/>
                        <a:ea typeface="Calibri"/>
                        <a:cs typeface="Arial" panose="020B0604020202020204" pitchFamily="34" charset="0"/>
                      </a:endParaRPr>
                    </a:p>
                  </a:txBody>
                  <a:tcPr marL="68580" marR="68580" marT="0" marB="0" anchor="ctr"/>
                </a:tc>
                <a:tc>
                  <a:txBody>
                    <a:bodyPr/>
                    <a:lstStyle/>
                    <a:p>
                      <a:pPr marL="0" marR="0">
                        <a:lnSpc>
                          <a:spcPct val="90000"/>
                        </a:lnSpc>
                        <a:spcBef>
                          <a:spcPts val="0"/>
                        </a:spcBef>
                        <a:spcAft>
                          <a:spcPts val="0"/>
                        </a:spcAft>
                      </a:pPr>
                      <a:r>
                        <a:rPr lang="en-US" sz="2200" b="0" dirty="0" err="1">
                          <a:solidFill>
                            <a:schemeClr val="bg1"/>
                          </a:solidFill>
                          <a:effectLst/>
                          <a:latin typeface="Arial Rounded MT Bold" panose="020F0704030504030204" pitchFamily="34" charset="0"/>
                          <a:cs typeface="Arial" panose="020B0604020202020204" pitchFamily="34" charset="0"/>
                        </a:rPr>
                        <a:t>Kesediaan</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menjawab</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suatu</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nilai</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dan</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ada</a:t>
                      </a:r>
                      <a:r>
                        <a:rPr lang="en-US" sz="2200" b="0" dirty="0">
                          <a:solidFill>
                            <a:schemeClr val="bg1"/>
                          </a:solidFill>
                          <a:effectLst/>
                          <a:latin typeface="Arial Rounded MT Bold" panose="020F0704030504030204" pitchFamily="34" charset="0"/>
                          <a:cs typeface="Arial" panose="020B0604020202020204" pitchFamily="34" charset="0"/>
                        </a:rPr>
                        <a:t> rasa </a:t>
                      </a:r>
                      <a:r>
                        <a:rPr lang="en-US" sz="2200" b="0" dirty="0" err="1">
                          <a:solidFill>
                            <a:schemeClr val="bg1"/>
                          </a:solidFill>
                          <a:effectLst/>
                          <a:latin typeface="Arial Rounded MT Bold" panose="020F0704030504030204" pitchFamily="34" charset="0"/>
                          <a:cs typeface="Arial" panose="020B0604020202020204" pitchFamily="34" charset="0"/>
                        </a:rPr>
                        <a:t>puas</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dalam</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membicarakan</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nilai</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tersebut</a:t>
                      </a:r>
                      <a:endParaRPr lang="en-US" sz="2200" b="0" dirty="0">
                        <a:solidFill>
                          <a:schemeClr val="bg1"/>
                        </a:solidFill>
                        <a:effectLst/>
                        <a:latin typeface="Arial Rounded MT Bold" panose="020F0704030504030204" pitchFamily="34" charset="0"/>
                        <a:ea typeface="Calibri"/>
                        <a:cs typeface="Arial" panose="020B0604020202020204" pitchFamily="34" charset="0"/>
                      </a:endParaRPr>
                    </a:p>
                  </a:txBody>
                  <a:tcPr marL="68580" marR="68580" marT="0" marB="0" anchor="ctr"/>
                </a:tc>
                <a:extLst>
                  <a:ext uri="{0D108BD9-81ED-4DB2-BD59-A6C34878D82A}">
                    <a16:rowId xmlns="" xmlns:a16="http://schemas.microsoft.com/office/drawing/2014/main" val="10002"/>
                  </a:ext>
                </a:extLst>
              </a:tr>
              <a:tr h="883883">
                <a:tc>
                  <a:txBody>
                    <a:bodyPr/>
                    <a:lstStyle/>
                    <a:p>
                      <a:pPr marL="0" marR="0" algn="l">
                        <a:lnSpc>
                          <a:spcPct val="90000"/>
                        </a:lnSpc>
                        <a:spcBef>
                          <a:spcPts val="0"/>
                        </a:spcBef>
                        <a:spcAft>
                          <a:spcPts val="0"/>
                        </a:spcAft>
                      </a:pPr>
                      <a:r>
                        <a:rPr lang="en-US" sz="2200" b="0" dirty="0" err="1">
                          <a:solidFill>
                            <a:srgbClr val="FFFF00"/>
                          </a:solidFill>
                          <a:effectLst/>
                          <a:latin typeface="Arial Rounded MT Bold" panose="020F0704030504030204" pitchFamily="34" charset="0"/>
                          <a:cs typeface="Arial" panose="020B0604020202020204" pitchFamily="34" charset="0"/>
                        </a:rPr>
                        <a:t>Menghargai</a:t>
                      </a:r>
                      <a:r>
                        <a:rPr lang="en-US" sz="2200" b="0" dirty="0">
                          <a:solidFill>
                            <a:srgbClr val="FFFF00"/>
                          </a:solidFill>
                          <a:effectLst/>
                          <a:latin typeface="Arial Rounded MT Bold" panose="020F0704030504030204" pitchFamily="34" charset="0"/>
                          <a:cs typeface="Arial" panose="020B0604020202020204" pitchFamily="34" charset="0"/>
                        </a:rPr>
                        <a:t> </a:t>
                      </a:r>
                      <a:r>
                        <a:rPr lang="en-ID" sz="2200" b="0" dirty="0">
                          <a:solidFill>
                            <a:schemeClr val="bg1"/>
                          </a:solidFill>
                          <a:effectLst/>
                          <a:latin typeface="Arial Rounded MT Bold" panose="020F0704030504030204" pitchFamily="34" charset="0"/>
                          <a:cs typeface="Arial" panose="020B0604020202020204" pitchFamily="34" charset="0"/>
                        </a:rPr>
                        <a:t>(valuing) </a:t>
                      </a:r>
                      <a:r>
                        <a:rPr lang="en-US" sz="2200" b="0" dirty="0" err="1">
                          <a:solidFill>
                            <a:schemeClr val="bg1"/>
                          </a:solidFill>
                          <a:effectLst/>
                          <a:latin typeface="Arial Rounded MT Bold" panose="020F0704030504030204" pitchFamily="34" charset="0"/>
                          <a:cs typeface="Arial" panose="020B0604020202020204" pitchFamily="34" charset="0"/>
                        </a:rPr>
                        <a:t>nilai</a:t>
                      </a:r>
                      <a:endParaRPr lang="en-US" sz="2200" b="0" dirty="0">
                        <a:solidFill>
                          <a:schemeClr val="bg1"/>
                        </a:solidFill>
                        <a:effectLst/>
                        <a:latin typeface="Arial Rounded MT Bold" panose="020F0704030504030204" pitchFamily="34" charset="0"/>
                        <a:ea typeface="Calibri"/>
                        <a:cs typeface="Arial" panose="020B0604020202020204" pitchFamily="34" charset="0"/>
                      </a:endParaRPr>
                    </a:p>
                  </a:txBody>
                  <a:tcPr marL="68580" marR="68580" marT="0" marB="0" anchor="ctr"/>
                </a:tc>
                <a:tc>
                  <a:txBody>
                    <a:bodyPr/>
                    <a:lstStyle/>
                    <a:p>
                      <a:pPr marL="0" marR="0">
                        <a:lnSpc>
                          <a:spcPct val="90000"/>
                        </a:lnSpc>
                        <a:spcBef>
                          <a:spcPts val="0"/>
                        </a:spcBef>
                        <a:spcAft>
                          <a:spcPts val="0"/>
                        </a:spcAft>
                      </a:pPr>
                      <a:r>
                        <a:rPr lang="en-US" sz="2200" b="0" dirty="0" err="1">
                          <a:solidFill>
                            <a:schemeClr val="bg1"/>
                          </a:solidFill>
                          <a:effectLst/>
                          <a:latin typeface="Arial Rounded MT Bold" panose="020F0704030504030204" pitchFamily="34" charset="0"/>
                          <a:cs typeface="Arial" panose="020B0604020202020204" pitchFamily="34" charset="0"/>
                        </a:rPr>
                        <a:t>Menganggap</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nilai</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tersebut</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baik</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menyukai</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nilai</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tersebut</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dan</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komitmen</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terhadap</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nilai</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tersebut</a:t>
                      </a:r>
                      <a:endParaRPr lang="en-US" sz="2200" b="0" dirty="0">
                        <a:solidFill>
                          <a:schemeClr val="bg1"/>
                        </a:solidFill>
                        <a:effectLst/>
                        <a:latin typeface="Arial Rounded MT Bold" panose="020F0704030504030204" pitchFamily="34" charset="0"/>
                        <a:ea typeface="Calibri"/>
                        <a:cs typeface="Arial" panose="020B0604020202020204" pitchFamily="34" charset="0"/>
                      </a:endParaRPr>
                    </a:p>
                  </a:txBody>
                  <a:tcPr marL="68580" marR="68580" marT="0" marB="0" anchor="ctr"/>
                </a:tc>
                <a:extLst>
                  <a:ext uri="{0D108BD9-81ED-4DB2-BD59-A6C34878D82A}">
                    <a16:rowId xmlns="" xmlns:a16="http://schemas.microsoft.com/office/drawing/2014/main" val="10003"/>
                  </a:ext>
                </a:extLst>
              </a:tr>
              <a:tr h="883684">
                <a:tc>
                  <a:txBody>
                    <a:bodyPr/>
                    <a:lstStyle/>
                    <a:p>
                      <a:pPr marL="0" marR="0" algn="l">
                        <a:lnSpc>
                          <a:spcPct val="90000"/>
                        </a:lnSpc>
                        <a:spcBef>
                          <a:spcPts val="0"/>
                        </a:spcBef>
                        <a:spcAft>
                          <a:spcPts val="0"/>
                        </a:spcAft>
                      </a:pPr>
                      <a:r>
                        <a:rPr lang="en-US" sz="2200" b="0" dirty="0" err="1">
                          <a:solidFill>
                            <a:srgbClr val="FFFF00"/>
                          </a:solidFill>
                          <a:effectLst/>
                          <a:latin typeface="Arial Rounded MT Bold" panose="020F0704030504030204" pitchFamily="34" charset="0"/>
                          <a:cs typeface="Arial" panose="020B0604020202020204" pitchFamily="34" charset="0"/>
                        </a:rPr>
                        <a:t>Menghayati</a:t>
                      </a:r>
                      <a:r>
                        <a:rPr lang="en-US" sz="2200" b="0" dirty="0">
                          <a:solidFill>
                            <a:srgbClr val="FFFF00"/>
                          </a:solidFill>
                          <a:effectLst/>
                          <a:latin typeface="Arial Rounded MT Bold" panose="020F0704030504030204" pitchFamily="34" charset="0"/>
                          <a:cs typeface="Arial" panose="020B0604020202020204" pitchFamily="34" charset="0"/>
                        </a:rPr>
                        <a:t> </a:t>
                      </a:r>
                      <a:r>
                        <a:rPr lang="en-ID" sz="2200" b="0" dirty="0">
                          <a:solidFill>
                            <a:schemeClr val="bg1"/>
                          </a:solidFill>
                          <a:effectLst/>
                          <a:latin typeface="Arial Rounded MT Bold" panose="020F0704030504030204" pitchFamily="34" charset="0"/>
                          <a:cs typeface="Arial" panose="020B0604020202020204" pitchFamily="34" charset="0"/>
                        </a:rPr>
                        <a:t>(organizing/ internalizing) </a:t>
                      </a:r>
                      <a:r>
                        <a:rPr lang="en-US" sz="2200" b="0" dirty="0" err="1">
                          <a:solidFill>
                            <a:schemeClr val="bg1"/>
                          </a:solidFill>
                          <a:effectLst/>
                          <a:latin typeface="Arial Rounded MT Bold" panose="020F0704030504030204" pitchFamily="34" charset="0"/>
                          <a:cs typeface="Arial" panose="020B0604020202020204" pitchFamily="34" charset="0"/>
                        </a:rPr>
                        <a:t>nilai</a:t>
                      </a:r>
                      <a:endParaRPr lang="en-US" sz="2200" b="0" dirty="0">
                        <a:solidFill>
                          <a:schemeClr val="bg1"/>
                        </a:solidFill>
                        <a:effectLst/>
                        <a:latin typeface="Arial Rounded MT Bold" panose="020F0704030504030204" pitchFamily="34" charset="0"/>
                        <a:ea typeface="Calibri"/>
                        <a:cs typeface="Arial" panose="020B0604020202020204" pitchFamily="34" charset="0"/>
                      </a:endParaRPr>
                    </a:p>
                  </a:txBody>
                  <a:tcPr marL="68580" marR="68580" marT="0" marB="0" anchor="ctr"/>
                </a:tc>
                <a:tc>
                  <a:txBody>
                    <a:bodyPr/>
                    <a:lstStyle/>
                    <a:p>
                      <a:pPr marL="0" marR="0">
                        <a:lnSpc>
                          <a:spcPct val="90000"/>
                        </a:lnSpc>
                        <a:spcBef>
                          <a:spcPts val="0"/>
                        </a:spcBef>
                        <a:spcAft>
                          <a:spcPts val="0"/>
                        </a:spcAft>
                      </a:pPr>
                      <a:r>
                        <a:rPr lang="en-US" sz="2200" b="0" dirty="0" err="1">
                          <a:solidFill>
                            <a:schemeClr val="bg1"/>
                          </a:solidFill>
                          <a:effectLst/>
                          <a:latin typeface="Arial Rounded MT Bold" panose="020F0704030504030204" pitchFamily="34" charset="0"/>
                          <a:cs typeface="Arial" panose="020B0604020202020204" pitchFamily="34" charset="0"/>
                        </a:rPr>
                        <a:t>Memasukkan</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nilai</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tersebut</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sebagai</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bagian</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dari</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sistem</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nilai</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dirinya</a:t>
                      </a:r>
                      <a:r>
                        <a:rPr lang="en-US" sz="2200" b="0" dirty="0">
                          <a:solidFill>
                            <a:schemeClr val="bg1"/>
                          </a:solidFill>
                          <a:effectLst/>
                          <a:latin typeface="Arial Rounded MT Bold" panose="020F0704030504030204" pitchFamily="34" charset="0"/>
                          <a:cs typeface="Arial" panose="020B0604020202020204" pitchFamily="34" charset="0"/>
                        </a:rPr>
                        <a:t> </a:t>
                      </a:r>
                      <a:endParaRPr lang="en-US" sz="2200" b="0" dirty="0">
                        <a:solidFill>
                          <a:schemeClr val="bg1"/>
                        </a:solidFill>
                        <a:effectLst/>
                        <a:latin typeface="Arial Rounded MT Bold" panose="020F0704030504030204" pitchFamily="34" charset="0"/>
                        <a:ea typeface="Calibri"/>
                        <a:cs typeface="Arial" panose="020B0604020202020204" pitchFamily="34" charset="0"/>
                      </a:endParaRPr>
                    </a:p>
                  </a:txBody>
                  <a:tcPr marL="68580" marR="68580" marT="0" marB="0" anchor="ctr"/>
                </a:tc>
                <a:extLst>
                  <a:ext uri="{0D108BD9-81ED-4DB2-BD59-A6C34878D82A}">
                    <a16:rowId xmlns="" xmlns:a16="http://schemas.microsoft.com/office/drawing/2014/main" val="10004"/>
                  </a:ext>
                </a:extLst>
              </a:tr>
              <a:tr h="1040183">
                <a:tc>
                  <a:txBody>
                    <a:bodyPr/>
                    <a:lstStyle/>
                    <a:p>
                      <a:pPr marL="0" marR="0" algn="l">
                        <a:lnSpc>
                          <a:spcPct val="90000"/>
                        </a:lnSpc>
                        <a:spcBef>
                          <a:spcPts val="0"/>
                        </a:spcBef>
                        <a:spcAft>
                          <a:spcPts val="0"/>
                        </a:spcAft>
                      </a:pPr>
                      <a:r>
                        <a:rPr lang="en-US" sz="2200" b="0" dirty="0" err="1">
                          <a:solidFill>
                            <a:srgbClr val="FFFF00"/>
                          </a:solidFill>
                          <a:effectLst/>
                          <a:latin typeface="Arial Rounded MT Bold" panose="020F0704030504030204" pitchFamily="34" charset="0"/>
                          <a:cs typeface="Arial" panose="020B0604020202020204" pitchFamily="34" charset="0"/>
                        </a:rPr>
                        <a:t>Mengamalkan</a:t>
                      </a:r>
                      <a:r>
                        <a:rPr lang="en-US" sz="2200" b="0" dirty="0">
                          <a:solidFill>
                            <a:srgbClr val="FFFF00"/>
                          </a:solidFill>
                          <a:effectLst/>
                          <a:latin typeface="Arial Rounded MT Bold" panose="020F0704030504030204" pitchFamily="34" charset="0"/>
                          <a:cs typeface="Arial" panose="020B0604020202020204" pitchFamily="34" charset="0"/>
                        </a:rPr>
                        <a:t> </a:t>
                      </a:r>
                      <a:r>
                        <a:rPr lang="en-ID" sz="2200" b="0" dirty="0">
                          <a:solidFill>
                            <a:schemeClr val="bg1"/>
                          </a:solidFill>
                          <a:effectLst/>
                          <a:latin typeface="Arial Rounded MT Bold" panose="020F0704030504030204" pitchFamily="34" charset="0"/>
                          <a:cs typeface="Arial" panose="020B0604020202020204" pitchFamily="34" charset="0"/>
                        </a:rPr>
                        <a:t>(characterizing/ actualizing) </a:t>
                      </a:r>
                      <a:r>
                        <a:rPr lang="en-US" sz="2200" b="0" dirty="0" err="1">
                          <a:solidFill>
                            <a:schemeClr val="bg1"/>
                          </a:solidFill>
                          <a:effectLst/>
                          <a:latin typeface="Arial Rounded MT Bold" panose="020F0704030504030204" pitchFamily="34" charset="0"/>
                          <a:cs typeface="Arial" panose="020B0604020202020204" pitchFamily="34" charset="0"/>
                        </a:rPr>
                        <a:t>nilai</a:t>
                      </a:r>
                      <a:endParaRPr lang="en-US" sz="2200" b="0" dirty="0">
                        <a:solidFill>
                          <a:schemeClr val="bg1"/>
                        </a:solidFill>
                        <a:effectLst/>
                        <a:latin typeface="Arial Rounded MT Bold" panose="020F0704030504030204" pitchFamily="34" charset="0"/>
                        <a:ea typeface="Calibri"/>
                        <a:cs typeface="Arial" panose="020B0604020202020204" pitchFamily="34" charset="0"/>
                      </a:endParaRPr>
                    </a:p>
                  </a:txBody>
                  <a:tcPr marL="68580" marR="68580" marT="0" marB="0" anchor="ctr"/>
                </a:tc>
                <a:tc>
                  <a:txBody>
                    <a:bodyPr/>
                    <a:lstStyle/>
                    <a:p>
                      <a:pPr marL="0" marR="0">
                        <a:lnSpc>
                          <a:spcPct val="90000"/>
                        </a:lnSpc>
                        <a:spcBef>
                          <a:spcPts val="0"/>
                        </a:spcBef>
                        <a:spcAft>
                          <a:spcPts val="0"/>
                        </a:spcAft>
                      </a:pPr>
                      <a:r>
                        <a:rPr lang="en-US" sz="2200" b="0" dirty="0" err="1">
                          <a:solidFill>
                            <a:schemeClr val="bg1"/>
                          </a:solidFill>
                          <a:effectLst/>
                          <a:latin typeface="Arial Rounded MT Bold" panose="020F0704030504030204" pitchFamily="34" charset="0"/>
                          <a:cs typeface="Arial" panose="020B0604020202020204" pitchFamily="34" charset="0"/>
                        </a:rPr>
                        <a:t>Mengembangkan</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nilai</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tersebut</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sebagai</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ciri</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dirinya</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dalam</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berpikir</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berkata</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berkomunikasi</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dan</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bertindak</a:t>
                      </a:r>
                      <a:r>
                        <a:rPr lang="en-US" sz="2200" b="0" dirty="0">
                          <a:solidFill>
                            <a:schemeClr val="bg1"/>
                          </a:solidFill>
                          <a:effectLst/>
                          <a:latin typeface="Arial Rounded MT Bold" panose="020F0704030504030204" pitchFamily="34" charset="0"/>
                          <a:cs typeface="Arial" panose="020B0604020202020204" pitchFamily="34" charset="0"/>
                        </a:rPr>
                        <a:t> (</a:t>
                      </a:r>
                      <a:r>
                        <a:rPr lang="en-US" sz="2200" b="0" dirty="0" err="1">
                          <a:solidFill>
                            <a:schemeClr val="bg1"/>
                          </a:solidFill>
                          <a:effectLst/>
                          <a:latin typeface="Arial Rounded MT Bold" panose="020F0704030504030204" pitchFamily="34" charset="0"/>
                          <a:cs typeface="Arial" panose="020B0604020202020204" pitchFamily="34" charset="0"/>
                        </a:rPr>
                        <a:t>karakter</a:t>
                      </a:r>
                      <a:r>
                        <a:rPr lang="en-US" sz="2200" b="0" dirty="0">
                          <a:solidFill>
                            <a:schemeClr val="bg1"/>
                          </a:solidFill>
                          <a:effectLst/>
                          <a:latin typeface="Arial Rounded MT Bold" panose="020F0704030504030204" pitchFamily="34" charset="0"/>
                          <a:cs typeface="Arial" panose="020B0604020202020204" pitchFamily="34" charset="0"/>
                        </a:rPr>
                        <a:t>)</a:t>
                      </a:r>
                      <a:endParaRPr lang="en-US" sz="2200" b="0" dirty="0">
                        <a:solidFill>
                          <a:schemeClr val="bg1"/>
                        </a:solidFill>
                        <a:effectLst/>
                        <a:latin typeface="Arial Rounded MT Bold" panose="020F0704030504030204" pitchFamily="34" charset="0"/>
                        <a:ea typeface="Calibri"/>
                        <a:cs typeface="Arial" panose="020B0604020202020204" pitchFamily="34" charset="0"/>
                      </a:endParaRPr>
                    </a:p>
                  </a:txBody>
                  <a:tcPr marL="68580" marR="68580" marT="0" marB="0" anchor="ctr"/>
                </a:tc>
                <a:extLst>
                  <a:ext uri="{0D108BD9-81ED-4DB2-BD59-A6C34878D82A}">
                    <a16:rowId xmlns="" xmlns:a16="http://schemas.microsoft.com/office/drawing/2014/main" val="10005"/>
                  </a:ext>
                </a:extLst>
              </a:tr>
            </a:tbl>
          </a:graphicData>
        </a:graphic>
      </p:graphicFrame>
      <p:grpSp>
        <p:nvGrpSpPr>
          <p:cNvPr id="5" name="Group 4"/>
          <p:cNvGrpSpPr/>
          <p:nvPr/>
        </p:nvGrpSpPr>
        <p:grpSpPr>
          <a:xfrm>
            <a:off x="310109" y="6334391"/>
            <a:ext cx="3968102" cy="540000"/>
            <a:chOff x="310109" y="6334391"/>
            <a:chExt cx="3968102" cy="540000"/>
          </a:xfrm>
        </p:grpSpPr>
        <p:pic>
          <p:nvPicPr>
            <p:cNvPr id="6" name="Picture 5"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7" name="TextBox 6"/>
            <p:cNvSpPr txBox="1"/>
            <p:nvPr/>
          </p:nvSpPr>
          <p:spPr>
            <a:xfrm>
              <a:off x="776931" y="6446619"/>
              <a:ext cx="3501280" cy="338554"/>
            </a:xfrm>
            <a:prstGeom prst="rect">
              <a:avLst/>
            </a:prstGeom>
            <a:noFill/>
          </p:spPr>
          <p:txBody>
            <a:bodyPr wrap="none" rtlCol="0">
              <a:spAutoFit/>
            </a:bodyPr>
            <a:lstStyle/>
            <a:p>
              <a:pPr defTabSz="457200"/>
              <a:r>
                <a:rPr lang="en-US" sz="1600" b="1" i="1" dirty="0">
                  <a:solidFill>
                    <a:srgbClr val="002060"/>
                  </a:solidFill>
                </a:rPr>
                <a:t>Subdit Kurikulum, Direktorat PSMK</a:t>
              </a:r>
            </a:p>
          </p:txBody>
        </p:sp>
      </p:grpSp>
    </p:spTree>
    <p:extLst>
      <p:ext uri="{BB962C8B-B14F-4D97-AF65-F5344CB8AC3E}">
        <p14:creationId xmlns:p14="http://schemas.microsoft.com/office/powerpoint/2010/main" val="873966814"/>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746922" y="188260"/>
            <a:ext cx="6002195" cy="6064622"/>
            <a:chOff x="3746923" y="421009"/>
            <a:chExt cx="5544114" cy="5499580"/>
          </a:xfrm>
        </p:grpSpPr>
        <p:cxnSp>
          <p:nvCxnSpPr>
            <p:cNvPr id="7" name="Straight Connector 6"/>
            <p:cNvCxnSpPr/>
            <p:nvPr/>
          </p:nvCxnSpPr>
          <p:spPr>
            <a:xfrm>
              <a:off x="6263246" y="1056553"/>
              <a:ext cx="0" cy="1737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930910" y="2637929"/>
              <a:ext cx="0" cy="1828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930910" y="421009"/>
              <a:ext cx="2670048" cy="640080"/>
            </a:xfrm>
            <a:prstGeom prst="rect">
              <a:avLst/>
            </a:prstGeom>
            <a:solidFill>
              <a:schemeClr val="accent2">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b="1" dirty="0" smtClean="0">
                  <a:solidFill>
                    <a:prstClr val="black">
                      <a:lumMod val="95000"/>
                      <a:lumOff val="5000"/>
                    </a:prstClr>
                  </a:solidFill>
                </a:rPr>
                <a:t>DIMENSI KI-3</a:t>
              </a:r>
            </a:p>
            <a:p>
              <a:pPr algn="ctr" defTabSz="914400"/>
              <a:r>
                <a:rPr lang="en-US" b="1" dirty="0" smtClean="0">
                  <a:solidFill>
                    <a:prstClr val="black">
                      <a:lumMod val="95000"/>
                      <a:lumOff val="5000"/>
                    </a:prstClr>
                  </a:solidFill>
                </a:rPr>
                <a:t>(PENGETAHUAN)</a:t>
              </a:r>
              <a:endParaRPr lang="en-US" b="1" dirty="0">
                <a:solidFill>
                  <a:prstClr val="black">
                    <a:lumMod val="95000"/>
                    <a:lumOff val="5000"/>
                  </a:prstClr>
                </a:solidFill>
              </a:endParaRPr>
            </a:p>
          </p:txBody>
        </p:sp>
        <p:sp>
          <p:nvSpPr>
            <p:cNvPr id="10" name="Rectangle 9"/>
            <p:cNvSpPr/>
            <p:nvPr/>
          </p:nvSpPr>
          <p:spPr>
            <a:xfrm>
              <a:off x="3746923" y="1411301"/>
              <a:ext cx="2377440" cy="457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600" b="1" dirty="0" smtClean="0">
                  <a:solidFill>
                    <a:prstClr val="black">
                      <a:lumMod val="95000"/>
                      <a:lumOff val="5000"/>
                    </a:prstClr>
                  </a:solidFill>
                </a:rPr>
                <a:t>Dimensi Proses Kognitif</a:t>
              </a:r>
              <a:endParaRPr lang="en-US" sz="1600" b="1" dirty="0">
                <a:solidFill>
                  <a:prstClr val="black">
                    <a:lumMod val="95000"/>
                    <a:lumOff val="5000"/>
                  </a:prstClr>
                </a:solidFill>
              </a:endParaRPr>
            </a:p>
          </p:txBody>
        </p:sp>
        <p:sp>
          <p:nvSpPr>
            <p:cNvPr id="11" name="Rectangle 10"/>
            <p:cNvSpPr/>
            <p:nvPr/>
          </p:nvSpPr>
          <p:spPr>
            <a:xfrm>
              <a:off x="6414990" y="1411301"/>
              <a:ext cx="2377440" cy="457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600" b="1" dirty="0" smtClean="0">
                  <a:solidFill>
                    <a:prstClr val="black">
                      <a:lumMod val="95000"/>
                      <a:lumOff val="5000"/>
                    </a:prstClr>
                  </a:solidFill>
                </a:rPr>
                <a:t>Dimensi Pengetahuan</a:t>
              </a:r>
              <a:endParaRPr lang="en-US" sz="1600" b="1" dirty="0">
                <a:solidFill>
                  <a:prstClr val="black">
                    <a:lumMod val="95000"/>
                    <a:lumOff val="5000"/>
                  </a:prstClr>
                </a:solidFill>
              </a:endParaRPr>
            </a:p>
          </p:txBody>
        </p:sp>
        <p:sp>
          <p:nvSpPr>
            <p:cNvPr id="12" name="TextBox 11"/>
            <p:cNvSpPr txBox="1"/>
            <p:nvPr/>
          </p:nvSpPr>
          <p:spPr>
            <a:xfrm>
              <a:off x="7660462" y="632676"/>
              <a:ext cx="1630575" cy="307777"/>
            </a:xfrm>
            <a:prstGeom prst="rect">
              <a:avLst/>
            </a:prstGeom>
            <a:noFill/>
          </p:spPr>
          <p:txBody>
            <a:bodyPr wrap="none" rtlCol="0">
              <a:spAutoFit/>
            </a:bodyPr>
            <a:lstStyle/>
            <a:p>
              <a:pPr defTabSz="914400"/>
              <a:r>
                <a:rPr lang="en-US" sz="1200" b="1" i="1" dirty="0" smtClean="0"/>
                <a:t>Olahan</a:t>
              </a:r>
              <a:r>
                <a:rPr lang="en-US" sz="1400" b="1" i="1" dirty="0" smtClean="0"/>
                <a:t> Anderson</a:t>
              </a:r>
              <a:endParaRPr lang="en-US" sz="1400" b="1" i="1" dirty="0"/>
            </a:p>
          </p:txBody>
        </p:sp>
        <p:sp>
          <p:nvSpPr>
            <p:cNvPr id="13" name="Rectangle 12"/>
            <p:cNvSpPr/>
            <p:nvPr/>
          </p:nvSpPr>
          <p:spPr>
            <a:xfrm>
              <a:off x="3879350" y="2162696"/>
              <a:ext cx="2103120" cy="4572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80000"/>
                </a:lnSpc>
              </a:pPr>
              <a:r>
                <a:rPr lang="en-US" sz="1400" b="1" dirty="0" smtClean="0">
                  <a:solidFill>
                    <a:prstClr val="black">
                      <a:lumMod val="95000"/>
                      <a:lumOff val="5000"/>
                    </a:prstClr>
                  </a:solidFill>
                </a:rPr>
                <a:t>C-1</a:t>
              </a:r>
            </a:p>
            <a:p>
              <a:pPr algn="ctr" defTabSz="914400">
                <a:lnSpc>
                  <a:spcPct val="80000"/>
                </a:lnSpc>
              </a:pPr>
              <a:r>
                <a:rPr lang="en-US" sz="1400" b="1" dirty="0" smtClean="0">
                  <a:solidFill>
                    <a:prstClr val="black">
                      <a:lumMod val="95000"/>
                      <a:lumOff val="5000"/>
                    </a:prstClr>
                  </a:solidFill>
                </a:rPr>
                <a:t>Mengingat</a:t>
              </a:r>
              <a:endParaRPr lang="en-US" sz="1400" b="1" dirty="0">
                <a:solidFill>
                  <a:prstClr val="black">
                    <a:lumMod val="95000"/>
                    <a:lumOff val="5000"/>
                  </a:prstClr>
                </a:solidFill>
              </a:endParaRPr>
            </a:p>
          </p:txBody>
        </p:sp>
        <p:sp>
          <p:nvSpPr>
            <p:cNvPr id="14" name="Rectangle 13"/>
            <p:cNvSpPr/>
            <p:nvPr/>
          </p:nvSpPr>
          <p:spPr>
            <a:xfrm>
              <a:off x="6551251" y="4296241"/>
              <a:ext cx="2103120" cy="5360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80000"/>
                </a:lnSpc>
              </a:pPr>
              <a:r>
                <a:rPr lang="en-US" dirty="0" smtClean="0">
                  <a:solidFill>
                    <a:prstClr val="black">
                      <a:lumMod val="95000"/>
                      <a:lumOff val="5000"/>
                    </a:prstClr>
                  </a:solidFill>
                </a:rPr>
                <a:t>Prosedural</a:t>
              </a:r>
              <a:endParaRPr lang="en-US" dirty="0">
                <a:solidFill>
                  <a:prstClr val="black">
                    <a:lumMod val="95000"/>
                    <a:lumOff val="5000"/>
                  </a:prstClr>
                </a:solidFill>
              </a:endParaRPr>
            </a:p>
          </p:txBody>
        </p:sp>
        <p:sp>
          <p:nvSpPr>
            <p:cNvPr id="15" name="Rectangle 14"/>
            <p:cNvSpPr/>
            <p:nvPr/>
          </p:nvSpPr>
          <p:spPr>
            <a:xfrm>
              <a:off x="3876594" y="2830072"/>
              <a:ext cx="2103120" cy="4572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80000"/>
                </a:lnSpc>
              </a:pPr>
              <a:r>
                <a:rPr lang="en-US" sz="1400" b="1" dirty="0" smtClean="0">
                  <a:solidFill>
                    <a:prstClr val="black">
                      <a:lumMod val="95000"/>
                      <a:lumOff val="5000"/>
                    </a:prstClr>
                  </a:solidFill>
                </a:rPr>
                <a:t>C-2</a:t>
              </a:r>
            </a:p>
            <a:p>
              <a:pPr algn="ctr" defTabSz="914400">
                <a:lnSpc>
                  <a:spcPct val="80000"/>
                </a:lnSpc>
              </a:pPr>
              <a:r>
                <a:rPr lang="en-US" sz="1400" b="1" dirty="0" smtClean="0">
                  <a:solidFill>
                    <a:prstClr val="black">
                      <a:lumMod val="95000"/>
                      <a:lumOff val="5000"/>
                    </a:prstClr>
                  </a:solidFill>
                </a:rPr>
                <a:t>Memahami</a:t>
              </a:r>
              <a:endParaRPr lang="en-US" sz="1400" b="1" dirty="0">
                <a:solidFill>
                  <a:prstClr val="black">
                    <a:lumMod val="95000"/>
                    <a:lumOff val="5000"/>
                  </a:prstClr>
                </a:solidFill>
              </a:endParaRPr>
            </a:p>
          </p:txBody>
        </p:sp>
        <p:sp>
          <p:nvSpPr>
            <p:cNvPr id="16" name="Rectangle 15"/>
            <p:cNvSpPr/>
            <p:nvPr/>
          </p:nvSpPr>
          <p:spPr>
            <a:xfrm>
              <a:off x="3876594" y="3476082"/>
              <a:ext cx="2103120" cy="4572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80000"/>
                </a:lnSpc>
              </a:pPr>
              <a:r>
                <a:rPr lang="en-US" sz="1400" b="1" dirty="0" smtClean="0">
                  <a:solidFill>
                    <a:prstClr val="black">
                      <a:lumMod val="95000"/>
                      <a:lumOff val="5000"/>
                    </a:prstClr>
                  </a:solidFill>
                </a:rPr>
                <a:t>C-3</a:t>
              </a:r>
            </a:p>
            <a:p>
              <a:pPr algn="ctr" defTabSz="914400">
                <a:lnSpc>
                  <a:spcPct val="80000"/>
                </a:lnSpc>
              </a:pPr>
              <a:r>
                <a:rPr lang="en-US" sz="1400" b="1" dirty="0" smtClean="0">
                  <a:solidFill>
                    <a:prstClr val="black">
                      <a:lumMod val="95000"/>
                      <a:lumOff val="5000"/>
                    </a:prstClr>
                  </a:solidFill>
                </a:rPr>
                <a:t>Menerapkan</a:t>
              </a:r>
              <a:endParaRPr lang="en-US" sz="1400" b="1" dirty="0">
                <a:solidFill>
                  <a:prstClr val="black">
                    <a:lumMod val="95000"/>
                    <a:lumOff val="5000"/>
                  </a:prstClr>
                </a:solidFill>
              </a:endParaRPr>
            </a:p>
          </p:txBody>
        </p:sp>
        <p:sp>
          <p:nvSpPr>
            <p:cNvPr id="17" name="Rectangle 16"/>
            <p:cNvSpPr/>
            <p:nvPr/>
          </p:nvSpPr>
          <p:spPr>
            <a:xfrm>
              <a:off x="3879350" y="4137410"/>
              <a:ext cx="2103120" cy="4572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80000"/>
                </a:lnSpc>
              </a:pPr>
              <a:r>
                <a:rPr lang="en-US" sz="1400" b="1" dirty="0" smtClean="0">
                  <a:solidFill>
                    <a:prstClr val="black">
                      <a:lumMod val="95000"/>
                      <a:lumOff val="5000"/>
                    </a:prstClr>
                  </a:solidFill>
                </a:rPr>
                <a:t>C-4</a:t>
              </a:r>
            </a:p>
            <a:p>
              <a:pPr algn="ctr" defTabSz="914400">
                <a:lnSpc>
                  <a:spcPct val="80000"/>
                </a:lnSpc>
              </a:pPr>
              <a:r>
                <a:rPr lang="en-US" sz="1400" b="1" dirty="0" smtClean="0">
                  <a:solidFill>
                    <a:prstClr val="black">
                      <a:lumMod val="95000"/>
                      <a:lumOff val="5000"/>
                    </a:prstClr>
                  </a:solidFill>
                </a:rPr>
                <a:t>Menganalisis</a:t>
              </a:r>
              <a:endParaRPr lang="en-US" sz="1400" b="1" dirty="0">
                <a:solidFill>
                  <a:prstClr val="black">
                    <a:lumMod val="95000"/>
                    <a:lumOff val="5000"/>
                  </a:prstClr>
                </a:solidFill>
              </a:endParaRPr>
            </a:p>
          </p:txBody>
        </p:sp>
        <p:sp>
          <p:nvSpPr>
            <p:cNvPr id="18" name="Rectangle 17"/>
            <p:cNvSpPr/>
            <p:nvPr/>
          </p:nvSpPr>
          <p:spPr>
            <a:xfrm>
              <a:off x="3876594" y="4804385"/>
              <a:ext cx="2103120" cy="4572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80000"/>
                </a:lnSpc>
              </a:pPr>
              <a:r>
                <a:rPr lang="en-US" sz="1400" b="1" dirty="0" smtClean="0">
                  <a:solidFill>
                    <a:prstClr val="black">
                      <a:lumMod val="95000"/>
                      <a:lumOff val="5000"/>
                    </a:prstClr>
                  </a:solidFill>
                </a:rPr>
                <a:t>C-5</a:t>
              </a:r>
            </a:p>
            <a:p>
              <a:pPr algn="ctr" defTabSz="914400">
                <a:lnSpc>
                  <a:spcPct val="80000"/>
                </a:lnSpc>
              </a:pPr>
              <a:r>
                <a:rPr lang="en-US" sz="1400" b="1" dirty="0" smtClean="0">
                  <a:solidFill>
                    <a:prstClr val="black">
                      <a:lumMod val="95000"/>
                      <a:lumOff val="5000"/>
                    </a:prstClr>
                  </a:solidFill>
                </a:rPr>
                <a:t>Mengevaluasi</a:t>
              </a:r>
              <a:endParaRPr lang="en-US" sz="1400" b="1" dirty="0">
                <a:solidFill>
                  <a:prstClr val="black">
                    <a:lumMod val="95000"/>
                    <a:lumOff val="5000"/>
                  </a:prstClr>
                </a:solidFill>
              </a:endParaRPr>
            </a:p>
          </p:txBody>
        </p:sp>
        <p:sp>
          <p:nvSpPr>
            <p:cNvPr id="19" name="Rectangle 18"/>
            <p:cNvSpPr/>
            <p:nvPr/>
          </p:nvSpPr>
          <p:spPr>
            <a:xfrm>
              <a:off x="3879350" y="5463389"/>
              <a:ext cx="2103120" cy="4572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80000"/>
                </a:lnSpc>
              </a:pPr>
              <a:r>
                <a:rPr lang="en-US" sz="1400" b="1" dirty="0" smtClean="0">
                  <a:solidFill>
                    <a:prstClr val="black">
                      <a:lumMod val="95000"/>
                      <a:lumOff val="5000"/>
                    </a:prstClr>
                  </a:solidFill>
                </a:rPr>
                <a:t>C-6</a:t>
              </a:r>
            </a:p>
            <a:p>
              <a:pPr algn="ctr" defTabSz="914400">
                <a:lnSpc>
                  <a:spcPct val="80000"/>
                </a:lnSpc>
              </a:pPr>
              <a:r>
                <a:rPr lang="en-US" sz="1400" b="1" dirty="0" smtClean="0">
                  <a:solidFill>
                    <a:prstClr val="black">
                      <a:lumMod val="95000"/>
                      <a:lumOff val="5000"/>
                    </a:prstClr>
                  </a:solidFill>
                </a:rPr>
                <a:t>Mengreasi</a:t>
              </a:r>
              <a:endParaRPr lang="en-US" sz="1400" b="1" dirty="0">
                <a:solidFill>
                  <a:prstClr val="black">
                    <a:lumMod val="95000"/>
                    <a:lumOff val="5000"/>
                  </a:prstClr>
                </a:solidFill>
              </a:endParaRPr>
            </a:p>
          </p:txBody>
        </p:sp>
        <p:sp>
          <p:nvSpPr>
            <p:cNvPr id="20" name="Rectangle 19"/>
            <p:cNvSpPr/>
            <p:nvPr/>
          </p:nvSpPr>
          <p:spPr>
            <a:xfrm>
              <a:off x="6552150" y="2171360"/>
              <a:ext cx="2103120" cy="5360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80000"/>
                </a:lnSpc>
              </a:pPr>
              <a:r>
                <a:rPr lang="en-US" dirty="0" smtClean="0">
                  <a:solidFill>
                    <a:prstClr val="black">
                      <a:lumMod val="95000"/>
                      <a:lumOff val="5000"/>
                    </a:prstClr>
                  </a:solidFill>
                </a:rPr>
                <a:t>Faktual</a:t>
              </a:r>
              <a:endParaRPr lang="en-US" dirty="0">
                <a:solidFill>
                  <a:prstClr val="black">
                    <a:lumMod val="95000"/>
                    <a:lumOff val="5000"/>
                  </a:prstClr>
                </a:solidFill>
              </a:endParaRPr>
            </a:p>
          </p:txBody>
        </p:sp>
        <p:sp>
          <p:nvSpPr>
            <p:cNvPr id="21" name="Rectangle 20"/>
            <p:cNvSpPr/>
            <p:nvPr/>
          </p:nvSpPr>
          <p:spPr>
            <a:xfrm>
              <a:off x="6551251" y="3236303"/>
              <a:ext cx="2103120" cy="5360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80000"/>
                </a:lnSpc>
              </a:pPr>
              <a:r>
                <a:rPr lang="en-US" dirty="0" smtClean="0">
                  <a:solidFill>
                    <a:prstClr val="black">
                      <a:lumMod val="95000"/>
                      <a:lumOff val="5000"/>
                    </a:prstClr>
                  </a:solidFill>
                </a:rPr>
                <a:t>Konseptual</a:t>
              </a:r>
              <a:endParaRPr lang="en-US" dirty="0">
                <a:solidFill>
                  <a:prstClr val="black">
                    <a:lumMod val="95000"/>
                    <a:lumOff val="5000"/>
                  </a:prstClr>
                </a:solidFill>
              </a:endParaRPr>
            </a:p>
          </p:txBody>
        </p:sp>
        <p:sp>
          <p:nvSpPr>
            <p:cNvPr id="22" name="Rectangle 21"/>
            <p:cNvSpPr/>
            <p:nvPr/>
          </p:nvSpPr>
          <p:spPr>
            <a:xfrm>
              <a:off x="6546525" y="5383668"/>
              <a:ext cx="2103120" cy="5360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80000"/>
                </a:lnSpc>
              </a:pPr>
              <a:r>
                <a:rPr lang="en-US" dirty="0" smtClean="0">
                  <a:solidFill>
                    <a:prstClr val="black">
                      <a:lumMod val="95000"/>
                      <a:lumOff val="5000"/>
                    </a:prstClr>
                  </a:solidFill>
                </a:rPr>
                <a:t>Metakognitif</a:t>
              </a:r>
              <a:endParaRPr lang="en-US" dirty="0">
                <a:solidFill>
                  <a:prstClr val="black">
                    <a:lumMod val="95000"/>
                    <a:lumOff val="5000"/>
                  </a:prstClr>
                </a:solidFill>
              </a:endParaRPr>
            </a:p>
          </p:txBody>
        </p:sp>
        <p:cxnSp>
          <p:nvCxnSpPr>
            <p:cNvPr id="23" name="Straight Arrow Connector 22"/>
            <p:cNvCxnSpPr/>
            <p:nvPr/>
          </p:nvCxnSpPr>
          <p:spPr>
            <a:xfrm>
              <a:off x="4920847" y="1869744"/>
              <a:ext cx="0" cy="2743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929947" y="3293202"/>
              <a:ext cx="0" cy="1828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29947" y="3941967"/>
              <a:ext cx="0" cy="1828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932703" y="4607857"/>
              <a:ext cx="0" cy="1828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932703" y="5270483"/>
              <a:ext cx="0" cy="1828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598085" y="1869744"/>
              <a:ext cx="0" cy="2743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7598085" y="2707388"/>
              <a:ext cx="0" cy="4572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7598085" y="3763863"/>
              <a:ext cx="0" cy="4572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598085" y="4845917"/>
              <a:ext cx="0" cy="4572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923606" y="1214773"/>
              <a:ext cx="0" cy="1828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597123" y="1208953"/>
              <a:ext cx="0" cy="1828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914506" y="1214773"/>
              <a:ext cx="26974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310109" y="6334391"/>
            <a:ext cx="3968102" cy="540000"/>
            <a:chOff x="310109" y="6334391"/>
            <a:chExt cx="3968102" cy="540000"/>
          </a:xfrm>
        </p:grpSpPr>
        <p:pic>
          <p:nvPicPr>
            <p:cNvPr id="36" name="Picture 35"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37" name="TextBox 36"/>
            <p:cNvSpPr txBox="1"/>
            <p:nvPr/>
          </p:nvSpPr>
          <p:spPr>
            <a:xfrm>
              <a:off x="776931" y="6446619"/>
              <a:ext cx="3501280" cy="338554"/>
            </a:xfrm>
            <a:prstGeom prst="rect">
              <a:avLst/>
            </a:prstGeom>
            <a:noFill/>
          </p:spPr>
          <p:txBody>
            <a:bodyPr wrap="none" rtlCol="0">
              <a:spAutoFit/>
            </a:bodyPr>
            <a:lstStyle/>
            <a:p>
              <a:pPr defTabSz="457200"/>
              <a:r>
                <a:rPr lang="en-US" sz="1600" b="1" i="1" dirty="0">
                  <a:solidFill>
                    <a:srgbClr val="002060"/>
                  </a:solidFill>
                </a:rPr>
                <a:t>Subdit Kurikulum, Direktorat PSMK</a:t>
              </a:r>
            </a:p>
          </p:txBody>
        </p:sp>
      </p:grpSp>
    </p:spTree>
    <p:extLst>
      <p:ext uri="{BB962C8B-B14F-4D97-AF65-F5344CB8AC3E}">
        <p14:creationId xmlns:p14="http://schemas.microsoft.com/office/powerpoint/2010/main" val="3205721453"/>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10109" y="6334391"/>
            <a:ext cx="3968102" cy="540000"/>
            <a:chOff x="310109" y="6334391"/>
            <a:chExt cx="3968102" cy="540000"/>
          </a:xfrm>
        </p:grpSpPr>
        <p:pic>
          <p:nvPicPr>
            <p:cNvPr id="9" name="Picture 8"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r>
                <a:rPr lang="en-US" sz="1600" b="1" i="1" dirty="0">
                  <a:solidFill>
                    <a:srgbClr val="002060"/>
                  </a:solidFill>
                </a:rPr>
                <a:t>Subdit Kurikulum, Direktorat PSMK</a:t>
              </a:r>
            </a:p>
          </p:txBody>
        </p:sp>
      </p:grpSp>
      <p:sp>
        <p:nvSpPr>
          <p:cNvPr id="14" name="Title 1"/>
          <p:cNvSpPr>
            <a:spLocks noGrp="1"/>
          </p:cNvSpPr>
          <p:nvPr>
            <p:ph type="title"/>
          </p:nvPr>
        </p:nvSpPr>
        <p:spPr>
          <a:xfrm>
            <a:off x="6241558" y="69582"/>
            <a:ext cx="3923798" cy="693376"/>
          </a:xfrm>
        </p:spPr>
        <p:txBody>
          <a:bodyPr>
            <a:normAutofit/>
          </a:bodyPr>
          <a:lstStyle/>
          <a:p>
            <a:pPr algn="ctr"/>
            <a:r>
              <a:rPr lang="id-ID" sz="3200" b="1" dirty="0">
                <a:solidFill>
                  <a:srgbClr val="FFFF00"/>
                </a:solidFill>
                <a:latin typeface="Arial Rounded MT Bold" panose="020F0704030504030204" pitchFamily="34" charset="0"/>
                <a:cs typeface="Arial" panose="020B0604020202020204" pitchFamily="34" charset="0"/>
              </a:rPr>
              <a:t>PETA KONSEP</a:t>
            </a:r>
            <a:endParaRPr lang="en-US" sz="3200" dirty="0">
              <a:solidFill>
                <a:srgbClr val="FFFF00"/>
              </a:solidFill>
              <a:latin typeface="Arial Rounded MT Bold" panose="020F0704030504030204" pitchFamily="34" charset="0"/>
              <a:cs typeface="Arial" panose="020B0604020202020204" pitchFamily="34" charset="0"/>
            </a:endParaRPr>
          </a:p>
        </p:txBody>
      </p:sp>
      <p:grpSp>
        <p:nvGrpSpPr>
          <p:cNvPr id="43" name="Group 42"/>
          <p:cNvGrpSpPr/>
          <p:nvPr/>
        </p:nvGrpSpPr>
        <p:grpSpPr>
          <a:xfrm>
            <a:off x="537882" y="762958"/>
            <a:ext cx="10703868" cy="5435148"/>
            <a:chOff x="537882" y="762958"/>
            <a:chExt cx="10703868" cy="5435148"/>
          </a:xfrm>
        </p:grpSpPr>
        <p:sp>
          <p:nvSpPr>
            <p:cNvPr id="13" name="Rounded Rectangle 12"/>
            <p:cNvSpPr/>
            <p:nvPr/>
          </p:nvSpPr>
          <p:spPr>
            <a:xfrm>
              <a:off x="537882" y="2727649"/>
              <a:ext cx="3083264" cy="1828800"/>
            </a:xfrm>
            <a:prstGeom prst="roundRect">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444D26"/>
                  </a:solidFill>
                  <a:latin typeface="Arial" panose="020B0604020202020204" pitchFamily="34" charset="0"/>
                  <a:cs typeface="Arial" panose="020B0604020202020204" pitchFamily="34" charset="0"/>
                </a:rPr>
                <a:t>PELATIHAN/BIMBINGAN TEKNIS IMPLEMENTASI </a:t>
              </a:r>
              <a:r>
                <a:rPr lang="id-ID" b="1" dirty="0" smtClean="0">
                  <a:solidFill>
                    <a:srgbClr val="444D26"/>
                  </a:solidFill>
                  <a:latin typeface="Arial" panose="020B0604020202020204" pitchFamily="34" charset="0"/>
                  <a:cs typeface="Arial" panose="020B0604020202020204" pitchFamily="34" charset="0"/>
                </a:rPr>
                <a:t>KURIKULUM </a:t>
              </a:r>
              <a:r>
                <a:rPr lang="id-ID" b="1" dirty="0">
                  <a:solidFill>
                    <a:srgbClr val="444D26"/>
                  </a:solidFill>
                  <a:latin typeface="Arial" panose="020B0604020202020204" pitchFamily="34" charset="0"/>
                  <a:cs typeface="Arial" panose="020B0604020202020204" pitchFamily="34" charset="0"/>
                </a:rPr>
                <a:t>2013 S</a:t>
              </a:r>
              <a:r>
                <a:rPr lang="en-US" b="1" dirty="0">
                  <a:solidFill>
                    <a:srgbClr val="444D26"/>
                  </a:solidFill>
                  <a:latin typeface="Arial" panose="020B0604020202020204" pitchFamily="34" charset="0"/>
                  <a:cs typeface="Arial" panose="020B0604020202020204" pitchFamily="34" charset="0"/>
                </a:rPr>
                <a:t>MK</a:t>
              </a:r>
              <a:endParaRPr lang="id-ID" dirty="0">
                <a:solidFill>
                  <a:srgbClr val="444D26"/>
                </a:solidFill>
                <a:latin typeface="Arial" panose="020B0604020202020204" pitchFamily="34" charset="0"/>
                <a:cs typeface="Arial" panose="020B0604020202020204" pitchFamily="34" charset="0"/>
              </a:endParaRPr>
            </a:p>
          </p:txBody>
        </p:sp>
        <p:grpSp>
          <p:nvGrpSpPr>
            <p:cNvPr id="42" name="Group 41"/>
            <p:cNvGrpSpPr/>
            <p:nvPr/>
          </p:nvGrpSpPr>
          <p:grpSpPr>
            <a:xfrm>
              <a:off x="3621146" y="762958"/>
              <a:ext cx="7620604" cy="5435148"/>
              <a:chOff x="3621137" y="757689"/>
              <a:chExt cx="7620604" cy="5435148"/>
            </a:xfrm>
          </p:grpSpPr>
          <p:sp>
            <p:nvSpPr>
              <p:cNvPr id="3" name="Rectangle 2"/>
              <p:cNvSpPr/>
              <p:nvPr/>
            </p:nvSpPr>
            <p:spPr>
              <a:xfrm>
                <a:off x="5363953" y="757689"/>
                <a:ext cx="5877785" cy="452954"/>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smtClean="0">
                    <a:solidFill>
                      <a:srgbClr val="FF0000"/>
                    </a:solidFill>
                    <a:latin typeface="Arial Rounded MT Bold" panose="020F0704030504030204" pitchFamily="34" charset="0"/>
                  </a:rPr>
                  <a:t>Spektrum Keahlian PMK</a:t>
                </a:r>
                <a:endParaRPr lang="en-US" sz="2000" dirty="0">
                  <a:solidFill>
                    <a:srgbClr val="FF0000"/>
                  </a:solidFill>
                  <a:latin typeface="Arial Rounded MT Bold" panose="020F0704030504030204" pitchFamily="34" charset="0"/>
                </a:endParaRPr>
              </a:p>
            </p:txBody>
          </p:sp>
          <p:sp>
            <p:nvSpPr>
              <p:cNvPr id="15" name="Rectangle 14"/>
              <p:cNvSpPr/>
              <p:nvPr/>
            </p:nvSpPr>
            <p:spPr>
              <a:xfrm>
                <a:off x="5363951" y="1310106"/>
                <a:ext cx="5877785" cy="452954"/>
              </a:xfrm>
              <a:prstGeom prst="rect">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smtClean="0">
                    <a:solidFill>
                      <a:srgbClr val="FF0000"/>
                    </a:solidFill>
                    <a:latin typeface="Arial Rounded MT Bold" panose="020F0704030504030204" pitchFamily="34" charset="0"/>
                  </a:rPr>
                  <a:t>Analisis SKL – KI - KD</a:t>
                </a:r>
                <a:endParaRPr lang="en-US" sz="2000" dirty="0">
                  <a:solidFill>
                    <a:srgbClr val="FF0000"/>
                  </a:solidFill>
                  <a:latin typeface="Arial Rounded MT Bold" panose="020F0704030504030204" pitchFamily="34" charset="0"/>
                </a:endParaRPr>
              </a:p>
            </p:txBody>
          </p:sp>
          <p:sp>
            <p:nvSpPr>
              <p:cNvPr id="16" name="Rectangle 15"/>
              <p:cNvSpPr/>
              <p:nvPr/>
            </p:nvSpPr>
            <p:spPr>
              <a:xfrm>
                <a:off x="5363954" y="1863316"/>
                <a:ext cx="5877785" cy="452954"/>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smtClean="0">
                    <a:solidFill>
                      <a:prstClr val="white"/>
                    </a:solidFill>
                    <a:latin typeface="Arial Rounded MT Bold" panose="020F0704030504030204" pitchFamily="34" charset="0"/>
                  </a:rPr>
                  <a:t>Analisis Materi – IPK – Tujuan Pembelajaran</a:t>
                </a:r>
                <a:endParaRPr lang="en-US" sz="2000" dirty="0">
                  <a:solidFill>
                    <a:prstClr val="white"/>
                  </a:solidFill>
                  <a:latin typeface="Arial Rounded MT Bold" panose="020F0704030504030204" pitchFamily="34" charset="0"/>
                </a:endParaRPr>
              </a:p>
            </p:txBody>
          </p:sp>
          <p:sp>
            <p:nvSpPr>
              <p:cNvPr id="17" name="Rectangle 16"/>
              <p:cNvSpPr/>
              <p:nvPr/>
            </p:nvSpPr>
            <p:spPr>
              <a:xfrm>
                <a:off x="5363955" y="2417354"/>
                <a:ext cx="5877785" cy="452954"/>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smtClean="0">
                    <a:solidFill>
                      <a:schemeClr val="tx1"/>
                    </a:solidFill>
                    <a:latin typeface="Arial Rounded MT Bold" panose="020F0704030504030204" pitchFamily="34" charset="0"/>
                  </a:rPr>
                  <a:t>Analisis Penerapan Model Pembelajaran </a:t>
                </a:r>
                <a:endParaRPr lang="en-US" sz="2000" dirty="0">
                  <a:solidFill>
                    <a:schemeClr val="tx1"/>
                  </a:solidFill>
                  <a:latin typeface="Arial Rounded MT Bold" panose="020F0704030504030204" pitchFamily="34" charset="0"/>
                </a:endParaRPr>
              </a:p>
            </p:txBody>
          </p:sp>
          <p:sp>
            <p:nvSpPr>
              <p:cNvPr id="18" name="Rectangle 17"/>
              <p:cNvSpPr/>
              <p:nvPr/>
            </p:nvSpPr>
            <p:spPr>
              <a:xfrm>
                <a:off x="5363956" y="2956032"/>
                <a:ext cx="5877785" cy="452954"/>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smtClean="0">
                    <a:solidFill>
                      <a:prstClr val="white"/>
                    </a:solidFill>
                    <a:latin typeface="Arial Rounded MT Bold" panose="020F0704030504030204" pitchFamily="34" charset="0"/>
                  </a:rPr>
                  <a:t>Analisis Penilaian Hasil Belajar</a:t>
                </a:r>
                <a:endParaRPr lang="en-US" sz="2000" dirty="0">
                  <a:solidFill>
                    <a:prstClr val="white"/>
                  </a:solidFill>
                  <a:latin typeface="Arial Rounded MT Bold" panose="020F0704030504030204" pitchFamily="34" charset="0"/>
                </a:endParaRPr>
              </a:p>
            </p:txBody>
          </p:sp>
          <p:sp>
            <p:nvSpPr>
              <p:cNvPr id="19" name="Rectangle 18"/>
              <p:cNvSpPr/>
              <p:nvPr/>
            </p:nvSpPr>
            <p:spPr>
              <a:xfrm>
                <a:off x="5363956" y="3522682"/>
                <a:ext cx="5877785" cy="452954"/>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smtClean="0">
                    <a:solidFill>
                      <a:prstClr val="white"/>
                    </a:solidFill>
                    <a:latin typeface="Arial Rounded MT Bold" panose="020F0704030504030204" pitchFamily="34" charset="0"/>
                  </a:rPr>
                  <a:t>Penyusunan Silabus</a:t>
                </a:r>
                <a:endParaRPr lang="en-US" sz="2000" dirty="0">
                  <a:solidFill>
                    <a:prstClr val="white"/>
                  </a:solidFill>
                  <a:latin typeface="Arial Rounded MT Bold" panose="020F0704030504030204" pitchFamily="34" charset="0"/>
                </a:endParaRPr>
              </a:p>
            </p:txBody>
          </p:sp>
          <p:sp>
            <p:nvSpPr>
              <p:cNvPr id="20" name="Rectangle 19"/>
              <p:cNvSpPr/>
              <p:nvPr/>
            </p:nvSpPr>
            <p:spPr>
              <a:xfrm>
                <a:off x="5363956" y="4089332"/>
                <a:ext cx="5877785" cy="452954"/>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smtClean="0">
                    <a:solidFill>
                      <a:prstClr val="white"/>
                    </a:solidFill>
                    <a:latin typeface="Arial Rounded MT Bold" panose="020F0704030504030204" pitchFamily="34" charset="0"/>
                  </a:rPr>
                  <a:t>Penyusunan Prota, Promes, dan RPP</a:t>
                </a:r>
                <a:endParaRPr lang="en-US" sz="2000" dirty="0">
                  <a:solidFill>
                    <a:prstClr val="white"/>
                  </a:solidFill>
                  <a:latin typeface="Arial Rounded MT Bold" panose="020F0704030504030204" pitchFamily="34" charset="0"/>
                </a:endParaRPr>
              </a:p>
            </p:txBody>
          </p:sp>
          <p:sp>
            <p:nvSpPr>
              <p:cNvPr id="21" name="Rectangle 20"/>
              <p:cNvSpPr/>
              <p:nvPr/>
            </p:nvSpPr>
            <p:spPr>
              <a:xfrm>
                <a:off x="5363956" y="4637709"/>
                <a:ext cx="5877785" cy="452954"/>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smtClean="0">
                    <a:solidFill>
                      <a:prstClr val="white"/>
                    </a:solidFill>
                    <a:latin typeface="Arial Rounded MT Bold" panose="020F0704030504030204" pitchFamily="34" charset="0"/>
                  </a:rPr>
                  <a:t>Praktik Pembelajaran (Peer Teaching)</a:t>
                </a:r>
                <a:endParaRPr lang="en-US" sz="2000" dirty="0">
                  <a:solidFill>
                    <a:prstClr val="white"/>
                  </a:solidFill>
                  <a:latin typeface="Arial Rounded MT Bold" panose="020F0704030504030204" pitchFamily="34" charset="0"/>
                </a:endParaRPr>
              </a:p>
            </p:txBody>
          </p:sp>
          <p:sp>
            <p:nvSpPr>
              <p:cNvPr id="22" name="Rectangle 21"/>
              <p:cNvSpPr/>
              <p:nvPr/>
            </p:nvSpPr>
            <p:spPr>
              <a:xfrm>
                <a:off x="5363956" y="5191747"/>
                <a:ext cx="5877785" cy="452954"/>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smtClean="0">
                    <a:solidFill>
                      <a:prstClr val="white"/>
                    </a:solidFill>
                    <a:latin typeface="Arial Rounded MT Bold" panose="020F0704030504030204" pitchFamily="34" charset="0"/>
                  </a:rPr>
                  <a:t>Pengolahan dan Pelaporan PHB</a:t>
                </a:r>
                <a:endParaRPr lang="en-US" sz="2000" dirty="0">
                  <a:solidFill>
                    <a:prstClr val="white"/>
                  </a:solidFill>
                  <a:latin typeface="Arial Rounded MT Bold" panose="020F0704030504030204" pitchFamily="34" charset="0"/>
                </a:endParaRPr>
              </a:p>
            </p:txBody>
          </p:sp>
          <p:sp>
            <p:nvSpPr>
              <p:cNvPr id="23" name="Rectangle 22"/>
              <p:cNvSpPr/>
              <p:nvPr/>
            </p:nvSpPr>
            <p:spPr>
              <a:xfrm>
                <a:off x="5363951" y="5739883"/>
                <a:ext cx="5877785" cy="452954"/>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000" dirty="0" smtClean="0">
                    <a:solidFill>
                      <a:prstClr val="white"/>
                    </a:solidFill>
                    <a:latin typeface="Arial Rounded MT Bold" panose="020F0704030504030204" pitchFamily="34" charset="0"/>
                  </a:rPr>
                  <a:t>PKL Peserta Didik SMK</a:t>
                </a:r>
                <a:endParaRPr lang="en-US" sz="2000" dirty="0">
                  <a:solidFill>
                    <a:prstClr val="white"/>
                  </a:solidFill>
                  <a:latin typeface="Arial Rounded MT Bold" panose="020F0704030504030204" pitchFamily="34" charset="0"/>
                </a:endParaRPr>
              </a:p>
            </p:txBody>
          </p:sp>
          <p:grpSp>
            <p:nvGrpSpPr>
              <p:cNvPr id="41" name="Group 40"/>
              <p:cNvGrpSpPr/>
              <p:nvPr/>
            </p:nvGrpSpPr>
            <p:grpSpPr>
              <a:xfrm>
                <a:off x="3621137" y="984166"/>
                <a:ext cx="1742819" cy="4982194"/>
                <a:chOff x="3621137" y="984166"/>
                <a:chExt cx="1742819" cy="4982194"/>
              </a:xfrm>
            </p:grpSpPr>
            <p:cxnSp>
              <p:nvCxnSpPr>
                <p:cNvPr id="5" name="Straight Arrow Connector 4"/>
                <p:cNvCxnSpPr>
                  <a:stCxn id="13" idx="3"/>
                  <a:endCxn id="3" idx="1"/>
                </p:cNvCxnSpPr>
                <p:nvPr/>
              </p:nvCxnSpPr>
              <p:spPr>
                <a:xfrm flipV="1">
                  <a:off x="3621137" y="984166"/>
                  <a:ext cx="1742816" cy="2652614"/>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5" idx="1"/>
                </p:cNvCxnSpPr>
                <p:nvPr/>
              </p:nvCxnSpPr>
              <p:spPr>
                <a:xfrm flipV="1">
                  <a:off x="3621144" y="1536583"/>
                  <a:ext cx="1742807" cy="2105467"/>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6" idx="1"/>
                </p:cNvCxnSpPr>
                <p:nvPr/>
              </p:nvCxnSpPr>
              <p:spPr>
                <a:xfrm flipV="1">
                  <a:off x="3621139" y="2089793"/>
                  <a:ext cx="1742815" cy="1550539"/>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7" idx="1"/>
                </p:cNvCxnSpPr>
                <p:nvPr/>
              </p:nvCxnSpPr>
              <p:spPr>
                <a:xfrm flipV="1">
                  <a:off x="3621143" y="2643831"/>
                  <a:ext cx="1742812" cy="1011218"/>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8" idx="1"/>
                </p:cNvCxnSpPr>
                <p:nvPr/>
              </p:nvCxnSpPr>
              <p:spPr>
                <a:xfrm flipV="1">
                  <a:off x="3621141" y="3182509"/>
                  <a:ext cx="1742815" cy="474524"/>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9" idx="1"/>
                </p:cNvCxnSpPr>
                <p:nvPr/>
              </p:nvCxnSpPr>
              <p:spPr>
                <a:xfrm>
                  <a:off x="3621138" y="3640333"/>
                  <a:ext cx="1742818" cy="108826"/>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0" idx="1"/>
                </p:cNvCxnSpPr>
                <p:nvPr/>
              </p:nvCxnSpPr>
              <p:spPr>
                <a:xfrm>
                  <a:off x="3621144" y="3648550"/>
                  <a:ext cx="1742812" cy="667259"/>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1" idx="1"/>
                </p:cNvCxnSpPr>
                <p:nvPr/>
              </p:nvCxnSpPr>
              <p:spPr>
                <a:xfrm>
                  <a:off x="3621138" y="3633833"/>
                  <a:ext cx="1742818" cy="1230353"/>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2" idx="1"/>
                </p:cNvCxnSpPr>
                <p:nvPr/>
              </p:nvCxnSpPr>
              <p:spPr>
                <a:xfrm>
                  <a:off x="3621137" y="3644442"/>
                  <a:ext cx="1742819" cy="1773782"/>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23" idx="1"/>
                </p:cNvCxnSpPr>
                <p:nvPr/>
              </p:nvCxnSpPr>
              <p:spPr>
                <a:xfrm>
                  <a:off x="3621137" y="3606642"/>
                  <a:ext cx="1742814" cy="2359718"/>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199651901"/>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801471" y="470647"/>
            <a:ext cx="8610600" cy="746498"/>
          </a:xfrm>
        </p:spPr>
        <p:txBody>
          <a:bodyPr>
            <a:normAutofit/>
          </a:bodyPr>
          <a:lstStyle/>
          <a:p>
            <a:r>
              <a:rPr lang="en-US" sz="3000" b="1" dirty="0" smtClean="0">
                <a:latin typeface="Arial Rounded MT Bold" panose="020F0704030504030204" pitchFamily="34" charset="0"/>
                <a:cs typeface="Arial" panose="020B0604020202020204" pitchFamily="34" charset="0"/>
              </a:rPr>
              <a:t>Dimensi proses kognitif</a:t>
            </a:r>
            <a:endParaRPr lang="en-US" sz="3000" b="1" dirty="0">
              <a:latin typeface="Arial Rounded MT Bold" panose="020F0704030504030204" pitchFamily="34" charset="0"/>
              <a:cs typeface="Arial" panose="020B0604020202020204" pitchFamily="34" charset="0"/>
            </a:endParaRPr>
          </a:p>
        </p:txBody>
      </p:sp>
      <p:sp>
        <p:nvSpPr>
          <p:cNvPr id="5" name="Content Placeholder 2"/>
          <p:cNvSpPr txBox="1">
            <a:spLocks/>
          </p:cNvSpPr>
          <p:nvPr/>
        </p:nvSpPr>
        <p:spPr>
          <a:xfrm>
            <a:off x="988004" y="1217146"/>
            <a:ext cx="10972799" cy="518365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457200" indent="-263776">
              <a:spcBef>
                <a:spcPts val="600"/>
              </a:spcBef>
              <a:buFont typeface="Wingdings" panose="05000000000000000000" pitchFamily="2" charset="2"/>
              <a:buChar char="§"/>
            </a:pPr>
            <a:r>
              <a:rPr lang="en-US" sz="2400" b="1" dirty="0" smtClean="0">
                <a:latin typeface="Arial Rounded MT Bold" panose="020F0704030504030204" pitchFamily="34" charset="0"/>
                <a:cs typeface="Arial" panose="020B0604020202020204" pitchFamily="34" charset="0"/>
              </a:rPr>
              <a:t>C1</a:t>
            </a:r>
            <a:r>
              <a:rPr lang="id-ID" sz="2400" b="1" dirty="0" smtClean="0">
                <a:latin typeface="Arial Rounded MT Bold" panose="020F0704030504030204" pitchFamily="34" charset="0"/>
                <a:cs typeface="Arial" panose="020B0604020202020204" pitchFamily="34" charset="0"/>
              </a:rPr>
              <a:t>;</a:t>
            </a:r>
            <a:r>
              <a:rPr lang="en-US" sz="2400" b="1" dirty="0" smtClean="0">
                <a:latin typeface="Arial Rounded MT Bold" panose="020F0704030504030204" pitchFamily="34" charset="0"/>
                <a:cs typeface="Arial" panose="020B0604020202020204" pitchFamily="34" charset="0"/>
              </a:rPr>
              <a:t> mengingat </a:t>
            </a:r>
            <a:r>
              <a:rPr lang="en-US" sz="2400" dirty="0" smtClean="0">
                <a:latin typeface="Arial Rounded MT Bold" panose="020F0704030504030204" pitchFamily="34" charset="0"/>
                <a:cs typeface="Arial" panose="020B0604020202020204" pitchFamily="34" charset="0"/>
              </a:rPr>
              <a:t>(</a:t>
            </a:r>
            <a:r>
              <a:rPr lang="en-US" sz="2400" i="1" dirty="0" smtClean="0">
                <a:latin typeface="Arial Rounded MT Bold" panose="020F0704030504030204" pitchFamily="34" charset="0"/>
                <a:cs typeface="Arial" panose="020B0604020202020204" pitchFamily="34" charset="0"/>
              </a:rPr>
              <a:t>remember</a:t>
            </a:r>
            <a:r>
              <a:rPr lang="en-US" sz="2400" dirty="0" smtClean="0">
                <a:latin typeface="Arial Rounded MT Bold" panose="020F0704030504030204" pitchFamily="34" charset="0"/>
                <a:cs typeface="Arial" panose="020B0604020202020204" pitchFamily="34" charset="0"/>
              </a:rPr>
              <a:t>)</a:t>
            </a:r>
            <a:r>
              <a:rPr lang="id-ID" sz="2400" dirty="0" smtClean="0">
                <a:latin typeface="Arial Rounded MT Bold" panose="020F0704030504030204" pitchFamily="34" charset="0"/>
                <a:cs typeface="Arial" panose="020B0604020202020204" pitchFamily="34" charset="0"/>
              </a:rPr>
              <a:t>, </a:t>
            </a:r>
            <a:r>
              <a:rPr lang="en-US" sz="2400" dirty="0" smtClean="0">
                <a:latin typeface="Arial Rounded MT Bold" panose="020F0704030504030204" pitchFamily="34" charset="0"/>
                <a:cs typeface="Arial" panose="020B0604020202020204" pitchFamily="34" charset="0"/>
              </a:rPr>
              <a:t>mengingat kembali pengetahuan dari memori</a:t>
            </a:r>
            <a:r>
              <a:rPr lang="id-ID" sz="2400" dirty="0" smtClean="0">
                <a:latin typeface="Arial Rounded MT Bold" panose="020F0704030504030204" pitchFamily="34" charset="0"/>
                <a:cs typeface="Arial" panose="020B0604020202020204" pitchFamily="34" charset="0"/>
              </a:rPr>
              <a:t>.</a:t>
            </a:r>
          </a:p>
          <a:p>
            <a:pPr marL="457200" indent="-263776">
              <a:spcBef>
                <a:spcPts val="600"/>
              </a:spcBef>
              <a:buFont typeface="Wingdings" panose="05000000000000000000" pitchFamily="2" charset="2"/>
              <a:buChar char="§"/>
            </a:pPr>
            <a:r>
              <a:rPr lang="en-US" sz="2400" b="1" dirty="0" smtClean="0">
                <a:latin typeface="Arial Rounded MT Bold" panose="020F0704030504030204" pitchFamily="34" charset="0"/>
                <a:cs typeface="Arial" panose="020B0604020202020204" pitchFamily="34" charset="0"/>
              </a:rPr>
              <a:t>C2</a:t>
            </a:r>
            <a:r>
              <a:rPr lang="id-ID" sz="2400" b="1" dirty="0" smtClean="0">
                <a:latin typeface="Arial Rounded MT Bold" panose="020F0704030504030204" pitchFamily="34" charset="0"/>
                <a:cs typeface="Arial" panose="020B0604020202020204" pitchFamily="34" charset="0"/>
              </a:rPr>
              <a:t>;</a:t>
            </a:r>
            <a:r>
              <a:rPr lang="en-US" sz="2400" b="1" dirty="0" smtClean="0">
                <a:latin typeface="Arial Rounded MT Bold" panose="020F0704030504030204" pitchFamily="34" charset="0"/>
                <a:cs typeface="Arial" panose="020B0604020202020204" pitchFamily="34" charset="0"/>
              </a:rPr>
              <a:t> memahami </a:t>
            </a:r>
            <a:r>
              <a:rPr lang="en-US" sz="2400" dirty="0" smtClean="0">
                <a:latin typeface="Arial Rounded MT Bold" panose="020F0704030504030204" pitchFamily="34" charset="0"/>
                <a:cs typeface="Arial" panose="020B0604020202020204" pitchFamily="34" charset="0"/>
              </a:rPr>
              <a:t>(</a:t>
            </a:r>
            <a:r>
              <a:rPr lang="en-US" sz="2400" i="1" dirty="0" smtClean="0">
                <a:latin typeface="Arial Rounded MT Bold" panose="020F0704030504030204" pitchFamily="34" charset="0"/>
                <a:cs typeface="Arial" panose="020B0604020202020204" pitchFamily="34" charset="0"/>
              </a:rPr>
              <a:t>understand</a:t>
            </a:r>
            <a:r>
              <a:rPr lang="en-US" sz="2400" dirty="0" smtClean="0">
                <a:latin typeface="Arial Rounded MT Bold" panose="020F0704030504030204" pitchFamily="34" charset="0"/>
                <a:cs typeface="Arial" panose="020B0604020202020204" pitchFamily="34" charset="0"/>
              </a:rPr>
              <a:t>)</a:t>
            </a:r>
            <a:r>
              <a:rPr lang="id-ID" sz="2400" dirty="0" smtClean="0">
                <a:latin typeface="Arial Rounded MT Bold" panose="020F0704030504030204" pitchFamily="34" charset="0"/>
                <a:cs typeface="Arial" panose="020B0604020202020204" pitchFamily="34" charset="0"/>
              </a:rPr>
              <a:t>,</a:t>
            </a:r>
            <a:r>
              <a:rPr lang="en-US" sz="2400" dirty="0" smtClean="0">
                <a:latin typeface="Arial Rounded MT Bold" panose="020F0704030504030204" pitchFamily="34" charset="0"/>
                <a:cs typeface="Arial" panose="020B0604020202020204" pitchFamily="34" charset="0"/>
              </a:rPr>
              <a:t> mengonstruk</a:t>
            </a:r>
            <a:r>
              <a:rPr lang="id-ID" sz="2400" dirty="0" smtClean="0">
                <a:latin typeface="Arial Rounded MT Bold" panose="020F0704030504030204" pitchFamily="34" charset="0"/>
                <a:cs typeface="Arial" panose="020B0604020202020204" pitchFamily="34" charset="0"/>
              </a:rPr>
              <a:t>si</a:t>
            </a:r>
            <a:r>
              <a:rPr lang="en-US" sz="2400" dirty="0" smtClean="0">
                <a:latin typeface="Arial Rounded MT Bold" panose="020F0704030504030204" pitchFamily="34" charset="0"/>
                <a:cs typeface="Arial" panose="020B0604020202020204" pitchFamily="34" charset="0"/>
              </a:rPr>
              <a:t> makna dari pesan lisan, tulisan</a:t>
            </a:r>
            <a:r>
              <a:rPr lang="id-ID" sz="2400" dirty="0" smtClean="0">
                <a:latin typeface="Arial Rounded MT Bold" panose="020F0704030504030204" pitchFamily="34" charset="0"/>
                <a:cs typeface="Arial" panose="020B0604020202020204" pitchFamily="34" charset="0"/>
              </a:rPr>
              <a:t>,</a:t>
            </a:r>
            <a:r>
              <a:rPr lang="en-US" sz="2400" dirty="0" smtClean="0">
                <a:latin typeface="Arial Rounded MT Bold" panose="020F0704030504030204" pitchFamily="34" charset="0"/>
                <a:cs typeface="Arial" panose="020B0604020202020204" pitchFamily="34" charset="0"/>
              </a:rPr>
              <a:t> dan atau </a:t>
            </a:r>
            <a:r>
              <a:rPr lang="en-US" sz="2400" dirty="0" err="1" smtClean="0">
                <a:latin typeface="Arial Rounded MT Bold" panose="020F0704030504030204" pitchFamily="34" charset="0"/>
                <a:cs typeface="Arial" panose="020B0604020202020204" pitchFamily="34" charset="0"/>
              </a:rPr>
              <a:t>grafis</a:t>
            </a:r>
            <a:r>
              <a:rPr lang="id-ID" sz="2400" dirty="0" smtClean="0">
                <a:latin typeface="Arial Rounded MT Bold" panose="020F0704030504030204" pitchFamily="34" charset="0"/>
                <a:cs typeface="Arial" panose="020B0604020202020204" pitchFamily="34" charset="0"/>
              </a:rPr>
              <a:t>.</a:t>
            </a:r>
          </a:p>
          <a:p>
            <a:pPr marL="457200" indent="-263776">
              <a:spcBef>
                <a:spcPts val="600"/>
              </a:spcBef>
              <a:buFont typeface="Wingdings" panose="05000000000000000000" pitchFamily="2" charset="2"/>
              <a:buChar char="§"/>
            </a:pPr>
            <a:r>
              <a:rPr lang="en-US" sz="2400" b="1" dirty="0" smtClean="0">
                <a:latin typeface="Arial Rounded MT Bold" panose="020F0704030504030204" pitchFamily="34" charset="0"/>
                <a:cs typeface="Arial" panose="020B0604020202020204" pitchFamily="34" charset="0"/>
              </a:rPr>
              <a:t>C3</a:t>
            </a:r>
            <a:r>
              <a:rPr lang="id-ID" sz="2400" b="1" dirty="0" smtClean="0">
                <a:latin typeface="Arial Rounded MT Bold" panose="020F0704030504030204" pitchFamily="34" charset="0"/>
                <a:cs typeface="Arial" panose="020B0604020202020204" pitchFamily="34" charset="0"/>
              </a:rPr>
              <a:t>; </a:t>
            </a:r>
            <a:r>
              <a:rPr lang="en-US" sz="2400" b="1" dirty="0" smtClean="0">
                <a:latin typeface="Arial Rounded MT Bold" panose="020F0704030504030204" pitchFamily="34" charset="0"/>
                <a:cs typeface="Arial" panose="020B0604020202020204" pitchFamily="34" charset="0"/>
              </a:rPr>
              <a:t>menerapkan </a:t>
            </a:r>
            <a:r>
              <a:rPr lang="en-US" sz="2400" dirty="0" smtClean="0">
                <a:latin typeface="Arial Rounded MT Bold" panose="020F0704030504030204" pitchFamily="34" charset="0"/>
                <a:cs typeface="Arial" panose="020B0604020202020204" pitchFamily="34" charset="0"/>
              </a:rPr>
              <a:t>(</a:t>
            </a:r>
            <a:r>
              <a:rPr lang="en-US" sz="2400" i="1" dirty="0" smtClean="0">
                <a:latin typeface="Arial Rounded MT Bold" panose="020F0704030504030204" pitchFamily="34" charset="0"/>
                <a:cs typeface="Arial" panose="020B0604020202020204" pitchFamily="34" charset="0"/>
              </a:rPr>
              <a:t>apply</a:t>
            </a:r>
            <a:r>
              <a:rPr lang="en-US" sz="2400" dirty="0" smtClean="0">
                <a:latin typeface="Arial Rounded MT Bold" panose="020F0704030504030204" pitchFamily="34" charset="0"/>
                <a:cs typeface="Arial" panose="020B0604020202020204" pitchFamily="34" charset="0"/>
              </a:rPr>
              <a:t>)</a:t>
            </a:r>
            <a:r>
              <a:rPr lang="id-ID" sz="2400" dirty="0" smtClean="0">
                <a:latin typeface="Arial Rounded MT Bold" panose="020F0704030504030204" pitchFamily="34" charset="0"/>
                <a:cs typeface="Arial" panose="020B0604020202020204" pitchFamily="34" charset="0"/>
              </a:rPr>
              <a:t>,</a:t>
            </a:r>
            <a:r>
              <a:rPr lang="en-US" sz="2400" dirty="0" smtClean="0">
                <a:latin typeface="Arial Rounded MT Bold" panose="020F0704030504030204" pitchFamily="34" charset="0"/>
                <a:cs typeface="Arial" panose="020B0604020202020204" pitchFamily="34" charset="0"/>
              </a:rPr>
              <a:t> penggunaan prosedur dalam situasi yang diberikan atau situasi baru</a:t>
            </a:r>
            <a:r>
              <a:rPr lang="id-ID" sz="2400" dirty="0" smtClean="0">
                <a:latin typeface="Arial Rounded MT Bold" panose="020F0704030504030204" pitchFamily="34" charset="0"/>
                <a:cs typeface="Arial" panose="020B0604020202020204" pitchFamily="34" charset="0"/>
              </a:rPr>
              <a:t>.</a:t>
            </a:r>
          </a:p>
          <a:p>
            <a:pPr marL="457200" indent="-263776">
              <a:spcBef>
                <a:spcPts val="600"/>
              </a:spcBef>
              <a:buFont typeface="Wingdings" panose="05000000000000000000" pitchFamily="2" charset="2"/>
              <a:buChar char="§"/>
            </a:pPr>
            <a:r>
              <a:rPr lang="en-US" sz="2400" b="1" dirty="0" smtClean="0">
                <a:latin typeface="Arial Rounded MT Bold" panose="020F0704030504030204" pitchFamily="34" charset="0"/>
                <a:cs typeface="Arial" panose="020B0604020202020204" pitchFamily="34" charset="0"/>
              </a:rPr>
              <a:t>C4</a:t>
            </a:r>
            <a:r>
              <a:rPr lang="id-ID" sz="2400" b="1" dirty="0" smtClean="0">
                <a:latin typeface="Arial Rounded MT Bold" panose="020F0704030504030204" pitchFamily="34" charset="0"/>
                <a:cs typeface="Arial" panose="020B0604020202020204" pitchFamily="34" charset="0"/>
              </a:rPr>
              <a:t>; menganalisis</a:t>
            </a:r>
            <a:r>
              <a:rPr lang="en-US" sz="2400" b="1" dirty="0" smtClean="0">
                <a:latin typeface="Arial Rounded MT Bold" panose="020F0704030504030204" pitchFamily="34" charset="0"/>
                <a:cs typeface="Arial" panose="020B0604020202020204" pitchFamily="34" charset="0"/>
              </a:rPr>
              <a:t> </a:t>
            </a:r>
            <a:r>
              <a:rPr lang="en-US" sz="2400" dirty="0" smtClean="0">
                <a:latin typeface="Arial Rounded MT Bold" panose="020F0704030504030204" pitchFamily="34" charset="0"/>
                <a:cs typeface="Arial" panose="020B0604020202020204" pitchFamily="34" charset="0"/>
              </a:rPr>
              <a:t>(</a:t>
            </a:r>
            <a:r>
              <a:rPr lang="id-ID" sz="2400" i="1" dirty="0" smtClean="0">
                <a:latin typeface="Arial Rounded MT Bold" panose="020F0704030504030204" pitchFamily="34" charset="0"/>
                <a:cs typeface="Arial" panose="020B0604020202020204" pitchFamily="34" charset="0"/>
              </a:rPr>
              <a:t>analyse</a:t>
            </a:r>
            <a:r>
              <a:rPr lang="en-US" sz="2400" dirty="0" smtClean="0">
                <a:latin typeface="Arial Rounded MT Bold" panose="020F0704030504030204" pitchFamily="34" charset="0"/>
                <a:cs typeface="Arial" panose="020B0604020202020204" pitchFamily="34" charset="0"/>
              </a:rPr>
              <a:t>)</a:t>
            </a:r>
            <a:r>
              <a:rPr lang="id-ID" sz="2400" dirty="0" smtClean="0">
                <a:latin typeface="Arial Rounded MT Bold" panose="020F0704030504030204" pitchFamily="34" charset="0"/>
                <a:cs typeface="Arial" panose="020B0604020202020204" pitchFamily="34" charset="0"/>
              </a:rPr>
              <a:t>,</a:t>
            </a:r>
            <a:r>
              <a:rPr lang="en-US" sz="2400" dirty="0" smtClean="0">
                <a:latin typeface="Arial Rounded MT Bold" panose="020F0704030504030204" pitchFamily="34" charset="0"/>
                <a:cs typeface="Arial" panose="020B0604020202020204" pitchFamily="34" charset="0"/>
              </a:rPr>
              <a:t> menguraikan materi ke dalam bagian-bagian dan bagaimana bagian-bagian </a:t>
            </a:r>
            <a:r>
              <a:rPr lang="id-ID" sz="2400" dirty="0" smtClean="0">
                <a:latin typeface="Arial Rounded MT Bold" panose="020F0704030504030204" pitchFamily="34" charset="0"/>
                <a:cs typeface="Arial" panose="020B0604020202020204" pitchFamily="34" charset="0"/>
              </a:rPr>
              <a:t>itu </a:t>
            </a:r>
            <a:r>
              <a:rPr lang="en-US" sz="2400" dirty="0" smtClean="0">
                <a:latin typeface="Arial Rounded MT Bold" panose="020F0704030504030204" pitchFamily="34" charset="0"/>
                <a:cs typeface="Arial" panose="020B0604020202020204" pitchFamily="34" charset="0"/>
              </a:rPr>
              <a:t>saling berhubungan satu sama lain dalam keseluruhan struktur</a:t>
            </a:r>
            <a:r>
              <a:rPr lang="id-ID" sz="2400" dirty="0" smtClean="0">
                <a:latin typeface="Arial Rounded MT Bold" panose="020F0704030504030204" pitchFamily="34" charset="0"/>
                <a:cs typeface="Arial" panose="020B0604020202020204" pitchFamily="34" charset="0"/>
              </a:rPr>
              <a:t>.</a:t>
            </a:r>
          </a:p>
          <a:p>
            <a:pPr marL="457200" indent="-263776">
              <a:spcBef>
                <a:spcPts val="600"/>
              </a:spcBef>
              <a:buFont typeface="Wingdings" panose="05000000000000000000" pitchFamily="2" charset="2"/>
              <a:buChar char="§"/>
            </a:pPr>
            <a:r>
              <a:rPr lang="en-US" sz="2400" b="1" dirty="0" smtClean="0">
                <a:latin typeface="Arial Rounded MT Bold" panose="020F0704030504030204" pitchFamily="34" charset="0"/>
                <a:cs typeface="Arial" panose="020B0604020202020204" pitchFamily="34" charset="0"/>
              </a:rPr>
              <a:t>C5</a:t>
            </a:r>
            <a:r>
              <a:rPr lang="id-ID" sz="2400" b="1" dirty="0" smtClean="0">
                <a:latin typeface="Arial Rounded MT Bold" panose="020F0704030504030204" pitchFamily="34" charset="0"/>
                <a:cs typeface="Arial" panose="020B0604020202020204" pitchFamily="34" charset="0"/>
              </a:rPr>
              <a:t>;</a:t>
            </a:r>
            <a:r>
              <a:rPr lang="en-US" sz="2400" b="1" dirty="0" smtClean="0">
                <a:latin typeface="Arial Rounded MT Bold" panose="020F0704030504030204" pitchFamily="34" charset="0"/>
                <a:cs typeface="Arial" panose="020B0604020202020204" pitchFamily="34" charset="0"/>
              </a:rPr>
              <a:t> </a:t>
            </a:r>
            <a:r>
              <a:rPr lang="id-ID" sz="2400" b="1" dirty="0" smtClean="0">
                <a:latin typeface="Arial Rounded MT Bold" panose="020F0704030504030204" pitchFamily="34" charset="0"/>
                <a:cs typeface="Arial" panose="020B0604020202020204" pitchFamily="34" charset="0"/>
              </a:rPr>
              <a:t>mengevaluasi </a:t>
            </a:r>
            <a:r>
              <a:rPr lang="id-ID" sz="2400" dirty="0" smtClean="0">
                <a:latin typeface="Arial Rounded MT Bold" panose="020F0704030504030204" pitchFamily="34" charset="0"/>
                <a:cs typeface="Arial" panose="020B0604020202020204" pitchFamily="34" charset="0"/>
              </a:rPr>
              <a:t>(</a:t>
            </a:r>
            <a:r>
              <a:rPr lang="id-ID" sz="2400" i="1" dirty="0" smtClean="0">
                <a:latin typeface="Arial Rounded MT Bold" panose="020F0704030504030204" pitchFamily="34" charset="0"/>
                <a:cs typeface="Arial" panose="020B0604020202020204" pitchFamily="34" charset="0"/>
              </a:rPr>
              <a:t>evaluate</a:t>
            </a:r>
            <a:r>
              <a:rPr lang="id-ID" sz="2400" dirty="0" smtClean="0">
                <a:latin typeface="Arial Rounded MT Bold" panose="020F0704030504030204" pitchFamily="34" charset="0"/>
                <a:cs typeface="Arial" panose="020B0604020202020204" pitchFamily="34" charset="0"/>
              </a:rPr>
              <a:t>) </a:t>
            </a:r>
            <a:r>
              <a:rPr lang="en-US" sz="2400" dirty="0" smtClean="0">
                <a:latin typeface="Arial Rounded MT Bold" panose="020F0704030504030204" pitchFamily="34" charset="0"/>
                <a:cs typeface="Arial" panose="020B0604020202020204" pitchFamily="34" charset="0"/>
              </a:rPr>
              <a:t>membuat keputusan </a:t>
            </a:r>
            <a:r>
              <a:rPr lang="id-ID" sz="2400" dirty="0" smtClean="0">
                <a:latin typeface="Arial Rounded MT Bold" panose="020F0704030504030204" pitchFamily="34" charset="0"/>
                <a:cs typeface="Arial" panose="020B0604020202020204" pitchFamily="34" charset="0"/>
              </a:rPr>
              <a:t>berdasarkan </a:t>
            </a:r>
            <a:r>
              <a:rPr lang="en-US" sz="2400" dirty="0" smtClean="0">
                <a:latin typeface="Arial Rounded MT Bold" panose="020F0704030504030204" pitchFamily="34" charset="0"/>
                <a:cs typeface="Arial" panose="020B0604020202020204" pitchFamily="34" charset="0"/>
              </a:rPr>
              <a:t>kriteria dan standar</a:t>
            </a:r>
            <a:r>
              <a:rPr lang="id-ID" sz="2400" dirty="0" smtClean="0">
                <a:latin typeface="Arial Rounded MT Bold" panose="020F0704030504030204" pitchFamily="34" charset="0"/>
                <a:cs typeface="Arial" panose="020B0604020202020204" pitchFamily="34" charset="0"/>
              </a:rPr>
              <a:t>.</a:t>
            </a:r>
          </a:p>
          <a:p>
            <a:pPr marL="457200" indent="-263776">
              <a:spcBef>
                <a:spcPts val="600"/>
              </a:spcBef>
              <a:buFont typeface="Wingdings" panose="05000000000000000000" pitchFamily="2" charset="2"/>
              <a:buChar char="§"/>
            </a:pPr>
            <a:r>
              <a:rPr lang="en-US" sz="2400" b="1" dirty="0" smtClean="0">
                <a:latin typeface="Arial Rounded MT Bold" panose="020F0704030504030204" pitchFamily="34" charset="0"/>
                <a:cs typeface="Arial" panose="020B0604020202020204" pitchFamily="34" charset="0"/>
              </a:rPr>
              <a:t>C6</a:t>
            </a:r>
            <a:r>
              <a:rPr lang="id-ID" sz="2400" b="1" dirty="0" smtClean="0">
                <a:latin typeface="Arial Rounded MT Bold" panose="020F0704030504030204" pitchFamily="34" charset="0"/>
                <a:cs typeface="Arial" panose="020B0604020202020204" pitchFamily="34" charset="0"/>
              </a:rPr>
              <a:t>;</a:t>
            </a:r>
            <a:r>
              <a:rPr lang="en-US" sz="2400" b="1" dirty="0" smtClean="0">
                <a:latin typeface="Arial Rounded MT Bold" panose="020F0704030504030204" pitchFamily="34" charset="0"/>
                <a:cs typeface="Arial" panose="020B0604020202020204" pitchFamily="34" charset="0"/>
              </a:rPr>
              <a:t> </a:t>
            </a:r>
            <a:r>
              <a:rPr lang="id-ID" sz="2400" b="1" dirty="0" smtClean="0">
                <a:latin typeface="Arial Rounded MT Bold" panose="020F0704030504030204" pitchFamily="34" charset="0"/>
                <a:cs typeface="Arial" panose="020B0604020202020204" pitchFamily="34" charset="0"/>
              </a:rPr>
              <a:t>mengreasi </a:t>
            </a:r>
            <a:r>
              <a:rPr lang="id-ID" sz="2400" dirty="0" smtClean="0">
                <a:latin typeface="Arial Rounded MT Bold" panose="020F0704030504030204" pitchFamily="34" charset="0"/>
                <a:cs typeface="Arial" panose="020B0604020202020204" pitchFamily="34" charset="0"/>
              </a:rPr>
              <a:t>(</a:t>
            </a:r>
            <a:r>
              <a:rPr lang="id-ID" sz="2400" i="1" dirty="0" smtClean="0">
                <a:latin typeface="Arial Rounded MT Bold" panose="020F0704030504030204" pitchFamily="34" charset="0"/>
                <a:cs typeface="Arial" panose="020B0604020202020204" pitchFamily="34" charset="0"/>
              </a:rPr>
              <a:t>create</a:t>
            </a:r>
            <a:r>
              <a:rPr lang="id-ID" sz="2400" dirty="0" smtClean="0">
                <a:latin typeface="Arial Rounded MT Bold" panose="020F0704030504030204" pitchFamily="34" charset="0"/>
                <a:cs typeface="Arial" panose="020B0604020202020204" pitchFamily="34" charset="0"/>
              </a:rPr>
              <a:t>) </a:t>
            </a:r>
            <a:r>
              <a:rPr lang="en-US" sz="2400" dirty="0" smtClean="0">
                <a:latin typeface="Arial Rounded MT Bold" panose="020F0704030504030204" pitchFamily="34" charset="0"/>
                <a:cs typeface="Arial" panose="020B0604020202020204" pitchFamily="34" charset="0"/>
              </a:rPr>
              <a:t>menempatkan elemen-elemen secara bersamaan ke dalam bentuk modifikasi atau mengorganisasikan elemen-elemen ke dalam pola baru (struktur baru).</a:t>
            </a:r>
            <a:endParaRPr lang="id-ID" sz="2400" dirty="0" smtClean="0">
              <a:latin typeface="Arial Rounded MT Bold" panose="020F0704030504030204" pitchFamily="34" charset="0"/>
              <a:cs typeface="Arial" panose="020B0604020202020204" pitchFamily="34" charset="0"/>
            </a:endParaRPr>
          </a:p>
        </p:txBody>
      </p:sp>
      <p:grpSp>
        <p:nvGrpSpPr>
          <p:cNvPr id="4" name="Group 3"/>
          <p:cNvGrpSpPr/>
          <p:nvPr/>
        </p:nvGrpSpPr>
        <p:grpSpPr>
          <a:xfrm>
            <a:off x="310109" y="6334391"/>
            <a:ext cx="3968102" cy="540000"/>
            <a:chOff x="310109" y="6334391"/>
            <a:chExt cx="3968102" cy="540000"/>
          </a:xfrm>
        </p:grpSpPr>
        <p:pic>
          <p:nvPicPr>
            <p:cNvPr id="6" name="Picture 5"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7" name="TextBox 6"/>
            <p:cNvSpPr txBox="1"/>
            <p:nvPr/>
          </p:nvSpPr>
          <p:spPr>
            <a:xfrm>
              <a:off x="776931" y="6446619"/>
              <a:ext cx="3501280" cy="338554"/>
            </a:xfrm>
            <a:prstGeom prst="rect">
              <a:avLst/>
            </a:prstGeom>
            <a:noFill/>
          </p:spPr>
          <p:txBody>
            <a:bodyPr wrap="none" rtlCol="0">
              <a:spAutoFit/>
            </a:bodyPr>
            <a:lstStyle/>
            <a:p>
              <a:pPr defTabSz="457200"/>
              <a:r>
                <a:rPr lang="en-US" sz="1600" b="1" i="1" dirty="0">
                  <a:solidFill>
                    <a:srgbClr val="002060"/>
                  </a:solidFill>
                </a:rPr>
                <a:t>Subdit Kurikulum, Direktorat PSMK</a:t>
              </a:r>
            </a:p>
          </p:txBody>
        </p:sp>
      </p:grpSp>
    </p:spTree>
    <p:extLst>
      <p:ext uri="{BB962C8B-B14F-4D97-AF65-F5344CB8AC3E}">
        <p14:creationId xmlns:p14="http://schemas.microsoft.com/office/powerpoint/2010/main" val="1375189793"/>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801471" y="470647"/>
            <a:ext cx="8610600" cy="746498"/>
          </a:xfrm>
        </p:spPr>
        <p:txBody>
          <a:bodyPr>
            <a:normAutofit/>
          </a:bodyPr>
          <a:lstStyle/>
          <a:p>
            <a:r>
              <a:rPr lang="en-US" sz="3000" b="1" dirty="0" smtClean="0">
                <a:latin typeface="Arial Rounded MT Bold" panose="020F0704030504030204" pitchFamily="34" charset="0"/>
                <a:cs typeface="Arial" panose="020B0604020202020204" pitchFamily="34" charset="0"/>
              </a:rPr>
              <a:t>Dimensi pengetahuan</a:t>
            </a:r>
            <a:endParaRPr lang="en-US" sz="3000" b="1" dirty="0">
              <a:latin typeface="Arial Rounded MT Bold" panose="020F0704030504030204" pitchFamily="34" charset="0"/>
              <a:cs typeface="Arial" panose="020B0604020202020204" pitchFamily="34" charset="0"/>
            </a:endParaRPr>
          </a:p>
        </p:txBody>
      </p:sp>
      <p:sp>
        <p:nvSpPr>
          <p:cNvPr id="4" name="Content Placeholder 2"/>
          <p:cNvSpPr txBox="1">
            <a:spLocks/>
          </p:cNvSpPr>
          <p:nvPr/>
        </p:nvSpPr>
        <p:spPr>
          <a:xfrm>
            <a:off x="2062034" y="1553444"/>
            <a:ext cx="9811719" cy="42018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457200" indent="-263776">
              <a:spcBef>
                <a:spcPts val="600"/>
              </a:spcBef>
              <a:buFont typeface="Wingdings" panose="05000000000000000000" pitchFamily="2" charset="2"/>
              <a:buChar char="§"/>
            </a:pPr>
            <a:r>
              <a:rPr lang="id-ID" sz="2600" b="1" dirty="0" smtClean="0">
                <a:latin typeface="Arial Rounded MT Bold" panose="020F0704030504030204" pitchFamily="34" charset="0"/>
                <a:cs typeface="Arial" panose="020B0604020202020204" pitchFamily="34" charset="0"/>
              </a:rPr>
              <a:t>Pengetahuan </a:t>
            </a:r>
            <a:r>
              <a:rPr lang="en-US" sz="2600" b="1" dirty="0" smtClean="0">
                <a:latin typeface="Arial Rounded MT Bold" panose="020F0704030504030204" pitchFamily="34" charset="0"/>
                <a:cs typeface="Arial" panose="020B0604020202020204" pitchFamily="34" charset="0"/>
              </a:rPr>
              <a:t>f</a:t>
            </a:r>
            <a:r>
              <a:rPr lang="id-ID" sz="2600" b="1" dirty="0" smtClean="0">
                <a:latin typeface="Arial Rounded MT Bold" panose="020F0704030504030204" pitchFamily="34" charset="0"/>
                <a:cs typeface="Arial" panose="020B0604020202020204" pitchFamily="34" charset="0"/>
              </a:rPr>
              <a:t>aktual</a:t>
            </a:r>
            <a:r>
              <a:rPr lang="id-ID" sz="2600" dirty="0" smtClean="0">
                <a:latin typeface="Arial Rounded MT Bold" panose="020F0704030504030204" pitchFamily="34" charset="0"/>
                <a:cs typeface="Arial" panose="020B0604020202020204" pitchFamily="34" charset="0"/>
              </a:rPr>
              <a:t>; </a:t>
            </a:r>
            <a:r>
              <a:rPr lang="en-US" sz="2600" dirty="0" smtClean="0">
                <a:latin typeface="Arial Rounded MT Bold" panose="020F0704030504030204" pitchFamily="34" charset="0"/>
                <a:cs typeface="Arial" panose="020B0604020202020204" pitchFamily="34" charset="0"/>
              </a:rPr>
              <a:t>pengetahuan terminologi atau pengetahuan detail yang spesifik dan elemen</a:t>
            </a:r>
            <a:r>
              <a:rPr lang="id-ID" sz="2600" b="1" dirty="0" smtClean="0">
                <a:latin typeface="Arial Rounded MT Bold" panose="020F0704030504030204" pitchFamily="34" charset="0"/>
                <a:cs typeface="Arial" panose="020B0604020202020204" pitchFamily="34" charset="0"/>
              </a:rPr>
              <a:t>.</a:t>
            </a:r>
            <a:endParaRPr lang="id-ID" sz="2600" dirty="0" smtClean="0">
              <a:latin typeface="Arial Rounded MT Bold" panose="020F0704030504030204" pitchFamily="34" charset="0"/>
              <a:cs typeface="Arial" panose="020B0604020202020204" pitchFamily="34" charset="0"/>
            </a:endParaRPr>
          </a:p>
          <a:p>
            <a:pPr marL="457200" indent="-263776">
              <a:spcBef>
                <a:spcPts val="600"/>
              </a:spcBef>
              <a:buFont typeface="Wingdings" panose="05000000000000000000" pitchFamily="2" charset="2"/>
              <a:buChar char="§"/>
            </a:pPr>
            <a:r>
              <a:rPr lang="id-ID" sz="2600" b="1" dirty="0" smtClean="0">
                <a:latin typeface="Arial Rounded MT Bold" panose="020F0704030504030204" pitchFamily="34" charset="0"/>
                <a:cs typeface="Arial" panose="020B0604020202020204" pitchFamily="34" charset="0"/>
              </a:rPr>
              <a:t>Pengetahuan </a:t>
            </a:r>
            <a:r>
              <a:rPr lang="en-US" sz="2600" b="1" dirty="0" smtClean="0">
                <a:latin typeface="Arial Rounded MT Bold" panose="020F0704030504030204" pitchFamily="34" charset="0"/>
                <a:cs typeface="Arial" panose="020B0604020202020204" pitchFamily="34" charset="0"/>
              </a:rPr>
              <a:t>konsep</a:t>
            </a:r>
            <a:r>
              <a:rPr lang="id-ID" sz="2600" b="1" dirty="0" smtClean="0">
                <a:latin typeface="Arial Rounded MT Bold" panose="020F0704030504030204" pitchFamily="34" charset="0"/>
                <a:cs typeface="Arial" panose="020B0604020202020204" pitchFamily="34" charset="0"/>
              </a:rPr>
              <a:t>tual; </a:t>
            </a:r>
            <a:r>
              <a:rPr lang="en-US" sz="2600" dirty="0" smtClean="0">
                <a:latin typeface="Arial Rounded MT Bold" panose="020F0704030504030204" pitchFamily="34" charset="0"/>
                <a:cs typeface="Arial" panose="020B0604020202020204" pitchFamily="34" charset="0"/>
              </a:rPr>
              <a:t>pengetahuan yang lebih kompleks berbentuk klasifikasi, kategori, prinsip dan generalisasi</a:t>
            </a:r>
            <a:r>
              <a:rPr lang="id-ID" sz="2600" dirty="0" smtClean="0">
                <a:latin typeface="Arial Rounded MT Bold" panose="020F0704030504030204" pitchFamily="34" charset="0"/>
                <a:cs typeface="Arial" panose="020B0604020202020204" pitchFamily="34" charset="0"/>
              </a:rPr>
              <a:t>. </a:t>
            </a:r>
          </a:p>
          <a:p>
            <a:pPr marL="457200" indent="-263776">
              <a:spcBef>
                <a:spcPts val="600"/>
              </a:spcBef>
              <a:buFont typeface="Wingdings" panose="05000000000000000000" pitchFamily="2" charset="2"/>
              <a:buChar char="§"/>
            </a:pPr>
            <a:r>
              <a:rPr lang="id-ID" sz="2600" b="1" dirty="0" smtClean="0">
                <a:latin typeface="Arial Rounded MT Bold" panose="020F0704030504030204" pitchFamily="34" charset="0"/>
                <a:cs typeface="Arial" panose="020B0604020202020204" pitchFamily="34" charset="0"/>
              </a:rPr>
              <a:t>Pengetahuan </a:t>
            </a:r>
            <a:r>
              <a:rPr lang="en-US" sz="2600" b="1" dirty="0" smtClean="0">
                <a:latin typeface="Arial Rounded MT Bold" panose="020F0704030504030204" pitchFamily="34" charset="0"/>
                <a:cs typeface="Arial" panose="020B0604020202020204" pitchFamily="34" charset="0"/>
              </a:rPr>
              <a:t>prosedural/operasional</a:t>
            </a:r>
            <a:r>
              <a:rPr lang="id-ID" sz="2600" b="1" dirty="0" smtClean="0">
                <a:latin typeface="Arial Rounded MT Bold" panose="020F0704030504030204" pitchFamily="34" charset="0"/>
                <a:cs typeface="Arial" panose="020B0604020202020204" pitchFamily="34" charset="0"/>
              </a:rPr>
              <a:t>;</a:t>
            </a:r>
            <a:r>
              <a:rPr lang="en-US" sz="2600" b="1" dirty="0" smtClean="0">
                <a:latin typeface="Arial Rounded MT Bold" panose="020F0704030504030204" pitchFamily="34" charset="0"/>
                <a:cs typeface="Arial" panose="020B0604020202020204" pitchFamily="34" charset="0"/>
              </a:rPr>
              <a:t> </a:t>
            </a:r>
            <a:r>
              <a:rPr lang="en-US" sz="2600" dirty="0" smtClean="0">
                <a:latin typeface="Arial Rounded MT Bold" panose="020F0704030504030204" pitchFamily="34" charset="0"/>
                <a:cs typeface="Arial" panose="020B0604020202020204" pitchFamily="34" charset="0"/>
              </a:rPr>
              <a:t>pengetahuan </a:t>
            </a:r>
            <a:r>
              <a:rPr lang="id-ID" sz="2600" dirty="0" smtClean="0">
                <a:latin typeface="Arial Rounded MT Bold" panose="020F0704030504030204" pitchFamily="34" charset="0"/>
                <a:cs typeface="Arial" panose="020B0604020202020204" pitchFamily="34" charset="0"/>
              </a:rPr>
              <a:t>tentang </a:t>
            </a:r>
            <a:r>
              <a:rPr lang="en-US" sz="2600" dirty="0" smtClean="0">
                <a:latin typeface="Arial Rounded MT Bold" panose="020F0704030504030204" pitchFamily="34" charset="0"/>
                <a:cs typeface="Arial" panose="020B0604020202020204" pitchFamily="34" charset="0"/>
              </a:rPr>
              <a:t>bagaimana melakukan sesuatu</a:t>
            </a:r>
            <a:r>
              <a:rPr lang="id-ID" sz="2600" dirty="0" smtClean="0">
                <a:latin typeface="Arial Rounded MT Bold" panose="020F0704030504030204" pitchFamily="34" charset="0"/>
                <a:cs typeface="Arial" panose="020B0604020202020204" pitchFamily="34" charset="0"/>
              </a:rPr>
              <a:t>.</a:t>
            </a:r>
            <a:r>
              <a:rPr lang="en-US" sz="2600" dirty="0" smtClean="0">
                <a:latin typeface="Arial Rounded MT Bold" panose="020F0704030504030204" pitchFamily="34" charset="0"/>
                <a:cs typeface="Arial" panose="020B0604020202020204" pitchFamily="34" charset="0"/>
              </a:rPr>
              <a:t> </a:t>
            </a:r>
            <a:endParaRPr lang="id-ID" sz="2600" dirty="0" smtClean="0">
              <a:latin typeface="Arial Rounded MT Bold" panose="020F0704030504030204" pitchFamily="34" charset="0"/>
              <a:cs typeface="Arial" panose="020B0604020202020204" pitchFamily="34" charset="0"/>
            </a:endParaRPr>
          </a:p>
          <a:p>
            <a:pPr marL="457200" indent="-263776">
              <a:spcBef>
                <a:spcPts val="600"/>
              </a:spcBef>
              <a:buFont typeface="Wingdings" panose="05000000000000000000" pitchFamily="2" charset="2"/>
              <a:buChar char="§"/>
            </a:pPr>
            <a:r>
              <a:rPr lang="id-ID" sz="2600" b="1" dirty="0" smtClean="0">
                <a:latin typeface="Arial Rounded MT Bold" panose="020F0704030504030204" pitchFamily="34" charset="0"/>
                <a:cs typeface="Arial" panose="020B0604020202020204" pitchFamily="34" charset="0"/>
              </a:rPr>
              <a:t>Pengetahuan </a:t>
            </a:r>
            <a:r>
              <a:rPr lang="en-US" sz="2600" b="1" dirty="0" smtClean="0">
                <a:latin typeface="Arial Rounded MT Bold" panose="020F0704030504030204" pitchFamily="34" charset="0"/>
                <a:cs typeface="Arial" panose="020B0604020202020204" pitchFamily="34" charset="0"/>
              </a:rPr>
              <a:t>metakognitif</a:t>
            </a:r>
            <a:r>
              <a:rPr lang="id-ID" sz="2600" b="1" dirty="0" smtClean="0">
                <a:latin typeface="Arial Rounded MT Bold" panose="020F0704030504030204" pitchFamily="34" charset="0"/>
                <a:cs typeface="Arial" panose="020B0604020202020204" pitchFamily="34" charset="0"/>
              </a:rPr>
              <a:t>;</a:t>
            </a:r>
            <a:r>
              <a:rPr lang="en-US" sz="2600" dirty="0" smtClean="0">
                <a:latin typeface="Arial Rounded MT Bold" panose="020F0704030504030204" pitchFamily="34" charset="0"/>
                <a:cs typeface="Arial" panose="020B0604020202020204" pitchFamily="34" charset="0"/>
              </a:rPr>
              <a:t> pengetahuan tentang kognisi</a:t>
            </a:r>
            <a:r>
              <a:rPr lang="id-ID" sz="2600" dirty="0" smtClean="0">
                <a:latin typeface="Arial Rounded MT Bold" panose="020F0704030504030204" pitchFamily="34" charset="0"/>
                <a:cs typeface="Arial" panose="020B0604020202020204" pitchFamily="34" charset="0"/>
              </a:rPr>
              <a:t>,</a:t>
            </a:r>
            <a:r>
              <a:rPr lang="en-US" sz="2600" dirty="0" smtClean="0">
                <a:latin typeface="Arial Rounded MT Bold" panose="020F0704030504030204" pitchFamily="34" charset="0"/>
                <a:cs typeface="Arial" panose="020B0604020202020204" pitchFamily="34" charset="0"/>
              </a:rPr>
              <a:t> merupakan tindakan atas dasar suatu pemahaman</a:t>
            </a:r>
            <a:r>
              <a:rPr lang="id-ID" sz="2600" dirty="0" smtClean="0">
                <a:latin typeface="Arial Rounded MT Bold" panose="020F0704030504030204" pitchFamily="34" charset="0"/>
                <a:cs typeface="Arial" panose="020B0604020202020204" pitchFamily="34" charset="0"/>
              </a:rPr>
              <a:t>,</a:t>
            </a:r>
            <a:r>
              <a:rPr lang="en-US" sz="2600" dirty="0" smtClean="0">
                <a:latin typeface="Arial Rounded MT Bold" panose="020F0704030504030204" pitchFamily="34" charset="0"/>
                <a:cs typeface="Arial" panose="020B0604020202020204" pitchFamily="34" charset="0"/>
              </a:rPr>
              <a:t> meliputi kesadaran berfikir dan penetapan keputusan tentang sesuatu.</a:t>
            </a:r>
            <a:endParaRPr lang="id-ID" sz="2600" dirty="0" smtClean="0">
              <a:latin typeface="Arial Rounded MT Bold" panose="020F0704030504030204" pitchFamily="34" charset="0"/>
              <a:cs typeface="Arial" panose="020B0604020202020204" pitchFamily="34" charset="0"/>
            </a:endParaRPr>
          </a:p>
        </p:txBody>
      </p:sp>
      <p:grpSp>
        <p:nvGrpSpPr>
          <p:cNvPr id="5" name="Group 4"/>
          <p:cNvGrpSpPr/>
          <p:nvPr/>
        </p:nvGrpSpPr>
        <p:grpSpPr>
          <a:xfrm>
            <a:off x="310109" y="6334391"/>
            <a:ext cx="3968102" cy="540000"/>
            <a:chOff x="310109" y="6334391"/>
            <a:chExt cx="3968102" cy="540000"/>
          </a:xfrm>
        </p:grpSpPr>
        <p:pic>
          <p:nvPicPr>
            <p:cNvPr id="6" name="Picture 5"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7" name="TextBox 6"/>
            <p:cNvSpPr txBox="1"/>
            <p:nvPr/>
          </p:nvSpPr>
          <p:spPr>
            <a:xfrm>
              <a:off x="776931" y="6446619"/>
              <a:ext cx="3501280" cy="338554"/>
            </a:xfrm>
            <a:prstGeom prst="rect">
              <a:avLst/>
            </a:prstGeom>
            <a:noFill/>
          </p:spPr>
          <p:txBody>
            <a:bodyPr wrap="none" rtlCol="0">
              <a:spAutoFit/>
            </a:bodyPr>
            <a:lstStyle/>
            <a:p>
              <a:pPr defTabSz="457200"/>
              <a:r>
                <a:rPr lang="en-US" sz="1600" b="1" i="1" dirty="0">
                  <a:solidFill>
                    <a:srgbClr val="002060"/>
                  </a:solidFill>
                </a:rPr>
                <a:t>Subdit Kurikulum, Direktorat PSMK</a:t>
              </a:r>
            </a:p>
          </p:txBody>
        </p:sp>
      </p:grpSp>
    </p:spTree>
    <p:extLst>
      <p:ext uri="{BB962C8B-B14F-4D97-AF65-F5344CB8AC3E}">
        <p14:creationId xmlns:p14="http://schemas.microsoft.com/office/powerpoint/2010/main" val="1291464226"/>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801471" y="470647"/>
            <a:ext cx="8610600" cy="746498"/>
          </a:xfrm>
        </p:spPr>
        <p:txBody>
          <a:bodyPr>
            <a:normAutofit fontScale="90000"/>
          </a:bodyPr>
          <a:lstStyle/>
          <a:p>
            <a:r>
              <a:rPr lang="id-ID" sz="3200" b="1" dirty="0">
                <a:latin typeface="Arial Rounded MT Bold" panose="020F0704030504030204" pitchFamily="34" charset="0"/>
                <a:cs typeface="Arial" panose="020B0604020202020204" pitchFamily="34" charset="0"/>
              </a:rPr>
              <a:t>HUBUNGAN DIMENSI PROSES </a:t>
            </a:r>
            <a:r>
              <a:rPr lang="id-ID" sz="3200" b="1" dirty="0" smtClean="0">
                <a:latin typeface="Arial Rounded MT Bold" panose="020F0704030504030204" pitchFamily="34" charset="0"/>
                <a:cs typeface="Arial" panose="020B0604020202020204" pitchFamily="34" charset="0"/>
              </a:rPr>
              <a:t>KOGNITIF</a:t>
            </a:r>
            <a:r>
              <a:rPr lang="en-US" sz="3200" b="1" dirty="0" smtClean="0">
                <a:latin typeface="Arial Rounded MT Bold" panose="020F0704030504030204" pitchFamily="34" charset="0"/>
                <a:cs typeface="Arial" panose="020B0604020202020204" pitchFamily="34" charset="0"/>
              </a:rPr>
              <a:t/>
            </a:r>
            <a:br>
              <a:rPr lang="en-US" sz="3200" b="1" dirty="0" smtClean="0">
                <a:latin typeface="Arial Rounded MT Bold" panose="020F0704030504030204" pitchFamily="34" charset="0"/>
                <a:cs typeface="Arial" panose="020B0604020202020204" pitchFamily="34" charset="0"/>
              </a:rPr>
            </a:br>
            <a:r>
              <a:rPr lang="id-ID" sz="3200" b="1" dirty="0" smtClean="0">
                <a:latin typeface="Arial Rounded MT Bold" panose="020F0704030504030204" pitchFamily="34" charset="0"/>
                <a:cs typeface="Arial" panose="020B0604020202020204" pitchFamily="34" charset="0"/>
              </a:rPr>
              <a:t>DAN </a:t>
            </a:r>
            <a:r>
              <a:rPr lang="id-ID" sz="3200" b="1" dirty="0">
                <a:latin typeface="Arial Rounded MT Bold" panose="020F0704030504030204" pitchFamily="34" charset="0"/>
                <a:cs typeface="Arial" panose="020B0604020202020204" pitchFamily="34" charset="0"/>
              </a:rPr>
              <a:t>DIMENSI PENGETAHUAN</a:t>
            </a:r>
            <a:endParaRPr lang="en-US" sz="3000" b="1" dirty="0">
              <a:latin typeface="Arial Rounded MT Bold" panose="020F0704030504030204" pitchFamily="34" charset="0"/>
              <a:cs typeface="Arial" panose="020B0604020202020204" pitchFamily="34" charset="0"/>
            </a:endParaRPr>
          </a:p>
        </p:txBody>
      </p:sp>
      <p:graphicFrame>
        <p:nvGraphicFramePr>
          <p:cNvPr id="5" name="Content Placeholder 4"/>
          <p:cNvGraphicFramePr>
            <a:graphicFrameLocks/>
          </p:cNvGraphicFramePr>
          <p:nvPr>
            <p:extLst>
              <p:ext uri="{D42A27DB-BD31-4B8C-83A1-F6EECF244321}">
                <p14:modId xmlns:p14="http://schemas.microsoft.com/office/powerpoint/2010/main" val="3943902739"/>
              </p:ext>
            </p:extLst>
          </p:nvPr>
        </p:nvGraphicFramePr>
        <p:xfrm>
          <a:off x="1507957" y="1391766"/>
          <a:ext cx="9904114" cy="4807331"/>
        </p:xfrm>
        <a:graphic>
          <a:graphicData uri="http://schemas.openxmlformats.org/drawingml/2006/table">
            <a:tbl>
              <a:tblPr firstRow="1" firstCol="1" bandRow="1">
                <a:tableStyleId>{5940675A-B579-460E-94D1-54222C63F5DA}</a:tableStyleId>
              </a:tblPr>
              <a:tblGrid>
                <a:gridCol w="680394">
                  <a:extLst>
                    <a:ext uri="{9D8B030D-6E8A-4147-A177-3AD203B41FA5}">
                      <a16:colId xmlns="" xmlns:a16="http://schemas.microsoft.com/office/drawing/2014/main" val="20000"/>
                    </a:ext>
                  </a:extLst>
                </a:gridCol>
                <a:gridCol w="4387261">
                  <a:extLst>
                    <a:ext uri="{9D8B030D-6E8A-4147-A177-3AD203B41FA5}">
                      <a16:colId xmlns="" xmlns:a16="http://schemas.microsoft.com/office/drawing/2014/main" val="20001"/>
                    </a:ext>
                  </a:extLst>
                </a:gridCol>
                <a:gridCol w="2826573">
                  <a:extLst>
                    <a:ext uri="{9D8B030D-6E8A-4147-A177-3AD203B41FA5}">
                      <a16:colId xmlns="" xmlns:a16="http://schemas.microsoft.com/office/drawing/2014/main" val="20002"/>
                    </a:ext>
                  </a:extLst>
                </a:gridCol>
                <a:gridCol w="2009886">
                  <a:extLst>
                    <a:ext uri="{9D8B030D-6E8A-4147-A177-3AD203B41FA5}">
                      <a16:colId xmlns="" xmlns:a16="http://schemas.microsoft.com/office/drawing/2014/main" val="20003"/>
                    </a:ext>
                  </a:extLst>
                </a:gridCol>
              </a:tblGrid>
              <a:tr h="1248995">
                <a:tc>
                  <a:txBody>
                    <a:bodyPr/>
                    <a:lstStyle/>
                    <a:p>
                      <a:pPr marL="0" marR="0" algn="ctr">
                        <a:lnSpc>
                          <a:spcPct val="80000"/>
                        </a:lnSpc>
                        <a:spcBef>
                          <a:spcPts val="0"/>
                        </a:spcBef>
                        <a:spcAft>
                          <a:spcPts val="0"/>
                        </a:spcAft>
                      </a:pPr>
                      <a:r>
                        <a:rPr lang="en-ID" sz="2400" b="0" dirty="0">
                          <a:effectLst/>
                          <a:latin typeface="Arial Rounded MT Bold" panose="020F0704030504030204" pitchFamily="34" charset="0"/>
                        </a:rPr>
                        <a:t>No</a:t>
                      </a:r>
                      <a:endParaRPr lang="en-US" sz="2400" b="0" dirty="0">
                        <a:effectLst/>
                        <a:latin typeface="Arial Rounded MT Bold" panose="020F0704030504030204" pitchFamily="34" charset="0"/>
                        <a:ea typeface="Calibri"/>
                        <a:cs typeface="Arial" panose="020B0604020202020204" pitchFamily="34" charset="0"/>
                      </a:endParaRPr>
                    </a:p>
                  </a:txBody>
                  <a:tcPr marL="68580" marR="68580" marT="0" marB="0" anchor="ctr"/>
                </a:tc>
                <a:tc>
                  <a:txBody>
                    <a:bodyPr/>
                    <a:lstStyle/>
                    <a:p>
                      <a:pPr marL="0" marR="0" algn="ctr">
                        <a:lnSpc>
                          <a:spcPct val="80000"/>
                        </a:lnSpc>
                        <a:spcBef>
                          <a:spcPts val="0"/>
                        </a:spcBef>
                        <a:spcAft>
                          <a:spcPts val="0"/>
                        </a:spcAft>
                      </a:pPr>
                      <a:r>
                        <a:rPr lang="en-ID" sz="2400" b="0" dirty="0">
                          <a:effectLst/>
                          <a:latin typeface="Arial Rounded MT Bold" panose="020F0704030504030204" pitchFamily="34" charset="0"/>
                        </a:rPr>
                        <a:t>Perkembangan Berfikir Taksonomi Bloom Revised Anderson </a:t>
                      </a:r>
                      <a:r>
                        <a:rPr lang="en-ID" sz="2400" b="0" i="1" dirty="0">
                          <a:effectLst/>
                          <a:latin typeface="Arial Rounded MT Bold" panose="020F0704030504030204" pitchFamily="34" charset="0"/>
                        </a:rPr>
                        <a:t>(Cognitive Process Dimension)</a:t>
                      </a:r>
                      <a:endParaRPr lang="en-US" sz="2400" b="0" i="1" dirty="0">
                        <a:effectLst/>
                        <a:latin typeface="Arial Rounded MT Bold" panose="020F0704030504030204" pitchFamily="34" charset="0"/>
                        <a:ea typeface="Calibri"/>
                        <a:cs typeface="Arial" panose="020B0604020202020204" pitchFamily="34" charset="0"/>
                      </a:endParaRPr>
                    </a:p>
                  </a:txBody>
                  <a:tcPr marL="68580" marR="68580" marT="0" marB="0" anchor="ctr"/>
                </a:tc>
                <a:tc>
                  <a:txBody>
                    <a:bodyPr/>
                    <a:lstStyle/>
                    <a:p>
                      <a:pPr marL="0" marR="0" algn="ctr">
                        <a:lnSpc>
                          <a:spcPct val="80000"/>
                        </a:lnSpc>
                        <a:spcBef>
                          <a:spcPts val="0"/>
                        </a:spcBef>
                        <a:spcAft>
                          <a:spcPts val="0"/>
                        </a:spcAft>
                      </a:pPr>
                      <a:r>
                        <a:rPr lang="en-ID" sz="2400" b="0" dirty="0" smtClean="0">
                          <a:effectLst/>
                          <a:latin typeface="Arial Rounded MT Bold" panose="020F0704030504030204" pitchFamily="34" charset="0"/>
                        </a:rPr>
                        <a:t>Dimensi Pengetahuan </a:t>
                      </a:r>
                      <a:r>
                        <a:rPr lang="en-ID" sz="2400" b="0" dirty="0">
                          <a:effectLst/>
                          <a:latin typeface="Arial Rounded MT Bold" panose="020F0704030504030204" pitchFamily="34" charset="0"/>
                        </a:rPr>
                        <a:t>(Knowledge Dimension)</a:t>
                      </a:r>
                      <a:endParaRPr lang="en-US" sz="2400" b="0" dirty="0">
                        <a:effectLst/>
                        <a:latin typeface="Arial Rounded MT Bold" panose="020F0704030504030204" pitchFamily="34" charset="0"/>
                        <a:ea typeface="Calibri"/>
                        <a:cs typeface="Arial" panose="020B0604020202020204" pitchFamily="34" charset="0"/>
                      </a:endParaRPr>
                    </a:p>
                  </a:txBody>
                  <a:tcPr marL="68580" marR="68580" marT="0" marB="0" anchor="ctr"/>
                </a:tc>
                <a:tc>
                  <a:txBody>
                    <a:bodyPr/>
                    <a:lstStyle/>
                    <a:p>
                      <a:pPr marL="0" marR="0" algn="ctr">
                        <a:lnSpc>
                          <a:spcPct val="80000"/>
                        </a:lnSpc>
                        <a:spcBef>
                          <a:spcPts val="0"/>
                        </a:spcBef>
                        <a:spcAft>
                          <a:spcPts val="0"/>
                        </a:spcAft>
                      </a:pPr>
                      <a:r>
                        <a:rPr lang="en-ID" sz="2400" b="0" dirty="0">
                          <a:effectLst/>
                          <a:latin typeface="Arial Rounded MT Bold" panose="020F0704030504030204" pitchFamily="34" charset="0"/>
                        </a:rPr>
                        <a:t>Keterangan</a:t>
                      </a:r>
                      <a:endParaRPr lang="en-US" sz="2400" b="0" dirty="0">
                        <a:effectLst/>
                        <a:latin typeface="Arial Rounded MT Bold" panose="020F0704030504030204" pitchFamily="34" charset="0"/>
                        <a:ea typeface="Calibri"/>
                        <a:cs typeface="Arial" panose="020B0604020202020204" pitchFamily="34" charset="0"/>
                      </a:endParaRPr>
                    </a:p>
                  </a:txBody>
                  <a:tcPr marL="68580" marR="68580" marT="0" marB="0" anchor="ctr"/>
                </a:tc>
                <a:extLst>
                  <a:ext uri="{0D108BD9-81ED-4DB2-BD59-A6C34878D82A}">
                    <a16:rowId xmlns="" xmlns:a16="http://schemas.microsoft.com/office/drawing/2014/main" val="10000"/>
                  </a:ext>
                </a:extLst>
              </a:tr>
              <a:tr h="665697">
                <a:tc>
                  <a:txBody>
                    <a:bodyPr/>
                    <a:lstStyle/>
                    <a:p>
                      <a:pPr marL="0" marR="0" algn="ctr">
                        <a:lnSpc>
                          <a:spcPct val="80000"/>
                        </a:lnSpc>
                        <a:spcBef>
                          <a:spcPts val="0"/>
                        </a:spcBef>
                        <a:spcAft>
                          <a:spcPts val="0"/>
                        </a:spcAft>
                      </a:pPr>
                      <a:r>
                        <a:rPr lang="en-ID" sz="2400" b="0">
                          <a:effectLst/>
                          <a:latin typeface="Arial Rounded MT Bold" panose="020F0704030504030204" pitchFamily="34" charset="0"/>
                        </a:rPr>
                        <a:t>1.</a:t>
                      </a:r>
                      <a:endParaRPr lang="en-US" sz="2400" b="0">
                        <a:effectLst/>
                        <a:latin typeface="Arial Rounded MT Bold" panose="020F0704030504030204" pitchFamily="34" charset="0"/>
                        <a:ea typeface="Calibri"/>
                        <a:cs typeface="Arial" panose="020B0604020202020204" pitchFamily="34" charset="0"/>
                      </a:endParaRPr>
                    </a:p>
                  </a:txBody>
                  <a:tcPr marL="68580" marR="68580" marT="0" marB="0" anchor="ctr"/>
                </a:tc>
                <a:tc>
                  <a:txBody>
                    <a:bodyPr/>
                    <a:lstStyle/>
                    <a:p>
                      <a:pPr marL="0" marR="0" algn="l">
                        <a:lnSpc>
                          <a:spcPct val="80000"/>
                        </a:lnSpc>
                        <a:spcBef>
                          <a:spcPts val="0"/>
                        </a:spcBef>
                        <a:spcAft>
                          <a:spcPts val="0"/>
                        </a:spcAft>
                      </a:pPr>
                      <a:r>
                        <a:rPr lang="en-ID" sz="2400" b="0">
                          <a:effectLst/>
                          <a:latin typeface="Arial Rounded MT Bold" panose="020F0704030504030204" pitchFamily="34" charset="0"/>
                        </a:rPr>
                        <a:t>Mengingat (C1)</a:t>
                      </a:r>
                      <a:endParaRPr lang="en-US" sz="2400" b="0">
                        <a:effectLst/>
                        <a:latin typeface="Arial Rounded MT Bold" panose="020F0704030504030204" pitchFamily="34" charset="0"/>
                        <a:ea typeface="Calibri"/>
                        <a:cs typeface="Arial" panose="020B0604020202020204" pitchFamily="34" charset="0"/>
                      </a:endParaRPr>
                    </a:p>
                  </a:txBody>
                  <a:tcPr marL="68580" marR="68580" marT="0" marB="0" anchor="ctr"/>
                </a:tc>
                <a:tc>
                  <a:txBody>
                    <a:bodyPr/>
                    <a:lstStyle/>
                    <a:p>
                      <a:pPr marL="120650" marR="0" indent="0">
                        <a:lnSpc>
                          <a:spcPct val="80000"/>
                        </a:lnSpc>
                        <a:spcBef>
                          <a:spcPts val="0"/>
                        </a:spcBef>
                        <a:spcAft>
                          <a:spcPts val="0"/>
                        </a:spcAft>
                      </a:pPr>
                      <a:r>
                        <a:rPr lang="en-ID" sz="2400" b="0" dirty="0">
                          <a:effectLst/>
                          <a:latin typeface="Arial Rounded MT Bold" panose="020F0704030504030204" pitchFamily="34" charset="0"/>
                        </a:rPr>
                        <a:t>Pengetahuan </a:t>
                      </a:r>
                      <a:r>
                        <a:rPr lang="en-ID" sz="2400" b="0" i="1" dirty="0">
                          <a:solidFill>
                            <a:srgbClr val="FF0000"/>
                          </a:solidFill>
                          <a:effectLst/>
                          <a:latin typeface="Arial Rounded MT Bold" panose="020F0704030504030204" pitchFamily="34" charset="0"/>
                        </a:rPr>
                        <a:t>Faktual</a:t>
                      </a:r>
                      <a:endParaRPr lang="en-US" sz="2400" b="0" i="1" dirty="0">
                        <a:solidFill>
                          <a:srgbClr val="FF0000"/>
                        </a:solidFill>
                        <a:effectLst/>
                        <a:latin typeface="Arial Rounded MT Bold" panose="020F0704030504030204" pitchFamily="34" charset="0"/>
                        <a:ea typeface="Calibri"/>
                        <a:cs typeface="Arial" panose="020B0604020202020204" pitchFamily="34" charset="0"/>
                      </a:endParaRPr>
                    </a:p>
                  </a:txBody>
                  <a:tcPr marL="68580" marR="68580" marT="0" marB="0" anchor="ctr"/>
                </a:tc>
                <a:tc rowSpan="3">
                  <a:txBody>
                    <a:bodyPr/>
                    <a:lstStyle/>
                    <a:p>
                      <a:pPr marL="0" marR="0" algn="ctr">
                        <a:lnSpc>
                          <a:spcPct val="80000"/>
                        </a:lnSpc>
                        <a:spcBef>
                          <a:spcPts val="0"/>
                        </a:spcBef>
                        <a:spcAft>
                          <a:spcPts val="0"/>
                        </a:spcAft>
                      </a:pPr>
                      <a:r>
                        <a:rPr lang="en-ID" sz="2400" b="0" i="1" dirty="0">
                          <a:effectLst/>
                          <a:latin typeface="Arial Rounded MT Bold" panose="020F0704030504030204" pitchFamily="34" charset="0"/>
                        </a:rPr>
                        <a:t>Lower Order Thinking Skills (LOTS)</a:t>
                      </a:r>
                      <a:endParaRPr lang="en-US" sz="2400" b="0" i="1" dirty="0">
                        <a:effectLst/>
                        <a:latin typeface="Arial Rounded MT Bold" panose="020F0704030504030204" pitchFamily="34" charset="0"/>
                        <a:ea typeface="Calibri"/>
                        <a:cs typeface="Arial" panose="020B0604020202020204" pitchFamily="34" charset="0"/>
                      </a:endParaRPr>
                    </a:p>
                  </a:txBody>
                  <a:tcPr marL="68580" marR="68580" marT="0" marB="0" anchor="ctr"/>
                </a:tc>
                <a:extLst>
                  <a:ext uri="{0D108BD9-81ED-4DB2-BD59-A6C34878D82A}">
                    <a16:rowId xmlns="" xmlns:a16="http://schemas.microsoft.com/office/drawing/2014/main" val="10001"/>
                  </a:ext>
                </a:extLst>
              </a:tr>
              <a:tr h="665697">
                <a:tc>
                  <a:txBody>
                    <a:bodyPr/>
                    <a:lstStyle/>
                    <a:p>
                      <a:pPr marL="0" marR="0" algn="ctr">
                        <a:lnSpc>
                          <a:spcPct val="80000"/>
                        </a:lnSpc>
                        <a:spcBef>
                          <a:spcPts val="0"/>
                        </a:spcBef>
                        <a:spcAft>
                          <a:spcPts val="0"/>
                        </a:spcAft>
                      </a:pPr>
                      <a:r>
                        <a:rPr lang="en-ID" sz="2400" b="0">
                          <a:effectLst/>
                          <a:latin typeface="Arial Rounded MT Bold" panose="020F0704030504030204" pitchFamily="34" charset="0"/>
                        </a:rPr>
                        <a:t>2.</a:t>
                      </a:r>
                      <a:endParaRPr lang="en-US" sz="2400" b="0">
                        <a:effectLst/>
                        <a:latin typeface="Arial Rounded MT Bold" panose="020F0704030504030204" pitchFamily="34" charset="0"/>
                        <a:ea typeface="Calibri"/>
                        <a:cs typeface="Arial" panose="020B0604020202020204" pitchFamily="34" charset="0"/>
                      </a:endParaRPr>
                    </a:p>
                  </a:txBody>
                  <a:tcPr marL="68580" marR="68580" marT="0" marB="0" anchor="ctr"/>
                </a:tc>
                <a:tc>
                  <a:txBody>
                    <a:bodyPr/>
                    <a:lstStyle/>
                    <a:p>
                      <a:pPr marL="0" marR="0" algn="l">
                        <a:lnSpc>
                          <a:spcPct val="80000"/>
                        </a:lnSpc>
                        <a:spcBef>
                          <a:spcPts val="0"/>
                        </a:spcBef>
                        <a:spcAft>
                          <a:spcPts val="0"/>
                        </a:spcAft>
                      </a:pPr>
                      <a:r>
                        <a:rPr lang="en-ID" sz="2400" b="0" dirty="0" smtClean="0">
                          <a:effectLst/>
                          <a:latin typeface="Arial Rounded MT Bold" panose="020F0704030504030204" pitchFamily="34" charset="0"/>
                        </a:rPr>
                        <a:t>Memahami/menginterpretasi prinsip </a:t>
                      </a:r>
                      <a:r>
                        <a:rPr lang="en-ID" sz="2400" b="0" dirty="0">
                          <a:effectLst/>
                          <a:latin typeface="Arial Rounded MT Bold" panose="020F0704030504030204" pitchFamily="34" charset="0"/>
                        </a:rPr>
                        <a:t>(C2)</a:t>
                      </a:r>
                      <a:endParaRPr lang="en-US" sz="2400" b="0" dirty="0">
                        <a:effectLst/>
                        <a:latin typeface="Arial Rounded MT Bold" panose="020F0704030504030204" pitchFamily="34" charset="0"/>
                        <a:ea typeface="Calibri"/>
                        <a:cs typeface="Arial" panose="020B0604020202020204" pitchFamily="34" charset="0"/>
                      </a:endParaRPr>
                    </a:p>
                  </a:txBody>
                  <a:tcPr marL="68580" marR="68580" marT="0" marB="0" anchor="ctr"/>
                </a:tc>
                <a:tc>
                  <a:txBody>
                    <a:bodyPr/>
                    <a:lstStyle/>
                    <a:p>
                      <a:pPr marL="120650" marR="0" indent="0">
                        <a:lnSpc>
                          <a:spcPct val="80000"/>
                        </a:lnSpc>
                        <a:spcBef>
                          <a:spcPts val="0"/>
                        </a:spcBef>
                        <a:spcAft>
                          <a:spcPts val="0"/>
                        </a:spcAft>
                      </a:pPr>
                      <a:r>
                        <a:rPr lang="en-ID" sz="2400" b="0" kern="1200" dirty="0">
                          <a:solidFill>
                            <a:schemeClr val="tx1"/>
                          </a:solidFill>
                          <a:effectLst/>
                          <a:latin typeface="Arial Rounded MT Bold" panose="020F0704030504030204" pitchFamily="34" charset="0"/>
                          <a:ea typeface="+mn-ea"/>
                          <a:cs typeface="+mn-cs"/>
                        </a:rPr>
                        <a:t>Pengetahuan </a:t>
                      </a:r>
                      <a:r>
                        <a:rPr lang="en-ID" sz="2400" b="0" kern="1200" dirty="0">
                          <a:solidFill>
                            <a:srgbClr val="00B0F0"/>
                          </a:solidFill>
                          <a:effectLst/>
                          <a:latin typeface="Arial Rounded MT Bold" panose="020F0704030504030204" pitchFamily="34" charset="0"/>
                          <a:ea typeface="+mn-ea"/>
                          <a:cs typeface="+mn-cs"/>
                        </a:rPr>
                        <a:t>Konseptual</a:t>
                      </a:r>
                      <a:endParaRPr lang="en-US" sz="2400" b="0" kern="1200" dirty="0">
                        <a:solidFill>
                          <a:srgbClr val="00B0F0"/>
                        </a:solidFill>
                        <a:effectLst/>
                        <a:latin typeface="Arial Rounded MT Bold" panose="020F0704030504030204" pitchFamily="34" charset="0"/>
                        <a:ea typeface="+mn-ea"/>
                        <a:cs typeface="+mn-cs"/>
                      </a:endParaRPr>
                    </a:p>
                  </a:txBody>
                  <a:tcPr marL="68580" marR="68580" marT="0" marB="0" anchor="ctr"/>
                </a:tc>
                <a:tc vMerge="1">
                  <a:txBody>
                    <a:bodyPr/>
                    <a:lstStyle/>
                    <a:p>
                      <a:endParaRPr lang="en-US"/>
                    </a:p>
                  </a:txBody>
                  <a:tcPr/>
                </a:tc>
                <a:extLst>
                  <a:ext uri="{0D108BD9-81ED-4DB2-BD59-A6C34878D82A}">
                    <a16:rowId xmlns="" xmlns:a16="http://schemas.microsoft.com/office/drawing/2014/main" val="10002"/>
                  </a:ext>
                </a:extLst>
              </a:tr>
              <a:tr h="665697">
                <a:tc>
                  <a:txBody>
                    <a:bodyPr/>
                    <a:lstStyle/>
                    <a:p>
                      <a:pPr marL="0" marR="0" algn="ctr">
                        <a:lnSpc>
                          <a:spcPct val="80000"/>
                        </a:lnSpc>
                        <a:spcBef>
                          <a:spcPts val="0"/>
                        </a:spcBef>
                        <a:spcAft>
                          <a:spcPts val="0"/>
                        </a:spcAft>
                      </a:pPr>
                      <a:r>
                        <a:rPr lang="en-ID" sz="2400" b="0">
                          <a:effectLst/>
                          <a:latin typeface="Arial Rounded MT Bold" panose="020F0704030504030204" pitchFamily="34" charset="0"/>
                        </a:rPr>
                        <a:t>3.</a:t>
                      </a:r>
                      <a:endParaRPr lang="en-US" sz="2400" b="0">
                        <a:effectLst/>
                        <a:latin typeface="Arial Rounded MT Bold" panose="020F0704030504030204" pitchFamily="34" charset="0"/>
                        <a:ea typeface="Calibri"/>
                        <a:cs typeface="Arial" panose="020B0604020202020204" pitchFamily="34" charset="0"/>
                      </a:endParaRPr>
                    </a:p>
                  </a:txBody>
                  <a:tcPr marL="68580" marR="68580" marT="0" marB="0" anchor="ctr"/>
                </a:tc>
                <a:tc>
                  <a:txBody>
                    <a:bodyPr/>
                    <a:lstStyle/>
                    <a:p>
                      <a:pPr marL="0" marR="0" algn="l">
                        <a:lnSpc>
                          <a:spcPct val="80000"/>
                        </a:lnSpc>
                        <a:spcBef>
                          <a:spcPts val="0"/>
                        </a:spcBef>
                        <a:spcAft>
                          <a:spcPts val="0"/>
                        </a:spcAft>
                      </a:pPr>
                      <a:r>
                        <a:rPr lang="en-ID" sz="2400" b="0">
                          <a:effectLst/>
                          <a:latin typeface="Arial Rounded MT Bold" panose="020F0704030504030204" pitchFamily="34" charset="0"/>
                        </a:rPr>
                        <a:t>Menerapkan (C3)</a:t>
                      </a:r>
                      <a:endParaRPr lang="en-US" sz="2400" b="0">
                        <a:effectLst/>
                        <a:latin typeface="Arial Rounded MT Bold" panose="020F0704030504030204" pitchFamily="34" charset="0"/>
                        <a:ea typeface="Calibri"/>
                        <a:cs typeface="Arial" panose="020B0604020202020204" pitchFamily="34" charset="0"/>
                      </a:endParaRPr>
                    </a:p>
                  </a:txBody>
                  <a:tcPr marL="68580" marR="68580" marT="0" marB="0" anchor="ctr"/>
                </a:tc>
                <a:tc>
                  <a:txBody>
                    <a:bodyPr/>
                    <a:lstStyle/>
                    <a:p>
                      <a:pPr marL="120650" marR="0" indent="0">
                        <a:lnSpc>
                          <a:spcPct val="80000"/>
                        </a:lnSpc>
                        <a:spcBef>
                          <a:spcPts val="0"/>
                        </a:spcBef>
                        <a:spcAft>
                          <a:spcPts val="0"/>
                        </a:spcAft>
                      </a:pPr>
                      <a:r>
                        <a:rPr lang="en-ID" sz="2400" b="0" kern="1200" dirty="0">
                          <a:solidFill>
                            <a:schemeClr val="tx1"/>
                          </a:solidFill>
                          <a:effectLst/>
                          <a:latin typeface="Arial Rounded MT Bold" panose="020F0704030504030204" pitchFamily="34" charset="0"/>
                          <a:ea typeface="+mn-ea"/>
                          <a:cs typeface="+mn-cs"/>
                        </a:rPr>
                        <a:t>Pengetahuan </a:t>
                      </a:r>
                      <a:r>
                        <a:rPr lang="en-ID" sz="2400" b="0" kern="1200" dirty="0">
                          <a:solidFill>
                            <a:srgbClr val="92D050"/>
                          </a:solidFill>
                          <a:effectLst/>
                          <a:latin typeface="Arial Rounded MT Bold" panose="020F0704030504030204" pitchFamily="34" charset="0"/>
                          <a:ea typeface="+mn-ea"/>
                          <a:cs typeface="+mn-cs"/>
                        </a:rPr>
                        <a:t>Prosedural</a:t>
                      </a:r>
                      <a:endParaRPr lang="en-US" sz="2400" b="0" kern="1200" dirty="0">
                        <a:solidFill>
                          <a:srgbClr val="92D050"/>
                        </a:solidFill>
                        <a:effectLst/>
                        <a:latin typeface="Arial Rounded MT Bold" panose="020F0704030504030204" pitchFamily="34" charset="0"/>
                        <a:ea typeface="+mn-ea"/>
                        <a:cs typeface="+mn-cs"/>
                      </a:endParaRPr>
                    </a:p>
                  </a:txBody>
                  <a:tcPr marL="68580" marR="68580" marT="0" marB="0" anchor="ctr"/>
                </a:tc>
                <a:tc vMerge="1">
                  <a:txBody>
                    <a:bodyPr/>
                    <a:lstStyle/>
                    <a:p>
                      <a:endParaRPr lang="en-US" dirty="0"/>
                    </a:p>
                  </a:txBody>
                  <a:tcPr marL="68580" marR="68580" marT="0" marB="0"/>
                </a:tc>
                <a:extLst>
                  <a:ext uri="{0D108BD9-81ED-4DB2-BD59-A6C34878D82A}">
                    <a16:rowId xmlns="" xmlns:a16="http://schemas.microsoft.com/office/drawing/2014/main" val="10003"/>
                  </a:ext>
                </a:extLst>
              </a:tr>
              <a:tr h="520415">
                <a:tc>
                  <a:txBody>
                    <a:bodyPr/>
                    <a:lstStyle/>
                    <a:p>
                      <a:pPr marL="0" marR="0" algn="ctr">
                        <a:lnSpc>
                          <a:spcPct val="80000"/>
                        </a:lnSpc>
                        <a:spcBef>
                          <a:spcPts val="0"/>
                        </a:spcBef>
                        <a:spcAft>
                          <a:spcPts val="0"/>
                        </a:spcAft>
                      </a:pPr>
                      <a:r>
                        <a:rPr lang="en-ID" sz="2400" b="0">
                          <a:effectLst/>
                          <a:latin typeface="Arial Rounded MT Bold" panose="020F0704030504030204" pitchFamily="34" charset="0"/>
                        </a:rPr>
                        <a:t>4.</a:t>
                      </a:r>
                      <a:endParaRPr lang="en-US" sz="2400" b="0">
                        <a:effectLst/>
                        <a:latin typeface="Arial Rounded MT Bold" panose="020F0704030504030204" pitchFamily="34" charset="0"/>
                        <a:ea typeface="Calibri"/>
                        <a:cs typeface="Arial" panose="020B0604020202020204" pitchFamily="34" charset="0"/>
                      </a:endParaRPr>
                    </a:p>
                  </a:txBody>
                  <a:tcPr marL="68580" marR="68580" marT="0" marB="0" anchor="ctr"/>
                </a:tc>
                <a:tc>
                  <a:txBody>
                    <a:bodyPr/>
                    <a:lstStyle/>
                    <a:p>
                      <a:pPr marL="0" marR="0" algn="l">
                        <a:lnSpc>
                          <a:spcPct val="80000"/>
                        </a:lnSpc>
                        <a:spcBef>
                          <a:spcPts val="0"/>
                        </a:spcBef>
                        <a:spcAft>
                          <a:spcPts val="0"/>
                        </a:spcAft>
                      </a:pPr>
                      <a:r>
                        <a:rPr lang="en-ID" sz="2400" b="0" dirty="0">
                          <a:effectLst/>
                          <a:latin typeface="Arial Rounded MT Bold" panose="020F0704030504030204" pitchFamily="34" charset="0"/>
                        </a:rPr>
                        <a:t>Menganalisis (C4)</a:t>
                      </a:r>
                      <a:endParaRPr lang="en-US" sz="2400" b="0" dirty="0">
                        <a:effectLst/>
                        <a:latin typeface="Arial Rounded MT Bold" panose="020F0704030504030204" pitchFamily="34" charset="0"/>
                        <a:ea typeface="Calibri"/>
                        <a:cs typeface="Arial" panose="020B0604020202020204" pitchFamily="34" charset="0"/>
                      </a:endParaRPr>
                    </a:p>
                  </a:txBody>
                  <a:tcPr marL="68580" marR="68580" marT="0" marB="0" anchor="ctr"/>
                </a:tc>
                <a:tc rowSpan="3">
                  <a:txBody>
                    <a:bodyPr/>
                    <a:lstStyle/>
                    <a:p>
                      <a:pPr marL="120650" marR="0" indent="0">
                        <a:lnSpc>
                          <a:spcPct val="80000"/>
                        </a:lnSpc>
                        <a:spcBef>
                          <a:spcPts val="0"/>
                        </a:spcBef>
                        <a:spcAft>
                          <a:spcPts val="0"/>
                        </a:spcAft>
                      </a:pPr>
                      <a:r>
                        <a:rPr lang="en-ID" sz="2400" b="0" kern="1200" dirty="0">
                          <a:solidFill>
                            <a:schemeClr val="tx1"/>
                          </a:solidFill>
                          <a:effectLst/>
                          <a:latin typeface="Arial Rounded MT Bold" panose="020F0704030504030204" pitchFamily="34" charset="0"/>
                          <a:ea typeface="+mn-ea"/>
                          <a:cs typeface="+mn-cs"/>
                        </a:rPr>
                        <a:t>Pengetahuan </a:t>
                      </a:r>
                      <a:r>
                        <a:rPr lang="en-ID" sz="2400" b="0" kern="1200" dirty="0">
                          <a:solidFill>
                            <a:srgbClr val="FFFF00"/>
                          </a:solidFill>
                          <a:effectLst/>
                          <a:latin typeface="Arial Rounded MT Bold" panose="020F0704030504030204" pitchFamily="34" charset="0"/>
                          <a:ea typeface="+mn-ea"/>
                          <a:cs typeface="+mn-cs"/>
                        </a:rPr>
                        <a:t>Metakognitif</a:t>
                      </a:r>
                      <a:endParaRPr lang="en-US" sz="2400" b="0" kern="1200" dirty="0">
                        <a:solidFill>
                          <a:srgbClr val="FFFF00"/>
                        </a:solidFill>
                        <a:effectLst/>
                        <a:latin typeface="Arial Rounded MT Bold" panose="020F0704030504030204" pitchFamily="34" charset="0"/>
                        <a:ea typeface="+mn-ea"/>
                        <a:cs typeface="+mn-cs"/>
                      </a:endParaRPr>
                    </a:p>
                  </a:txBody>
                  <a:tcPr marL="68580" marR="68580" marT="0" marB="0" anchor="ctr"/>
                </a:tc>
                <a:tc rowSpan="3">
                  <a:txBody>
                    <a:bodyPr/>
                    <a:lstStyle/>
                    <a:p>
                      <a:pPr marL="0" marR="0" algn="ctr">
                        <a:lnSpc>
                          <a:spcPct val="80000"/>
                        </a:lnSpc>
                        <a:spcBef>
                          <a:spcPts val="0"/>
                        </a:spcBef>
                        <a:spcAft>
                          <a:spcPts val="0"/>
                        </a:spcAft>
                      </a:pPr>
                      <a:r>
                        <a:rPr lang="en-ID" sz="2400" b="0" i="1" dirty="0">
                          <a:effectLst/>
                          <a:latin typeface="Arial Rounded MT Bold" panose="020F0704030504030204" pitchFamily="34" charset="0"/>
                        </a:rPr>
                        <a:t>Higher Order Thinking Skills (HOTS)</a:t>
                      </a:r>
                      <a:endParaRPr lang="en-US" sz="2400" b="0" i="1" dirty="0">
                        <a:effectLst/>
                        <a:latin typeface="Arial Rounded MT Bold" panose="020F0704030504030204" pitchFamily="34" charset="0"/>
                        <a:ea typeface="Calibri"/>
                        <a:cs typeface="Arial" panose="020B0604020202020204" pitchFamily="34" charset="0"/>
                      </a:endParaRPr>
                    </a:p>
                  </a:txBody>
                  <a:tcPr marL="68580" marR="68580" marT="0" marB="0" anchor="ctr"/>
                </a:tc>
                <a:extLst>
                  <a:ext uri="{0D108BD9-81ED-4DB2-BD59-A6C34878D82A}">
                    <a16:rowId xmlns="" xmlns:a16="http://schemas.microsoft.com/office/drawing/2014/main" val="10004"/>
                  </a:ext>
                </a:extLst>
              </a:tr>
              <a:tr h="520415">
                <a:tc>
                  <a:txBody>
                    <a:bodyPr/>
                    <a:lstStyle/>
                    <a:p>
                      <a:pPr marL="0" marR="0" algn="ctr">
                        <a:lnSpc>
                          <a:spcPct val="80000"/>
                        </a:lnSpc>
                        <a:spcBef>
                          <a:spcPts val="0"/>
                        </a:spcBef>
                        <a:spcAft>
                          <a:spcPts val="0"/>
                        </a:spcAft>
                      </a:pPr>
                      <a:r>
                        <a:rPr lang="en-ID" sz="2400" b="0">
                          <a:effectLst/>
                          <a:latin typeface="Arial Rounded MT Bold" panose="020F0704030504030204" pitchFamily="34" charset="0"/>
                        </a:rPr>
                        <a:t>5.</a:t>
                      </a:r>
                      <a:endParaRPr lang="en-US" sz="2400" b="0">
                        <a:effectLst/>
                        <a:latin typeface="Arial Rounded MT Bold" panose="020F0704030504030204" pitchFamily="34" charset="0"/>
                        <a:ea typeface="Calibri"/>
                        <a:cs typeface="Arial" panose="020B0604020202020204" pitchFamily="34" charset="0"/>
                      </a:endParaRPr>
                    </a:p>
                  </a:txBody>
                  <a:tcPr marL="68580" marR="68580" marT="0" marB="0" anchor="ctr"/>
                </a:tc>
                <a:tc>
                  <a:txBody>
                    <a:bodyPr/>
                    <a:lstStyle/>
                    <a:p>
                      <a:pPr marL="0" marR="0" algn="l">
                        <a:lnSpc>
                          <a:spcPct val="80000"/>
                        </a:lnSpc>
                        <a:spcBef>
                          <a:spcPts val="0"/>
                        </a:spcBef>
                        <a:spcAft>
                          <a:spcPts val="0"/>
                        </a:spcAft>
                      </a:pPr>
                      <a:r>
                        <a:rPr lang="en-ID" sz="2400" b="0" dirty="0">
                          <a:effectLst/>
                          <a:latin typeface="Arial Rounded MT Bold" panose="020F0704030504030204" pitchFamily="34" charset="0"/>
                        </a:rPr>
                        <a:t>Mengevaluasi (C5)</a:t>
                      </a:r>
                      <a:endParaRPr lang="en-US" sz="2400" b="0" dirty="0">
                        <a:effectLst/>
                        <a:latin typeface="Arial Rounded MT Bold" panose="020F0704030504030204" pitchFamily="34" charset="0"/>
                        <a:ea typeface="Calibri"/>
                        <a:cs typeface="Arial" panose="020B0604020202020204" pitchFamily="34" charset="0"/>
                      </a:endParaRPr>
                    </a:p>
                  </a:txBody>
                  <a:tcPr marL="68580" marR="68580" marT="0" marB="0" anchor="ct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5"/>
                  </a:ext>
                </a:extLst>
              </a:tr>
              <a:tr h="520415">
                <a:tc>
                  <a:txBody>
                    <a:bodyPr/>
                    <a:lstStyle/>
                    <a:p>
                      <a:pPr marL="0" marR="0" algn="ctr">
                        <a:lnSpc>
                          <a:spcPct val="80000"/>
                        </a:lnSpc>
                        <a:spcBef>
                          <a:spcPts val="0"/>
                        </a:spcBef>
                        <a:spcAft>
                          <a:spcPts val="0"/>
                        </a:spcAft>
                      </a:pPr>
                      <a:r>
                        <a:rPr lang="en-ID" sz="2400" b="0">
                          <a:effectLst/>
                          <a:latin typeface="Arial Rounded MT Bold" panose="020F0704030504030204" pitchFamily="34" charset="0"/>
                        </a:rPr>
                        <a:t>6.</a:t>
                      </a:r>
                      <a:endParaRPr lang="en-US" sz="2400" b="0">
                        <a:effectLst/>
                        <a:latin typeface="Arial Rounded MT Bold" panose="020F0704030504030204" pitchFamily="34" charset="0"/>
                        <a:ea typeface="Calibri"/>
                        <a:cs typeface="Arial" panose="020B0604020202020204" pitchFamily="34" charset="0"/>
                      </a:endParaRPr>
                    </a:p>
                  </a:txBody>
                  <a:tcPr marL="68580" marR="68580" marT="0" marB="0" anchor="ctr"/>
                </a:tc>
                <a:tc>
                  <a:txBody>
                    <a:bodyPr/>
                    <a:lstStyle/>
                    <a:p>
                      <a:pPr marL="0" marR="0" algn="l">
                        <a:lnSpc>
                          <a:spcPct val="80000"/>
                        </a:lnSpc>
                        <a:spcBef>
                          <a:spcPts val="0"/>
                        </a:spcBef>
                        <a:spcAft>
                          <a:spcPts val="0"/>
                        </a:spcAft>
                      </a:pPr>
                      <a:r>
                        <a:rPr lang="en-ID" sz="2400" b="0" dirty="0" smtClean="0">
                          <a:effectLst/>
                          <a:latin typeface="Arial Rounded MT Bold" panose="020F0704030504030204" pitchFamily="34" charset="0"/>
                        </a:rPr>
                        <a:t>Mengreasi (</a:t>
                      </a:r>
                      <a:r>
                        <a:rPr lang="en-ID" sz="2400" b="0" dirty="0">
                          <a:effectLst/>
                          <a:latin typeface="Arial Rounded MT Bold" panose="020F0704030504030204" pitchFamily="34" charset="0"/>
                        </a:rPr>
                        <a:t>C6)</a:t>
                      </a:r>
                      <a:endParaRPr lang="en-US" sz="2400" b="0" dirty="0">
                        <a:effectLst/>
                        <a:latin typeface="Arial Rounded MT Bold" panose="020F0704030504030204" pitchFamily="34" charset="0"/>
                        <a:ea typeface="Calibri"/>
                        <a:cs typeface="Arial" panose="020B0604020202020204" pitchFamily="34" charset="0"/>
                      </a:endParaRPr>
                    </a:p>
                  </a:txBody>
                  <a:tcPr marL="68580" marR="68580" marT="0" marB="0" anchor="ct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6"/>
                  </a:ext>
                </a:extLst>
              </a:tr>
            </a:tbl>
          </a:graphicData>
        </a:graphic>
      </p:graphicFrame>
      <p:grpSp>
        <p:nvGrpSpPr>
          <p:cNvPr id="4" name="Group 3"/>
          <p:cNvGrpSpPr/>
          <p:nvPr/>
        </p:nvGrpSpPr>
        <p:grpSpPr>
          <a:xfrm>
            <a:off x="310109" y="6334391"/>
            <a:ext cx="3968102" cy="540000"/>
            <a:chOff x="310109" y="6334391"/>
            <a:chExt cx="3968102" cy="540000"/>
          </a:xfrm>
        </p:grpSpPr>
        <p:pic>
          <p:nvPicPr>
            <p:cNvPr id="6" name="Picture 5"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7" name="TextBox 6"/>
            <p:cNvSpPr txBox="1"/>
            <p:nvPr/>
          </p:nvSpPr>
          <p:spPr>
            <a:xfrm>
              <a:off x="776931" y="6446619"/>
              <a:ext cx="3501280" cy="338554"/>
            </a:xfrm>
            <a:prstGeom prst="rect">
              <a:avLst/>
            </a:prstGeom>
            <a:noFill/>
          </p:spPr>
          <p:txBody>
            <a:bodyPr wrap="none" rtlCol="0">
              <a:spAutoFit/>
            </a:bodyPr>
            <a:lstStyle/>
            <a:p>
              <a:pPr defTabSz="457200"/>
              <a:r>
                <a:rPr lang="en-US" sz="1600" b="1" i="1" dirty="0">
                  <a:solidFill>
                    <a:srgbClr val="002060"/>
                  </a:solidFill>
                </a:rPr>
                <a:t>Subdit Kurikulum, Direktorat PSMK</a:t>
              </a:r>
            </a:p>
          </p:txBody>
        </p:sp>
      </p:grpSp>
    </p:spTree>
    <p:extLst>
      <p:ext uri="{BB962C8B-B14F-4D97-AF65-F5344CB8AC3E}">
        <p14:creationId xmlns:p14="http://schemas.microsoft.com/office/powerpoint/2010/main" val="3154427850"/>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216669" y="268942"/>
            <a:ext cx="7472457" cy="5733536"/>
            <a:chOff x="3216669" y="502896"/>
            <a:chExt cx="7472457" cy="5499581"/>
          </a:xfrm>
        </p:grpSpPr>
        <p:cxnSp>
          <p:nvCxnSpPr>
            <p:cNvPr id="6" name="Straight Connector 5"/>
            <p:cNvCxnSpPr/>
            <p:nvPr/>
          </p:nvCxnSpPr>
          <p:spPr>
            <a:xfrm>
              <a:off x="7007489" y="1138440"/>
              <a:ext cx="0" cy="1737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675159" y="502896"/>
              <a:ext cx="2670048" cy="640080"/>
            </a:xfrm>
            <a:prstGeom prst="rect">
              <a:avLst/>
            </a:prstGeom>
            <a:solidFill>
              <a:schemeClr val="accent4">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b="1" dirty="0" smtClean="0">
                  <a:solidFill>
                    <a:prstClr val="black">
                      <a:lumMod val="95000"/>
                      <a:lumOff val="5000"/>
                    </a:prstClr>
                  </a:solidFill>
                  <a:latin typeface="Arial Rounded MT Bold" panose="020F0704030504030204" pitchFamily="34" charset="0"/>
                </a:rPr>
                <a:t>DIMENSI KI-4</a:t>
              </a:r>
            </a:p>
            <a:p>
              <a:pPr algn="ctr" defTabSz="914400"/>
              <a:r>
                <a:rPr lang="en-US" b="1" dirty="0" smtClean="0">
                  <a:solidFill>
                    <a:prstClr val="black">
                      <a:lumMod val="95000"/>
                      <a:lumOff val="5000"/>
                    </a:prstClr>
                  </a:solidFill>
                  <a:latin typeface="Arial Rounded MT Bold" panose="020F0704030504030204" pitchFamily="34" charset="0"/>
                </a:rPr>
                <a:t>(KETERAMPILAN)</a:t>
              </a:r>
              <a:endParaRPr lang="en-US" b="1" dirty="0">
                <a:solidFill>
                  <a:prstClr val="black">
                    <a:lumMod val="95000"/>
                    <a:lumOff val="5000"/>
                  </a:prstClr>
                </a:solidFill>
                <a:latin typeface="Arial Rounded MT Bold" panose="020F0704030504030204" pitchFamily="34" charset="0"/>
              </a:endParaRPr>
            </a:p>
          </p:txBody>
        </p:sp>
        <p:cxnSp>
          <p:nvCxnSpPr>
            <p:cNvPr id="8" name="Straight Arrow Connector 7"/>
            <p:cNvCxnSpPr/>
            <p:nvPr/>
          </p:nvCxnSpPr>
          <p:spPr>
            <a:xfrm>
              <a:off x="4527822" y="1296660"/>
              <a:ext cx="0" cy="1828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8439589" y="1290840"/>
              <a:ext cx="0" cy="1828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13321" y="1296660"/>
              <a:ext cx="39319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535126" y="2705186"/>
              <a:ext cx="0" cy="1828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216669" y="1493188"/>
              <a:ext cx="265176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smtClean="0">
                  <a:solidFill>
                    <a:prstClr val="black">
                      <a:lumMod val="95000"/>
                      <a:lumOff val="5000"/>
                    </a:prstClr>
                  </a:solidFill>
                  <a:latin typeface="Arial Rounded MT Bold" panose="020F0704030504030204" pitchFamily="34" charset="0"/>
                </a:rPr>
                <a:t>Keterampilan Abstrak </a:t>
              </a:r>
              <a:endParaRPr lang="en-US" dirty="0">
                <a:solidFill>
                  <a:prstClr val="black">
                    <a:lumMod val="95000"/>
                    <a:lumOff val="5000"/>
                  </a:prstClr>
                </a:solidFill>
                <a:latin typeface="Arial Rounded MT Bold" panose="020F0704030504030204" pitchFamily="34" charset="0"/>
              </a:endParaRPr>
            </a:p>
          </p:txBody>
        </p:sp>
        <p:sp>
          <p:nvSpPr>
            <p:cNvPr id="13" name="Rectangle 12"/>
            <p:cNvSpPr/>
            <p:nvPr/>
          </p:nvSpPr>
          <p:spPr>
            <a:xfrm>
              <a:off x="7113044" y="1493188"/>
              <a:ext cx="2651760" cy="4572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smtClean="0">
                  <a:solidFill>
                    <a:prstClr val="black">
                      <a:lumMod val="95000"/>
                      <a:lumOff val="5000"/>
                    </a:prstClr>
                  </a:solidFill>
                  <a:latin typeface="Arial Rounded MT Bold" panose="020F0704030504030204" pitchFamily="34" charset="0"/>
                </a:rPr>
                <a:t>Keterampilan Konkret</a:t>
              </a:r>
              <a:endParaRPr lang="en-US" dirty="0">
                <a:solidFill>
                  <a:prstClr val="black">
                    <a:lumMod val="95000"/>
                    <a:lumOff val="5000"/>
                  </a:prstClr>
                </a:solidFill>
                <a:latin typeface="Arial Rounded MT Bold" panose="020F0704030504030204" pitchFamily="34" charset="0"/>
              </a:endParaRPr>
            </a:p>
          </p:txBody>
        </p:sp>
        <p:sp>
          <p:nvSpPr>
            <p:cNvPr id="14" name="Rectangle 13"/>
            <p:cNvSpPr/>
            <p:nvPr/>
          </p:nvSpPr>
          <p:spPr>
            <a:xfrm>
              <a:off x="3483566" y="2244583"/>
              <a:ext cx="2103120" cy="457200"/>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80000"/>
                </a:lnSpc>
              </a:pPr>
              <a:r>
                <a:rPr lang="en-US" sz="1600" dirty="0" smtClean="0">
                  <a:solidFill>
                    <a:prstClr val="black">
                      <a:lumMod val="95000"/>
                      <a:lumOff val="5000"/>
                    </a:prstClr>
                  </a:solidFill>
                  <a:latin typeface="Arial Rounded MT Bold" panose="020F0704030504030204" pitchFamily="34" charset="0"/>
                </a:rPr>
                <a:t>KA-1</a:t>
              </a:r>
            </a:p>
            <a:p>
              <a:pPr algn="ctr" defTabSz="914400">
                <a:lnSpc>
                  <a:spcPct val="80000"/>
                </a:lnSpc>
              </a:pPr>
              <a:r>
                <a:rPr lang="en-US" sz="1600" dirty="0" smtClean="0">
                  <a:solidFill>
                    <a:prstClr val="black">
                      <a:lumMod val="95000"/>
                      <a:lumOff val="5000"/>
                    </a:prstClr>
                  </a:solidFill>
                  <a:latin typeface="Arial Rounded MT Bold" panose="020F0704030504030204" pitchFamily="34" charset="0"/>
                </a:rPr>
                <a:t>Mengamati</a:t>
              </a:r>
              <a:endParaRPr lang="en-US" sz="1600" dirty="0">
                <a:solidFill>
                  <a:prstClr val="black">
                    <a:lumMod val="95000"/>
                    <a:lumOff val="5000"/>
                  </a:prstClr>
                </a:solidFill>
                <a:latin typeface="Arial Rounded MT Bold" panose="020F0704030504030204" pitchFamily="34" charset="0"/>
              </a:endParaRPr>
            </a:p>
          </p:txBody>
        </p:sp>
        <p:sp>
          <p:nvSpPr>
            <p:cNvPr id="15" name="Rectangle 14"/>
            <p:cNvSpPr/>
            <p:nvPr/>
          </p:nvSpPr>
          <p:spPr>
            <a:xfrm>
              <a:off x="3480810" y="2911959"/>
              <a:ext cx="2103120" cy="457200"/>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80000"/>
                </a:lnSpc>
              </a:pPr>
              <a:r>
                <a:rPr lang="en-US" sz="1600" dirty="0" smtClean="0">
                  <a:solidFill>
                    <a:prstClr val="black">
                      <a:lumMod val="95000"/>
                      <a:lumOff val="5000"/>
                    </a:prstClr>
                  </a:solidFill>
                  <a:latin typeface="Arial Rounded MT Bold" panose="020F0704030504030204" pitchFamily="34" charset="0"/>
                </a:rPr>
                <a:t>KA-2</a:t>
              </a:r>
            </a:p>
            <a:p>
              <a:pPr algn="ctr" defTabSz="914400">
                <a:lnSpc>
                  <a:spcPct val="80000"/>
                </a:lnSpc>
              </a:pPr>
              <a:r>
                <a:rPr lang="en-US" sz="1600" dirty="0" smtClean="0">
                  <a:solidFill>
                    <a:prstClr val="black">
                      <a:lumMod val="95000"/>
                      <a:lumOff val="5000"/>
                    </a:prstClr>
                  </a:solidFill>
                  <a:latin typeface="Arial Rounded MT Bold" panose="020F0704030504030204" pitchFamily="34" charset="0"/>
                </a:rPr>
                <a:t>Menanya</a:t>
              </a:r>
              <a:endParaRPr lang="en-US" sz="1600" dirty="0">
                <a:solidFill>
                  <a:prstClr val="black">
                    <a:lumMod val="95000"/>
                    <a:lumOff val="5000"/>
                  </a:prstClr>
                </a:solidFill>
                <a:latin typeface="Arial Rounded MT Bold" panose="020F0704030504030204" pitchFamily="34" charset="0"/>
              </a:endParaRPr>
            </a:p>
          </p:txBody>
        </p:sp>
        <p:sp>
          <p:nvSpPr>
            <p:cNvPr id="16" name="Rectangle 15"/>
            <p:cNvSpPr/>
            <p:nvPr/>
          </p:nvSpPr>
          <p:spPr>
            <a:xfrm>
              <a:off x="3480810" y="3557969"/>
              <a:ext cx="2103120" cy="457200"/>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80000"/>
                </a:lnSpc>
              </a:pPr>
              <a:r>
                <a:rPr lang="en-US" sz="1600" dirty="0" smtClean="0">
                  <a:solidFill>
                    <a:prstClr val="black">
                      <a:lumMod val="95000"/>
                      <a:lumOff val="5000"/>
                    </a:prstClr>
                  </a:solidFill>
                  <a:latin typeface="Arial Rounded MT Bold" panose="020F0704030504030204" pitchFamily="34" charset="0"/>
                </a:rPr>
                <a:t>KA-3</a:t>
              </a:r>
            </a:p>
            <a:p>
              <a:pPr algn="ctr" defTabSz="914400">
                <a:lnSpc>
                  <a:spcPct val="80000"/>
                </a:lnSpc>
              </a:pPr>
              <a:r>
                <a:rPr lang="en-US" sz="1600" dirty="0" smtClean="0">
                  <a:solidFill>
                    <a:prstClr val="black">
                      <a:lumMod val="95000"/>
                      <a:lumOff val="5000"/>
                    </a:prstClr>
                  </a:solidFill>
                  <a:latin typeface="Arial Rounded MT Bold" panose="020F0704030504030204" pitchFamily="34" charset="0"/>
                </a:rPr>
                <a:t>Mencoba</a:t>
              </a:r>
              <a:endParaRPr lang="en-US" sz="1600" dirty="0">
                <a:solidFill>
                  <a:prstClr val="black">
                    <a:lumMod val="95000"/>
                    <a:lumOff val="5000"/>
                  </a:prstClr>
                </a:solidFill>
                <a:latin typeface="Arial Rounded MT Bold" panose="020F0704030504030204" pitchFamily="34" charset="0"/>
              </a:endParaRPr>
            </a:p>
          </p:txBody>
        </p:sp>
        <p:sp>
          <p:nvSpPr>
            <p:cNvPr id="17" name="Rectangle 16"/>
            <p:cNvSpPr/>
            <p:nvPr/>
          </p:nvSpPr>
          <p:spPr>
            <a:xfrm>
              <a:off x="3483566" y="4219297"/>
              <a:ext cx="2103120" cy="457200"/>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80000"/>
                </a:lnSpc>
              </a:pPr>
              <a:r>
                <a:rPr lang="en-US" sz="1600" dirty="0" smtClean="0">
                  <a:solidFill>
                    <a:prstClr val="black">
                      <a:lumMod val="95000"/>
                      <a:lumOff val="5000"/>
                    </a:prstClr>
                  </a:solidFill>
                  <a:latin typeface="Arial Rounded MT Bold" panose="020F0704030504030204" pitchFamily="34" charset="0"/>
                </a:rPr>
                <a:t>KA-4</a:t>
              </a:r>
            </a:p>
            <a:p>
              <a:pPr algn="ctr" defTabSz="914400">
                <a:lnSpc>
                  <a:spcPct val="80000"/>
                </a:lnSpc>
              </a:pPr>
              <a:r>
                <a:rPr lang="en-US" sz="1600" dirty="0" smtClean="0">
                  <a:solidFill>
                    <a:prstClr val="black">
                      <a:lumMod val="95000"/>
                      <a:lumOff val="5000"/>
                    </a:prstClr>
                  </a:solidFill>
                  <a:latin typeface="Arial Rounded MT Bold" panose="020F0704030504030204" pitchFamily="34" charset="0"/>
                </a:rPr>
                <a:t>Menalar</a:t>
              </a:r>
              <a:endParaRPr lang="en-US" sz="1600" dirty="0">
                <a:solidFill>
                  <a:prstClr val="black">
                    <a:lumMod val="95000"/>
                    <a:lumOff val="5000"/>
                  </a:prstClr>
                </a:solidFill>
                <a:latin typeface="Arial Rounded MT Bold" panose="020F0704030504030204" pitchFamily="34" charset="0"/>
              </a:endParaRPr>
            </a:p>
          </p:txBody>
        </p:sp>
        <p:sp>
          <p:nvSpPr>
            <p:cNvPr id="18" name="Rectangle 17"/>
            <p:cNvSpPr/>
            <p:nvPr/>
          </p:nvSpPr>
          <p:spPr>
            <a:xfrm>
              <a:off x="3480810" y="4886272"/>
              <a:ext cx="2103120" cy="457200"/>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80000"/>
                </a:lnSpc>
              </a:pPr>
              <a:r>
                <a:rPr lang="en-US" sz="1600" dirty="0" smtClean="0">
                  <a:solidFill>
                    <a:prstClr val="black">
                      <a:lumMod val="95000"/>
                      <a:lumOff val="5000"/>
                    </a:prstClr>
                  </a:solidFill>
                  <a:latin typeface="Arial Rounded MT Bold" panose="020F0704030504030204" pitchFamily="34" charset="0"/>
                </a:rPr>
                <a:t>KA-5</a:t>
              </a:r>
            </a:p>
            <a:p>
              <a:pPr algn="ctr" defTabSz="914400">
                <a:lnSpc>
                  <a:spcPct val="80000"/>
                </a:lnSpc>
              </a:pPr>
              <a:r>
                <a:rPr lang="en-US" sz="1600" dirty="0" smtClean="0">
                  <a:solidFill>
                    <a:prstClr val="black">
                      <a:lumMod val="95000"/>
                      <a:lumOff val="5000"/>
                    </a:prstClr>
                  </a:solidFill>
                  <a:latin typeface="Arial Rounded MT Bold" panose="020F0704030504030204" pitchFamily="34" charset="0"/>
                </a:rPr>
                <a:t>Menyaji</a:t>
              </a:r>
              <a:endParaRPr lang="en-US" sz="1600" dirty="0">
                <a:solidFill>
                  <a:prstClr val="black">
                    <a:lumMod val="95000"/>
                    <a:lumOff val="5000"/>
                  </a:prstClr>
                </a:solidFill>
                <a:latin typeface="Arial Rounded MT Bold" panose="020F0704030504030204" pitchFamily="34" charset="0"/>
              </a:endParaRPr>
            </a:p>
          </p:txBody>
        </p:sp>
        <p:sp>
          <p:nvSpPr>
            <p:cNvPr id="19" name="Rectangle 18"/>
            <p:cNvSpPr/>
            <p:nvPr/>
          </p:nvSpPr>
          <p:spPr>
            <a:xfrm>
              <a:off x="3483566" y="5545276"/>
              <a:ext cx="2103120" cy="457200"/>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80000"/>
                </a:lnSpc>
              </a:pPr>
              <a:r>
                <a:rPr lang="en-US" sz="1600" dirty="0" smtClean="0">
                  <a:solidFill>
                    <a:prstClr val="black">
                      <a:lumMod val="95000"/>
                      <a:lumOff val="5000"/>
                    </a:prstClr>
                  </a:solidFill>
                  <a:latin typeface="Arial Rounded MT Bold" panose="020F0704030504030204" pitchFamily="34" charset="0"/>
                </a:rPr>
                <a:t>KA-6</a:t>
              </a:r>
            </a:p>
            <a:p>
              <a:pPr algn="ctr" defTabSz="914400">
                <a:lnSpc>
                  <a:spcPct val="80000"/>
                </a:lnSpc>
              </a:pPr>
              <a:r>
                <a:rPr lang="en-US" sz="1600" dirty="0" smtClean="0">
                  <a:solidFill>
                    <a:prstClr val="black">
                      <a:lumMod val="95000"/>
                      <a:lumOff val="5000"/>
                    </a:prstClr>
                  </a:solidFill>
                  <a:latin typeface="Arial Rounded MT Bold" panose="020F0704030504030204" pitchFamily="34" charset="0"/>
                </a:rPr>
                <a:t>Mengreasi</a:t>
              </a:r>
              <a:endParaRPr lang="en-US" sz="1600" dirty="0">
                <a:solidFill>
                  <a:prstClr val="black">
                    <a:lumMod val="95000"/>
                    <a:lumOff val="5000"/>
                  </a:prstClr>
                </a:solidFill>
                <a:latin typeface="Arial Rounded MT Bold" panose="020F0704030504030204" pitchFamily="34" charset="0"/>
              </a:endParaRPr>
            </a:p>
          </p:txBody>
        </p:sp>
        <p:cxnSp>
          <p:nvCxnSpPr>
            <p:cNvPr id="20" name="Straight Arrow Connector 19"/>
            <p:cNvCxnSpPr/>
            <p:nvPr/>
          </p:nvCxnSpPr>
          <p:spPr>
            <a:xfrm>
              <a:off x="4525063" y="1951631"/>
              <a:ext cx="0" cy="2743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534163" y="3360459"/>
              <a:ext cx="0" cy="1828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534163" y="4009224"/>
              <a:ext cx="0" cy="1828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536919" y="4675114"/>
              <a:ext cx="0" cy="1828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536919" y="5352370"/>
              <a:ext cx="0" cy="1828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6164642" y="4644845"/>
              <a:ext cx="2103120" cy="53810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80000"/>
                </a:lnSpc>
              </a:pPr>
              <a:r>
                <a:rPr lang="en-US" dirty="0" smtClean="0">
                  <a:solidFill>
                    <a:prstClr val="black">
                      <a:lumMod val="95000"/>
                      <a:lumOff val="5000"/>
                    </a:prstClr>
                  </a:solidFill>
                  <a:latin typeface="Arial Rounded MT Bold" panose="020F0704030504030204" pitchFamily="34" charset="0"/>
                </a:rPr>
                <a:t>P-4</a:t>
              </a:r>
            </a:p>
            <a:p>
              <a:pPr algn="ctr" defTabSz="914400">
                <a:lnSpc>
                  <a:spcPct val="80000"/>
                </a:lnSpc>
              </a:pPr>
              <a:r>
                <a:rPr lang="en-US" dirty="0" smtClean="0">
                  <a:solidFill>
                    <a:prstClr val="black">
                      <a:lumMod val="95000"/>
                      <a:lumOff val="5000"/>
                    </a:prstClr>
                  </a:solidFill>
                  <a:latin typeface="Arial Rounded MT Bold" panose="020F0704030504030204" pitchFamily="34" charset="0"/>
                </a:rPr>
                <a:t>Artikulasi</a:t>
              </a:r>
              <a:endParaRPr lang="en-US" dirty="0">
                <a:solidFill>
                  <a:prstClr val="black">
                    <a:lumMod val="95000"/>
                    <a:lumOff val="5000"/>
                  </a:prstClr>
                </a:solidFill>
                <a:latin typeface="Arial Rounded MT Bold" panose="020F0704030504030204" pitchFamily="34" charset="0"/>
              </a:endParaRPr>
            </a:p>
          </p:txBody>
        </p:sp>
        <p:sp>
          <p:nvSpPr>
            <p:cNvPr id="26" name="Rectangle 25"/>
            <p:cNvSpPr/>
            <p:nvPr/>
          </p:nvSpPr>
          <p:spPr>
            <a:xfrm>
              <a:off x="6169338" y="2241663"/>
              <a:ext cx="2103120" cy="53810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80000"/>
                </a:lnSpc>
              </a:pPr>
              <a:r>
                <a:rPr lang="en-US" dirty="0" smtClean="0">
                  <a:solidFill>
                    <a:prstClr val="black">
                      <a:lumMod val="95000"/>
                      <a:lumOff val="5000"/>
                    </a:prstClr>
                  </a:solidFill>
                  <a:latin typeface="Arial Rounded MT Bold" panose="020F0704030504030204" pitchFamily="34" charset="0"/>
                </a:rPr>
                <a:t>P-1</a:t>
              </a:r>
            </a:p>
            <a:p>
              <a:pPr algn="ctr" defTabSz="914400">
                <a:lnSpc>
                  <a:spcPct val="80000"/>
                </a:lnSpc>
              </a:pPr>
              <a:r>
                <a:rPr lang="en-US" dirty="0" smtClean="0">
                  <a:solidFill>
                    <a:prstClr val="black">
                      <a:lumMod val="95000"/>
                      <a:lumOff val="5000"/>
                    </a:prstClr>
                  </a:solidFill>
                  <a:latin typeface="Arial Rounded MT Bold" panose="020F0704030504030204" pitchFamily="34" charset="0"/>
                </a:rPr>
                <a:t>Imitasi</a:t>
              </a:r>
              <a:endParaRPr lang="en-US" dirty="0">
                <a:solidFill>
                  <a:prstClr val="black">
                    <a:lumMod val="95000"/>
                    <a:lumOff val="5000"/>
                  </a:prstClr>
                </a:solidFill>
                <a:latin typeface="Arial Rounded MT Bold" panose="020F0704030504030204" pitchFamily="34" charset="0"/>
              </a:endParaRPr>
            </a:p>
          </p:txBody>
        </p:sp>
        <p:sp>
          <p:nvSpPr>
            <p:cNvPr id="27" name="Rectangle 26"/>
            <p:cNvSpPr/>
            <p:nvPr/>
          </p:nvSpPr>
          <p:spPr>
            <a:xfrm>
              <a:off x="6169338" y="3842835"/>
              <a:ext cx="2103120" cy="53810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80000"/>
                </a:lnSpc>
              </a:pPr>
              <a:r>
                <a:rPr lang="en-US" dirty="0" smtClean="0">
                  <a:solidFill>
                    <a:prstClr val="black">
                      <a:lumMod val="95000"/>
                      <a:lumOff val="5000"/>
                    </a:prstClr>
                  </a:solidFill>
                  <a:latin typeface="Arial Rounded MT Bold" panose="020F0704030504030204" pitchFamily="34" charset="0"/>
                </a:rPr>
                <a:t>P-3</a:t>
              </a:r>
            </a:p>
            <a:p>
              <a:pPr algn="ctr" defTabSz="914400">
                <a:lnSpc>
                  <a:spcPct val="80000"/>
                </a:lnSpc>
              </a:pPr>
              <a:r>
                <a:rPr lang="en-US" dirty="0" smtClean="0">
                  <a:solidFill>
                    <a:prstClr val="black">
                      <a:lumMod val="95000"/>
                      <a:lumOff val="5000"/>
                    </a:prstClr>
                  </a:solidFill>
                  <a:latin typeface="Arial Rounded MT Bold" panose="020F0704030504030204" pitchFamily="34" charset="0"/>
                </a:rPr>
                <a:t>Presisi</a:t>
              </a:r>
              <a:endParaRPr lang="en-US" dirty="0">
                <a:solidFill>
                  <a:prstClr val="black">
                    <a:lumMod val="95000"/>
                    <a:lumOff val="5000"/>
                  </a:prstClr>
                </a:solidFill>
                <a:latin typeface="Arial Rounded MT Bold" panose="020F0704030504030204" pitchFamily="34" charset="0"/>
              </a:endParaRPr>
            </a:p>
          </p:txBody>
        </p:sp>
        <p:sp>
          <p:nvSpPr>
            <p:cNvPr id="28" name="Rectangle 27"/>
            <p:cNvSpPr/>
            <p:nvPr/>
          </p:nvSpPr>
          <p:spPr>
            <a:xfrm>
              <a:off x="6164389" y="5464368"/>
              <a:ext cx="2103120" cy="53810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80000"/>
                </a:lnSpc>
              </a:pPr>
              <a:r>
                <a:rPr lang="en-US" dirty="0" smtClean="0">
                  <a:solidFill>
                    <a:prstClr val="black">
                      <a:lumMod val="95000"/>
                      <a:lumOff val="5000"/>
                    </a:prstClr>
                  </a:solidFill>
                  <a:latin typeface="Arial Rounded MT Bold" panose="020F0704030504030204" pitchFamily="34" charset="0"/>
                </a:rPr>
                <a:t>P-5</a:t>
              </a:r>
            </a:p>
            <a:p>
              <a:pPr algn="ctr" defTabSz="914400">
                <a:lnSpc>
                  <a:spcPct val="80000"/>
                </a:lnSpc>
              </a:pPr>
              <a:r>
                <a:rPr lang="en-US" dirty="0" smtClean="0">
                  <a:solidFill>
                    <a:prstClr val="black">
                      <a:lumMod val="95000"/>
                      <a:lumOff val="5000"/>
                    </a:prstClr>
                  </a:solidFill>
                  <a:latin typeface="Arial Rounded MT Bold" panose="020F0704030504030204" pitchFamily="34" charset="0"/>
                </a:rPr>
                <a:t>Naturalisasi</a:t>
              </a:r>
              <a:endParaRPr lang="en-US" dirty="0">
                <a:solidFill>
                  <a:prstClr val="black">
                    <a:lumMod val="95000"/>
                    <a:lumOff val="5000"/>
                  </a:prstClr>
                </a:solidFill>
                <a:latin typeface="Arial Rounded MT Bold" panose="020F0704030504030204" pitchFamily="34" charset="0"/>
              </a:endParaRPr>
            </a:p>
          </p:txBody>
        </p:sp>
        <p:cxnSp>
          <p:nvCxnSpPr>
            <p:cNvPr id="29" name="Straight Arrow Connector 28"/>
            <p:cNvCxnSpPr/>
            <p:nvPr/>
          </p:nvCxnSpPr>
          <p:spPr>
            <a:xfrm>
              <a:off x="7224919" y="2786065"/>
              <a:ext cx="0" cy="2294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169338" y="3047669"/>
              <a:ext cx="2103120" cy="53810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80000"/>
                </a:lnSpc>
              </a:pPr>
              <a:r>
                <a:rPr lang="en-US" dirty="0" smtClean="0">
                  <a:solidFill>
                    <a:prstClr val="black">
                      <a:lumMod val="95000"/>
                      <a:lumOff val="5000"/>
                    </a:prstClr>
                  </a:solidFill>
                  <a:latin typeface="Arial Rounded MT Bold" panose="020F0704030504030204" pitchFamily="34" charset="0"/>
                </a:rPr>
                <a:t>P-2</a:t>
              </a:r>
            </a:p>
            <a:p>
              <a:pPr algn="ctr" defTabSz="914400">
                <a:lnSpc>
                  <a:spcPct val="80000"/>
                </a:lnSpc>
              </a:pPr>
              <a:r>
                <a:rPr lang="en-US" dirty="0" smtClean="0">
                  <a:solidFill>
                    <a:prstClr val="black">
                      <a:lumMod val="95000"/>
                      <a:lumOff val="5000"/>
                    </a:prstClr>
                  </a:solidFill>
                  <a:latin typeface="Arial Rounded MT Bold" panose="020F0704030504030204" pitchFamily="34" charset="0"/>
                </a:rPr>
                <a:t>Manipulasi</a:t>
              </a:r>
              <a:endParaRPr lang="en-US" dirty="0">
                <a:solidFill>
                  <a:prstClr val="black">
                    <a:lumMod val="95000"/>
                    <a:lumOff val="5000"/>
                  </a:prstClr>
                </a:solidFill>
                <a:latin typeface="Arial Rounded MT Bold" panose="020F0704030504030204" pitchFamily="34" charset="0"/>
              </a:endParaRPr>
            </a:p>
          </p:txBody>
        </p:sp>
        <p:cxnSp>
          <p:nvCxnSpPr>
            <p:cNvPr id="31" name="Straight Arrow Connector 30"/>
            <p:cNvCxnSpPr/>
            <p:nvPr/>
          </p:nvCxnSpPr>
          <p:spPr>
            <a:xfrm>
              <a:off x="7224919" y="3585946"/>
              <a:ext cx="0" cy="2294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224919" y="4367869"/>
              <a:ext cx="0" cy="2294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214987" y="5185650"/>
              <a:ext cx="0" cy="2294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568923" y="4644100"/>
              <a:ext cx="2103120" cy="5384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80000"/>
                </a:lnSpc>
              </a:pPr>
              <a:r>
                <a:rPr lang="en-US" dirty="0" smtClean="0">
                  <a:solidFill>
                    <a:prstClr val="black">
                      <a:lumMod val="95000"/>
                      <a:lumOff val="5000"/>
                    </a:prstClr>
                  </a:solidFill>
                  <a:latin typeface="Arial Rounded MT Bold" panose="020F0704030504030204" pitchFamily="34" charset="0"/>
                </a:rPr>
                <a:t>Alami</a:t>
              </a:r>
              <a:endParaRPr lang="en-US" dirty="0">
                <a:solidFill>
                  <a:prstClr val="black">
                    <a:lumMod val="95000"/>
                    <a:lumOff val="5000"/>
                  </a:prstClr>
                </a:solidFill>
                <a:latin typeface="Arial Rounded MT Bold" panose="020F0704030504030204" pitchFamily="34" charset="0"/>
              </a:endParaRPr>
            </a:p>
          </p:txBody>
        </p:sp>
        <p:sp>
          <p:nvSpPr>
            <p:cNvPr id="35" name="Rectangle 34"/>
            <p:cNvSpPr/>
            <p:nvPr/>
          </p:nvSpPr>
          <p:spPr>
            <a:xfrm>
              <a:off x="8573619" y="2239599"/>
              <a:ext cx="2103120" cy="5384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80000"/>
                </a:lnSpc>
              </a:pPr>
              <a:r>
                <a:rPr lang="en-US" sz="1600" dirty="0" smtClean="0">
                  <a:solidFill>
                    <a:prstClr val="black">
                      <a:lumMod val="95000"/>
                      <a:lumOff val="5000"/>
                    </a:prstClr>
                  </a:solidFill>
                  <a:latin typeface="Arial Rounded MT Bold" panose="020F0704030504030204" pitchFamily="34" charset="0"/>
                </a:rPr>
                <a:t>Persepsi, Kesiapan, Meniru</a:t>
              </a:r>
              <a:endParaRPr lang="en-US" sz="1600" dirty="0">
                <a:solidFill>
                  <a:prstClr val="black">
                    <a:lumMod val="95000"/>
                    <a:lumOff val="5000"/>
                  </a:prstClr>
                </a:solidFill>
                <a:latin typeface="Arial Rounded MT Bold" panose="020F0704030504030204" pitchFamily="34" charset="0"/>
              </a:endParaRPr>
            </a:p>
          </p:txBody>
        </p:sp>
        <p:sp>
          <p:nvSpPr>
            <p:cNvPr id="36" name="Rectangle 35"/>
            <p:cNvSpPr/>
            <p:nvPr/>
          </p:nvSpPr>
          <p:spPr>
            <a:xfrm>
              <a:off x="8573619" y="3841650"/>
              <a:ext cx="2103120" cy="5384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80000"/>
                </a:lnSpc>
              </a:pPr>
              <a:r>
                <a:rPr lang="en-US" dirty="0" smtClean="0">
                  <a:solidFill>
                    <a:prstClr val="black">
                      <a:lumMod val="95000"/>
                      <a:lumOff val="5000"/>
                    </a:prstClr>
                  </a:solidFill>
                  <a:latin typeface="Arial Rounded MT Bold" panose="020F0704030504030204" pitchFamily="34" charset="0"/>
                </a:rPr>
                <a:t>Mahir</a:t>
              </a:r>
              <a:endParaRPr lang="en-US" dirty="0">
                <a:solidFill>
                  <a:prstClr val="black">
                    <a:lumMod val="95000"/>
                    <a:lumOff val="5000"/>
                  </a:prstClr>
                </a:solidFill>
                <a:latin typeface="Arial Rounded MT Bold" panose="020F0704030504030204" pitchFamily="34" charset="0"/>
              </a:endParaRPr>
            </a:p>
          </p:txBody>
        </p:sp>
        <p:sp>
          <p:nvSpPr>
            <p:cNvPr id="37" name="Rectangle 36"/>
            <p:cNvSpPr/>
            <p:nvPr/>
          </p:nvSpPr>
          <p:spPr>
            <a:xfrm>
              <a:off x="8568670" y="5464072"/>
              <a:ext cx="2103120" cy="5384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80000"/>
                </a:lnSpc>
              </a:pPr>
              <a:r>
                <a:rPr lang="en-US" dirty="0" smtClean="0">
                  <a:solidFill>
                    <a:prstClr val="black">
                      <a:lumMod val="95000"/>
                      <a:lumOff val="5000"/>
                    </a:prstClr>
                  </a:solidFill>
                  <a:latin typeface="Arial Rounded MT Bold" panose="020F0704030504030204" pitchFamily="34" charset="0"/>
                </a:rPr>
                <a:t>Orisinal</a:t>
              </a:r>
              <a:endParaRPr lang="en-US" dirty="0">
                <a:solidFill>
                  <a:prstClr val="black">
                    <a:lumMod val="95000"/>
                    <a:lumOff val="5000"/>
                  </a:prstClr>
                </a:solidFill>
                <a:latin typeface="Arial Rounded MT Bold" panose="020F0704030504030204" pitchFamily="34" charset="0"/>
              </a:endParaRPr>
            </a:p>
          </p:txBody>
        </p:sp>
        <p:cxnSp>
          <p:nvCxnSpPr>
            <p:cNvPr id="38" name="Straight Arrow Connector 37"/>
            <p:cNvCxnSpPr/>
            <p:nvPr/>
          </p:nvCxnSpPr>
          <p:spPr>
            <a:xfrm>
              <a:off x="9629200" y="2784300"/>
              <a:ext cx="0" cy="2296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8573619" y="3046047"/>
              <a:ext cx="2103120" cy="5384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80000"/>
                </a:lnSpc>
              </a:pPr>
              <a:r>
                <a:rPr lang="en-US" dirty="0" smtClean="0">
                  <a:solidFill>
                    <a:prstClr val="black">
                      <a:lumMod val="95000"/>
                      <a:lumOff val="5000"/>
                    </a:prstClr>
                  </a:solidFill>
                  <a:latin typeface="Arial Rounded MT Bold" panose="020F0704030504030204" pitchFamily="34" charset="0"/>
                </a:rPr>
                <a:t>Membiasakan</a:t>
              </a:r>
              <a:endParaRPr lang="en-US" dirty="0">
                <a:solidFill>
                  <a:prstClr val="black">
                    <a:lumMod val="95000"/>
                    <a:lumOff val="5000"/>
                  </a:prstClr>
                </a:solidFill>
                <a:latin typeface="Arial Rounded MT Bold" panose="020F0704030504030204" pitchFamily="34" charset="0"/>
              </a:endParaRPr>
            </a:p>
          </p:txBody>
        </p:sp>
        <p:cxnSp>
          <p:nvCxnSpPr>
            <p:cNvPr id="40" name="Straight Arrow Connector 39"/>
            <p:cNvCxnSpPr/>
            <p:nvPr/>
          </p:nvCxnSpPr>
          <p:spPr>
            <a:xfrm>
              <a:off x="9629200" y="3584619"/>
              <a:ext cx="0" cy="2296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9629200" y="4366967"/>
              <a:ext cx="0" cy="2296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9619268" y="5185200"/>
              <a:ext cx="0" cy="2296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436263" y="1942716"/>
              <a:ext cx="0" cy="1188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7223513" y="2058702"/>
              <a:ext cx="0" cy="1828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9635423" y="2059491"/>
              <a:ext cx="0" cy="1828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205445" y="2065311"/>
              <a:ext cx="24505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451095" y="1932957"/>
              <a:ext cx="723275" cy="338554"/>
            </a:xfrm>
            <a:prstGeom prst="rect">
              <a:avLst/>
            </a:prstGeom>
            <a:noFill/>
          </p:spPr>
          <p:txBody>
            <a:bodyPr wrap="none" rtlCol="0">
              <a:spAutoFit/>
            </a:bodyPr>
            <a:lstStyle/>
            <a:p>
              <a:pPr defTabSz="914400"/>
              <a:r>
                <a:rPr lang="en-US" sz="1600" b="1" dirty="0" smtClean="0">
                  <a:solidFill>
                    <a:srgbClr val="FFFF00"/>
                  </a:solidFill>
                </a:rPr>
                <a:t>Dave</a:t>
              </a:r>
              <a:endParaRPr lang="en-US" sz="1600" b="1" dirty="0">
                <a:solidFill>
                  <a:srgbClr val="FFFF00"/>
                </a:solidFill>
              </a:endParaRPr>
            </a:p>
          </p:txBody>
        </p:sp>
        <p:sp>
          <p:nvSpPr>
            <p:cNvPr id="48" name="TextBox 47"/>
            <p:cNvSpPr txBox="1"/>
            <p:nvPr/>
          </p:nvSpPr>
          <p:spPr>
            <a:xfrm>
              <a:off x="3783936" y="1176814"/>
              <a:ext cx="734496" cy="338554"/>
            </a:xfrm>
            <a:prstGeom prst="rect">
              <a:avLst/>
            </a:prstGeom>
            <a:noFill/>
          </p:spPr>
          <p:txBody>
            <a:bodyPr wrap="none" rtlCol="0">
              <a:spAutoFit/>
            </a:bodyPr>
            <a:lstStyle/>
            <a:p>
              <a:pPr defTabSz="914400"/>
              <a:r>
                <a:rPr lang="en-US" sz="1600" b="1" dirty="0" smtClean="0">
                  <a:solidFill>
                    <a:srgbClr val="FFFF00"/>
                  </a:solidFill>
                </a:rPr>
                <a:t>Dyers</a:t>
              </a:r>
              <a:endParaRPr lang="en-US" sz="1600" b="1" dirty="0">
                <a:solidFill>
                  <a:srgbClr val="FFFF00"/>
                </a:solidFill>
              </a:endParaRPr>
            </a:p>
          </p:txBody>
        </p:sp>
        <p:sp>
          <p:nvSpPr>
            <p:cNvPr id="49" name="TextBox 48"/>
            <p:cNvSpPr txBox="1"/>
            <p:nvPr/>
          </p:nvSpPr>
          <p:spPr>
            <a:xfrm>
              <a:off x="9674105" y="1958031"/>
              <a:ext cx="1015021" cy="338554"/>
            </a:xfrm>
            <a:prstGeom prst="rect">
              <a:avLst/>
            </a:prstGeom>
            <a:noFill/>
          </p:spPr>
          <p:txBody>
            <a:bodyPr wrap="none" rtlCol="0">
              <a:spAutoFit/>
            </a:bodyPr>
            <a:lstStyle/>
            <a:p>
              <a:pPr defTabSz="914400"/>
              <a:r>
                <a:rPr lang="en-US" sz="1600" b="1" dirty="0" smtClean="0">
                  <a:solidFill>
                    <a:srgbClr val="FFFF00"/>
                  </a:solidFill>
                </a:rPr>
                <a:t>Simpson</a:t>
              </a:r>
              <a:endParaRPr lang="en-US" sz="1600" b="1" dirty="0">
                <a:solidFill>
                  <a:srgbClr val="FFFF00"/>
                </a:solidFill>
              </a:endParaRPr>
            </a:p>
          </p:txBody>
        </p:sp>
      </p:grpSp>
      <p:grpSp>
        <p:nvGrpSpPr>
          <p:cNvPr id="50" name="Group 49"/>
          <p:cNvGrpSpPr/>
          <p:nvPr/>
        </p:nvGrpSpPr>
        <p:grpSpPr>
          <a:xfrm>
            <a:off x="310109" y="6334391"/>
            <a:ext cx="3968102" cy="540000"/>
            <a:chOff x="310109" y="6334391"/>
            <a:chExt cx="3968102" cy="540000"/>
          </a:xfrm>
        </p:grpSpPr>
        <p:pic>
          <p:nvPicPr>
            <p:cNvPr id="51" name="Picture 50"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52" name="TextBox 51"/>
            <p:cNvSpPr txBox="1"/>
            <p:nvPr/>
          </p:nvSpPr>
          <p:spPr>
            <a:xfrm>
              <a:off x="776931" y="6446619"/>
              <a:ext cx="3501280" cy="338554"/>
            </a:xfrm>
            <a:prstGeom prst="rect">
              <a:avLst/>
            </a:prstGeom>
            <a:noFill/>
          </p:spPr>
          <p:txBody>
            <a:bodyPr wrap="none" rtlCol="0">
              <a:spAutoFit/>
            </a:bodyPr>
            <a:lstStyle/>
            <a:p>
              <a:pPr defTabSz="457200"/>
              <a:r>
                <a:rPr lang="en-US" sz="1600" b="1" i="1" dirty="0">
                  <a:solidFill>
                    <a:srgbClr val="002060"/>
                  </a:solidFill>
                </a:rPr>
                <a:t>Subdit Kurikulum, Direktorat PSMK</a:t>
              </a:r>
            </a:p>
          </p:txBody>
        </p:sp>
      </p:grpSp>
    </p:spTree>
    <p:extLst>
      <p:ext uri="{BB962C8B-B14F-4D97-AF65-F5344CB8AC3E}">
        <p14:creationId xmlns:p14="http://schemas.microsoft.com/office/powerpoint/2010/main" val="3440948807"/>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801471" y="470647"/>
            <a:ext cx="8610600" cy="746498"/>
          </a:xfrm>
        </p:spPr>
        <p:txBody>
          <a:bodyPr>
            <a:normAutofit/>
          </a:bodyPr>
          <a:lstStyle/>
          <a:p>
            <a:r>
              <a:rPr lang="en-US" sz="3200" b="1" dirty="0" smtClean="0">
                <a:latin typeface="Arial Rounded MT Bold" panose="020F0704030504030204" pitchFamily="34" charset="0"/>
                <a:cs typeface="Arial" panose="020B0604020202020204" pitchFamily="34" charset="0"/>
              </a:rPr>
              <a:t>DIMENSI KETERAMPILAN ABSTRAK</a:t>
            </a:r>
            <a:endParaRPr lang="en-US" sz="3000" b="1" dirty="0">
              <a:latin typeface="Arial Rounded MT Bold" panose="020F0704030504030204" pitchFamily="34" charset="0"/>
              <a:cs typeface="Arial" panose="020B0604020202020204" pitchFamily="34" charset="0"/>
            </a:endParaRPr>
          </a:p>
        </p:txBody>
      </p:sp>
      <p:graphicFrame>
        <p:nvGraphicFramePr>
          <p:cNvPr id="4" name="Content Placeholder 5"/>
          <p:cNvGraphicFramePr>
            <a:graphicFrameLocks/>
          </p:cNvGraphicFramePr>
          <p:nvPr>
            <p:extLst>
              <p:ext uri="{D42A27DB-BD31-4B8C-83A1-F6EECF244321}">
                <p14:modId xmlns:p14="http://schemas.microsoft.com/office/powerpoint/2010/main" val="1653930431"/>
              </p:ext>
            </p:extLst>
          </p:nvPr>
        </p:nvGraphicFramePr>
        <p:xfrm>
          <a:off x="416859" y="1072039"/>
          <a:ext cx="11422214" cy="5315313"/>
        </p:xfrm>
        <a:graphic>
          <a:graphicData uri="http://schemas.openxmlformats.org/drawingml/2006/table">
            <a:tbl>
              <a:tblPr firstRow="1" firstCol="1" bandRow="1">
                <a:tableStyleId>{5C22544A-7EE6-4342-B048-85BDC9FD1C3A}</a:tableStyleId>
              </a:tblPr>
              <a:tblGrid>
                <a:gridCol w="2259106">
                  <a:extLst>
                    <a:ext uri="{9D8B030D-6E8A-4147-A177-3AD203B41FA5}">
                      <a16:colId xmlns="" xmlns:a16="http://schemas.microsoft.com/office/drawing/2014/main" val="20000"/>
                    </a:ext>
                  </a:extLst>
                </a:gridCol>
                <a:gridCol w="9163108">
                  <a:extLst>
                    <a:ext uri="{9D8B030D-6E8A-4147-A177-3AD203B41FA5}">
                      <a16:colId xmlns="" xmlns:a16="http://schemas.microsoft.com/office/drawing/2014/main" val="20001"/>
                    </a:ext>
                  </a:extLst>
                </a:gridCol>
              </a:tblGrid>
              <a:tr h="462201">
                <a:tc>
                  <a:txBody>
                    <a:bodyPr/>
                    <a:lstStyle/>
                    <a:p>
                      <a:pPr marL="0" marR="0" algn="ctr">
                        <a:lnSpc>
                          <a:spcPct val="80000"/>
                        </a:lnSpc>
                        <a:spcBef>
                          <a:spcPts val="300"/>
                        </a:spcBef>
                        <a:spcAft>
                          <a:spcPts val="300"/>
                        </a:spcAft>
                      </a:pPr>
                      <a:r>
                        <a:rPr lang="en-US" sz="1800" b="0" dirty="0">
                          <a:solidFill>
                            <a:schemeClr val="bg1"/>
                          </a:solidFill>
                          <a:effectLst/>
                          <a:latin typeface="Arial Rounded MT Bold" panose="020F0704030504030204" pitchFamily="34" charset="0"/>
                          <a:cs typeface="Arial" panose="020B0604020202020204" pitchFamily="34" charset="0"/>
                        </a:rPr>
                        <a:t>Kemampuan Belajar</a:t>
                      </a:r>
                      <a:endParaRPr lang="en-US" sz="1800" b="0" dirty="0">
                        <a:solidFill>
                          <a:schemeClr val="bg1"/>
                        </a:solidFill>
                        <a:effectLst/>
                        <a:latin typeface="Arial Rounded MT Bold" panose="020F0704030504030204" pitchFamily="34" charset="0"/>
                        <a:ea typeface="Calibri"/>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80000"/>
                        </a:lnSpc>
                        <a:spcBef>
                          <a:spcPts val="300"/>
                        </a:spcBef>
                        <a:spcAft>
                          <a:spcPts val="300"/>
                        </a:spcAft>
                      </a:pPr>
                      <a:r>
                        <a:rPr lang="en-US" sz="1800" b="0" dirty="0">
                          <a:solidFill>
                            <a:schemeClr val="bg1"/>
                          </a:solidFill>
                          <a:effectLst/>
                          <a:latin typeface="Arial Rounded MT Bold" panose="020F0704030504030204" pitchFamily="34" charset="0"/>
                          <a:cs typeface="Arial" panose="020B0604020202020204" pitchFamily="34" charset="0"/>
                        </a:rPr>
                        <a:t>Deskripsi</a:t>
                      </a:r>
                      <a:endParaRPr lang="en-US" sz="1800" b="0" dirty="0">
                        <a:solidFill>
                          <a:schemeClr val="bg1"/>
                        </a:solidFill>
                        <a:effectLst/>
                        <a:latin typeface="Arial Rounded MT Bold" panose="020F0704030504030204" pitchFamily="34" charset="0"/>
                        <a:ea typeface="Calibri"/>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693302">
                <a:tc>
                  <a:txBody>
                    <a:bodyPr/>
                    <a:lstStyle/>
                    <a:p>
                      <a:pPr marL="0" marR="0" algn="l">
                        <a:lnSpc>
                          <a:spcPct val="80000"/>
                        </a:lnSpc>
                        <a:spcBef>
                          <a:spcPts val="300"/>
                        </a:spcBef>
                        <a:spcAft>
                          <a:spcPts val="300"/>
                        </a:spcAft>
                      </a:pPr>
                      <a:r>
                        <a:rPr lang="en-US" sz="1800" b="0" dirty="0">
                          <a:solidFill>
                            <a:schemeClr val="bg1"/>
                          </a:solidFill>
                          <a:effectLst/>
                          <a:latin typeface="Arial Rounded MT Bold" panose="020F0704030504030204" pitchFamily="34" charset="0"/>
                          <a:cs typeface="Arial" panose="020B0604020202020204" pitchFamily="34" charset="0"/>
                        </a:rPr>
                        <a:t>Mengamati</a:t>
                      </a:r>
                      <a:endParaRPr lang="en-US" sz="1800" b="0" dirty="0">
                        <a:solidFill>
                          <a:schemeClr val="bg1"/>
                        </a:solidFill>
                        <a:effectLst/>
                        <a:latin typeface="Arial Rounded MT Bold" panose="020F0704030504030204" pitchFamily="34" charset="0"/>
                        <a:ea typeface="Calibri"/>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80000"/>
                        </a:lnSpc>
                        <a:spcBef>
                          <a:spcPts val="300"/>
                        </a:spcBef>
                        <a:spcAft>
                          <a:spcPts val="300"/>
                        </a:spcAft>
                      </a:pPr>
                      <a:r>
                        <a:rPr lang="en-US" sz="1800" b="0" dirty="0">
                          <a:solidFill>
                            <a:schemeClr val="bg1"/>
                          </a:solidFill>
                          <a:effectLst/>
                          <a:latin typeface="Arial Rounded MT Bold" panose="020F0704030504030204" pitchFamily="34" charset="0"/>
                          <a:cs typeface="Arial" panose="020B0604020202020204" pitchFamily="34" charset="0"/>
                        </a:rPr>
                        <a:t>Perhatian pada waktu mengamati suatu objek/membaca suatu tulisan/mendengar suatu penjelasan, catatan yang dibuat tentang yang diamati, kesabaran, waktu (on task) yang digunakan untuk </a:t>
                      </a:r>
                      <a:r>
                        <a:rPr lang="en-US" sz="1800" b="0" dirty="0" smtClean="0">
                          <a:solidFill>
                            <a:schemeClr val="bg1"/>
                          </a:solidFill>
                          <a:effectLst/>
                          <a:latin typeface="Arial Rounded MT Bold" panose="020F0704030504030204" pitchFamily="34" charset="0"/>
                          <a:cs typeface="Arial" panose="020B0604020202020204" pitchFamily="34" charset="0"/>
                        </a:rPr>
                        <a:t>mengamati.</a:t>
                      </a:r>
                      <a:endParaRPr lang="en-US" sz="1800" b="0" dirty="0">
                        <a:solidFill>
                          <a:schemeClr val="bg1"/>
                        </a:solidFill>
                        <a:effectLst/>
                        <a:latin typeface="Arial Rounded MT Bold" panose="020F0704030504030204" pitchFamily="34" charset="0"/>
                        <a:ea typeface="Calibri"/>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462201">
                <a:tc>
                  <a:txBody>
                    <a:bodyPr/>
                    <a:lstStyle/>
                    <a:p>
                      <a:pPr marL="0" marR="0" algn="l">
                        <a:lnSpc>
                          <a:spcPct val="80000"/>
                        </a:lnSpc>
                        <a:spcBef>
                          <a:spcPts val="300"/>
                        </a:spcBef>
                        <a:spcAft>
                          <a:spcPts val="300"/>
                        </a:spcAft>
                      </a:pPr>
                      <a:r>
                        <a:rPr lang="en-US" sz="1800" b="0">
                          <a:solidFill>
                            <a:schemeClr val="bg1"/>
                          </a:solidFill>
                          <a:effectLst/>
                          <a:latin typeface="Arial Rounded MT Bold" panose="020F0704030504030204" pitchFamily="34" charset="0"/>
                          <a:cs typeface="Arial" panose="020B0604020202020204" pitchFamily="34" charset="0"/>
                        </a:rPr>
                        <a:t>Menanya</a:t>
                      </a:r>
                      <a:endParaRPr lang="en-US" sz="1800" b="0">
                        <a:solidFill>
                          <a:schemeClr val="bg1"/>
                        </a:solidFill>
                        <a:effectLst/>
                        <a:latin typeface="Arial Rounded MT Bold" panose="020F0704030504030204" pitchFamily="34" charset="0"/>
                        <a:ea typeface="Calibri"/>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80000"/>
                        </a:lnSpc>
                        <a:spcBef>
                          <a:spcPts val="300"/>
                        </a:spcBef>
                        <a:spcAft>
                          <a:spcPts val="300"/>
                        </a:spcAft>
                      </a:pPr>
                      <a:r>
                        <a:rPr lang="en-US" sz="1800" b="0" dirty="0">
                          <a:solidFill>
                            <a:schemeClr val="bg1"/>
                          </a:solidFill>
                          <a:effectLst/>
                          <a:latin typeface="Arial Rounded MT Bold" panose="020F0704030504030204" pitchFamily="34" charset="0"/>
                          <a:cs typeface="Arial" panose="020B0604020202020204" pitchFamily="34" charset="0"/>
                        </a:rPr>
                        <a:t>Jenis, kualitas, dan jumlah pertanyaan yang diajukan peserta didik (pertanyaan faktual, konseptual, prosedural, dan hipotetik)</a:t>
                      </a:r>
                      <a:endParaRPr lang="en-US" sz="1800" b="0" dirty="0">
                        <a:solidFill>
                          <a:schemeClr val="bg1"/>
                        </a:solidFill>
                        <a:effectLst/>
                        <a:latin typeface="Arial Rounded MT Bold" panose="020F0704030504030204" pitchFamily="34" charset="0"/>
                        <a:ea typeface="Calibri"/>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693302">
                <a:tc>
                  <a:txBody>
                    <a:bodyPr/>
                    <a:lstStyle/>
                    <a:p>
                      <a:pPr marL="0" marR="0" algn="l">
                        <a:lnSpc>
                          <a:spcPct val="80000"/>
                        </a:lnSpc>
                        <a:spcBef>
                          <a:spcPts val="300"/>
                        </a:spcBef>
                        <a:spcAft>
                          <a:spcPts val="300"/>
                        </a:spcAft>
                      </a:pPr>
                      <a:r>
                        <a:rPr lang="en-US" sz="1800" b="0" dirty="0">
                          <a:solidFill>
                            <a:schemeClr val="bg1"/>
                          </a:solidFill>
                          <a:effectLst/>
                          <a:latin typeface="Arial Rounded MT Bold" panose="020F0704030504030204" pitchFamily="34" charset="0"/>
                          <a:cs typeface="Arial" panose="020B0604020202020204" pitchFamily="34" charset="0"/>
                        </a:rPr>
                        <a:t>Mengumpulkan </a:t>
                      </a:r>
                      <a:r>
                        <a:rPr lang="en-US" sz="1800" b="0" dirty="0" smtClean="0">
                          <a:solidFill>
                            <a:schemeClr val="bg1"/>
                          </a:solidFill>
                          <a:effectLst/>
                          <a:latin typeface="Arial Rounded MT Bold" panose="020F0704030504030204" pitchFamily="34" charset="0"/>
                          <a:cs typeface="Arial" panose="020B0604020202020204" pitchFamily="34" charset="0"/>
                        </a:rPr>
                        <a:t>informasi/mencoba / </a:t>
                      </a:r>
                      <a:r>
                        <a:rPr lang="en-US" sz="1800" b="0" dirty="0">
                          <a:solidFill>
                            <a:schemeClr val="bg1"/>
                          </a:solidFill>
                          <a:effectLst/>
                          <a:latin typeface="Arial Rounded MT Bold" panose="020F0704030504030204" pitchFamily="34" charset="0"/>
                          <a:cs typeface="Arial" panose="020B0604020202020204" pitchFamily="34" charset="0"/>
                        </a:rPr>
                        <a:t>mengolah</a:t>
                      </a:r>
                      <a:endParaRPr lang="en-US" sz="1800" b="0" dirty="0">
                        <a:solidFill>
                          <a:schemeClr val="bg1"/>
                        </a:solidFill>
                        <a:effectLst/>
                        <a:latin typeface="Arial Rounded MT Bold" panose="020F0704030504030204" pitchFamily="34" charset="0"/>
                        <a:ea typeface="Calibri"/>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80000"/>
                        </a:lnSpc>
                        <a:spcBef>
                          <a:spcPts val="300"/>
                        </a:spcBef>
                        <a:spcAft>
                          <a:spcPts val="300"/>
                        </a:spcAft>
                      </a:pPr>
                      <a:r>
                        <a:rPr lang="en-US" sz="1800" b="0" dirty="0">
                          <a:solidFill>
                            <a:schemeClr val="bg1"/>
                          </a:solidFill>
                          <a:effectLst/>
                          <a:latin typeface="Arial Rounded MT Bold" panose="020F0704030504030204" pitchFamily="34" charset="0"/>
                          <a:cs typeface="Arial" panose="020B0604020202020204" pitchFamily="34" charset="0"/>
                        </a:rPr>
                        <a:t>Jumlah dan kualitas sumber yang dikaji/digunakan, </a:t>
                      </a:r>
                      <a:r>
                        <a:rPr lang="en-US" sz="1800" b="0" dirty="0" err="1">
                          <a:solidFill>
                            <a:schemeClr val="bg1"/>
                          </a:solidFill>
                          <a:effectLst/>
                          <a:latin typeface="Arial Rounded MT Bold" panose="020F0704030504030204" pitchFamily="34" charset="0"/>
                          <a:cs typeface="Arial" panose="020B0604020202020204" pitchFamily="34" charset="0"/>
                        </a:rPr>
                        <a:t>kelengkapan</a:t>
                      </a:r>
                      <a:r>
                        <a:rPr lang="en-US" sz="1800" b="0" dirty="0">
                          <a:solidFill>
                            <a:schemeClr val="bg1"/>
                          </a:solidFill>
                          <a:effectLst/>
                          <a:latin typeface="Arial Rounded MT Bold" panose="020F0704030504030204" pitchFamily="34" charset="0"/>
                          <a:cs typeface="Arial" panose="020B0604020202020204" pitchFamily="34" charset="0"/>
                        </a:rPr>
                        <a:t> informasi, validitas informasi yang dikumpulkan, dan instrumen/alat yang digunakan untuk mengumpulkan data.</a:t>
                      </a:r>
                      <a:endParaRPr lang="en-US" sz="1800" b="0" dirty="0">
                        <a:solidFill>
                          <a:schemeClr val="bg1"/>
                        </a:solidFill>
                        <a:effectLst/>
                        <a:latin typeface="Arial Rounded MT Bold" panose="020F0704030504030204" pitchFamily="34" charset="0"/>
                        <a:ea typeface="Calibri"/>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2079905">
                <a:tc>
                  <a:txBody>
                    <a:bodyPr/>
                    <a:lstStyle/>
                    <a:p>
                      <a:pPr marL="0" marR="0" algn="l">
                        <a:lnSpc>
                          <a:spcPct val="80000"/>
                        </a:lnSpc>
                        <a:spcBef>
                          <a:spcPts val="300"/>
                        </a:spcBef>
                        <a:spcAft>
                          <a:spcPts val="300"/>
                        </a:spcAft>
                      </a:pPr>
                      <a:r>
                        <a:rPr lang="en-US" sz="1800" b="0" dirty="0">
                          <a:solidFill>
                            <a:schemeClr val="bg1"/>
                          </a:solidFill>
                          <a:effectLst/>
                          <a:latin typeface="Arial Rounded MT Bold" panose="020F0704030504030204" pitchFamily="34" charset="0"/>
                          <a:cs typeface="Arial" panose="020B0604020202020204" pitchFamily="34" charset="0"/>
                        </a:rPr>
                        <a:t>Menalar/</a:t>
                      </a:r>
                      <a:r>
                        <a:rPr lang="en-US" sz="1800" b="0" dirty="0" err="1">
                          <a:solidFill>
                            <a:schemeClr val="bg1"/>
                          </a:solidFill>
                          <a:effectLst/>
                          <a:latin typeface="Arial Rounded MT Bold" panose="020F0704030504030204" pitchFamily="34" charset="0"/>
                          <a:cs typeface="Arial" panose="020B0604020202020204" pitchFamily="34" charset="0"/>
                        </a:rPr>
                        <a:t>mengasosiasi</a:t>
                      </a:r>
                      <a:r>
                        <a:rPr lang="en-US" sz="1800" b="0" dirty="0">
                          <a:solidFill>
                            <a:schemeClr val="bg1"/>
                          </a:solidFill>
                          <a:effectLst/>
                          <a:latin typeface="Arial Rounded MT Bold" panose="020F0704030504030204" pitchFamily="34" charset="0"/>
                          <a:cs typeface="Arial" panose="020B0604020202020204" pitchFamily="34" charset="0"/>
                        </a:rPr>
                        <a:t>/ mengolah informasi</a:t>
                      </a:r>
                      <a:endParaRPr lang="en-US" sz="1800" b="0" dirty="0">
                        <a:solidFill>
                          <a:schemeClr val="bg1"/>
                        </a:solidFill>
                        <a:effectLst/>
                        <a:latin typeface="Arial Rounded MT Bold" panose="020F0704030504030204" pitchFamily="34" charset="0"/>
                        <a:ea typeface="Calibri"/>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80000"/>
                        </a:lnSpc>
                        <a:spcBef>
                          <a:spcPts val="300"/>
                        </a:spcBef>
                        <a:spcAft>
                          <a:spcPts val="300"/>
                        </a:spcAft>
                      </a:pPr>
                      <a:r>
                        <a:rPr lang="en-US" sz="1800" b="0" dirty="0">
                          <a:solidFill>
                            <a:schemeClr val="bg1"/>
                          </a:solidFill>
                          <a:effectLst/>
                          <a:latin typeface="Arial Rounded MT Bold" panose="020F0704030504030204" pitchFamily="34" charset="0"/>
                          <a:cs typeface="Arial" panose="020B0604020202020204" pitchFamily="34" charset="0"/>
                        </a:rPr>
                        <a:t>Mengembangkan </a:t>
                      </a:r>
                      <a:r>
                        <a:rPr lang="en-US" sz="1800" b="0" dirty="0" err="1">
                          <a:solidFill>
                            <a:schemeClr val="bg1"/>
                          </a:solidFill>
                          <a:effectLst/>
                          <a:latin typeface="Arial Rounded MT Bold" panose="020F0704030504030204" pitchFamily="34" charset="0"/>
                          <a:cs typeface="Arial" panose="020B0604020202020204" pitchFamily="34" charset="0"/>
                        </a:rPr>
                        <a:t>interpretasi</a:t>
                      </a:r>
                      <a:r>
                        <a:rPr lang="en-US" sz="1800" b="0" dirty="0">
                          <a:solidFill>
                            <a:schemeClr val="bg1"/>
                          </a:solidFill>
                          <a:effectLst/>
                          <a:latin typeface="Arial Rounded MT Bold" panose="020F0704030504030204" pitchFamily="34" charset="0"/>
                          <a:cs typeface="Arial" panose="020B0604020202020204" pitchFamily="34" charset="0"/>
                        </a:rPr>
                        <a:t>, </a:t>
                      </a:r>
                      <a:r>
                        <a:rPr lang="en-US" sz="1800" b="0" dirty="0" err="1">
                          <a:solidFill>
                            <a:schemeClr val="bg1"/>
                          </a:solidFill>
                          <a:effectLst/>
                          <a:latin typeface="Arial Rounded MT Bold" panose="020F0704030504030204" pitchFamily="34" charset="0"/>
                          <a:cs typeface="Arial" panose="020B0604020202020204" pitchFamily="34" charset="0"/>
                        </a:rPr>
                        <a:t>argumentasi</a:t>
                      </a:r>
                      <a:r>
                        <a:rPr lang="en-US" sz="1800" b="0" dirty="0">
                          <a:solidFill>
                            <a:schemeClr val="bg1"/>
                          </a:solidFill>
                          <a:effectLst/>
                          <a:latin typeface="Arial Rounded MT Bold" panose="020F0704030504030204" pitchFamily="34" charset="0"/>
                          <a:cs typeface="Arial" panose="020B0604020202020204" pitchFamily="34" charset="0"/>
                        </a:rPr>
                        <a:t> dan </a:t>
                      </a:r>
                      <a:r>
                        <a:rPr lang="en-US" sz="1800" b="0" dirty="0" err="1">
                          <a:solidFill>
                            <a:schemeClr val="bg1"/>
                          </a:solidFill>
                          <a:effectLst/>
                          <a:latin typeface="Arial Rounded MT Bold" panose="020F0704030504030204" pitchFamily="34" charset="0"/>
                          <a:cs typeface="Arial" panose="020B0604020202020204" pitchFamily="34" charset="0"/>
                        </a:rPr>
                        <a:t>kesimpulan</a:t>
                      </a:r>
                      <a:r>
                        <a:rPr lang="en-US" sz="1800" b="0" dirty="0">
                          <a:solidFill>
                            <a:schemeClr val="bg1"/>
                          </a:solidFill>
                          <a:effectLst/>
                          <a:latin typeface="Arial Rounded MT Bold" panose="020F0704030504030204" pitchFamily="34" charset="0"/>
                          <a:cs typeface="Arial" panose="020B0604020202020204" pitchFamily="34" charset="0"/>
                        </a:rPr>
                        <a:t> mengenai keterkaitan informasi dari dua fakta/konsep, </a:t>
                      </a:r>
                      <a:r>
                        <a:rPr lang="en-US" sz="1800" b="0" dirty="0" err="1">
                          <a:solidFill>
                            <a:schemeClr val="bg1"/>
                          </a:solidFill>
                          <a:effectLst/>
                          <a:latin typeface="Arial Rounded MT Bold" panose="020F0704030504030204" pitchFamily="34" charset="0"/>
                          <a:cs typeface="Arial" panose="020B0604020202020204" pitchFamily="34" charset="0"/>
                        </a:rPr>
                        <a:t>interpretasi</a:t>
                      </a:r>
                      <a:r>
                        <a:rPr lang="en-US" sz="1800" b="0" dirty="0">
                          <a:solidFill>
                            <a:schemeClr val="bg1"/>
                          </a:solidFill>
                          <a:effectLst/>
                          <a:latin typeface="Arial Rounded MT Bold" panose="020F0704030504030204" pitchFamily="34" charset="0"/>
                          <a:cs typeface="Arial" panose="020B0604020202020204" pitchFamily="34" charset="0"/>
                        </a:rPr>
                        <a:t> </a:t>
                      </a:r>
                      <a:r>
                        <a:rPr lang="en-US" sz="1800" b="0" dirty="0" err="1">
                          <a:solidFill>
                            <a:schemeClr val="bg1"/>
                          </a:solidFill>
                          <a:effectLst/>
                          <a:latin typeface="Arial Rounded MT Bold" panose="020F0704030504030204" pitchFamily="34" charset="0"/>
                          <a:cs typeface="Arial" panose="020B0604020202020204" pitchFamily="34" charset="0"/>
                        </a:rPr>
                        <a:t>argumentasi</a:t>
                      </a:r>
                      <a:r>
                        <a:rPr lang="en-US" sz="1800" b="0" dirty="0">
                          <a:solidFill>
                            <a:schemeClr val="bg1"/>
                          </a:solidFill>
                          <a:effectLst/>
                          <a:latin typeface="Arial Rounded MT Bold" panose="020F0704030504030204" pitchFamily="34" charset="0"/>
                          <a:cs typeface="Arial" panose="020B0604020202020204" pitchFamily="34" charset="0"/>
                        </a:rPr>
                        <a:t> dan </a:t>
                      </a:r>
                      <a:r>
                        <a:rPr lang="en-US" sz="1800" b="0" dirty="0" err="1">
                          <a:solidFill>
                            <a:schemeClr val="bg1"/>
                          </a:solidFill>
                          <a:effectLst/>
                          <a:latin typeface="Arial Rounded MT Bold" panose="020F0704030504030204" pitchFamily="34" charset="0"/>
                          <a:cs typeface="Arial" panose="020B0604020202020204" pitchFamily="34" charset="0"/>
                        </a:rPr>
                        <a:t>kesimpulan</a:t>
                      </a:r>
                      <a:r>
                        <a:rPr lang="en-US" sz="1800" b="0" dirty="0">
                          <a:solidFill>
                            <a:schemeClr val="bg1"/>
                          </a:solidFill>
                          <a:effectLst/>
                          <a:latin typeface="Arial Rounded MT Bold" panose="020F0704030504030204" pitchFamily="34" charset="0"/>
                          <a:cs typeface="Arial" panose="020B0604020202020204" pitchFamily="34" charset="0"/>
                        </a:rPr>
                        <a:t> mengenai keterkaitan lebih dari dua fakta/konsep/teori, </a:t>
                      </a:r>
                      <a:r>
                        <a:rPr lang="en-US" sz="1800" b="0" dirty="0" err="1">
                          <a:solidFill>
                            <a:schemeClr val="bg1"/>
                          </a:solidFill>
                          <a:effectLst/>
                          <a:latin typeface="Arial Rounded MT Bold" panose="020F0704030504030204" pitchFamily="34" charset="0"/>
                          <a:cs typeface="Arial" panose="020B0604020202020204" pitchFamily="34" charset="0"/>
                        </a:rPr>
                        <a:t>mensintesis</a:t>
                      </a:r>
                      <a:r>
                        <a:rPr lang="en-US" sz="1800" b="0" dirty="0">
                          <a:solidFill>
                            <a:schemeClr val="bg1"/>
                          </a:solidFill>
                          <a:effectLst/>
                          <a:latin typeface="Arial Rounded MT Bold" panose="020F0704030504030204" pitchFamily="34" charset="0"/>
                          <a:cs typeface="Arial" panose="020B0604020202020204" pitchFamily="34" charset="0"/>
                        </a:rPr>
                        <a:t> dan </a:t>
                      </a:r>
                      <a:r>
                        <a:rPr lang="en-US" sz="1800" b="0" dirty="0" err="1">
                          <a:solidFill>
                            <a:schemeClr val="bg1"/>
                          </a:solidFill>
                          <a:effectLst/>
                          <a:latin typeface="Arial Rounded MT Bold" panose="020F0704030504030204" pitchFamily="34" charset="0"/>
                          <a:cs typeface="Arial" panose="020B0604020202020204" pitchFamily="34" charset="0"/>
                        </a:rPr>
                        <a:t>argumentasi</a:t>
                      </a:r>
                      <a:r>
                        <a:rPr lang="en-US" sz="1800" b="0" dirty="0">
                          <a:solidFill>
                            <a:schemeClr val="bg1"/>
                          </a:solidFill>
                          <a:effectLst/>
                          <a:latin typeface="Arial Rounded MT Bold" panose="020F0704030504030204" pitchFamily="34" charset="0"/>
                          <a:cs typeface="Arial" panose="020B0604020202020204" pitchFamily="34" charset="0"/>
                        </a:rPr>
                        <a:t> </a:t>
                      </a:r>
                      <a:r>
                        <a:rPr lang="en-US" sz="1800" b="0" dirty="0" smtClean="0">
                          <a:solidFill>
                            <a:schemeClr val="bg1"/>
                          </a:solidFill>
                          <a:effectLst/>
                          <a:latin typeface="Arial Rounded MT Bold" panose="020F0704030504030204" pitchFamily="34" charset="0"/>
                          <a:cs typeface="Arial" panose="020B0604020202020204" pitchFamily="34" charset="0"/>
                        </a:rPr>
                        <a:t>serta </a:t>
                      </a:r>
                      <a:r>
                        <a:rPr lang="en-US" sz="1800" b="0" dirty="0" err="1" smtClean="0">
                          <a:solidFill>
                            <a:schemeClr val="bg1"/>
                          </a:solidFill>
                          <a:effectLst/>
                          <a:latin typeface="Arial Rounded MT Bold" panose="020F0704030504030204" pitchFamily="34" charset="0"/>
                          <a:cs typeface="Arial" panose="020B0604020202020204" pitchFamily="34" charset="0"/>
                        </a:rPr>
                        <a:t>kesimpulan</a:t>
                      </a:r>
                      <a:r>
                        <a:rPr lang="en-US" sz="1800" b="0" dirty="0" smtClean="0">
                          <a:solidFill>
                            <a:schemeClr val="bg1"/>
                          </a:solidFill>
                          <a:effectLst/>
                          <a:latin typeface="Arial Rounded MT Bold" panose="020F0704030504030204" pitchFamily="34" charset="0"/>
                          <a:cs typeface="Arial" panose="020B0604020202020204" pitchFamily="34" charset="0"/>
                        </a:rPr>
                        <a:t> </a:t>
                      </a:r>
                      <a:r>
                        <a:rPr lang="en-US" sz="1800" b="0" dirty="0">
                          <a:solidFill>
                            <a:schemeClr val="bg1"/>
                          </a:solidFill>
                          <a:effectLst/>
                          <a:latin typeface="Arial Rounded MT Bold" panose="020F0704030504030204" pitchFamily="34" charset="0"/>
                          <a:cs typeface="Arial" panose="020B0604020202020204" pitchFamily="34" charset="0"/>
                        </a:rPr>
                        <a:t>keterkaitan </a:t>
                      </a:r>
                      <a:r>
                        <a:rPr lang="en-US" sz="1800" b="0" dirty="0" err="1">
                          <a:solidFill>
                            <a:schemeClr val="bg1"/>
                          </a:solidFill>
                          <a:effectLst/>
                          <a:latin typeface="Arial Rounded MT Bold" panose="020F0704030504030204" pitchFamily="34" charset="0"/>
                          <a:cs typeface="Arial" panose="020B0604020202020204" pitchFamily="34" charset="0"/>
                        </a:rPr>
                        <a:t>antar</a:t>
                      </a:r>
                      <a:r>
                        <a:rPr lang="en-US" sz="1800" b="0" dirty="0">
                          <a:solidFill>
                            <a:schemeClr val="bg1"/>
                          </a:solidFill>
                          <a:effectLst/>
                          <a:latin typeface="Arial Rounded MT Bold" panose="020F0704030504030204" pitchFamily="34" charset="0"/>
                          <a:cs typeface="Arial" panose="020B0604020202020204" pitchFamily="34" charset="0"/>
                        </a:rPr>
                        <a:t> berbagai jenis fakta-fakta/konsep/teori/pendapat; mengembangkan </a:t>
                      </a:r>
                      <a:r>
                        <a:rPr lang="en-US" sz="1800" b="0" dirty="0" err="1">
                          <a:solidFill>
                            <a:schemeClr val="bg1"/>
                          </a:solidFill>
                          <a:effectLst/>
                          <a:latin typeface="Arial Rounded MT Bold" panose="020F0704030504030204" pitchFamily="34" charset="0"/>
                          <a:cs typeface="Arial" panose="020B0604020202020204" pitchFamily="34" charset="0"/>
                        </a:rPr>
                        <a:t>interpretasi</a:t>
                      </a:r>
                      <a:r>
                        <a:rPr lang="en-US" sz="1800" b="0" dirty="0">
                          <a:solidFill>
                            <a:schemeClr val="bg1"/>
                          </a:solidFill>
                          <a:effectLst/>
                          <a:latin typeface="Arial Rounded MT Bold" panose="020F0704030504030204" pitchFamily="34" charset="0"/>
                          <a:cs typeface="Arial" panose="020B0604020202020204" pitchFamily="34" charset="0"/>
                        </a:rPr>
                        <a:t>, struktur baru, </a:t>
                      </a:r>
                      <a:r>
                        <a:rPr lang="en-US" sz="1800" b="0" dirty="0" err="1">
                          <a:solidFill>
                            <a:schemeClr val="bg1"/>
                          </a:solidFill>
                          <a:effectLst/>
                          <a:latin typeface="Arial Rounded MT Bold" panose="020F0704030504030204" pitchFamily="34" charset="0"/>
                          <a:cs typeface="Arial" panose="020B0604020202020204" pitchFamily="34" charset="0"/>
                        </a:rPr>
                        <a:t>argumentasi</a:t>
                      </a:r>
                      <a:r>
                        <a:rPr lang="en-US" sz="1800" b="0" dirty="0">
                          <a:solidFill>
                            <a:schemeClr val="bg1"/>
                          </a:solidFill>
                          <a:effectLst/>
                          <a:latin typeface="Arial Rounded MT Bold" panose="020F0704030504030204" pitchFamily="34" charset="0"/>
                          <a:cs typeface="Arial" panose="020B0604020202020204" pitchFamily="34" charset="0"/>
                        </a:rPr>
                        <a:t>, dan </a:t>
                      </a:r>
                      <a:r>
                        <a:rPr lang="en-US" sz="1800" b="0" dirty="0" err="1" smtClean="0">
                          <a:solidFill>
                            <a:schemeClr val="bg1"/>
                          </a:solidFill>
                          <a:effectLst/>
                          <a:latin typeface="Arial Rounded MT Bold" panose="020F0704030504030204" pitchFamily="34" charset="0"/>
                          <a:cs typeface="Arial" panose="020B0604020202020204" pitchFamily="34" charset="0"/>
                        </a:rPr>
                        <a:t>kesimpulan</a:t>
                      </a:r>
                      <a:r>
                        <a:rPr lang="en-US" sz="1800" b="0" dirty="0" smtClean="0">
                          <a:solidFill>
                            <a:schemeClr val="bg1"/>
                          </a:solidFill>
                          <a:effectLst/>
                          <a:latin typeface="Arial Rounded MT Bold" panose="020F0704030504030204" pitchFamily="34" charset="0"/>
                          <a:cs typeface="Arial" panose="020B0604020202020204" pitchFamily="34" charset="0"/>
                        </a:rPr>
                        <a:t> yang </a:t>
                      </a:r>
                      <a:r>
                        <a:rPr lang="en-US" sz="1800" b="0" dirty="0">
                          <a:solidFill>
                            <a:schemeClr val="bg1"/>
                          </a:solidFill>
                          <a:effectLst/>
                          <a:latin typeface="Arial Rounded MT Bold" panose="020F0704030504030204" pitchFamily="34" charset="0"/>
                          <a:cs typeface="Arial" panose="020B0604020202020204" pitchFamily="34" charset="0"/>
                        </a:rPr>
                        <a:t>menunjukkan hubungan fakta/konsep/teori dari dua sumber atau lebih yang tidak bertentangan; mengembangkan </a:t>
                      </a:r>
                      <a:r>
                        <a:rPr lang="en-US" sz="1800" b="0" dirty="0" err="1">
                          <a:solidFill>
                            <a:schemeClr val="bg1"/>
                          </a:solidFill>
                          <a:effectLst/>
                          <a:latin typeface="Arial Rounded MT Bold" panose="020F0704030504030204" pitchFamily="34" charset="0"/>
                          <a:cs typeface="Arial" panose="020B0604020202020204" pitchFamily="34" charset="0"/>
                        </a:rPr>
                        <a:t>interpretasi</a:t>
                      </a:r>
                      <a:r>
                        <a:rPr lang="en-US" sz="1800" b="0" dirty="0">
                          <a:solidFill>
                            <a:schemeClr val="bg1"/>
                          </a:solidFill>
                          <a:effectLst/>
                          <a:latin typeface="Arial Rounded MT Bold" panose="020F0704030504030204" pitchFamily="34" charset="0"/>
                          <a:cs typeface="Arial" panose="020B0604020202020204" pitchFamily="34" charset="0"/>
                        </a:rPr>
                        <a:t>, struktur baru, </a:t>
                      </a:r>
                      <a:r>
                        <a:rPr lang="en-US" sz="1800" b="0" dirty="0" err="1">
                          <a:solidFill>
                            <a:schemeClr val="bg1"/>
                          </a:solidFill>
                          <a:effectLst/>
                          <a:latin typeface="Arial Rounded MT Bold" panose="020F0704030504030204" pitchFamily="34" charset="0"/>
                          <a:cs typeface="Arial" panose="020B0604020202020204" pitchFamily="34" charset="0"/>
                        </a:rPr>
                        <a:t>argumentasi</a:t>
                      </a:r>
                      <a:r>
                        <a:rPr lang="en-US" sz="1800" b="0" dirty="0">
                          <a:solidFill>
                            <a:schemeClr val="bg1"/>
                          </a:solidFill>
                          <a:effectLst/>
                          <a:latin typeface="Arial Rounded MT Bold" panose="020F0704030504030204" pitchFamily="34" charset="0"/>
                          <a:cs typeface="Arial" panose="020B0604020202020204" pitchFamily="34" charset="0"/>
                        </a:rPr>
                        <a:t> dan </a:t>
                      </a:r>
                      <a:r>
                        <a:rPr lang="en-US" sz="1800" b="0" dirty="0" err="1">
                          <a:solidFill>
                            <a:schemeClr val="bg1"/>
                          </a:solidFill>
                          <a:effectLst/>
                          <a:latin typeface="Arial Rounded MT Bold" panose="020F0704030504030204" pitchFamily="34" charset="0"/>
                          <a:cs typeface="Arial" panose="020B0604020202020204" pitchFamily="34" charset="0"/>
                        </a:rPr>
                        <a:t>kesimpulan</a:t>
                      </a:r>
                      <a:r>
                        <a:rPr lang="en-US" sz="1800" b="0" dirty="0">
                          <a:solidFill>
                            <a:schemeClr val="bg1"/>
                          </a:solidFill>
                          <a:effectLst/>
                          <a:latin typeface="Arial Rounded MT Bold" panose="020F0704030504030204" pitchFamily="34" charset="0"/>
                          <a:cs typeface="Arial" panose="020B0604020202020204" pitchFamily="34" charset="0"/>
                        </a:rPr>
                        <a:t> dari konsep/teori/pendapat yang berbeda dari berbagai jenis sumber</a:t>
                      </a:r>
                      <a:r>
                        <a:rPr lang="en-US" sz="1800" b="0" dirty="0" smtClean="0">
                          <a:solidFill>
                            <a:schemeClr val="bg1"/>
                          </a:solidFill>
                          <a:effectLst/>
                          <a:latin typeface="Arial Rounded MT Bold" panose="020F0704030504030204" pitchFamily="34" charset="0"/>
                          <a:cs typeface="Arial" panose="020B0604020202020204" pitchFamily="34" charset="0"/>
                        </a:rPr>
                        <a:t>. </a:t>
                      </a:r>
                      <a:endParaRPr lang="en-US" sz="1800" b="0" dirty="0">
                        <a:solidFill>
                          <a:schemeClr val="bg1"/>
                        </a:solidFill>
                        <a:effectLst/>
                        <a:latin typeface="Arial Rounded MT Bold" panose="020F0704030504030204" pitchFamily="34" charset="0"/>
                        <a:ea typeface="Calibri"/>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462201">
                <a:tc>
                  <a:txBody>
                    <a:bodyPr/>
                    <a:lstStyle/>
                    <a:p>
                      <a:pPr marL="0" marR="0" algn="l">
                        <a:lnSpc>
                          <a:spcPct val="80000"/>
                        </a:lnSpc>
                        <a:spcBef>
                          <a:spcPts val="300"/>
                        </a:spcBef>
                        <a:spcAft>
                          <a:spcPts val="300"/>
                        </a:spcAft>
                      </a:pPr>
                      <a:r>
                        <a:rPr lang="en-US" sz="1800" b="0" dirty="0" err="1" smtClean="0">
                          <a:solidFill>
                            <a:schemeClr val="bg1"/>
                          </a:solidFill>
                          <a:effectLst/>
                          <a:latin typeface="Arial Rounded MT Bold" panose="020F0704030504030204" pitchFamily="34" charset="0"/>
                          <a:cs typeface="Arial" panose="020B0604020202020204" pitchFamily="34" charset="0"/>
                        </a:rPr>
                        <a:t>Mengomunikasi</a:t>
                      </a:r>
                      <a:r>
                        <a:rPr lang="en-US" sz="1800" b="0" dirty="0" smtClean="0">
                          <a:solidFill>
                            <a:schemeClr val="bg1"/>
                          </a:solidFill>
                          <a:effectLst/>
                          <a:latin typeface="Arial Rounded MT Bold" panose="020F0704030504030204" pitchFamily="34" charset="0"/>
                          <a:cs typeface="Arial" panose="020B0604020202020204" pitchFamily="34" charset="0"/>
                        </a:rPr>
                        <a:t> </a:t>
                      </a:r>
                      <a:r>
                        <a:rPr lang="en-US" sz="1800" b="0" dirty="0" err="1" smtClean="0">
                          <a:solidFill>
                            <a:schemeClr val="bg1"/>
                          </a:solidFill>
                          <a:effectLst/>
                          <a:latin typeface="Arial Rounded MT Bold" panose="020F0704030504030204" pitchFamily="34" charset="0"/>
                          <a:cs typeface="Arial" panose="020B0604020202020204" pitchFamily="34" charset="0"/>
                        </a:rPr>
                        <a:t>kan</a:t>
                      </a:r>
                      <a:r>
                        <a:rPr lang="en-US" sz="1800" b="0" dirty="0">
                          <a:solidFill>
                            <a:schemeClr val="bg1"/>
                          </a:solidFill>
                          <a:effectLst/>
                          <a:latin typeface="Arial Rounded MT Bold" panose="020F0704030504030204" pitchFamily="34" charset="0"/>
                          <a:cs typeface="Arial" panose="020B0604020202020204" pitchFamily="34" charset="0"/>
                        </a:rPr>
                        <a:t>/ </a:t>
                      </a:r>
                      <a:r>
                        <a:rPr lang="en-US" sz="1800" b="0" dirty="0" err="1">
                          <a:solidFill>
                            <a:schemeClr val="bg1"/>
                          </a:solidFill>
                          <a:effectLst/>
                          <a:latin typeface="Arial Rounded MT Bold" panose="020F0704030504030204" pitchFamily="34" charset="0"/>
                          <a:cs typeface="Arial" panose="020B0604020202020204" pitchFamily="34" charset="0"/>
                        </a:rPr>
                        <a:t>menyaji</a:t>
                      </a:r>
                      <a:endParaRPr lang="en-US" sz="1800" b="0" dirty="0">
                        <a:solidFill>
                          <a:schemeClr val="bg1"/>
                        </a:solidFill>
                        <a:effectLst/>
                        <a:latin typeface="Arial Rounded MT Bold" panose="020F0704030504030204" pitchFamily="34" charset="0"/>
                        <a:ea typeface="Calibri"/>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80000"/>
                        </a:lnSpc>
                        <a:spcBef>
                          <a:spcPts val="300"/>
                        </a:spcBef>
                        <a:spcAft>
                          <a:spcPts val="300"/>
                        </a:spcAft>
                      </a:pPr>
                      <a:r>
                        <a:rPr lang="en-US" sz="1800" b="0" dirty="0">
                          <a:solidFill>
                            <a:schemeClr val="bg1"/>
                          </a:solidFill>
                          <a:effectLst/>
                          <a:latin typeface="Arial Rounded MT Bold" panose="020F0704030504030204" pitchFamily="34" charset="0"/>
                          <a:cs typeface="Arial" panose="020B0604020202020204" pitchFamily="34" charset="0"/>
                        </a:rPr>
                        <a:t>Menyajikan hasil kajian (dari mengamati sampai menalar) dalam bentuk tulisan, </a:t>
                      </a:r>
                      <a:r>
                        <a:rPr lang="en-US" sz="1800" b="0" dirty="0" err="1">
                          <a:solidFill>
                            <a:schemeClr val="bg1"/>
                          </a:solidFill>
                          <a:effectLst/>
                          <a:latin typeface="Arial Rounded MT Bold" panose="020F0704030504030204" pitchFamily="34" charset="0"/>
                          <a:cs typeface="Arial" panose="020B0604020202020204" pitchFamily="34" charset="0"/>
                        </a:rPr>
                        <a:t>grafis</a:t>
                      </a:r>
                      <a:r>
                        <a:rPr lang="en-US" sz="1800" b="0" dirty="0">
                          <a:solidFill>
                            <a:schemeClr val="bg1"/>
                          </a:solidFill>
                          <a:effectLst/>
                          <a:latin typeface="Arial Rounded MT Bold" panose="020F0704030504030204" pitchFamily="34" charset="0"/>
                          <a:cs typeface="Arial" panose="020B0604020202020204" pitchFamily="34" charset="0"/>
                        </a:rPr>
                        <a:t>, media elektronik, multi media dan lain-lain.</a:t>
                      </a:r>
                      <a:endParaRPr lang="en-US" sz="1800" b="0" dirty="0">
                        <a:solidFill>
                          <a:schemeClr val="bg1"/>
                        </a:solidFill>
                        <a:effectLst/>
                        <a:latin typeface="Arial Rounded MT Bold" panose="020F0704030504030204" pitchFamily="34" charset="0"/>
                        <a:ea typeface="Calibri"/>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r h="462201">
                <a:tc>
                  <a:txBody>
                    <a:bodyPr/>
                    <a:lstStyle/>
                    <a:p>
                      <a:pPr marL="36195" marR="36195" algn="l">
                        <a:lnSpc>
                          <a:spcPct val="80000"/>
                        </a:lnSpc>
                        <a:spcBef>
                          <a:spcPts val="300"/>
                        </a:spcBef>
                        <a:spcAft>
                          <a:spcPts val="300"/>
                        </a:spcAft>
                      </a:pPr>
                      <a:r>
                        <a:rPr lang="en-US" sz="1800" b="0" dirty="0">
                          <a:solidFill>
                            <a:schemeClr val="bg1"/>
                          </a:solidFill>
                          <a:effectLst/>
                          <a:latin typeface="Arial Rounded MT Bold" panose="020F0704030504030204" pitchFamily="34" charset="0"/>
                          <a:cs typeface="Arial" panose="020B0604020202020204" pitchFamily="34" charset="0"/>
                        </a:rPr>
                        <a:t>Mencipta </a:t>
                      </a:r>
                      <a:r>
                        <a:rPr lang="en-ID" sz="1800" b="0" i="1" dirty="0">
                          <a:solidFill>
                            <a:schemeClr val="bg1"/>
                          </a:solidFill>
                          <a:effectLst/>
                          <a:latin typeface="Arial Rounded MT Bold" panose="020F0704030504030204" pitchFamily="34" charset="0"/>
                          <a:cs typeface="Arial" panose="020B0604020202020204" pitchFamily="34" charset="0"/>
                        </a:rPr>
                        <a:t>(creating)</a:t>
                      </a:r>
                      <a:endParaRPr lang="en-US" sz="1800" b="0" i="1" dirty="0">
                        <a:solidFill>
                          <a:schemeClr val="bg1"/>
                        </a:solidFill>
                        <a:effectLst/>
                        <a:latin typeface="Arial Rounded MT Bold" panose="020F0704030504030204" pitchFamily="34" charset="0"/>
                        <a:ea typeface="Calibri"/>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195" marR="36195" algn="l">
                        <a:lnSpc>
                          <a:spcPct val="80000"/>
                        </a:lnSpc>
                        <a:spcBef>
                          <a:spcPts val="300"/>
                        </a:spcBef>
                        <a:spcAft>
                          <a:spcPts val="300"/>
                        </a:spcAft>
                      </a:pPr>
                      <a:r>
                        <a:rPr lang="en-US" sz="1800" b="0" dirty="0" err="1">
                          <a:solidFill>
                            <a:schemeClr val="bg1"/>
                          </a:solidFill>
                          <a:effectLst/>
                          <a:latin typeface="Arial Rounded MT Bold" panose="020F0704030504030204" pitchFamily="34" charset="0"/>
                          <a:cs typeface="Arial" panose="020B0604020202020204" pitchFamily="34" charset="0"/>
                        </a:rPr>
                        <a:t>Menghasilkan</a:t>
                      </a:r>
                      <a:r>
                        <a:rPr lang="en-US" sz="1800" b="0" dirty="0">
                          <a:solidFill>
                            <a:schemeClr val="bg1"/>
                          </a:solidFill>
                          <a:effectLst/>
                          <a:latin typeface="Arial Rounded MT Bold" panose="020F0704030504030204" pitchFamily="34" charset="0"/>
                          <a:cs typeface="Arial" panose="020B0604020202020204" pitchFamily="34" charset="0"/>
                        </a:rPr>
                        <a:t> ide-ide, </a:t>
                      </a:r>
                      <a:r>
                        <a:rPr lang="en-US" sz="1800" b="0" dirty="0" err="1">
                          <a:solidFill>
                            <a:schemeClr val="bg1"/>
                          </a:solidFill>
                          <a:effectLst/>
                          <a:latin typeface="Arial Rounded MT Bold" panose="020F0704030504030204" pitchFamily="34" charset="0"/>
                          <a:cs typeface="Arial" panose="020B0604020202020204" pitchFamily="34" charset="0"/>
                        </a:rPr>
                        <a:t>rancangan</a:t>
                      </a:r>
                      <a:r>
                        <a:rPr lang="en-US" sz="1800" b="0" dirty="0">
                          <a:solidFill>
                            <a:schemeClr val="bg1"/>
                          </a:solidFill>
                          <a:effectLst/>
                          <a:latin typeface="Arial Rounded MT Bold" panose="020F0704030504030204" pitchFamily="34" charset="0"/>
                          <a:cs typeface="Arial" panose="020B0604020202020204" pitchFamily="34" charset="0"/>
                        </a:rPr>
                        <a:t> </a:t>
                      </a:r>
                      <a:r>
                        <a:rPr lang="en-US" sz="1800" b="0" dirty="0" err="1">
                          <a:solidFill>
                            <a:schemeClr val="bg1"/>
                          </a:solidFill>
                          <a:effectLst/>
                          <a:latin typeface="Arial Rounded MT Bold" panose="020F0704030504030204" pitchFamily="34" charset="0"/>
                          <a:cs typeface="Arial" panose="020B0604020202020204" pitchFamily="34" charset="0"/>
                        </a:rPr>
                        <a:t>dan</a:t>
                      </a:r>
                      <a:r>
                        <a:rPr lang="en-US" sz="1800" b="0" dirty="0">
                          <a:solidFill>
                            <a:schemeClr val="bg1"/>
                          </a:solidFill>
                          <a:effectLst/>
                          <a:latin typeface="Arial Rounded MT Bold" panose="020F0704030504030204" pitchFamily="34" charset="0"/>
                          <a:cs typeface="Arial" panose="020B0604020202020204" pitchFamily="34" charset="0"/>
                        </a:rPr>
                        <a:t> </a:t>
                      </a:r>
                      <a:r>
                        <a:rPr lang="en-US" sz="1800" b="0" dirty="0" err="1">
                          <a:solidFill>
                            <a:schemeClr val="bg1"/>
                          </a:solidFill>
                          <a:effectLst/>
                          <a:latin typeface="Arial Rounded MT Bold" panose="020F0704030504030204" pitchFamily="34" charset="0"/>
                          <a:cs typeface="Arial" panose="020B0604020202020204" pitchFamily="34" charset="0"/>
                        </a:rPr>
                        <a:t>atau</a:t>
                      </a:r>
                      <a:r>
                        <a:rPr lang="en-US" sz="1800" b="0" dirty="0">
                          <a:solidFill>
                            <a:schemeClr val="bg1"/>
                          </a:solidFill>
                          <a:effectLst/>
                          <a:latin typeface="Arial Rounded MT Bold" panose="020F0704030504030204" pitchFamily="34" charset="0"/>
                          <a:cs typeface="Arial" panose="020B0604020202020204" pitchFamily="34" charset="0"/>
                        </a:rPr>
                        <a:t> </a:t>
                      </a:r>
                      <a:r>
                        <a:rPr lang="en-US" sz="1800" b="0" dirty="0" err="1">
                          <a:solidFill>
                            <a:schemeClr val="bg1"/>
                          </a:solidFill>
                          <a:effectLst/>
                          <a:latin typeface="Arial Rounded MT Bold" panose="020F0704030504030204" pitchFamily="34" charset="0"/>
                          <a:cs typeface="Arial" panose="020B0604020202020204" pitchFamily="34" charset="0"/>
                        </a:rPr>
                        <a:t>keputusan-keputusan</a:t>
                      </a:r>
                      <a:r>
                        <a:rPr lang="en-US" sz="1800" b="0" dirty="0">
                          <a:solidFill>
                            <a:schemeClr val="bg1"/>
                          </a:solidFill>
                          <a:effectLst/>
                          <a:latin typeface="Arial Rounded MT Bold" panose="020F0704030504030204" pitchFamily="34" charset="0"/>
                          <a:cs typeface="Arial" panose="020B0604020202020204" pitchFamily="34" charset="0"/>
                        </a:rPr>
                        <a:t> </a:t>
                      </a:r>
                      <a:r>
                        <a:rPr lang="en-US" sz="1800" b="0" dirty="0" err="1">
                          <a:solidFill>
                            <a:schemeClr val="bg1"/>
                          </a:solidFill>
                          <a:effectLst/>
                          <a:latin typeface="Arial Rounded MT Bold" panose="020F0704030504030204" pitchFamily="34" charset="0"/>
                          <a:cs typeface="Arial" panose="020B0604020202020204" pitchFamily="34" charset="0"/>
                        </a:rPr>
                        <a:t>baru</a:t>
                      </a:r>
                      <a:r>
                        <a:rPr lang="en-US" sz="1800" b="0" dirty="0">
                          <a:solidFill>
                            <a:schemeClr val="bg1"/>
                          </a:solidFill>
                          <a:effectLst/>
                          <a:latin typeface="Arial Rounded MT Bold" panose="020F0704030504030204" pitchFamily="34" charset="0"/>
                          <a:cs typeface="Arial" panose="020B0604020202020204" pitchFamily="34" charset="0"/>
                        </a:rPr>
                        <a:t>. </a:t>
                      </a:r>
                      <a:endParaRPr lang="en-US" sz="1800" b="0" dirty="0">
                        <a:solidFill>
                          <a:schemeClr val="bg1"/>
                        </a:solidFill>
                        <a:effectLst/>
                        <a:latin typeface="Arial Rounded MT Bold" panose="020F0704030504030204" pitchFamily="34" charset="0"/>
                        <a:ea typeface="Calibri"/>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grpSp>
        <p:nvGrpSpPr>
          <p:cNvPr id="5" name="Group 4"/>
          <p:cNvGrpSpPr/>
          <p:nvPr/>
        </p:nvGrpSpPr>
        <p:grpSpPr>
          <a:xfrm>
            <a:off x="310109" y="6334391"/>
            <a:ext cx="3968102" cy="540000"/>
            <a:chOff x="310109" y="6334391"/>
            <a:chExt cx="3968102" cy="540000"/>
          </a:xfrm>
        </p:grpSpPr>
        <p:pic>
          <p:nvPicPr>
            <p:cNvPr id="6" name="Picture 5"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7" name="TextBox 6"/>
            <p:cNvSpPr txBox="1"/>
            <p:nvPr/>
          </p:nvSpPr>
          <p:spPr>
            <a:xfrm>
              <a:off x="776931" y="6446619"/>
              <a:ext cx="3501280" cy="338554"/>
            </a:xfrm>
            <a:prstGeom prst="rect">
              <a:avLst/>
            </a:prstGeom>
            <a:noFill/>
          </p:spPr>
          <p:txBody>
            <a:bodyPr wrap="none" rtlCol="0">
              <a:spAutoFit/>
            </a:bodyPr>
            <a:lstStyle/>
            <a:p>
              <a:pPr defTabSz="457200"/>
              <a:r>
                <a:rPr lang="en-US" sz="1600" b="1" i="1" dirty="0">
                  <a:solidFill>
                    <a:srgbClr val="002060"/>
                  </a:solidFill>
                </a:rPr>
                <a:t>Subdit Kurikulum, Direktorat PSMK</a:t>
              </a:r>
            </a:p>
          </p:txBody>
        </p:sp>
      </p:grpSp>
    </p:spTree>
    <p:extLst>
      <p:ext uri="{BB962C8B-B14F-4D97-AF65-F5344CB8AC3E}">
        <p14:creationId xmlns:p14="http://schemas.microsoft.com/office/powerpoint/2010/main" val="1468590267"/>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801471" y="470647"/>
            <a:ext cx="8610600" cy="746498"/>
          </a:xfrm>
        </p:spPr>
        <p:txBody>
          <a:bodyPr>
            <a:normAutofit/>
          </a:bodyPr>
          <a:lstStyle/>
          <a:p>
            <a:r>
              <a:rPr lang="en-US" sz="3200" b="1" dirty="0" smtClean="0">
                <a:latin typeface="Arial Rounded MT Bold" panose="020F0704030504030204" pitchFamily="34" charset="0"/>
                <a:cs typeface="Arial" panose="020B0604020202020204" pitchFamily="34" charset="0"/>
              </a:rPr>
              <a:t>DIMENSI KETERAMPILAN KONKRET</a:t>
            </a:r>
            <a:endParaRPr lang="en-US" sz="3000" b="1" dirty="0">
              <a:latin typeface="Arial Rounded MT Bold" panose="020F0704030504030204" pitchFamily="34" charset="0"/>
              <a:cs typeface="Arial" panose="020B0604020202020204" pitchFamily="34" charset="0"/>
            </a:endParaRPr>
          </a:p>
        </p:txBody>
      </p:sp>
      <p:graphicFrame>
        <p:nvGraphicFramePr>
          <p:cNvPr id="5" name="Content Placeholder 3"/>
          <p:cNvGraphicFramePr>
            <a:graphicFrameLocks/>
          </p:cNvGraphicFramePr>
          <p:nvPr>
            <p:extLst>
              <p:ext uri="{D42A27DB-BD31-4B8C-83A1-F6EECF244321}">
                <p14:modId xmlns:p14="http://schemas.microsoft.com/office/powerpoint/2010/main" val="1221485215"/>
              </p:ext>
            </p:extLst>
          </p:nvPr>
        </p:nvGraphicFramePr>
        <p:xfrm>
          <a:off x="461008" y="1128701"/>
          <a:ext cx="11354003" cy="5177970"/>
        </p:xfrm>
        <a:graphic>
          <a:graphicData uri="http://schemas.openxmlformats.org/drawingml/2006/table">
            <a:tbl>
              <a:tblPr firstRow="1" firstCol="1" bandRow="1">
                <a:tableStyleId>{5C22544A-7EE6-4342-B048-85BDC9FD1C3A}</a:tableStyleId>
              </a:tblPr>
              <a:tblGrid>
                <a:gridCol w="621834">
                  <a:extLst>
                    <a:ext uri="{9D8B030D-6E8A-4147-A177-3AD203B41FA5}">
                      <a16:colId xmlns="" xmlns:a16="http://schemas.microsoft.com/office/drawing/2014/main" val="20000"/>
                    </a:ext>
                  </a:extLst>
                </a:gridCol>
                <a:gridCol w="1588169">
                  <a:extLst>
                    <a:ext uri="{9D8B030D-6E8A-4147-A177-3AD203B41FA5}">
                      <a16:colId xmlns="" xmlns:a16="http://schemas.microsoft.com/office/drawing/2014/main" val="20001"/>
                    </a:ext>
                  </a:extLst>
                </a:gridCol>
                <a:gridCol w="3433954">
                  <a:extLst>
                    <a:ext uri="{9D8B030D-6E8A-4147-A177-3AD203B41FA5}">
                      <a16:colId xmlns="" xmlns:a16="http://schemas.microsoft.com/office/drawing/2014/main" val="20002"/>
                    </a:ext>
                  </a:extLst>
                </a:gridCol>
                <a:gridCol w="1237129">
                  <a:extLst>
                    <a:ext uri="{9D8B030D-6E8A-4147-A177-3AD203B41FA5}">
                      <a16:colId xmlns="" xmlns:a16="http://schemas.microsoft.com/office/drawing/2014/main" val="20003"/>
                    </a:ext>
                  </a:extLst>
                </a:gridCol>
                <a:gridCol w="4472917">
                  <a:extLst>
                    <a:ext uri="{9D8B030D-6E8A-4147-A177-3AD203B41FA5}">
                      <a16:colId xmlns="" xmlns:a16="http://schemas.microsoft.com/office/drawing/2014/main" val="20004"/>
                    </a:ext>
                  </a:extLst>
                </a:gridCol>
              </a:tblGrid>
              <a:tr h="978410">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sz="1600" b="0" dirty="0" smtClean="0">
                          <a:effectLst/>
                          <a:latin typeface="Arial Rounded MT Bold" panose="020F0704030504030204" pitchFamily="34" charset="0"/>
                          <a:ea typeface="Calibri"/>
                          <a:cs typeface="Arial" panose="020B0604020202020204" pitchFamily="34" charset="0"/>
                        </a:rPr>
                        <a:t>No.</a:t>
                      </a:r>
                    </a:p>
                    <a:p>
                      <a:pPr marL="0" marR="0" algn="ctr">
                        <a:lnSpc>
                          <a:spcPct val="80000"/>
                        </a:lnSpc>
                        <a:spcBef>
                          <a:spcPts val="0"/>
                        </a:spcBef>
                        <a:spcAft>
                          <a:spcPts val="0"/>
                        </a:spcAft>
                      </a:pPr>
                      <a:endParaRPr lang="en-US" sz="1600" b="0" dirty="0">
                        <a:effectLst/>
                        <a:latin typeface="Arial Rounded MT Bold" panose="020F0704030504030204" pitchFamily="34" charset="0"/>
                        <a:ea typeface="Calibri"/>
                        <a:cs typeface="Arial" panose="020B0604020202020204" pitchFamily="34" charset="0"/>
                      </a:endParaRPr>
                    </a:p>
                  </a:txBody>
                  <a:tcPr marL="58323" marR="58323" marT="0" marB="0" anchor="ct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ID" sz="1600" b="0" dirty="0" smtClean="0">
                          <a:effectLst/>
                          <a:latin typeface="Arial Rounded MT Bold" panose="020F0704030504030204" pitchFamily="34" charset="0"/>
                          <a:cs typeface="Arial" panose="020B0604020202020204" pitchFamily="34" charset="0"/>
                        </a:rPr>
                        <a:t>Tingkat Taksonomi Simpson</a:t>
                      </a:r>
                      <a:endParaRPr lang="en-US" sz="1600" b="0" dirty="0">
                        <a:effectLst/>
                        <a:latin typeface="Arial Rounded MT Bold" panose="020F0704030504030204" pitchFamily="34" charset="0"/>
                        <a:ea typeface="Calibri"/>
                        <a:cs typeface="Arial" panose="020B0604020202020204" pitchFamily="34" charset="0"/>
                      </a:endParaRPr>
                    </a:p>
                  </a:txBody>
                  <a:tcPr marL="58323" marR="58323" marT="0" marB="0" anchor="ctr"/>
                </a:tc>
                <a:tc>
                  <a:txBody>
                    <a:bodyPr/>
                    <a:lstStyle/>
                    <a:p>
                      <a:pPr marL="0" marR="0" lvl="0" indent="0" algn="ctr" defTabSz="914400" rtl="0" eaLnBrk="1" fontAlgn="auto" latinLnBrk="0" hangingPunct="1">
                        <a:lnSpc>
                          <a:spcPct val="80000"/>
                        </a:lnSpc>
                        <a:spcBef>
                          <a:spcPts val="0"/>
                        </a:spcBef>
                        <a:spcAft>
                          <a:spcPts val="0"/>
                        </a:spcAft>
                        <a:buClrTx/>
                        <a:buSzTx/>
                        <a:buFont typeface="Symbol"/>
                        <a:buNone/>
                        <a:tabLst/>
                        <a:defRPr/>
                      </a:pPr>
                      <a:r>
                        <a:rPr lang="en-ID" sz="1600" b="0" dirty="0" smtClean="0">
                          <a:effectLst/>
                          <a:latin typeface="Arial Rounded MT Bold" panose="020F0704030504030204" pitchFamily="34" charset="0"/>
                          <a:cs typeface="Arial" panose="020B0604020202020204" pitchFamily="34" charset="0"/>
                        </a:rPr>
                        <a:t>Uraian</a:t>
                      </a:r>
                      <a:endParaRPr lang="en-US" sz="1600" b="0" dirty="0">
                        <a:effectLst/>
                        <a:latin typeface="Arial Rounded MT Bold" panose="020F0704030504030204" pitchFamily="34" charset="0"/>
                        <a:ea typeface="Calibri"/>
                        <a:cs typeface="Arial" panose="020B0604020202020204" pitchFamily="34" charset="0"/>
                      </a:endParaRPr>
                    </a:p>
                  </a:txBody>
                  <a:tcPr marL="58323" marR="58323" marT="0" marB="0" anchor="ct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ID" sz="1600" b="0" dirty="0" smtClean="0">
                          <a:effectLst/>
                          <a:latin typeface="Arial Rounded MT Bold" panose="020F0704030504030204" pitchFamily="34" charset="0"/>
                          <a:cs typeface="Arial" panose="020B0604020202020204" pitchFamily="34" charset="0"/>
                        </a:rPr>
                        <a:t>Tingkatan Taksonomi Dave</a:t>
                      </a:r>
                      <a:endParaRPr lang="en-US" sz="1600" b="0" dirty="0">
                        <a:effectLst/>
                        <a:latin typeface="Arial Rounded MT Bold" panose="020F0704030504030204" pitchFamily="34" charset="0"/>
                        <a:ea typeface="Calibri"/>
                        <a:cs typeface="Arial" panose="020B0604020202020204" pitchFamily="34" charset="0"/>
                      </a:endParaRPr>
                    </a:p>
                  </a:txBody>
                  <a:tcPr marL="58323" marR="58323" marT="0" marB="0" anchor="ct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ID" sz="1600" b="0" dirty="0" smtClean="0">
                          <a:effectLst/>
                          <a:latin typeface="Arial Rounded MT Bold" panose="020F0704030504030204" pitchFamily="34" charset="0"/>
                          <a:cs typeface="Arial" panose="020B0604020202020204" pitchFamily="34" charset="0"/>
                        </a:rPr>
                        <a:t>Uraian</a:t>
                      </a:r>
                      <a:endParaRPr lang="en-US" sz="1600" b="0" dirty="0">
                        <a:effectLst/>
                        <a:latin typeface="Arial Rounded MT Bold" panose="020F0704030504030204" pitchFamily="34" charset="0"/>
                        <a:ea typeface="Calibri"/>
                        <a:cs typeface="Arial" panose="020B0604020202020204" pitchFamily="34" charset="0"/>
                      </a:endParaRPr>
                    </a:p>
                  </a:txBody>
                  <a:tcPr marL="58323" marR="58323" marT="0" marB="0" anchor="ctr"/>
                </a:tc>
                <a:extLst>
                  <a:ext uri="{0D108BD9-81ED-4DB2-BD59-A6C34878D82A}">
                    <a16:rowId xmlns="" xmlns:a16="http://schemas.microsoft.com/office/drawing/2014/main" val="10000"/>
                  </a:ext>
                </a:extLst>
              </a:tr>
              <a:tr h="499826">
                <a:tc rowSpan="3">
                  <a:txBody>
                    <a:bodyPr/>
                    <a:lstStyle/>
                    <a:p>
                      <a:pPr marL="0" marR="0" algn="ctr">
                        <a:lnSpc>
                          <a:spcPct val="80000"/>
                        </a:lnSpc>
                        <a:spcBef>
                          <a:spcPts val="0"/>
                        </a:spcBef>
                        <a:spcAft>
                          <a:spcPts val="0"/>
                        </a:spcAft>
                      </a:pPr>
                      <a:r>
                        <a:rPr lang="en-ID" sz="1400" dirty="0">
                          <a:effectLst/>
                          <a:latin typeface="Arial Rounded MT Bold" panose="020F0704030504030204" pitchFamily="34" charset="0"/>
                          <a:cs typeface="Arial" panose="020B0604020202020204" pitchFamily="34" charset="0"/>
                        </a:rPr>
                        <a:t>1.</a:t>
                      </a:r>
                      <a:endParaRPr lang="en-US" sz="1400" dirty="0">
                        <a:effectLst/>
                        <a:latin typeface="Arial Rounded MT Bold" panose="020F0704030504030204" pitchFamily="34" charset="0"/>
                        <a:ea typeface="Calibri"/>
                        <a:cs typeface="Arial" panose="020B0604020202020204" pitchFamily="34" charset="0"/>
                      </a:endParaRPr>
                    </a:p>
                  </a:txBody>
                  <a:tcPr marL="58323" marR="58323" marT="0" marB="0" anchor="ctr"/>
                </a:tc>
                <a:tc>
                  <a:txBody>
                    <a:bodyPr/>
                    <a:lstStyle/>
                    <a:p>
                      <a:pPr marL="0" marR="0" lvl="0" indent="0">
                        <a:lnSpc>
                          <a:spcPct val="80000"/>
                        </a:lnSpc>
                        <a:spcBef>
                          <a:spcPts val="0"/>
                        </a:spcBef>
                        <a:spcAft>
                          <a:spcPts val="0"/>
                        </a:spcAft>
                        <a:buFont typeface="Symbol"/>
                        <a:buNone/>
                      </a:pPr>
                      <a:r>
                        <a:rPr lang="en-ID" sz="1400" dirty="0" smtClean="0">
                          <a:effectLst/>
                          <a:latin typeface="Arial Rounded MT Bold" panose="020F0704030504030204" pitchFamily="34" charset="0"/>
                          <a:cs typeface="Arial" panose="020B0604020202020204" pitchFamily="34" charset="0"/>
                        </a:rPr>
                        <a:t>Persepsi</a:t>
                      </a:r>
                      <a:endParaRPr lang="en-US" sz="1400" dirty="0" smtClean="0">
                        <a:effectLst/>
                        <a:latin typeface="Arial Rounded MT Bold" panose="020F0704030504030204" pitchFamily="34" charset="0"/>
                        <a:cs typeface="Arial" panose="020B0604020202020204" pitchFamily="34" charset="0"/>
                      </a:endParaRPr>
                    </a:p>
                  </a:txBody>
                  <a:tcPr marL="58323" marR="58323" marT="0" marB="0" anchor="ctr"/>
                </a:tc>
                <a:tc>
                  <a:txBody>
                    <a:bodyPr/>
                    <a:lstStyle/>
                    <a:p>
                      <a:pPr marL="0" marR="0" lvl="0" indent="0">
                        <a:lnSpc>
                          <a:spcPct val="80000"/>
                        </a:lnSpc>
                        <a:spcBef>
                          <a:spcPts val="0"/>
                        </a:spcBef>
                        <a:spcAft>
                          <a:spcPts val="0"/>
                        </a:spcAft>
                        <a:buFont typeface="Symbol"/>
                        <a:buNone/>
                      </a:pPr>
                      <a:r>
                        <a:rPr lang="en-ID" sz="1400" dirty="0">
                          <a:effectLst/>
                          <a:latin typeface="Arial Rounded MT Bold" panose="020F0704030504030204" pitchFamily="34" charset="0"/>
                          <a:cs typeface="Arial" panose="020B0604020202020204" pitchFamily="34" charset="0"/>
                        </a:rPr>
                        <a:t>Menunjukkan perhatian untuk melakukan suatu </a:t>
                      </a:r>
                      <a:r>
                        <a:rPr lang="en-ID" sz="1400" dirty="0" smtClean="0">
                          <a:effectLst/>
                          <a:latin typeface="Arial Rounded MT Bold" panose="020F0704030504030204" pitchFamily="34" charset="0"/>
                          <a:cs typeface="Arial" panose="020B0604020202020204" pitchFamily="34" charset="0"/>
                        </a:rPr>
                        <a:t>gerakan.</a:t>
                      </a:r>
                      <a:endParaRPr lang="en-US" sz="1400" dirty="0">
                        <a:effectLst/>
                        <a:latin typeface="Arial Rounded MT Bold" panose="020F0704030504030204" pitchFamily="34" charset="0"/>
                        <a:cs typeface="Arial" panose="020B0604020202020204" pitchFamily="34" charset="0"/>
                      </a:endParaRPr>
                    </a:p>
                  </a:txBody>
                  <a:tcPr marL="58323" marR="58323" marT="0" marB="0" anchor="ctr"/>
                </a:tc>
                <a:tc rowSpan="3">
                  <a:txBody>
                    <a:bodyPr/>
                    <a:lstStyle/>
                    <a:p>
                      <a:pPr marL="0" marR="0">
                        <a:lnSpc>
                          <a:spcPct val="80000"/>
                        </a:lnSpc>
                        <a:spcBef>
                          <a:spcPts val="0"/>
                        </a:spcBef>
                        <a:spcAft>
                          <a:spcPts val="0"/>
                        </a:spcAft>
                      </a:pPr>
                      <a:r>
                        <a:rPr lang="en-ID" sz="1400" dirty="0">
                          <a:effectLst/>
                          <a:latin typeface="Arial Rounded MT Bold" panose="020F0704030504030204" pitchFamily="34" charset="0"/>
                          <a:cs typeface="Arial" panose="020B0604020202020204" pitchFamily="34" charset="0"/>
                        </a:rPr>
                        <a:t>Imitasi</a:t>
                      </a:r>
                      <a:endParaRPr lang="en-US" sz="1400" dirty="0">
                        <a:effectLst/>
                        <a:latin typeface="Arial Rounded MT Bold" panose="020F0704030504030204" pitchFamily="34" charset="0"/>
                        <a:ea typeface="Calibri"/>
                        <a:cs typeface="Arial" panose="020B0604020202020204" pitchFamily="34" charset="0"/>
                      </a:endParaRPr>
                    </a:p>
                  </a:txBody>
                  <a:tcPr marL="58323" marR="58323" marT="0" marB="0" anchor="ctr"/>
                </a:tc>
                <a:tc rowSpan="3">
                  <a:txBody>
                    <a:bodyPr/>
                    <a:lstStyle/>
                    <a:p>
                      <a:pPr marL="0" marR="0">
                        <a:lnSpc>
                          <a:spcPct val="80000"/>
                        </a:lnSpc>
                        <a:spcBef>
                          <a:spcPts val="0"/>
                        </a:spcBef>
                        <a:spcAft>
                          <a:spcPts val="0"/>
                        </a:spcAft>
                      </a:pPr>
                      <a:r>
                        <a:rPr lang="en-ID" sz="1400" dirty="0">
                          <a:effectLst/>
                          <a:latin typeface="Arial Rounded MT Bold" panose="020F0704030504030204" pitchFamily="34" charset="0"/>
                          <a:cs typeface="Arial" panose="020B0604020202020204" pitchFamily="34" charset="0"/>
                        </a:rPr>
                        <a:t>Meniru kegiatan yang telah </a:t>
                      </a:r>
                      <a:r>
                        <a:rPr lang="en-ID" sz="1400" dirty="0" smtClean="0">
                          <a:effectLst/>
                          <a:latin typeface="Arial Rounded MT Bold" panose="020F0704030504030204" pitchFamily="34" charset="0"/>
                          <a:cs typeface="Arial" panose="020B0604020202020204" pitchFamily="34" charset="0"/>
                        </a:rPr>
                        <a:t>didemonstrasikan </a:t>
                      </a:r>
                      <a:r>
                        <a:rPr lang="en-ID" sz="1400" dirty="0">
                          <a:effectLst/>
                          <a:latin typeface="Arial Rounded MT Bold" panose="020F0704030504030204" pitchFamily="34" charset="0"/>
                          <a:cs typeface="Arial" panose="020B0604020202020204" pitchFamily="34" charset="0"/>
                        </a:rPr>
                        <a:t>atau dijelaskan, meliputi tahap coba-coba hingga mencapai respon yang tepat.</a:t>
                      </a:r>
                      <a:endParaRPr lang="en-US" sz="1400" dirty="0">
                        <a:effectLst/>
                        <a:latin typeface="Arial Rounded MT Bold" panose="020F0704030504030204" pitchFamily="34" charset="0"/>
                        <a:ea typeface="Calibri"/>
                        <a:cs typeface="Arial" panose="020B0604020202020204" pitchFamily="34" charset="0"/>
                      </a:endParaRPr>
                    </a:p>
                  </a:txBody>
                  <a:tcPr marL="58323" marR="58323" marT="0" marB="0" anchor="ctr"/>
                </a:tc>
                <a:extLst>
                  <a:ext uri="{0D108BD9-81ED-4DB2-BD59-A6C34878D82A}">
                    <a16:rowId xmlns="" xmlns:a16="http://schemas.microsoft.com/office/drawing/2014/main" val="10001"/>
                  </a:ext>
                </a:extLst>
              </a:tr>
              <a:tr h="374869">
                <a:tc vMerge="1">
                  <a:txBody>
                    <a:bodyPr/>
                    <a:lstStyle/>
                    <a:p>
                      <a:endParaRPr lang="en-US"/>
                    </a:p>
                  </a:txBody>
                  <a:tcPr/>
                </a:tc>
                <a:tc>
                  <a:txBody>
                    <a:bodyPr/>
                    <a:lstStyle/>
                    <a:p>
                      <a:pPr marL="0" marR="0" lvl="0" indent="0" algn="l" defTabSz="914400" rtl="0" eaLnBrk="1" fontAlgn="auto" latinLnBrk="0" hangingPunct="1">
                        <a:lnSpc>
                          <a:spcPct val="80000"/>
                        </a:lnSpc>
                        <a:spcBef>
                          <a:spcPts val="0"/>
                        </a:spcBef>
                        <a:spcAft>
                          <a:spcPts val="0"/>
                        </a:spcAft>
                        <a:buClrTx/>
                        <a:buSzTx/>
                        <a:buFont typeface="Symbol"/>
                        <a:buNone/>
                        <a:tabLst/>
                        <a:defRPr/>
                      </a:pPr>
                      <a:r>
                        <a:rPr lang="en-ID" sz="1400" dirty="0" smtClean="0">
                          <a:effectLst/>
                          <a:latin typeface="Arial Rounded MT Bold" panose="020F0704030504030204" pitchFamily="34" charset="0"/>
                          <a:cs typeface="Arial" panose="020B0604020202020204" pitchFamily="34" charset="0"/>
                        </a:rPr>
                        <a:t>Kesiapan</a:t>
                      </a:r>
                    </a:p>
                  </a:txBody>
                  <a:tcPr marL="58323" marR="58323" marT="0" marB="0" anchor="ctr"/>
                </a:tc>
                <a:tc>
                  <a:txBody>
                    <a:bodyPr/>
                    <a:lstStyle/>
                    <a:p>
                      <a:pPr marL="0" marR="0" lvl="0" indent="0" algn="l" defTabSz="914400" rtl="0" eaLnBrk="1" fontAlgn="auto" latinLnBrk="0" hangingPunct="1">
                        <a:lnSpc>
                          <a:spcPct val="80000"/>
                        </a:lnSpc>
                        <a:spcBef>
                          <a:spcPts val="0"/>
                        </a:spcBef>
                        <a:spcAft>
                          <a:spcPts val="0"/>
                        </a:spcAft>
                        <a:buClrTx/>
                        <a:buSzTx/>
                        <a:buFont typeface="Symbol"/>
                        <a:buNone/>
                        <a:tabLst/>
                        <a:defRPr/>
                      </a:pPr>
                      <a:r>
                        <a:rPr lang="en-ID" sz="1400" dirty="0" smtClean="0">
                          <a:effectLst/>
                          <a:latin typeface="Arial Rounded MT Bold" panose="020F0704030504030204" pitchFamily="34" charset="0"/>
                          <a:cs typeface="Arial" panose="020B0604020202020204" pitchFamily="34" charset="0"/>
                        </a:rPr>
                        <a:t>Menunjukkan kesiapan mental dan fisik untuk melakukan suatu gerakan.</a:t>
                      </a:r>
                      <a:endParaRPr lang="en-US" sz="1400" dirty="0" smtClean="0">
                        <a:effectLst/>
                        <a:latin typeface="Arial Rounded MT Bold" panose="020F0704030504030204" pitchFamily="34" charset="0"/>
                        <a:cs typeface="Arial" panose="020B0604020202020204" pitchFamily="34" charset="0"/>
                      </a:endParaRPr>
                    </a:p>
                  </a:txBody>
                  <a:tcPr marL="58323" marR="58323" marT="0" marB="0" anchor="ctr"/>
                </a:tc>
                <a:tc vMerge="1">
                  <a:txBody>
                    <a:bodyPr/>
                    <a:lstStyle/>
                    <a:p>
                      <a:endParaRPr lang="en-US"/>
                    </a:p>
                  </a:txBody>
                  <a:tcPr/>
                </a:tc>
                <a:tc vMerge="1">
                  <a:txBody>
                    <a:bodyPr/>
                    <a:lstStyle/>
                    <a:p>
                      <a:endParaRPr lang="en-US"/>
                    </a:p>
                  </a:txBody>
                  <a:tcPr/>
                </a:tc>
              </a:tr>
              <a:tr h="348507">
                <a:tc vMerge="1">
                  <a:txBody>
                    <a:bodyPr/>
                    <a:lstStyle/>
                    <a:p>
                      <a:endParaRPr lang="en-US"/>
                    </a:p>
                  </a:txBody>
                  <a:tcPr/>
                </a:tc>
                <a:tc>
                  <a:txBody>
                    <a:bodyPr/>
                    <a:lstStyle/>
                    <a:p>
                      <a:pPr marL="0" marR="0" lvl="0" indent="0" algn="l" defTabSz="914400" rtl="0" eaLnBrk="1" fontAlgn="auto" latinLnBrk="0" hangingPunct="1">
                        <a:lnSpc>
                          <a:spcPct val="80000"/>
                        </a:lnSpc>
                        <a:spcBef>
                          <a:spcPts val="0"/>
                        </a:spcBef>
                        <a:spcAft>
                          <a:spcPts val="0"/>
                        </a:spcAft>
                        <a:buClrTx/>
                        <a:buSzTx/>
                        <a:buFont typeface="Symbol"/>
                        <a:buNone/>
                        <a:tabLst/>
                        <a:defRPr/>
                      </a:pPr>
                      <a:r>
                        <a:rPr lang="en-ID" sz="1400" dirty="0" smtClean="0">
                          <a:effectLst/>
                          <a:latin typeface="Arial Rounded MT Bold" panose="020F0704030504030204" pitchFamily="34" charset="0"/>
                          <a:cs typeface="Arial" panose="020B0604020202020204" pitchFamily="34" charset="0"/>
                        </a:rPr>
                        <a:t>Meniru</a:t>
                      </a:r>
                      <a:endParaRPr lang="en-US" sz="1400" dirty="0" smtClean="0">
                        <a:effectLst/>
                        <a:latin typeface="Arial Rounded MT Bold" panose="020F0704030504030204" pitchFamily="34" charset="0"/>
                        <a:ea typeface="Calibri"/>
                        <a:cs typeface="Arial" panose="020B0604020202020204" pitchFamily="34" charset="0"/>
                      </a:endParaRPr>
                    </a:p>
                  </a:txBody>
                  <a:tcPr marL="58323" marR="58323" marT="0" marB="0" anchor="ctr"/>
                </a:tc>
                <a:tc>
                  <a:txBody>
                    <a:bodyPr/>
                    <a:lstStyle/>
                    <a:p>
                      <a:pPr marL="0" marR="0" lvl="0" indent="0">
                        <a:lnSpc>
                          <a:spcPct val="80000"/>
                        </a:lnSpc>
                        <a:spcBef>
                          <a:spcPts val="0"/>
                        </a:spcBef>
                        <a:spcAft>
                          <a:spcPts val="0"/>
                        </a:spcAft>
                        <a:buFont typeface="Symbol"/>
                        <a:buNone/>
                      </a:pPr>
                      <a:r>
                        <a:rPr lang="en-ID" sz="1400" dirty="0" smtClean="0">
                          <a:effectLst/>
                          <a:latin typeface="Arial Rounded MT Bold" panose="020F0704030504030204" pitchFamily="34" charset="0"/>
                          <a:cs typeface="Arial" panose="020B0604020202020204" pitchFamily="34" charset="0"/>
                        </a:rPr>
                        <a:t>Meniru gerakan secara terbimbing.</a:t>
                      </a:r>
                      <a:endParaRPr lang="en-US" sz="1400" dirty="0">
                        <a:effectLst/>
                        <a:latin typeface="Arial Rounded MT Bold" panose="020F0704030504030204" pitchFamily="34" charset="0"/>
                        <a:ea typeface="Calibri"/>
                        <a:cs typeface="Arial" panose="020B0604020202020204" pitchFamily="34" charset="0"/>
                      </a:endParaRPr>
                    </a:p>
                  </a:txBody>
                  <a:tcPr marL="58323" marR="58323" marT="0" marB="0" anchor="ctr"/>
                </a:tc>
                <a:tc vMerge="1">
                  <a:txBody>
                    <a:bodyPr/>
                    <a:lstStyle/>
                    <a:p>
                      <a:endParaRPr lang="en-US"/>
                    </a:p>
                  </a:txBody>
                  <a:tcPr/>
                </a:tc>
                <a:tc vMerge="1">
                  <a:txBody>
                    <a:bodyPr/>
                    <a:lstStyle/>
                    <a:p>
                      <a:endParaRPr lang="en-US"/>
                    </a:p>
                  </a:txBody>
                  <a:tcPr/>
                </a:tc>
              </a:tr>
              <a:tr h="595271">
                <a:tc>
                  <a:txBody>
                    <a:bodyPr/>
                    <a:lstStyle/>
                    <a:p>
                      <a:pPr marL="0" marR="0" algn="ctr">
                        <a:lnSpc>
                          <a:spcPct val="80000"/>
                        </a:lnSpc>
                        <a:spcBef>
                          <a:spcPts val="0"/>
                        </a:spcBef>
                        <a:spcAft>
                          <a:spcPts val="0"/>
                        </a:spcAft>
                      </a:pPr>
                      <a:r>
                        <a:rPr lang="en-ID" sz="1400">
                          <a:effectLst/>
                          <a:latin typeface="Arial Rounded MT Bold" panose="020F0704030504030204" pitchFamily="34" charset="0"/>
                          <a:cs typeface="Arial" panose="020B0604020202020204" pitchFamily="34" charset="0"/>
                        </a:rPr>
                        <a:t>2.</a:t>
                      </a:r>
                      <a:endParaRPr lang="en-US" sz="1400">
                        <a:effectLst/>
                        <a:latin typeface="Arial Rounded MT Bold" panose="020F0704030504030204" pitchFamily="34" charset="0"/>
                        <a:ea typeface="Calibri"/>
                        <a:cs typeface="Arial" panose="020B0604020202020204" pitchFamily="34" charset="0"/>
                      </a:endParaRPr>
                    </a:p>
                  </a:txBody>
                  <a:tcPr marL="58323" marR="58323" marT="0" marB="0" anchor="ctr"/>
                </a:tc>
                <a:tc>
                  <a:txBody>
                    <a:bodyPr/>
                    <a:lstStyle/>
                    <a:p>
                      <a:pPr marL="0" marR="0">
                        <a:lnSpc>
                          <a:spcPct val="80000"/>
                        </a:lnSpc>
                        <a:spcBef>
                          <a:spcPts val="0"/>
                        </a:spcBef>
                        <a:spcAft>
                          <a:spcPts val="0"/>
                        </a:spcAft>
                      </a:pPr>
                      <a:r>
                        <a:rPr lang="en-ID" sz="1400" dirty="0">
                          <a:effectLst/>
                          <a:latin typeface="Arial Rounded MT Bold" panose="020F0704030504030204" pitchFamily="34" charset="0"/>
                          <a:cs typeface="Arial" panose="020B0604020202020204" pitchFamily="34" charset="0"/>
                        </a:rPr>
                        <a:t>Membiasakan </a:t>
                      </a:r>
                      <a:r>
                        <a:rPr lang="en-ID" sz="1400" dirty="0" smtClean="0">
                          <a:effectLst/>
                          <a:latin typeface="Arial Rounded MT Bold" panose="020F0704030504030204" pitchFamily="34" charset="0"/>
                          <a:cs typeface="Arial" panose="020B0604020202020204" pitchFamily="34" charset="0"/>
                        </a:rPr>
                        <a:t>gerakan (</a:t>
                      </a:r>
                      <a:r>
                        <a:rPr lang="en-ID" sz="1400" dirty="0">
                          <a:effectLst/>
                          <a:latin typeface="Arial Rounded MT Bold" panose="020F0704030504030204" pitchFamily="34" charset="0"/>
                          <a:cs typeface="Arial" panose="020B0604020202020204" pitchFamily="34" charset="0"/>
                        </a:rPr>
                        <a:t>mechanism)</a:t>
                      </a:r>
                      <a:endParaRPr lang="en-US" sz="1400" dirty="0">
                        <a:effectLst/>
                        <a:latin typeface="Arial Rounded MT Bold" panose="020F0704030504030204" pitchFamily="34" charset="0"/>
                        <a:ea typeface="Calibri"/>
                        <a:cs typeface="Arial" panose="020B0604020202020204" pitchFamily="34" charset="0"/>
                      </a:endParaRPr>
                    </a:p>
                  </a:txBody>
                  <a:tcPr marL="58323" marR="58323" marT="0" marB="0" anchor="ctr"/>
                </a:tc>
                <a:tc>
                  <a:txBody>
                    <a:bodyPr/>
                    <a:lstStyle/>
                    <a:p>
                      <a:pPr marL="0" marR="0" indent="0">
                        <a:lnSpc>
                          <a:spcPct val="80000"/>
                        </a:lnSpc>
                        <a:spcBef>
                          <a:spcPts val="0"/>
                        </a:spcBef>
                        <a:spcAft>
                          <a:spcPts val="0"/>
                        </a:spcAft>
                      </a:pPr>
                      <a:r>
                        <a:rPr lang="en-ID" sz="1400" dirty="0">
                          <a:effectLst/>
                          <a:latin typeface="Arial Rounded MT Bold" panose="020F0704030504030204" pitchFamily="34" charset="0"/>
                          <a:cs typeface="Arial" panose="020B0604020202020204" pitchFamily="34" charset="0"/>
                        </a:rPr>
                        <a:t>Melakukan gerakan mekanistik.</a:t>
                      </a:r>
                      <a:endParaRPr lang="en-US" sz="1400" dirty="0">
                        <a:effectLst/>
                        <a:latin typeface="Arial Rounded MT Bold" panose="020F0704030504030204" pitchFamily="34" charset="0"/>
                        <a:ea typeface="Calibri"/>
                        <a:cs typeface="Arial" panose="020B0604020202020204" pitchFamily="34" charset="0"/>
                      </a:endParaRPr>
                    </a:p>
                  </a:txBody>
                  <a:tcPr marL="58323" marR="58323" marT="0" marB="0" anchor="ctr"/>
                </a:tc>
                <a:tc>
                  <a:txBody>
                    <a:bodyPr/>
                    <a:lstStyle/>
                    <a:p>
                      <a:pPr marL="0" marR="0">
                        <a:lnSpc>
                          <a:spcPct val="80000"/>
                        </a:lnSpc>
                        <a:spcBef>
                          <a:spcPts val="0"/>
                        </a:spcBef>
                        <a:spcAft>
                          <a:spcPts val="0"/>
                        </a:spcAft>
                      </a:pPr>
                      <a:r>
                        <a:rPr lang="en-ID" sz="1400" dirty="0">
                          <a:effectLst/>
                          <a:latin typeface="Arial Rounded MT Bold" panose="020F0704030504030204" pitchFamily="34" charset="0"/>
                          <a:cs typeface="Arial" panose="020B0604020202020204" pitchFamily="34" charset="0"/>
                        </a:rPr>
                        <a:t>Manipulasi</a:t>
                      </a:r>
                      <a:endParaRPr lang="en-US" sz="1400" dirty="0">
                        <a:effectLst/>
                        <a:latin typeface="Arial Rounded MT Bold" panose="020F0704030504030204" pitchFamily="34" charset="0"/>
                        <a:ea typeface="Calibri"/>
                        <a:cs typeface="Arial" panose="020B0604020202020204" pitchFamily="34" charset="0"/>
                      </a:endParaRPr>
                    </a:p>
                  </a:txBody>
                  <a:tcPr marL="58323" marR="58323" marT="0" marB="0" anchor="ctr"/>
                </a:tc>
                <a:tc>
                  <a:txBody>
                    <a:bodyPr/>
                    <a:lstStyle/>
                    <a:p>
                      <a:pPr marL="0" marR="0">
                        <a:lnSpc>
                          <a:spcPct val="80000"/>
                        </a:lnSpc>
                        <a:spcBef>
                          <a:spcPts val="0"/>
                        </a:spcBef>
                        <a:spcAft>
                          <a:spcPts val="0"/>
                        </a:spcAft>
                      </a:pPr>
                      <a:r>
                        <a:rPr lang="en-ID" sz="1400" dirty="0">
                          <a:effectLst/>
                          <a:latin typeface="Arial Rounded MT Bold" panose="020F0704030504030204" pitchFamily="34" charset="0"/>
                          <a:cs typeface="Arial" panose="020B0604020202020204" pitchFamily="34" charset="0"/>
                        </a:rPr>
                        <a:t>Melakukan suatu pekerjaan dengan sedikit percaya dan kemampuan melalui perintah dan berlatih.</a:t>
                      </a:r>
                      <a:endParaRPr lang="en-US" sz="1400" dirty="0">
                        <a:effectLst/>
                        <a:latin typeface="Arial Rounded MT Bold" panose="020F0704030504030204" pitchFamily="34" charset="0"/>
                        <a:ea typeface="Calibri"/>
                        <a:cs typeface="Arial" panose="020B0604020202020204" pitchFamily="34" charset="0"/>
                      </a:endParaRPr>
                    </a:p>
                  </a:txBody>
                  <a:tcPr marL="58323" marR="58323" marT="0" marB="0" anchor="ctr"/>
                </a:tc>
                <a:extLst>
                  <a:ext uri="{0D108BD9-81ED-4DB2-BD59-A6C34878D82A}">
                    <a16:rowId xmlns="" xmlns:a16="http://schemas.microsoft.com/office/drawing/2014/main" val="10002"/>
                  </a:ext>
                </a:extLst>
              </a:tr>
              <a:tr h="793696">
                <a:tc>
                  <a:txBody>
                    <a:bodyPr/>
                    <a:lstStyle/>
                    <a:p>
                      <a:pPr marL="0" marR="0" algn="ctr">
                        <a:lnSpc>
                          <a:spcPct val="80000"/>
                        </a:lnSpc>
                        <a:spcBef>
                          <a:spcPts val="0"/>
                        </a:spcBef>
                        <a:spcAft>
                          <a:spcPts val="0"/>
                        </a:spcAft>
                      </a:pPr>
                      <a:r>
                        <a:rPr lang="en-ID" sz="1400">
                          <a:effectLst/>
                          <a:latin typeface="Arial Rounded MT Bold" panose="020F0704030504030204" pitchFamily="34" charset="0"/>
                          <a:cs typeface="Arial" panose="020B0604020202020204" pitchFamily="34" charset="0"/>
                        </a:rPr>
                        <a:t>3.</a:t>
                      </a:r>
                      <a:endParaRPr lang="en-US" sz="1400">
                        <a:effectLst/>
                        <a:latin typeface="Arial Rounded MT Bold" panose="020F0704030504030204" pitchFamily="34" charset="0"/>
                        <a:ea typeface="Calibri"/>
                        <a:cs typeface="Arial" panose="020B0604020202020204" pitchFamily="34" charset="0"/>
                      </a:endParaRPr>
                    </a:p>
                  </a:txBody>
                  <a:tcPr marL="58323" marR="58323" marT="0" marB="0" anchor="ctr"/>
                </a:tc>
                <a:tc>
                  <a:txBody>
                    <a:bodyPr/>
                    <a:lstStyle/>
                    <a:p>
                      <a:pPr marL="0" marR="0">
                        <a:lnSpc>
                          <a:spcPct val="80000"/>
                        </a:lnSpc>
                        <a:spcBef>
                          <a:spcPts val="0"/>
                        </a:spcBef>
                        <a:spcAft>
                          <a:spcPts val="0"/>
                        </a:spcAft>
                      </a:pPr>
                      <a:r>
                        <a:rPr lang="en-ID" sz="1400" dirty="0">
                          <a:effectLst/>
                          <a:latin typeface="Arial Rounded MT Bold" panose="020F0704030504030204" pitchFamily="34" charset="0"/>
                          <a:cs typeface="Arial" panose="020B0604020202020204" pitchFamily="34" charset="0"/>
                        </a:rPr>
                        <a:t>Mahir (complex or overt response)</a:t>
                      </a:r>
                      <a:endParaRPr lang="en-US" sz="1400" dirty="0">
                        <a:effectLst/>
                        <a:latin typeface="Arial Rounded MT Bold" panose="020F0704030504030204" pitchFamily="34" charset="0"/>
                        <a:ea typeface="Calibri"/>
                        <a:cs typeface="Arial" panose="020B0604020202020204" pitchFamily="34" charset="0"/>
                      </a:endParaRPr>
                    </a:p>
                  </a:txBody>
                  <a:tcPr marL="58323" marR="58323" marT="0" marB="0" anchor="ctr"/>
                </a:tc>
                <a:tc>
                  <a:txBody>
                    <a:bodyPr/>
                    <a:lstStyle/>
                    <a:p>
                      <a:pPr marL="0" marR="0" indent="0">
                        <a:lnSpc>
                          <a:spcPct val="80000"/>
                        </a:lnSpc>
                        <a:spcBef>
                          <a:spcPts val="0"/>
                        </a:spcBef>
                        <a:spcAft>
                          <a:spcPts val="0"/>
                        </a:spcAft>
                      </a:pPr>
                      <a:r>
                        <a:rPr lang="en-ID" sz="1400" dirty="0">
                          <a:effectLst/>
                          <a:latin typeface="Arial Rounded MT Bold" panose="020F0704030504030204" pitchFamily="34" charset="0"/>
                          <a:cs typeface="Arial" panose="020B0604020202020204" pitchFamily="34" charset="0"/>
                        </a:rPr>
                        <a:t>Melakukan gerakan kompleks dan termodifikasi.</a:t>
                      </a:r>
                      <a:endParaRPr lang="en-US" sz="1400" dirty="0">
                        <a:effectLst/>
                        <a:latin typeface="Arial Rounded MT Bold" panose="020F0704030504030204" pitchFamily="34" charset="0"/>
                        <a:ea typeface="Calibri"/>
                        <a:cs typeface="Arial" panose="020B0604020202020204" pitchFamily="34" charset="0"/>
                      </a:endParaRPr>
                    </a:p>
                  </a:txBody>
                  <a:tcPr marL="58323" marR="58323" marT="0" marB="0" anchor="ctr"/>
                </a:tc>
                <a:tc>
                  <a:txBody>
                    <a:bodyPr/>
                    <a:lstStyle/>
                    <a:p>
                      <a:pPr marL="0" marR="0">
                        <a:lnSpc>
                          <a:spcPct val="80000"/>
                        </a:lnSpc>
                        <a:spcBef>
                          <a:spcPts val="0"/>
                        </a:spcBef>
                        <a:spcAft>
                          <a:spcPts val="0"/>
                        </a:spcAft>
                      </a:pPr>
                      <a:r>
                        <a:rPr lang="en-ID" sz="1400" dirty="0">
                          <a:effectLst/>
                          <a:latin typeface="Arial Rounded MT Bold" panose="020F0704030504030204" pitchFamily="34" charset="0"/>
                          <a:cs typeface="Arial" panose="020B0604020202020204" pitchFamily="34" charset="0"/>
                        </a:rPr>
                        <a:t>Presisi</a:t>
                      </a:r>
                      <a:endParaRPr lang="en-US" sz="1400" dirty="0">
                        <a:effectLst/>
                        <a:latin typeface="Arial Rounded MT Bold" panose="020F0704030504030204" pitchFamily="34" charset="0"/>
                        <a:ea typeface="Calibri"/>
                        <a:cs typeface="Arial" panose="020B0604020202020204" pitchFamily="34" charset="0"/>
                      </a:endParaRPr>
                    </a:p>
                  </a:txBody>
                  <a:tcPr marL="58323" marR="58323" marT="0" marB="0" anchor="ctr"/>
                </a:tc>
                <a:tc>
                  <a:txBody>
                    <a:bodyPr/>
                    <a:lstStyle/>
                    <a:p>
                      <a:pPr marL="0" marR="0">
                        <a:lnSpc>
                          <a:spcPct val="80000"/>
                        </a:lnSpc>
                        <a:spcBef>
                          <a:spcPts val="0"/>
                        </a:spcBef>
                        <a:spcAft>
                          <a:spcPts val="0"/>
                        </a:spcAft>
                      </a:pPr>
                      <a:r>
                        <a:rPr lang="en-ID" sz="1400" dirty="0">
                          <a:effectLst/>
                          <a:latin typeface="Arial Rounded MT Bold" panose="020F0704030504030204" pitchFamily="34" charset="0"/>
                          <a:cs typeface="Arial" panose="020B0604020202020204" pitchFamily="34" charset="0"/>
                        </a:rPr>
                        <a:t>Melakukan suatu tugas atau aktivitas dengan keahlian dan kualitas yang tinggi dengan unjuk kerja yang cepat, halus, dan akurat serta efisien tanpa bantuan atau instruksi.</a:t>
                      </a:r>
                      <a:endParaRPr lang="en-US" sz="1400" dirty="0">
                        <a:effectLst/>
                        <a:latin typeface="Arial Rounded MT Bold" panose="020F0704030504030204" pitchFamily="34" charset="0"/>
                        <a:ea typeface="Calibri"/>
                        <a:cs typeface="Arial" panose="020B0604020202020204" pitchFamily="34" charset="0"/>
                      </a:endParaRPr>
                    </a:p>
                  </a:txBody>
                  <a:tcPr marL="58323" marR="58323" marT="0" marB="0" anchor="ctr"/>
                </a:tc>
                <a:extLst>
                  <a:ext uri="{0D108BD9-81ED-4DB2-BD59-A6C34878D82A}">
                    <a16:rowId xmlns="" xmlns:a16="http://schemas.microsoft.com/office/drawing/2014/main" val="10003"/>
                  </a:ext>
                </a:extLst>
              </a:tr>
              <a:tr h="992120">
                <a:tc>
                  <a:txBody>
                    <a:bodyPr/>
                    <a:lstStyle/>
                    <a:p>
                      <a:pPr marL="0" marR="0" algn="ctr">
                        <a:lnSpc>
                          <a:spcPct val="80000"/>
                        </a:lnSpc>
                        <a:spcBef>
                          <a:spcPts val="0"/>
                        </a:spcBef>
                        <a:spcAft>
                          <a:spcPts val="0"/>
                        </a:spcAft>
                      </a:pPr>
                      <a:r>
                        <a:rPr lang="en-ID" sz="1400">
                          <a:effectLst/>
                          <a:latin typeface="Arial Rounded MT Bold" panose="020F0704030504030204" pitchFamily="34" charset="0"/>
                          <a:cs typeface="Arial" panose="020B0604020202020204" pitchFamily="34" charset="0"/>
                        </a:rPr>
                        <a:t>4.</a:t>
                      </a:r>
                      <a:endParaRPr lang="en-US" sz="1400">
                        <a:effectLst/>
                        <a:latin typeface="Arial Rounded MT Bold" panose="020F0704030504030204" pitchFamily="34" charset="0"/>
                        <a:ea typeface="Calibri"/>
                        <a:cs typeface="Arial" panose="020B0604020202020204" pitchFamily="34" charset="0"/>
                      </a:endParaRPr>
                    </a:p>
                  </a:txBody>
                  <a:tcPr marL="58323" marR="58323" marT="0" marB="0" anchor="ctr"/>
                </a:tc>
                <a:tc>
                  <a:txBody>
                    <a:bodyPr/>
                    <a:lstStyle/>
                    <a:p>
                      <a:pPr marL="0" marR="0">
                        <a:lnSpc>
                          <a:spcPct val="80000"/>
                        </a:lnSpc>
                        <a:spcBef>
                          <a:spcPts val="0"/>
                        </a:spcBef>
                        <a:spcAft>
                          <a:spcPts val="0"/>
                        </a:spcAft>
                      </a:pPr>
                      <a:r>
                        <a:rPr lang="en-ID" sz="1400" dirty="0">
                          <a:effectLst/>
                          <a:latin typeface="Arial Rounded MT Bold" panose="020F0704030504030204" pitchFamily="34" charset="0"/>
                          <a:cs typeface="Arial" panose="020B0604020202020204" pitchFamily="34" charset="0"/>
                        </a:rPr>
                        <a:t>Menjadi gerakan alami (adaptation)</a:t>
                      </a:r>
                      <a:endParaRPr lang="en-US" sz="1400" dirty="0">
                        <a:effectLst/>
                        <a:latin typeface="Arial Rounded MT Bold" panose="020F0704030504030204" pitchFamily="34" charset="0"/>
                        <a:ea typeface="Calibri"/>
                        <a:cs typeface="Arial" panose="020B0604020202020204" pitchFamily="34" charset="0"/>
                      </a:endParaRPr>
                    </a:p>
                  </a:txBody>
                  <a:tcPr marL="58323" marR="58323" marT="0" marB="0" anchor="ctr"/>
                </a:tc>
                <a:tc>
                  <a:txBody>
                    <a:bodyPr/>
                    <a:lstStyle/>
                    <a:p>
                      <a:pPr marL="0" marR="0" indent="0">
                        <a:lnSpc>
                          <a:spcPct val="80000"/>
                        </a:lnSpc>
                        <a:spcBef>
                          <a:spcPts val="0"/>
                        </a:spcBef>
                        <a:spcAft>
                          <a:spcPts val="0"/>
                        </a:spcAft>
                      </a:pPr>
                      <a:r>
                        <a:rPr lang="en-ID" sz="1400" dirty="0">
                          <a:effectLst/>
                          <a:latin typeface="Arial Rounded MT Bold" panose="020F0704030504030204" pitchFamily="34" charset="0"/>
                          <a:cs typeface="Arial" panose="020B0604020202020204" pitchFamily="34" charset="0"/>
                        </a:rPr>
                        <a:t>Menjadi gerakan alami yang diciptakan sendiri atas dasar gerakan yang sudah dikuasai sebelumnya.</a:t>
                      </a:r>
                      <a:endParaRPr lang="en-US" sz="1400" dirty="0">
                        <a:effectLst/>
                        <a:latin typeface="Arial Rounded MT Bold" panose="020F0704030504030204" pitchFamily="34" charset="0"/>
                        <a:ea typeface="Calibri"/>
                        <a:cs typeface="Arial" panose="020B0604020202020204" pitchFamily="34" charset="0"/>
                      </a:endParaRPr>
                    </a:p>
                  </a:txBody>
                  <a:tcPr marL="58323" marR="58323" marT="0" marB="0" anchor="ctr"/>
                </a:tc>
                <a:tc>
                  <a:txBody>
                    <a:bodyPr/>
                    <a:lstStyle/>
                    <a:p>
                      <a:pPr marL="0" marR="0">
                        <a:lnSpc>
                          <a:spcPct val="80000"/>
                        </a:lnSpc>
                        <a:spcBef>
                          <a:spcPts val="0"/>
                        </a:spcBef>
                        <a:spcAft>
                          <a:spcPts val="0"/>
                        </a:spcAft>
                      </a:pPr>
                      <a:r>
                        <a:rPr lang="en-ID" sz="1400" dirty="0">
                          <a:effectLst/>
                          <a:latin typeface="Arial Rounded MT Bold" panose="020F0704030504030204" pitchFamily="34" charset="0"/>
                          <a:cs typeface="Arial" panose="020B0604020202020204" pitchFamily="34" charset="0"/>
                        </a:rPr>
                        <a:t>Artikulasi</a:t>
                      </a:r>
                      <a:endParaRPr lang="en-US" sz="1400" dirty="0">
                        <a:effectLst/>
                        <a:latin typeface="Arial Rounded MT Bold" panose="020F0704030504030204" pitchFamily="34" charset="0"/>
                        <a:ea typeface="Calibri"/>
                        <a:cs typeface="Arial" panose="020B0604020202020204" pitchFamily="34" charset="0"/>
                      </a:endParaRPr>
                    </a:p>
                  </a:txBody>
                  <a:tcPr marL="58323" marR="58323" marT="0" marB="0" anchor="ctr"/>
                </a:tc>
                <a:tc>
                  <a:txBody>
                    <a:bodyPr/>
                    <a:lstStyle/>
                    <a:p>
                      <a:pPr marL="0" marR="0">
                        <a:lnSpc>
                          <a:spcPct val="80000"/>
                        </a:lnSpc>
                        <a:spcBef>
                          <a:spcPts val="0"/>
                        </a:spcBef>
                        <a:spcAft>
                          <a:spcPts val="0"/>
                        </a:spcAft>
                      </a:pPr>
                      <a:r>
                        <a:rPr lang="en-ID" sz="1400" dirty="0">
                          <a:effectLst/>
                          <a:latin typeface="Arial Rounded MT Bold" panose="020F0704030504030204" pitchFamily="34" charset="0"/>
                          <a:cs typeface="Arial" panose="020B0604020202020204" pitchFamily="34" charset="0"/>
                        </a:rPr>
                        <a:t>Keterampilan berkembang dengan baik sehingga seseorang dapat mengubah pola gerakan sesuai dengan persyaratan khusus untuk dapat digunakan mengatasi situasi problem yang tidak sesuai SOP.</a:t>
                      </a:r>
                      <a:endParaRPr lang="en-US" sz="1400" dirty="0">
                        <a:effectLst/>
                        <a:latin typeface="Arial Rounded MT Bold" panose="020F0704030504030204" pitchFamily="34" charset="0"/>
                        <a:ea typeface="Calibri"/>
                        <a:cs typeface="Arial" panose="020B0604020202020204" pitchFamily="34" charset="0"/>
                      </a:endParaRPr>
                    </a:p>
                  </a:txBody>
                  <a:tcPr marL="58323" marR="58323" marT="0" marB="0" anchor="ctr"/>
                </a:tc>
                <a:extLst>
                  <a:ext uri="{0D108BD9-81ED-4DB2-BD59-A6C34878D82A}">
                    <a16:rowId xmlns="" xmlns:a16="http://schemas.microsoft.com/office/drawing/2014/main" val="10004"/>
                  </a:ext>
                </a:extLst>
              </a:tr>
              <a:tr h="595271">
                <a:tc>
                  <a:txBody>
                    <a:bodyPr/>
                    <a:lstStyle/>
                    <a:p>
                      <a:pPr marL="0" marR="0" algn="ctr">
                        <a:lnSpc>
                          <a:spcPct val="80000"/>
                        </a:lnSpc>
                        <a:spcBef>
                          <a:spcPts val="0"/>
                        </a:spcBef>
                        <a:spcAft>
                          <a:spcPts val="0"/>
                        </a:spcAft>
                      </a:pPr>
                      <a:r>
                        <a:rPr lang="en-ID" sz="1400" dirty="0">
                          <a:effectLst/>
                          <a:latin typeface="Arial Rounded MT Bold" panose="020F0704030504030204" pitchFamily="34" charset="0"/>
                          <a:cs typeface="Arial" panose="020B0604020202020204" pitchFamily="34" charset="0"/>
                        </a:rPr>
                        <a:t>5.</a:t>
                      </a:r>
                      <a:endParaRPr lang="en-US" sz="1400" dirty="0">
                        <a:effectLst/>
                        <a:latin typeface="Arial Rounded MT Bold" panose="020F0704030504030204" pitchFamily="34" charset="0"/>
                        <a:ea typeface="Calibri"/>
                        <a:cs typeface="Arial" panose="020B0604020202020204" pitchFamily="34" charset="0"/>
                      </a:endParaRPr>
                    </a:p>
                  </a:txBody>
                  <a:tcPr marL="58323" marR="58323" marT="0" marB="0" anchor="ctr"/>
                </a:tc>
                <a:tc>
                  <a:txBody>
                    <a:bodyPr/>
                    <a:lstStyle/>
                    <a:p>
                      <a:pPr marL="0" marR="0">
                        <a:lnSpc>
                          <a:spcPct val="80000"/>
                        </a:lnSpc>
                        <a:spcBef>
                          <a:spcPts val="0"/>
                        </a:spcBef>
                        <a:spcAft>
                          <a:spcPts val="0"/>
                        </a:spcAft>
                      </a:pPr>
                      <a:r>
                        <a:rPr lang="en-ID" sz="1400" dirty="0">
                          <a:effectLst/>
                          <a:latin typeface="Arial Rounded MT Bold" panose="020F0704030504030204" pitchFamily="34" charset="0"/>
                          <a:cs typeface="Arial" panose="020B0604020202020204" pitchFamily="34" charset="0"/>
                        </a:rPr>
                        <a:t>Menjadi tindakan orisinal (origination)</a:t>
                      </a:r>
                      <a:endParaRPr lang="en-US" sz="1400" dirty="0">
                        <a:effectLst/>
                        <a:latin typeface="Arial Rounded MT Bold" panose="020F0704030504030204" pitchFamily="34" charset="0"/>
                        <a:ea typeface="Calibri"/>
                        <a:cs typeface="Arial" panose="020B0604020202020204" pitchFamily="34" charset="0"/>
                      </a:endParaRPr>
                    </a:p>
                  </a:txBody>
                  <a:tcPr marL="58323" marR="58323" marT="0" marB="0" anchor="ctr"/>
                </a:tc>
                <a:tc>
                  <a:txBody>
                    <a:bodyPr/>
                    <a:lstStyle/>
                    <a:p>
                      <a:pPr marL="0" marR="0" indent="0">
                        <a:lnSpc>
                          <a:spcPct val="80000"/>
                        </a:lnSpc>
                        <a:spcBef>
                          <a:spcPts val="0"/>
                        </a:spcBef>
                        <a:spcAft>
                          <a:spcPts val="0"/>
                        </a:spcAft>
                      </a:pPr>
                      <a:r>
                        <a:rPr lang="en-ID" sz="1400" dirty="0">
                          <a:effectLst/>
                          <a:latin typeface="Arial Rounded MT Bold" panose="020F0704030504030204" pitchFamily="34" charset="0"/>
                          <a:cs typeface="Arial" panose="020B0604020202020204" pitchFamily="34" charset="0"/>
                        </a:rPr>
                        <a:t>Menjadi gerakan baru yang orisinal dan sukar ditiru oleh orang lain dan menjadi ciri khasnya.</a:t>
                      </a:r>
                      <a:endParaRPr lang="en-US" sz="1400" dirty="0">
                        <a:effectLst/>
                        <a:latin typeface="Arial Rounded MT Bold" panose="020F0704030504030204" pitchFamily="34" charset="0"/>
                        <a:ea typeface="Calibri"/>
                        <a:cs typeface="Arial" panose="020B0604020202020204" pitchFamily="34" charset="0"/>
                      </a:endParaRPr>
                    </a:p>
                  </a:txBody>
                  <a:tcPr marL="58323" marR="58323" marT="0" marB="0" anchor="ctr"/>
                </a:tc>
                <a:tc>
                  <a:txBody>
                    <a:bodyPr/>
                    <a:lstStyle/>
                    <a:p>
                      <a:pPr marL="0" marR="0">
                        <a:lnSpc>
                          <a:spcPct val="80000"/>
                        </a:lnSpc>
                        <a:spcBef>
                          <a:spcPts val="0"/>
                        </a:spcBef>
                        <a:spcAft>
                          <a:spcPts val="0"/>
                        </a:spcAft>
                      </a:pPr>
                      <a:r>
                        <a:rPr lang="en-ID" sz="1400" dirty="0">
                          <a:effectLst/>
                          <a:latin typeface="Arial Rounded MT Bold" panose="020F0704030504030204" pitchFamily="34" charset="0"/>
                          <a:cs typeface="Arial" panose="020B0604020202020204" pitchFamily="34" charset="0"/>
                        </a:rPr>
                        <a:t>Naturalisasi</a:t>
                      </a:r>
                      <a:endParaRPr lang="en-US" sz="1400" dirty="0">
                        <a:effectLst/>
                        <a:latin typeface="Arial Rounded MT Bold" panose="020F0704030504030204" pitchFamily="34" charset="0"/>
                        <a:ea typeface="Calibri"/>
                        <a:cs typeface="Arial" panose="020B0604020202020204" pitchFamily="34" charset="0"/>
                      </a:endParaRPr>
                    </a:p>
                  </a:txBody>
                  <a:tcPr marL="58323" marR="58323" marT="0" marB="0" anchor="ctr"/>
                </a:tc>
                <a:tc>
                  <a:txBody>
                    <a:bodyPr/>
                    <a:lstStyle/>
                    <a:p>
                      <a:pPr marL="0" marR="0">
                        <a:lnSpc>
                          <a:spcPct val="80000"/>
                        </a:lnSpc>
                        <a:spcBef>
                          <a:spcPts val="0"/>
                        </a:spcBef>
                        <a:spcAft>
                          <a:spcPts val="0"/>
                        </a:spcAft>
                      </a:pPr>
                      <a:r>
                        <a:rPr lang="en-ID" sz="1400" dirty="0">
                          <a:effectLst/>
                          <a:latin typeface="Arial Rounded MT Bold" panose="020F0704030504030204" pitchFamily="34" charset="0"/>
                          <a:cs typeface="Arial" panose="020B0604020202020204" pitchFamily="34" charset="0"/>
                        </a:rPr>
                        <a:t>Melakukan unjuk kerja level tinggi secara alamiah, tanpa perlu </a:t>
                      </a:r>
                      <a:r>
                        <a:rPr lang="en-ID" sz="1400" dirty="0" smtClean="0">
                          <a:effectLst/>
                          <a:latin typeface="Arial Rounded MT Bold" panose="020F0704030504030204" pitchFamily="34" charset="0"/>
                          <a:cs typeface="Arial" panose="020B0604020202020204" pitchFamily="34" charset="0"/>
                        </a:rPr>
                        <a:t>berfikir </a:t>
                      </a:r>
                      <a:r>
                        <a:rPr lang="en-ID" sz="1400" dirty="0">
                          <a:effectLst/>
                          <a:latin typeface="Arial Rounded MT Bold" panose="020F0704030504030204" pitchFamily="34" charset="0"/>
                          <a:cs typeface="Arial" panose="020B0604020202020204" pitchFamily="34" charset="0"/>
                        </a:rPr>
                        <a:t>lama dengan </a:t>
                      </a:r>
                      <a:r>
                        <a:rPr lang="en-ID" sz="1400" dirty="0" smtClean="0">
                          <a:effectLst/>
                          <a:latin typeface="Arial Rounded MT Bold" panose="020F0704030504030204" pitchFamily="34" charset="0"/>
                          <a:cs typeface="Arial" panose="020B0604020202020204" pitchFamily="34" charset="0"/>
                        </a:rPr>
                        <a:t>mengreasi </a:t>
                      </a:r>
                      <a:r>
                        <a:rPr lang="en-ID" sz="1400" dirty="0">
                          <a:effectLst/>
                          <a:latin typeface="Arial Rounded MT Bold" panose="020F0704030504030204" pitchFamily="34" charset="0"/>
                          <a:cs typeface="Arial" panose="020B0604020202020204" pitchFamily="34" charset="0"/>
                        </a:rPr>
                        <a:t>langkah kerja baru.</a:t>
                      </a:r>
                      <a:endParaRPr lang="en-US" sz="1400" dirty="0">
                        <a:effectLst/>
                        <a:latin typeface="Arial Rounded MT Bold" panose="020F0704030504030204" pitchFamily="34" charset="0"/>
                        <a:ea typeface="Calibri"/>
                        <a:cs typeface="Arial" panose="020B0604020202020204" pitchFamily="34" charset="0"/>
                      </a:endParaRPr>
                    </a:p>
                  </a:txBody>
                  <a:tcPr marL="58323" marR="58323" marT="0" marB="0" anchor="ctr"/>
                </a:tc>
                <a:extLst>
                  <a:ext uri="{0D108BD9-81ED-4DB2-BD59-A6C34878D82A}">
                    <a16:rowId xmlns="" xmlns:a16="http://schemas.microsoft.com/office/drawing/2014/main" val="10005"/>
                  </a:ext>
                </a:extLst>
              </a:tr>
            </a:tbl>
          </a:graphicData>
        </a:graphic>
      </p:graphicFrame>
      <p:grpSp>
        <p:nvGrpSpPr>
          <p:cNvPr id="4" name="Group 3"/>
          <p:cNvGrpSpPr/>
          <p:nvPr/>
        </p:nvGrpSpPr>
        <p:grpSpPr>
          <a:xfrm>
            <a:off x="310109" y="6334391"/>
            <a:ext cx="3968102" cy="540000"/>
            <a:chOff x="310109" y="6334391"/>
            <a:chExt cx="3968102" cy="540000"/>
          </a:xfrm>
        </p:grpSpPr>
        <p:pic>
          <p:nvPicPr>
            <p:cNvPr id="6" name="Picture 5"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7" name="TextBox 6"/>
            <p:cNvSpPr txBox="1"/>
            <p:nvPr/>
          </p:nvSpPr>
          <p:spPr>
            <a:xfrm>
              <a:off x="776931" y="6446619"/>
              <a:ext cx="3501280" cy="338554"/>
            </a:xfrm>
            <a:prstGeom prst="rect">
              <a:avLst/>
            </a:prstGeom>
            <a:noFill/>
          </p:spPr>
          <p:txBody>
            <a:bodyPr wrap="none" rtlCol="0">
              <a:spAutoFit/>
            </a:bodyPr>
            <a:lstStyle/>
            <a:p>
              <a:pPr defTabSz="457200"/>
              <a:r>
                <a:rPr lang="en-US" sz="1600" b="1" i="1" dirty="0">
                  <a:solidFill>
                    <a:srgbClr val="002060"/>
                  </a:solidFill>
                </a:rPr>
                <a:t>Subdit Kurikulum, Direktorat PSMK</a:t>
              </a:r>
            </a:p>
          </p:txBody>
        </p:sp>
      </p:grpSp>
    </p:spTree>
    <p:extLst>
      <p:ext uri="{BB962C8B-B14F-4D97-AF65-F5344CB8AC3E}">
        <p14:creationId xmlns:p14="http://schemas.microsoft.com/office/powerpoint/2010/main" val="4195998071"/>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801471" y="470647"/>
            <a:ext cx="8610600" cy="746498"/>
          </a:xfrm>
        </p:spPr>
        <p:txBody>
          <a:bodyPr>
            <a:noAutofit/>
          </a:bodyPr>
          <a:lstStyle/>
          <a:p>
            <a:r>
              <a:rPr lang="sv-SE" sz="2800" b="1" dirty="0">
                <a:latin typeface="Arial Rounded MT Bold" panose="020F0704030504030204" pitchFamily="34" charset="0"/>
                <a:cs typeface="Arial" panose="020B0604020202020204" pitchFamily="34" charset="0"/>
              </a:rPr>
              <a:t>RINCIAN GRADASI SIKAP, PENGETAHUAN,</a:t>
            </a:r>
            <a:r>
              <a:rPr lang="id-ID" sz="2800" b="1" dirty="0">
                <a:latin typeface="Arial Rounded MT Bold" panose="020F0704030504030204" pitchFamily="34" charset="0"/>
                <a:cs typeface="Arial" panose="020B0604020202020204" pitchFamily="34" charset="0"/>
              </a:rPr>
              <a:t/>
            </a:r>
            <a:br>
              <a:rPr lang="id-ID" sz="2800" b="1" dirty="0">
                <a:latin typeface="Arial Rounded MT Bold" panose="020F0704030504030204" pitchFamily="34" charset="0"/>
                <a:cs typeface="Arial" panose="020B0604020202020204" pitchFamily="34" charset="0"/>
              </a:rPr>
            </a:br>
            <a:r>
              <a:rPr lang="sv-SE" sz="2800" b="1" dirty="0">
                <a:latin typeface="Arial Rounded MT Bold" panose="020F0704030504030204" pitchFamily="34" charset="0"/>
                <a:cs typeface="Arial" panose="020B0604020202020204" pitchFamily="34" charset="0"/>
              </a:rPr>
              <a:t>DAN KETERAMPILAN</a:t>
            </a:r>
            <a:endParaRPr lang="en-US" sz="2800" b="1" dirty="0">
              <a:latin typeface="Arial Rounded MT Bold" panose="020F070403050403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131152099"/>
              </p:ext>
            </p:extLst>
          </p:nvPr>
        </p:nvGraphicFramePr>
        <p:xfrm>
          <a:off x="485273" y="1425040"/>
          <a:ext cx="11233483" cy="4811029"/>
        </p:xfrm>
        <a:graphic>
          <a:graphicData uri="http://schemas.openxmlformats.org/drawingml/2006/table">
            <a:tbl>
              <a:tblPr firstRow="1" bandRow="1">
                <a:tableStyleId>{5C22544A-7EE6-4342-B048-85BDC9FD1C3A}</a:tableStyleId>
              </a:tblPr>
              <a:tblGrid>
                <a:gridCol w="2306877">
                  <a:extLst>
                    <a:ext uri="{9D8B030D-6E8A-4147-A177-3AD203B41FA5}">
                      <a16:colId xmlns="" xmlns:a16="http://schemas.microsoft.com/office/drawing/2014/main" val="20000"/>
                    </a:ext>
                  </a:extLst>
                </a:gridCol>
                <a:gridCol w="2306876">
                  <a:extLst>
                    <a:ext uri="{9D8B030D-6E8A-4147-A177-3AD203B41FA5}">
                      <a16:colId xmlns="" xmlns:a16="http://schemas.microsoft.com/office/drawing/2014/main" val="20001"/>
                    </a:ext>
                  </a:extLst>
                </a:gridCol>
                <a:gridCol w="2005979">
                  <a:extLst>
                    <a:ext uri="{9D8B030D-6E8A-4147-A177-3AD203B41FA5}">
                      <a16:colId xmlns="" xmlns:a16="http://schemas.microsoft.com/office/drawing/2014/main" val="20002"/>
                    </a:ext>
                  </a:extLst>
                </a:gridCol>
                <a:gridCol w="1854654">
                  <a:extLst>
                    <a:ext uri="{9D8B030D-6E8A-4147-A177-3AD203B41FA5}">
                      <a16:colId xmlns="" xmlns:a16="http://schemas.microsoft.com/office/drawing/2014/main" val="20003"/>
                    </a:ext>
                  </a:extLst>
                </a:gridCol>
                <a:gridCol w="2759097">
                  <a:extLst>
                    <a:ext uri="{9D8B030D-6E8A-4147-A177-3AD203B41FA5}">
                      <a16:colId xmlns="" xmlns:a16="http://schemas.microsoft.com/office/drawing/2014/main" val="20004"/>
                    </a:ext>
                  </a:extLst>
                </a:gridCol>
              </a:tblGrid>
              <a:tr h="588317">
                <a:tc rowSpan="2">
                  <a:txBody>
                    <a:bodyPr/>
                    <a:lstStyle/>
                    <a:p>
                      <a:pPr algn="ctr"/>
                      <a:r>
                        <a:rPr lang="id-ID" sz="2400" b="0" dirty="0" smtClean="0">
                          <a:solidFill>
                            <a:schemeClr val="bg1"/>
                          </a:solidFill>
                          <a:latin typeface="Arial Rounded MT Bold" panose="020F0704030504030204" pitchFamily="34" charset="0"/>
                          <a:cs typeface="Arial" panose="020B0604020202020204" pitchFamily="34" charset="0"/>
                        </a:rPr>
                        <a:t>Sikap </a:t>
                      </a:r>
                      <a:endParaRPr lang="id-ID" sz="2400" b="0" dirty="0">
                        <a:solidFill>
                          <a:schemeClr val="bg1"/>
                        </a:solidFill>
                        <a:latin typeface="Arial Rounded MT Bold" panose="020F07040305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rowSpan="2">
                  <a:txBody>
                    <a:bodyPr/>
                    <a:lstStyle/>
                    <a:p>
                      <a:pPr algn="ctr"/>
                      <a:r>
                        <a:rPr lang="sv-SE" sz="2400" b="0" dirty="0" smtClean="0">
                          <a:solidFill>
                            <a:schemeClr val="bg1"/>
                          </a:solidFill>
                          <a:latin typeface="Arial Rounded MT Bold" panose="020F0704030504030204" pitchFamily="34" charset="0"/>
                          <a:cs typeface="Arial" panose="020B0604020202020204" pitchFamily="34" charset="0"/>
                        </a:rPr>
                        <a:t>Pengetahuan</a:t>
                      </a:r>
                      <a:endParaRPr lang="id-ID" sz="2400" b="0" dirty="0">
                        <a:solidFill>
                          <a:schemeClr val="bg1"/>
                        </a:solidFill>
                        <a:latin typeface="Arial Rounded MT Bold" panose="020F07040305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gridSpan="3">
                  <a:txBody>
                    <a:bodyPr/>
                    <a:lstStyle/>
                    <a:p>
                      <a:pPr algn="ctr"/>
                      <a:r>
                        <a:rPr lang="sv-SE" sz="2400" b="0" dirty="0" smtClean="0">
                          <a:solidFill>
                            <a:schemeClr val="bg1"/>
                          </a:solidFill>
                          <a:latin typeface="Arial Rounded MT Bold" panose="020F0704030504030204" pitchFamily="34" charset="0"/>
                          <a:cs typeface="Arial" panose="020B0604020202020204" pitchFamily="34" charset="0"/>
                        </a:rPr>
                        <a:t>Keterampilan</a:t>
                      </a:r>
                      <a:endParaRPr lang="id-ID" sz="2400" b="0" dirty="0">
                        <a:solidFill>
                          <a:schemeClr val="bg1"/>
                        </a:solidFill>
                        <a:latin typeface="Arial Rounded MT Bold" panose="020F07040305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hMerge="1">
                  <a:txBody>
                    <a:bodyPr/>
                    <a:lstStyle/>
                    <a:p>
                      <a:endParaRPr lang="en-US" dirty="0"/>
                    </a:p>
                  </a:txBody>
                  <a:tcPr/>
                </a:tc>
                <a:tc hMerge="1">
                  <a:txBody>
                    <a:bodyPr/>
                    <a:lstStyle/>
                    <a:p>
                      <a:endParaRPr lang="en-US" dirty="0"/>
                    </a:p>
                  </a:txBody>
                  <a:tcPr/>
                </a:tc>
                <a:extLst>
                  <a:ext uri="{0D108BD9-81ED-4DB2-BD59-A6C34878D82A}">
                    <a16:rowId xmlns="" xmlns:a16="http://schemas.microsoft.com/office/drawing/2014/main" val="10000"/>
                  </a:ext>
                </a:extLst>
              </a:tr>
              <a:tr h="482936">
                <a:tc vMerge="1">
                  <a:txBody>
                    <a:bodyPr/>
                    <a:lstStyle/>
                    <a:p>
                      <a:pPr algn="ctr"/>
                      <a:endParaRPr lang="id-ID" sz="2000" b="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id-ID" sz="2000" b="0" dirty="0">
                        <a:solidFill>
                          <a:srgbClr val="0070C0"/>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400" b="0" dirty="0" smtClean="0">
                          <a:solidFill>
                            <a:schemeClr val="bg1"/>
                          </a:solidFill>
                          <a:latin typeface="Arial Rounded MT Bold" panose="020F0704030504030204" pitchFamily="34" charset="0"/>
                          <a:cs typeface="Arial" panose="020B0604020202020204" pitchFamily="34" charset="0"/>
                        </a:rPr>
                        <a:t>Abst</a:t>
                      </a:r>
                      <a:r>
                        <a:rPr lang="en-US" sz="2400" b="0" dirty="0" smtClean="0">
                          <a:solidFill>
                            <a:schemeClr val="bg1"/>
                          </a:solidFill>
                          <a:latin typeface="Arial Rounded MT Bold" panose="020F0704030504030204" pitchFamily="34" charset="0"/>
                          <a:cs typeface="Arial" panose="020B0604020202020204" pitchFamily="34" charset="0"/>
                        </a:rPr>
                        <a:t>r</a:t>
                      </a:r>
                      <a:r>
                        <a:rPr lang="id-ID" sz="2400" b="0" dirty="0" smtClean="0">
                          <a:solidFill>
                            <a:schemeClr val="bg1"/>
                          </a:solidFill>
                          <a:latin typeface="Arial Rounded MT Bold" panose="020F0704030504030204" pitchFamily="34" charset="0"/>
                          <a:cs typeface="Arial" panose="020B0604020202020204" pitchFamily="34" charset="0"/>
                        </a:rPr>
                        <a:t>ak </a:t>
                      </a:r>
                      <a:endParaRPr lang="en-US" sz="2400" b="0" dirty="0" smtClean="0">
                        <a:solidFill>
                          <a:schemeClr val="bg1"/>
                        </a:solidFill>
                        <a:latin typeface="Arial Rounded MT Bold" panose="020F07040305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gridSpan="2">
                  <a:txBody>
                    <a:bodyPr/>
                    <a:lstStyle/>
                    <a:p>
                      <a:pPr algn="ctr"/>
                      <a:r>
                        <a:rPr lang="id-ID" sz="2400" b="0" dirty="0" smtClean="0">
                          <a:solidFill>
                            <a:schemeClr val="bg1"/>
                          </a:solidFill>
                          <a:latin typeface="Arial Rounded MT Bold" panose="020F0704030504030204" pitchFamily="34" charset="0"/>
                          <a:cs typeface="Arial" panose="020B0604020202020204" pitchFamily="34" charset="0"/>
                        </a:rPr>
                        <a:t>Kongkret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hMerge="1">
                  <a:txBody>
                    <a:bodyPr/>
                    <a:lstStyle/>
                    <a:p>
                      <a:pPr algn="ctr"/>
                      <a:endParaRPr lang="id-ID" sz="2000" b="1" dirty="0" smtClean="0">
                        <a:solidFill>
                          <a:schemeClr val="accent1">
                            <a:lumMod val="75000"/>
                          </a:schemeClr>
                        </a:solidFill>
                      </a:endParaRPr>
                    </a:p>
                  </a:txBody>
                  <a:tcPr/>
                </a:tc>
                <a:extLst>
                  <a:ext uri="{0D108BD9-81ED-4DB2-BD59-A6C34878D82A}">
                    <a16:rowId xmlns="" xmlns:a16="http://schemas.microsoft.com/office/drawing/2014/main" val="10001"/>
                  </a:ext>
                </a:extLst>
              </a:tr>
              <a:tr h="287248">
                <a:tc>
                  <a:txBody>
                    <a:bodyPr/>
                    <a:lstStyle/>
                    <a:p>
                      <a:pPr algn="ctr"/>
                      <a:r>
                        <a:rPr lang="en-US" sz="1600" b="0" dirty="0" smtClean="0">
                          <a:solidFill>
                            <a:schemeClr val="bg1"/>
                          </a:solidFill>
                          <a:latin typeface="Arial Rounded MT Bold" panose="020F0704030504030204" pitchFamily="34" charset="0"/>
                          <a:cs typeface="Arial" panose="020B0604020202020204" pitchFamily="34" charset="0"/>
                        </a:rPr>
                        <a:t>(</a:t>
                      </a:r>
                      <a:r>
                        <a:rPr lang="id-ID" sz="1600" b="0" dirty="0" smtClean="0">
                          <a:solidFill>
                            <a:schemeClr val="bg1"/>
                          </a:solidFill>
                          <a:latin typeface="Arial Rounded MT Bold" panose="020F0704030504030204" pitchFamily="34" charset="0"/>
                          <a:cs typeface="Arial" panose="020B0604020202020204" pitchFamily="34" charset="0"/>
                        </a:rPr>
                        <a:t>Krathwohl</a:t>
                      </a:r>
                      <a:r>
                        <a:rPr lang="en-US" sz="1600" b="0" dirty="0" smtClean="0">
                          <a:solidFill>
                            <a:schemeClr val="bg1"/>
                          </a:solidFill>
                          <a:latin typeface="Arial Rounded MT Bold" panose="020F0704030504030204" pitchFamily="34" charset="0"/>
                          <a:cs typeface="Arial" panose="020B0604020202020204" pitchFamily="34" charset="0"/>
                        </a:rPr>
                        <a:t>)</a:t>
                      </a:r>
                      <a:endParaRPr lang="id-ID" sz="1600" b="0" dirty="0">
                        <a:solidFill>
                          <a:schemeClr val="bg1"/>
                        </a:solidFill>
                        <a:latin typeface="Arial Rounded MT Bold" panose="020F07040305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dirty="0" smtClean="0">
                          <a:solidFill>
                            <a:schemeClr val="bg1"/>
                          </a:solidFill>
                          <a:latin typeface="Arial Rounded MT Bold" panose="020F0704030504030204" pitchFamily="34" charset="0"/>
                          <a:cs typeface="Arial" panose="020B0604020202020204" pitchFamily="34" charset="0"/>
                        </a:rPr>
                        <a:t>(Bloom)</a:t>
                      </a:r>
                      <a:endParaRPr lang="id-ID" sz="1600" b="0" dirty="0">
                        <a:solidFill>
                          <a:schemeClr val="bg1"/>
                        </a:solidFill>
                        <a:latin typeface="Arial Rounded MT Bold" panose="020F07040305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bg1"/>
                          </a:solidFill>
                          <a:latin typeface="Arial Rounded MT Bold" panose="020F0704030504030204" pitchFamily="34" charset="0"/>
                          <a:cs typeface="Arial" panose="020B0604020202020204" pitchFamily="34" charset="0"/>
                        </a:rPr>
                        <a:t>(Dyers)</a:t>
                      </a:r>
                      <a:endParaRPr lang="id-ID" sz="1600" b="0" dirty="0" smtClean="0">
                        <a:solidFill>
                          <a:schemeClr val="bg1"/>
                        </a:solidFill>
                        <a:latin typeface="Arial Rounded MT Bold" panose="020F07040305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0" dirty="0" smtClean="0">
                          <a:solidFill>
                            <a:schemeClr val="bg1"/>
                          </a:solidFill>
                          <a:latin typeface="Arial Rounded MT Bold" panose="020F0704030504030204" pitchFamily="34" charset="0"/>
                          <a:cs typeface="Arial" panose="020B0604020202020204" pitchFamily="34" charset="0"/>
                        </a:rPr>
                        <a:t>(Dave)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0" dirty="0" smtClean="0">
                          <a:solidFill>
                            <a:schemeClr val="bg1"/>
                          </a:solidFill>
                          <a:latin typeface="Arial Rounded MT Bold" panose="020F0704030504030204" pitchFamily="34" charset="0"/>
                          <a:cs typeface="Arial" panose="020B0604020202020204" pitchFamily="34" charset="0"/>
                        </a:rPr>
                        <a:t>(Simpson)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637161">
                <a:tc>
                  <a:txBody>
                    <a:bodyPr/>
                    <a:lstStyle/>
                    <a:p>
                      <a:pPr algn="ctr"/>
                      <a:r>
                        <a:rPr lang="id-ID" sz="2000" b="0" dirty="0" smtClean="0">
                          <a:solidFill>
                            <a:schemeClr val="bg1"/>
                          </a:solidFill>
                          <a:latin typeface="Arial Rounded MT Bold" panose="020F0704030504030204" pitchFamily="34" charset="0"/>
                          <a:cs typeface="Arial" panose="020B0604020202020204" pitchFamily="34" charset="0"/>
                        </a:rPr>
                        <a:t>Menerima</a:t>
                      </a:r>
                      <a:endParaRPr lang="id-ID" sz="2000" b="0" dirty="0">
                        <a:solidFill>
                          <a:schemeClr val="bg1"/>
                        </a:solidFill>
                        <a:latin typeface="Arial Rounded MT Bold" panose="020F07040305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2000" b="0" dirty="0" smtClean="0">
                          <a:solidFill>
                            <a:schemeClr val="bg1"/>
                          </a:solidFill>
                          <a:latin typeface="Arial Rounded MT Bold" panose="020F0704030504030204" pitchFamily="34" charset="0"/>
                          <a:cs typeface="Arial" panose="020B0604020202020204" pitchFamily="34" charset="0"/>
                        </a:rPr>
                        <a:t>Mengingat</a:t>
                      </a:r>
                      <a:endParaRPr lang="id-ID" sz="2000" b="0" dirty="0">
                        <a:solidFill>
                          <a:schemeClr val="bg1"/>
                        </a:solidFill>
                        <a:latin typeface="Arial Rounded MT Bold" panose="020F07040305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0" dirty="0" smtClean="0">
                          <a:solidFill>
                            <a:schemeClr val="bg1"/>
                          </a:solidFill>
                          <a:latin typeface="Arial Rounded MT Bold" panose="020F0704030504030204" pitchFamily="34" charset="0"/>
                          <a:cs typeface="Arial" panose="020B0604020202020204" pitchFamily="34" charset="0"/>
                        </a:rPr>
                        <a:t>Mengamati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sz="2000" b="0" dirty="0" smtClean="0">
                          <a:solidFill>
                            <a:schemeClr val="bg1"/>
                          </a:solidFill>
                          <a:latin typeface="Arial Rounded MT Bold" panose="020F0704030504030204" pitchFamily="34" charset="0"/>
                          <a:cs typeface="Arial" panose="020B0604020202020204" pitchFamily="34" charset="0"/>
                        </a:rPr>
                        <a:t>Imitasi</a:t>
                      </a:r>
                      <a:endParaRPr lang="en-US" sz="2000" b="0" dirty="0">
                        <a:solidFill>
                          <a:schemeClr val="bg1"/>
                        </a:solidFill>
                        <a:latin typeface="Arial Rounded MT Bold" panose="020F07040305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sz="2000" b="0" dirty="0" smtClean="0">
                          <a:solidFill>
                            <a:schemeClr val="bg1"/>
                          </a:solidFill>
                          <a:latin typeface="Arial Rounded MT Bold" panose="020F0704030504030204" pitchFamily="34" charset="0"/>
                          <a:cs typeface="Arial" panose="020B0604020202020204" pitchFamily="34" charset="0"/>
                        </a:rPr>
                        <a:t>Persepsi, Kesiapan,</a:t>
                      </a:r>
                      <a:r>
                        <a:rPr lang="en-US" sz="2000" b="0" baseline="0" dirty="0" smtClean="0">
                          <a:solidFill>
                            <a:schemeClr val="bg1"/>
                          </a:solidFill>
                          <a:latin typeface="Arial Rounded MT Bold" panose="020F0704030504030204" pitchFamily="34" charset="0"/>
                          <a:cs typeface="Arial" panose="020B0604020202020204" pitchFamily="34" charset="0"/>
                        </a:rPr>
                        <a:t> </a:t>
                      </a:r>
                    </a:p>
                    <a:p>
                      <a:pPr algn="ctr"/>
                      <a:r>
                        <a:rPr lang="en-US" sz="2000" b="0" baseline="0" dirty="0" smtClean="0">
                          <a:solidFill>
                            <a:schemeClr val="bg1"/>
                          </a:solidFill>
                          <a:latin typeface="Arial Rounded MT Bold" panose="020F0704030504030204" pitchFamily="34" charset="0"/>
                          <a:cs typeface="Arial" panose="020B0604020202020204" pitchFamily="34" charset="0"/>
                        </a:rPr>
                        <a:t>Meniru</a:t>
                      </a:r>
                      <a:endParaRPr lang="en-US" sz="2000" b="0" dirty="0">
                        <a:solidFill>
                          <a:schemeClr val="bg1"/>
                        </a:solidFill>
                        <a:latin typeface="Arial Rounded MT Bold" panose="020F07040305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569745">
                <a:tc>
                  <a:txBody>
                    <a:bodyPr/>
                    <a:lstStyle/>
                    <a:p>
                      <a:pPr algn="ctr"/>
                      <a:r>
                        <a:rPr lang="en-US" sz="2000" b="0" dirty="0" smtClean="0">
                          <a:solidFill>
                            <a:schemeClr val="bg1"/>
                          </a:solidFill>
                          <a:latin typeface="Arial Rounded MT Bold" panose="020F0704030504030204" pitchFamily="34" charset="0"/>
                          <a:cs typeface="Arial" panose="020B0604020202020204" pitchFamily="34" charset="0"/>
                        </a:rPr>
                        <a:t>Merespon</a:t>
                      </a:r>
                      <a:r>
                        <a:rPr lang="id-ID" sz="2000" b="0" dirty="0" smtClean="0">
                          <a:solidFill>
                            <a:schemeClr val="bg1"/>
                          </a:solidFill>
                          <a:latin typeface="Arial Rounded MT Bold" panose="020F0704030504030204" pitchFamily="34" charset="0"/>
                          <a:cs typeface="Arial" panose="020B0604020202020204" pitchFamily="34" charset="0"/>
                        </a:rPr>
                        <a:t> </a:t>
                      </a:r>
                      <a:endParaRPr lang="id-ID" sz="2000" b="0" dirty="0">
                        <a:solidFill>
                          <a:schemeClr val="bg1"/>
                        </a:solidFill>
                        <a:latin typeface="Arial Rounded MT Bold" panose="020F07040305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2000" b="0" dirty="0" smtClean="0">
                          <a:solidFill>
                            <a:schemeClr val="bg1"/>
                          </a:solidFill>
                          <a:latin typeface="Arial Rounded MT Bold" panose="020F0704030504030204" pitchFamily="34" charset="0"/>
                          <a:cs typeface="Arial" panose="020B0604020202020204" pitchFamily="34" charset="0"/>
                        </a:rPr>
                        <a:t>Memahami</a:t>
                      </a:r>
                      <a:endParaRPr lang="id-ID" sz="2000" b="0" dirty="0">
                        <a:solidFill>
                          <a:schemeClr val="bg1"/>
                        </a:solidFill>
                        <a:latin typeface="Arial Rounded MT Bold" panose="020F07040305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0" dirty="0" smtClean="0">
                          <a:solidFill>
                            <a:schemeClr val="bg1"/>
                          </a:solidFill>
                          <a:latin typeface="Arial Rounded MT Bold" panose="020F0704030504030204" pitchFamily="34" charset="0"/>
                          <a:cs typeface="Arial" panose="020B0604020202020204" pitchFamily="34" charset="0"/>
                        </a:rPr>
                        <a:t>Menanya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sz="2000" b="0" dirty="0">
                        <a:solidFill>
                          <a:schemeClr val="bg1"/>
                        </a:solidFill>
                        <a:latin typeface="Arial Rounded MT Bold" panose="020F07040305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l"/>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588317">
                <a:tc>
                  <a:txBody>
                    <a:bodyPr/>
                    <a:lstStyle/>
                    <a:p>
                      <a:pPr algn="ctr"/>
                      <a:r>
                        <a:rPr lang="id-ID" sz="2000" b="0" dirty="0" smtClean="0">
                          <a:solidFill>
                            <a:schemeClr val="bg1"/>
                          </a:solidFill>
                          <a:latin typeface="Arial Rounded MT Bold" panose="020F0704030504030204" pitchFamily="34" charset="0"/>
                          <a:cs typeface="Arial" panose="020B0604020202020204" pitchFamily="34" charset="0"/>
                        </a:rPr>
                        <a:t>Menghargai </a:t>
                      </a:r>
                      <a:endParaRPr lang="id-ID" sz="2000" b="0" dirty="0">
                        <a:solidFill>
                          <a:schemeClr val="bg1"/>
                        </a:solidFill>
                        <a:latin typeface="Arial Rounded MT Bold" panose="020F07040305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2000" b="0" dirty="0" smtClean="0">
                          <a:solidFill>
                            <a:schemeClr val="bg1"/>
                          </a:solidFill>
                          <a:latin typeface="Arial Rounded MT Bold" panose="020F0704030504030204" pitchFamily="34" charset="0"/>
                          <a:cs typeface="Arial" panose="020B0604020202020204" pitchFamily="34" charset="0"/>
                        </a:rPr>
                        <a:t>Menerapkan</a:t>
                      </a:r>
                      <a:endParaRPr lang="id-ID" sz="2000" b="0" dirty="0">
                        <a:solidFill>
                          <a:schemeClr val="bg1"/>
                        </a:solidFill>
                        <a:latin typeface="Arial Rounded MT Bold" panose="020F07040305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0" dirty="0" smtClean="0">
                          <a:solidFill>
                            <a:schemeClr val="bg1"/>
                          </a:solidFill>
                          <a:latin typeface="Arial Rounded MT Bold" panose="020F0704030504030204" pitchFamily="34" charset="0"/>
                          <a:cs typeface="Arial" panose="020B0604020202020204" pitchFamily="34" charset="0"/>
                        </a:rPr>
                        <a:t>Mencoba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0" dirty="0" smtClean="0">
                          <a:solidFill>
                            <a:schemeClr val="bg1"/>
                          </a:solidFill>
                          <a:latin typeface="Arial Rounded MT Bold" panose="020F0704030504030204" pitchFamily="34" charset="0"/>
                          <a:cs typeface="Arial" panose="020B0604020202020204" pitchFamily="34" charset="0"/>
                        </a:rPr>
                        <a:t>Manipulasi</a:t>
                      </a:r>
                      <a:endParaRPr lang="en-US" sz="2000" b="0" dirty="0">
                        <a:solidFill>
                          <a:schemeClr val="bg1"/>
                        </a:solidFill>
                        <a:latin typeface="Arial Rounded MT Bold" panose="020F07040305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0" dirty="0" smtClean="0">
                          <a:solidFill>
                            <a:schemeClr val="bg1"/>
                          </a:solidFill>
                          <a:latin typeface="Arial Rounded MT Bold" panose="020F0704030504030204" pitchFamily="34" charset="0"/>
                          <a:cs typeface="Arial" panose="020B0604020202020204" pitchFamily="34" charset="0"/>
                        </a:rPr>
                        <a:t>Membiasakan</a:t>
                      </a:r>
                      <a:endParaRPr lang="en-US" sz="2000" b="0" dirty="0">
                        <a:solidFill>
                          <a:schemeClr val="bg1"/>
                        </a:solidFill>
                        <a:latin typeface="Arial Rounded MT Bold" panose="020F07040305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r h="588317">
                <a:tc>
                  <a:txBody>
                    <a:bodyPr/>
                    <a:lstStyle/>
                    <a:p>
                      <a:pPr algn="ctr"/>
                      <a:r>
                        <a:rPr lang="id-ID" sz="2000" b="0" dirty="0" smtClean="0">
                          <a:solidFill>
                            <a:schemeClr val="bg1"/>
                          </a:solidFill>
                          <a:latin typeface="Arial Rounded MT Bold" panose="020F0704030504030204" pitchFamily="34" charset="0"/>
                          <a:cs typeface="Arial" panose="020B0604020202020204" pitchFamily="34" charset="0"/>
                        </a:rPr>
                        <a:t>Menghayati</a:t>
                      </a:r>
                      <a:endParaRPr lang="id-ID" sz="2000" b="0" dirty="0">
                        <a:solidFill>
                          <a:schemeClr val="bg1"/>
                        </a:solidFill>
                        <a:latin typeface="Arial Rounded MT Bold" panose="020F07040305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2000" b="0" dirty="0" smtClean="0">
                          <a:solidFill>
                            <a:schemeClr val="bg1"/>
                          </a:solidFill>
                          <a:latin typeface="Arial Rounded MT Bold" panose="020F0704030504030204" pitchFamily="34" charset="0"/>
                          <a:cs typeface="Arial" panose="020B0604020202020204" pitchFamily="34" charset="0"/>
                        </a:rPr>
                        <a:t>Menganalisis</a:t>
                      </a:r>
                      <a:endParaRPr lang="id-ID" sz="2000" b="0" dirty="0">
                        <a:solidFill>
                          <a:schemeClr val="bg1"/>
                        </a:solidFill>
                        <a:latin typeface="Arial Rounded MT Bold" panose="020F07040305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2000" b="0" dirty="0" smtClean="0">
                          <a:solidFill>
                            <a:schemeClr val="bg1"/>
                          </a:solidFill>
                          <a:latin typeface="Arial Rounded MT Bold" panose="020F0704030504030204" pitchFamily="34" charset="0"/>
                          <a:cs typeface="Arial" panose="020B0604020202020204" pitchFamily="34" charset="0"/>
                        </a:rPr>
                        <a:t>Menalar</a:t>
                      </a:r>
                      <a:endParaRPr lang="id-ID" sz="2000" b="0" dirty="0">
                        <a:solidFill>
                          <a:schemeClr val="bg1"/>
                        </a:solidFill>
                        <a:latin typeface="Arial Rounded MT Bold" panose="020F07040305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0" dirty="0" smtClean="0">
                          <a:solidFill>
                            <a:schemeClr val="bg1"/>
                          </a:solidFill>
                          <a:latin typeface="Arial Rounded MT Bold" panose="020F0704030504030204" pitchFamily="34" charset="0"/>
                          <a:cs typeface="Arial" panose="020B0604020202020204" pitchFamily="34" charset="0"/>
                        </a:rPr>
                        <a:t>Presisi</a:t>
                      </a:r>
                      <a:endParaRPr lang="en-US" sz="2000" b="0" dirty="0">
                        <a:solidFill>
                          <a:schemeClr val="bg1"/>
                        </a:solidFill>
                        <a:latin typeface="Arial Rounded MT Bold" panose="020F07040305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0" dirty="0" smtClean="0">
                          <a:solidFill>
                            <a:schemeClr val="bg1"/>
                          </a:solidFill>
                          <a:latin typeface="Arial Rounded MT Bold" panose="020F0704030504030204" pitchFamily="34" charset="0"/>
                          <a:cs typeface="Arial" panose="020B0604020202020204" pitchFamily="34" charset="0"/>
                        </a:rPr>
                        <a:t>Mahir</a:t>
                      </a:r>
                      <a:endParaRPr lang="en-US" sz="2000" b="0" dirty="0">
                        <a:solidFill>
                          <a:schemeClr val="bg1"/>
                        </a:solidFill>
                        <a:latin typeface="Arial Rounded MT Bold" panose="020F07040305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6"/>
                  </a:ext>
                </a:extLst>
              </a:tr>
              <a:tr h="505472">
                <a:tc>
                  <a:txBody>
                    <a:bodyPr/>
                    <a:lstStyle/>
                    <a:p>
                      <a:pPr algn="ctr"/>
                      <a:r>
                        <a:rPr lang="id-ID" sz="2000" b="0" dirty="0" smtClean="0">
                          <a:solidFill>
                            <a:schemeClr val="bg1"/>
                          </a:solidFill>
                          <a:latin typeface="Arial Rounded MT Bold" panose="020F0704030504030204" pitchFamily="34" charset="0"/>
                          <a:cs typeface="Arial" panose="020B0604020202020204" pitchFamily="34" charset="0"/>
                        </a:rPr>
                        <a:t>Mengamalkan</a:t>
                      </a:r>
                      <a:endParaRPr lang="id-ID" sz="2000" b="0" dirty="0">
                        <a:solidFill>
                          <a:schemeClr val="bg1"/>
                        </a:solidFill>
                        <a:latin typeface="Arial Rounded MT Bold" panose="020F07040305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2000" b="0" dirty="0" smtClean="0">
                          <a:solidFill>
                            <a:schemeClr val="bg1"/>
                          </a:solidFill>
                          <a:latin typeface="Arial Rounded MT Bold" panose="020F0704030504030204" pitchFamily="34" charset="0"/>
                          <a:cs typeface="Arial" panose="020B0604020202020204" pitchFamily="34" charset="0"/>
                        </a:rPr>
                        <a:t>Mengevaluasi</a:t>
                      </a:r>
                      <a:endParaRPr lang="id-ID" sz="2000" b="0" dirty="0">
                        <a:solidFill>
                          <a:schemeClr val="bg1"/>
                        </a:solidFill>
                        <a:latin typeface="Arial Rounded MT Bold" panose="020F07040305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000" b="0" dirty="0" smtClean="0">
                          <a:solidFill>
                            <a:schemeClr val="bg1"/>
                          </a:solidFill>
                          <a:latin typeface="Arial Rounded MT Bold" panose="020F0704030504030204" pitchFamily="34" charset="0"/>
                          <a:cs typeface="Arial" panose="020B0604020202020204" pitchFamily="34" charset="0"/>
                        </a:rPr>
                        <a:t>Menyaji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0" dirty="0" smtClean="0">
                          <a:solidFill>
                            <a:schemeClr val="bg1"/>
                          </a:solidFill>
                          <a:latin typeface="Arial Rounded MT Bold" panose="020F0704030504030204" pitchFamily="34" charset="0"/>
                          <a:cs typeface="Arial" panose="020B0604020202020204" pitchFamily="34" charset="0"/>
                        </a:rPr>
                        <a:t>Artikulasi</a:t>
                      </a:r>
                      <a:endParaRPr lang="en-US" sz="2000" b="0" dirty="0">
                        <a:solidFill>
                          <a:schemeClr val="bg1"/>
                        </a:solidFill>
                        <a:latin typeface="Arial Rounded MT Bold" panose="020F07040305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0" dirty="0" smtClean="0">
                          <a:solidFill>
                            <a:schemeClr val="bg1"/>
                          </a:solidFill>
                          <a:latin typeface="Arial Rounded MT Bold" panose="020F0704030504030204" pitchFamily="34" charset="0"/>
                          <a:cs typeface="Arial" panose="020B0604020202020204" pitchFamily="34" charset="0"/>
                        </a:rPr>
                        <a:t>Alami</a:t>
                      </a:r>
                      <a:endParaRPr lang="en-US" sz="2000" b="0" dirty="0">
                        <a:solidFill>
                          <a:schemeClr val="bg1"/>
                        </a:solidFill>
                        <a:latin typeface="Arial Rounded MT Bold" panose="020F07040305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7"/>
                  </a:ext>
                </a:extLst>
              </a:tr>
              <a:tr h="515484">
                <a:tc>
                  <a:txBody>
                    <a:bodyPr/>
                    <a:lstStyle/>
                    <a:p>
                      <a:pPr algn="ctr"/>
                      <a:endParaRPr lang="id-ID" sz="2000" b="0" dirty="0">
                        <a:solidFill>
                          <a:schemeClr val="bg1"/>
                        </a:solidFill>
                        <a:latin typeface="Arial Rounded MT Bold" panose="020F07040305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2000" b="0" dirty="0" smtClean="0">
                          <a:solidFill>
                            <a:schemeClr val="bg1"/>
                          </a:solidFill>
                          <a:latin typeface="Arial Rounded MT Bold" panose="020F0704030504030204" pitchFamily="34" charset="0"/>
                          <a:cs typeface="Arial" panose="020B0604020202020204" pitchFamily="34" charset="0"/>
                        </a:rPr>
                        <a:t>Mencipta</a:t>
                      </a:r>
                      <a:endParaRPr lang="id-ID" sz="2000" b="0" dirty="0">
                        <a:solidFill>
                          <a:schemeClr val="bg1"/>
                        </a:solidFill>
                        <a:latin typeface="Arial Rounded MT Bold" panose="020F07040305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d-ID" sz="2000" b="0" dirty="0" smtClean="0">
                          <a:solidFill>
                            <a:schemeClr val="bg1"/>
                          </a:solidFill>
                          <a:latin typeface="Arial Rounded MT Bold" panose="020F0704030504030204" pitchFamily="34" charset="0"/>
                          <a:cs typeface="Arial" panose="020B0604020202020204" pitchFamily="34" charset="0"/>
                        </a:rPr>
                        <a:t>Mencipta</a:t>
                      </a:r>
                      <a:endParaRPr lang="id-ID" sz="2000" b="0" dirty="0">
                        <a:solidFill>
                          <a:schemeClr val="bg1"/>
                        </a:solidFill>
                        <a:latin typeface="Arial Rounded MT Bold" panose="020F07040305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0" dirty="0" smtClean="0">
                          <a:solidFill>
                            <a:schemeClr val="bg1"/>
                          </a:solidFill>
                          <a:latin typeface="Arial Rounded MT Bold" panose="020F0704030504030204" pitchFamily="34" charset="0"/>
                          <a:cs typeface="Arial" panose="020B0604020202020204" pitchFamily="34" charset="0"/>
                        </a:rPr>
                        <a:t>Naturalisasi</a:t>
                      </a:r>
                      <a:endParaRPr lang="en-US" sz="2000" b="0" dirty="0">
                        <a:solidFill>
                          <a:schemeClr val="bg1"/>
                        </a:solidFill>
                        <a:latin typeface="Arial Rounded MT Bold" panose="020F07040305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0" dirty="0" smtClean="0">
                          <a:solidFill>
                            <a:schemeClr val="bg1"/>
                          </a:solidFill>
                          <a:latin typeface="Arial Rounded MT Bold" panose="020F0704030504030204" pitchFamily="34" charset="0"/>
                          <a:cs typeface="Arial" panose="020B0604020202020204" pitchFamily="34" charset="0"/>
                        </a:rPr>
                        <a:t>Orisinal</a:t>
                      </a:r>
                      <a:endParaRPr lang="en-US" sz="2000" b="0" dirty="0">
                        <a:solidFill>
                          <a:schemeClr val="bg1"/>
                        </a:solidFill>
                        <a:latin typeface="Arial Rounded MT Bold" panose="020F07040305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8"/>
                  </a:ext>
                </a:extLst>
              </a:tr>
            </a:tbl>
          </a:graphicData>
        </a:graphic>
      </p:graphicFrame>
      <p:grpSp>
        <p:nvGrpSpPr>
          <p:cNvPr id="5" name="Group 4"/>
          <p:cNvGrpSpPr/>
          <p:nvPr/>
        </p:nvGrpSpPr>
        <p:grpSpPr>
          <a:xfrm>
            <a:off x="310109" y="6334391"/>
            <a:ext cx="3968102" cy="540000"/>
            <a:chOff x="310109" y="6334391"/>
            <a:chExt cx="3968102" cy="540000"/>
          </a:xfrm>
        </p:grpSpPr>
        <p:pic>
          <p:nvPicPr>
            <p:cNvPr id="6" name="Picture 5"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7" name="TextBox 6"/>
            <p:cNvSpPr txBox="1"/>
            <p:nvPr/>
          </p:nvSpPr>
          <p:spPr>
            <a:xfrm>
              <a:off x="776931" y="6446619"/>
              <a:ext cx="3501280" cy="338554"/>
            </a:xfrm>
            <a:prstGeom prst="rect">
              <a:avLst/>
            </a:prstGeom>
            <a:noFill/>
          </p:spPr>
          <p:txBody>
            <a:bodyPr wrap="none" rtlCol="0">
              <a:spAutoFit/>
            </a:bodyPr>
            <a:lstStyle/>
            <a:p>
              <a:pPr defTabSz="457200"/>
              <a:r>
                <a:rPr lang="en-US" sz="1600" b="1" i="1" dirty="0">
                  <a:solidFill>
                    <a:srgbClr val="002060"/>
                  </a:solidFill>
                </a:rPr>
                <a:t>Subdit Kurikulum, Direktorat PSMK</a:t>
              </a:r>
            </a:p>
          </p:txBody>
        </p:sp>
      </p:grpSp>
    </p:spTree>
    <p:extLst>
      <p:ext uri="{BB962C8B-B14F-4D97-AF65-F5344CB8AC3E}">
        <p14:creationId xmlns:p14="http://schemas.microsoft.com/office/powerpoint/2010/main" val="606861958"/>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801471" y="470647"/>
            <a:ext cx="8610600" cy="746498"/>
          </a:xfrm>
        </p:spPr>
        <p:txBody>
          <a:bodyPr>
            <a:noAutofit/>
          </a:bodyPr>
          <a:lstStyle/>
          <a:p>
            <a:r>
              <a:rPr lang="en-US" sz="2800" b="1" dirty="0" smtClean="0">
                <a:latin typeface="Arial Rounded MT Bold" panose="020F0704030504030204" pitchFamily="34" charset="0"/>
                <a:cs typeface="Arial" panose="020B0604020202020204" pitchFamily="34" charset="0"/>
              </a:rPr>
              <a:t>PEMAHAMAN KOMPETENSI DASAR (KD)</a:t>
            </a:r>
            <a:endParaRPr lang="en-US" sz="2800" b="1" dirty="0">
              <a:latin typeface="Arial Rounded MT Bold" panose="020F0704030504030204" pitchFamily="34" charset="0"/>
              <a:cs typeface="Arial" panose="020B0604020202020204" pitchFamily="34" charset="0"/>
            </a:endParaRPr>
          </a:p>
        </p:txBody>
      </p:sp>
      <p:sp>
        <p:nvSpPr>
          <p:cNvPr id="5" name="Content Placeholder 2"/>
          <p:cNvSpPr txBox="1">
            <a:spLocks/>
          </p:cNvSpPr>
          <p:nvPr/>
        </p:nvSpPr>
        <p:spPr>
          <a:xfrm>
            <a:off x="1452281" y="1730424"/>
            <a:ext cx="10004612" cy="395768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nSpc>
                <a:spcPct val="80000"/>
              </a:lnSpc>
              <a:spcBef>
                <a:spcPts val="900"/>
              </a:spcBef>
              <a:buFont typeface="Arial" panose="020B0604020202020204" pitchFamily="34" charset="0"/>
              <a:buNone/>
            </a:pPr>
            <a:r>
              <a:rPr lang="en-ID" sz="2800" b="1" dirty="0" smtClean="0">
                <a:latin typeface="Arial Rounded MT Bold" panose="020F0704030504030204" pitchFamily="34" charset="0"/>
                <a:cs typeface="Arial" panose="020B0604020202020204" pitchFamily="34" charset="0"/>
              </a:rPr>
              <a:t>Kompetensi Dasar (KD):</a:t>
            </a:r>
          </a:p>
          <a:p>
            <a:pPr marL="361950" indent="-361950">
              <a:lnSpc>
                <a:spcPct val="80000"/>
              </a:lnSpc>
              <a:spcBef>
                <a:spcPts val="900"/>
              </a:spcBef>
              <a:buFont typeface="Wingdings" panose="05000000000000000000" pitchFamily="2" charset="2"/>
              <a:buChar char="§"/>
            </a:pPr>
            <a:r>
              <a:rPr lang="en-ID" sz="2800" dirty="0" smtClean="0">
                <a:latin typeface="Arial Rounded MT Bold" panose="020F0704030504030204" pitchFamily="34" charset="0"/>
                <a:cs typeface="Arial" panose="020B0604020202020204" pitchFamily="34" charset="0"/>
              </a:rPr>
              <a:t>kemampuan yang menjadi syarat untuk menguasai Kompetensi Inti (KI) yang harus dicapai peserta didik melalui proses pembelajaran.</a:t>
            </a:r>
          </a:p>
          <a:p>
            <a:pPr marL="361950" indent="-361950">
              <a:lnSpc>
                <a:spcPct val="80000"/>
              </a:lnSpc>
              <a:spcBef>
                <a:spcPts val="900"/>
              </a:spcBef>
              <a:buFont typeface="Wingdings" panose="05000000000000000000" pitchFamily="2" charset="2"/>
              <a:buChar char="§"/>
            </a:pPr>
            <a:r>
              <a:rPr lang="en-ID" sz="2800" dirty="0" smtClean="0">
                <a:latin typeface="Arial Rounded MT Bold" panose="020F0704030504030204" pitchFamily="34" charset="0"/>
                <a:cs typeface="Arial" panose="020B0604020202020204" pitchFamily="34" charset="0"/>
              </a:rPr>
              <a:t>merupakan tingkat kemampuan dalam konteks muatan pembelajaran serta perkembangan belajar yang didasarkan kepada KI dan dikembangkan berdasarkan taksonomi hasil belajar.</a:t>
            </a:r>
          </a:p>
          <a:p>
            <a:pPr marL="361950" indent="-361950">
              <a:lnSpc>
                <a:spcPct val="80000"/>
              </a:lnSpc>
              <a:spcBef>
                <a:spcPts val="900"/>
              </a:spcBef>
              <a:buFont typeface="Wingdings" panose="05000000000000000000" pitchFamily="2" charset="2"/>
              <a:buChar char="§"/>
            </a:pPr>
            <a:r>
              <a:rPr lang="en-ID" sz="2800" dirty="0" smtClean="0">
                <a:latin typeface="Arial Rounded MT Bold" panose="020F0704030504030204" pitchFamily="34" charset="0"/>
                <a:cs typeface="Arial" panose="020B0604020202020204" pitchFamily="34" charset="0"/>
              </a:rPr>
              <a:t>memuat tingkatan kompetensi berdasarkan KI dan materi.</a:t>
            </a:r>
            <a:endParaRPr lang="id-ID" sz="2800" b="1" dirty="0">
              <a:latin typeface="Arial Rounded MT Bold" panose="020F070403050403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221605699"/>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25" name="Content Placeholder 24"/>
          <p:cNvSpPr>
            <a:spLocks noGrp="1"/>
          </p:cNvSpPr>
          <p:nvPr>
            <p:ph idx="1"/>
          </p:nvPr>
        </p:nvSpPr>
        <p:spPr/>
        <p:txBody>
          <a:bodyPr/>
          <a:lstStyle/>
          <a:p>
            <a:endParaRPr lang="en-US" dirty="0"/>
          </a:p>
        </p:txBody>
      </p:sp>
      <p:pic>
        <p:nvPicPr>
          <p:cNvPr id="6168" name="Picture 24"/>
          <p:cNvPicPr>
            <a:picLocks noChangeAspect="1" noChangeArrowheads="1"/>
          </p:cNvPicPr>
          <p:nvPr/>
        </p:nvPicPr>
        <p:blipFill rotWithShape="1">
          <a:blip r:embed="rId2">
            <a:extLst>
              <a:ext uri="{28A0092B-C50C-407E-A947-70E740481C1C}">
                <a14:useLocalDpi xmlns:a14="http://schemas.microsoft.com/office/drawing/2010/main" val="0"/>
              </a:ext>
            </a:extLst>
          </a:blip>
          <a:srcRect l="31074" t="20559" r="28423" b="8388"/>
          <a:stretch/>
        </p:blipFill>
        <p:spPr bwMode="auto">
          <a:xfrm>
            <a:off x="0" y="-6264"/>
            <a:ext cx="12191999" cy="6864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719541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644153" y="860610"/>
            <a:ext cx="7418296" cy="746498"/>
          </a:xfrm>
        </p:spPr>
        <p:txBody>
          <a:bodyPr>
            <a:noAutofit/>
          </a:bodyPr>
          <a:lstStyle/>
          <a:p>
            <a:r>
              <a:rPr lang="en-US" sz="2800" b="1" dirty="0" smtClean="0">
                <a:latin typeface="Arial Rounded MT Bold" panose="020F0704030504030204" pitchFamily="34" charset="0"/>
                <a:cs typeface="Arial" panose="020B0604020202020204" pitchFamily="34" charset="0"/>
              </a:rPr>
              <a:t>PEMAHAMAN PENGUATAN</a:t>
            </a:r>
            <a:br>
              <a:rPr lang="en-US" sz="2800" b="1" dirty="0" smtClean="0">
                <a:latin typeface="Arial Rounded MT Bold" panose="020F0704030504030204" pitchFamily="34" charset="0"/>
                <a:cs typeface="Arial" panose="020B0604020202020204" pitchFamily="34" charset="0"/>
              </a:rPr>
            </a:br>
            <a:r>
              <a:rPr lang="en-US" sz="2800" b="1" dirty="0" smtClean="0">
                <a:latin typeface="Arial Rounded MT Bold" panose="020F0704030504030204" pitchFamily="34" charset="0"/>
                <a:cs typeface="Arial" panose="020B0604020202020204" pitchFamily="34" charset="0"/>
              </a:rPr>
              <a:t>PENDIDIKAN KARAKTER</a:t>
            </a:r>
            <a:endParaRPr lang="en-US" sz="2800" b="1" dirty="0">
              <a:latin typeface="Arial Rounded MT Bold" panose="020F0704030504030204" pitchFamily="34" charset="0"/>
              <a:cs typeface="Arial" panose="020B0604020202020204" pitchFamily="34" charset="0"/>
            </a:endParaRPr>
          </a:p>
        </p:txBody>
      </p:sp>
      <p:sp>
        <p:nvSpPr>
          <p:cNvPr id="4" name="Content Placeholder 2"/>
          <p:cNvSpPr txBox="1">
            <a:spLocks/>
          </p:cNvSpPr>
          <p:nvPr/>
        </p:nvSpPr>
        <p:spPr>
          <a:xfrm>
            <a:off x="1801906" y="2194560"/>
            <a:ext cx="9704294" cy="2848087"/>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2800" b="1" dirty="0" smtClean="0">
                <a:latin typeface="Arial Rounded MT Bold" panose="020F0704030504030204" pitchFamily="34" charset="0"/>
              </a:rPr>
              <a:t>Penguatan Pendidikan Karakter yang selanjutnya disingkat PPK</a:t>
            </a:r>
            <a:r>
              <a:rPr lang="en-US" sz="2800" dirty="0" smtClean="0">
                <a:latin typeface="Arial Rounded MT Bold" panose="020F0704030504030204" pitchFamily="34" charset="0"/>
              </a:rPr>
              <a:t> adalah gerakan pendidikan di bawah tanggung jawab satuan pendidikan untuk memperkuat karakter peserta didik melalui harmonisasi olah hati, olah rasa, olah </a:t>
            </a:r>
            <a:r>
              <a:rPr lang="en-US" sz="2800" dirty="0">
                <a:latin typeface="Arial Rounded MT Bold" panose="020F0704030504030204" pitchFamily="34" charset="0"/>
              </a:rPr>
              <a:t>f</a:t>
            </a:r>
            <a:r>
              <a:rPr lang="en-US" sz="2800" dirty="0" smtClean="0">
                <a:latin typeface="Arial Rounded MT Bold" panose="020F0704030504030204" pitchFamily="34" charset="0"/>
              </a:rPr>
              <a:t>ikir, dan olah raga dengan pelibatan dan kerja sama antara satuan pendidikan, keluarga, dan masyarakat sebagai bagian dari Gerakan Nasional Revolusi Mental (GNRM).</a:t>
            </a:r>
            <a:endParaRPr lang="id-ID" sz="2800" dirty="0">
              <a:latin typeface="Arial Rounded MT Bold" panose="020F0704030504030204" pitchFamily="34" charset="0"/>
            </a:endParaRPr>
          </a:p>
        </p:txBody>
      </p:sp>
      <p:grpSp>
        <p:nvGrpSpPr>
          <p:cNvPr id="5" name="Group 4"/>
          <p:cNvGrpSpPr/>
          <p:nvPr/>
        </p:nvGrpSpPr>
        <p:grpSpPr>
          <a:xfrm>
            <a:off x="310109" y="6334391"/>
            <a:ext cx="3968102" cy="540000"/>
            <a:chOff x="310109" y="6334391"/>
            <a:chExt cx="3968102" cy="540000"/>
          </a:xfrm>
        </p:grpSpPr>
        <p:pic>
          <p:nvPicPr>
            <p:cNvPr id="6" name="Picture 5"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7" name="TextBox 6"/>
            <p:cNvSpPr txBox="1"/>
            <p:nvPr/>
          </p:nvSpPr>
          <p:spPr>
            <a:xfrm>
              <a:off x="776931" y="6446619"/>
              <a:ext cx="3501280" cy="338554"/>
            </a:xfrm>
            <a:prstGeom prst="rect">
              <a:avLst/>
            </a:prstGeom>
            <a:noFill/>
          </p:spPr>
          <p:txBody>
            <a:bodyPr wrap="none" rtlCol="0">
              <a:spAutoFit/>
            </a:bodyPr>
            <a:lstStyle/>
            <a:p>
              <a:pPr defTabSz="457200"/>
              <a:r>
                <a:rPr lang="en-US" sz="1600" b="1" i="1" dirty="0">
                  <a:solidFill>
                    <a:srgbClr val="002060"/>
                  </a:solidFill>
                </a:rPr>
                <a:t>Subdit Kurikulum, Direktorat PSMK</a:t>
              </a:r>
            </a:p>
          </p:txBody>
        </p:sp>
      </p:grpSp>
    </p:spTree>
    <p:extLst>
      <p:ext uri="{BB962C8B-B14F-4D97-AF65-F5344CB8AC3E}">
        <p14:creationId xmlns:p14="http://schemas.microsoft.com/office/powerpoint/2010/main" val="3529362517"/>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349640" y="6318000"/>
            <a:ext cx="3968102" cy="548640"/>
            <a:chOff x="310109" y="6334391"/>
            <a:chExt cx="3968102" cy="540000"/>
          </a:xfrm>
        </p:grpSpPr>
        <p:pic>
          <p:nvPicPr>
            <p:cNvPr id="36" name="Picture 35"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38" name="TextBox 37"/>
            <p:cNvSpPr txBox="1"/>
            <p:nvPr/>
          </p:nvSpPr>
          <p:spPr>
            <a:xfrm>
              <a:off x="776931" y="6446619"/>
              <a:ext cx="3501280" cy="338554"/>
            </a:xfrm>
            <a:prstGeom prst="rect">
              <a:avLst/>
            </a:prstGeom>
            <a:noFill/>
          </p:spPr>
          <p:txBody>
            <a:bodyPr wrap="none" rtlCol="0">
              <a:spAutoFit/>
            </a:bodyPr>
            <a:lstStyle/>
            <a:p>
              <a:r>
                <a:rPr lang="en-US" sz="1600" b="1" i="1" dirty="0" err="1" smtClean="0">
                  <a:solidFill>
                    <a:srgbClr val="002060"/>
                  </a:solidFill>
                </a:rPr>
                <a:t>Subdit</a:t>
              </a:r>
              <a:r>
                <a:rPr lang="en-US" sz="1600" b="1" i="1" dirty="0" smtClean="0">
                  <a:solidFill>
                    <a:srgbClr val="002060"/>
                  </a:solidFill>
                </a:rPr>
                <a:t> Kurikulum, Direktorat PSMK</a:t>
              </a:r>
              <a:endParaRPr lang="en-US" sz="1600" b="1" i="1" dirty="0">
                <a:solidFill>
                  <a:srgbClr val="002060"/>
                </a:solidFill>
              </a:endParaRPr>
            </a:p>
          </p:txBody>
        </p:sp>
      </p:grpSp>
      <p:sp>
        <p:nvSpPr>
          <p:cNvPr id="6" name="Title 1"/>
          <p:cNvSpPr>
            <a:spLocks noGrp="1"/>
          </p:cNvSpPr>
          <p:nvPr>
            <p:ph type="title"/>
          </p:nvPr>
        </p:nvSpPr>
        <p:spPr>
          <a:xfrm>
            <a:off x="2895600" y="764373"/>
            <a:ext cx="8610600" cy="1293028"/>
          </a:xfrm>
        </p:spPr>
        <p:txBody>
          <a:bodyPr>
            <a:normAutofit/>
          </a:bodyPr>
          <a:lstStyle/>
          <a:p>
            <a:r>
              <a:rPr lang="en-US" sz="3200" b="1" dirty="0">
                <a:latin typeface="Arial Rounded MT Bold" panose="020F0704030504030204" pitchFamily="34" charset="0"/>
                <a:cs typeface="Arial" panose="020B0604020202020204" pitchFamily="34" charset="0"/>
              </a:rPr>
              <a:t>T</a:t>
            </a:r>
            <a:r>
              <a:rPr lang="id-ID" sz="3200" b="1" dirty="0" smtClean="0">
                <a:latin typeface="Arial Rounded MT Bold" panose="020F0704030504030204" pitchFamily="34" charset="0"/>
                <a:cs typeface="Arial" panose="020B0604020202020204" pitchFamily="34" charset="0"/>
              </a:rPr>
              <a:t>ujuan</a:t>
            </a:r>
            <a:r>
              <a:rPr lang="en-US" sz="3200" b="1" dirty="0" smtClean="0">
                <a:latin typeface="Arial Rounded MT Bold" panose="020F0704030504030204" pitchFamily="34" charset="0"/>
                <a:cs typeface="Arial" panose="020B0604020202020204" pitchFamily="34" charset="0"/>
              </a:rPr>
              <a:t> </a:t>
            </a:r>
            <a:r>
              <a:rPr lang="en-US" sz="3200" b="1" cap="none" dirty="0" smtClean="0">
                <a:latin typeface="Arial Rounded MT Bold" panose="020F0704030504030204" pitchFamily="34" charset="0"/>
                <a:cs typeface="Arial" panose="020B0604020202020204" pitchFamily="34" charset="0"/>
              </a:rPr>
              <a:t>Sesi</a:t>
            </a:r>
            <a:r>
              <a:rPr lang="en-US" sz="3200" b="1" dirty="0" smtClean="0">
                <a:latin typeface="Arial Rounded MT Bold" panose="020F0704030504030204" pitchFamily="34" charset="0"/>
                <a:cs typeface="Arial" panose="020B0604020202020204" pitchFamily="34" charset="0"/>
              </a:rPr>
              <a:t> B2.</a:t>
            </a:r>
            <a:r>
              <a:rPr lang="id-ID" sz="3200" b="1" dirty="0" smtClean="0">
                <a:latin typeface="Arial Rounded MT Bold" panose="020F0704030504030204" pitchFamily="34" charset="0"/>
                <a:cs typeface="Arial" panose="020B0604020202020204" pitchFamily="34" charset="0"/>
              </a:rPr>
              <a:t>1</a:t>
            </a:r>
            <a:endParaRPr lang="en-US" sz="3200" dirty="0">
              <a:latin typeface="Arial Rounded MT Bold" panose="020F0704030504030204" pitchFamily="34" charset="0"/>
              <a:cs typeface="Arial" panose="020B0604020202020204" pitchFamily="34" charset="0"/>
            </a:endParaRPr>
          </a:p>
        </p:txBody>
      </p:sp>
      <p:sp>
        <p:nvSpPr>
          <p:cNvPr id="7" name="Content Placeholder 2"/>
          <p:cNvSpPr txBox="1">
            <a:spLocks/>
          </p:cNvSpPr>
          <p:nvPr/>
        </p:nvSpPr>
        <p:spPr>
          <a:xfrm>
            <a:off x="1529256" y="2057402"/>
            <a:ext cx="9976944" cy="333487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id-ID" sz="2400" b="1" dirty="0" smtClean="0">
                <a:latin typeface="Arial Rounded MT Bold" panose="020F0704030504030204" pitchFamily="34" charset="0"/>
                <a:cs typeface="Arial" panose="020B0604020202020204" pitchFamily="34" charset="0"/>
              </a:rPr>
              <a:t>Peserta mampu:</a:t>
            </a:r>
          </a:p>
          <a:p>
            <a:pPr marL="514350" indent="-514350">
              <a:spcBef>
                <a:spcPts val="600"/>
              </a:spcBef>
              <a:buFont typeface="Arial" panose="020B0604020202020204" pitchFamily="34" charset="0"/>
              <a:buAutoNum type="arabicPeriod"/>
            </a:pPr>
            <a:r>
              <a:rPr lang="id-ID" sz="2400" dirty="0" smtClean="0">
                <a:latin typeface="Arial Rounded MT Bold" panose="020F0704030504030204" pitchFamily="34" charset="0"/>
                <a:cs typeface="Arial" panose="020B0604020202020204" pitchFamily="34" charset="0"/>
              </a:rPr>
              <a:t>Memahami SKL</a:t>
            </a:r>
            <a:r>
              <a:rPr lang="en-US" sz="2400" dirty="0" smtClean="0">
                <a:latin typeface="Arial Rounded MT Bold" panose="020F0704030504030204" pitchFamily="34" charset="0"/>
                <a:cs typeface="Arial" panose="020B0604020202020204" pitchFamily="34" charset="0"/>
              </a:rPr>
              <a:t>;</a:t>
            </a:r>
            <a:endParaRPr lang="id-ID" sz="2400" dirty="0" smtClean="0">
              <a:latin typeface="Arial Rounded MT Bold" panose="020F0704030504030204" pitchFamily="34" charset="0"/>
              <a:cs typeface="Arial" panose="020B0604020202020204" pitchFamily="34" charset="0"/>
            </a:endParaRPr>
          </a:p>
          <a:p>
            <a:pPr marL="514350" indent="-514350">
              <a:spcBef>
                <a:spcPts val="600"/>
              </a:spcBef>
              <a:buFont typeface="Arial" panose="020B0604020202020204" pitchFamily="34" charset="0"/>
              <a:buAutoNum type="arabicPeriod"/>
            </a:pPr>
            <a:r>
              <a:rPr lang="id-ID" sz="2400" dirty="0" smtClean="0">
                <a:latin typeface="Arial Rounded MT Bold" panose="020F0704030504030204" pitchFamily="34" charset="0"/>
                <a:cs typeface="Arial" panose="020B0604020202020204" pitchFamily="34" charset="0"/>
              </a:rPr>
              <a:t>Menganalisis </a:t>
            </a:r>
            <a:r>
              <a:rPr lang="en-US" sz="2400" dirty="0" smtClean="0">
                <a:latin typeface="Arial Rounded MT Bold" panose="020F0704030504030204" pitchFamily="34" charset="0"/>
                <a:cs typeface="Arial" panose="020B0604020202020204" pitchFamily="34" charset="0"/>
              </a:rPr>
              <a:t>dimensi kognitif</a:t>
            </a:r>
            <a:r>
              <a:rPr lang="id-ID" sz="2400" dirty="0" smtClean="0">
                <a:latin typeface="Arial Rounded MT Bold" panose="020F0704030504030204" pitchFamily="34" charset="0"/>
                <a:cs typeface="Arial" panose="020B0604020202020204" pitchFamily="34" charset="0"/>
              </a:rPr>
              <a:t> KD dari KI-3</a:t>
            </a:r>
            <a:r>
              <a:rPr lang="en-US" sz="2400" dirty="0" smtClean="0">
                <a:latin typeface="Arial Rounded MT Bold" panose="020F0704030504030204" pitchFamily="34" charset="0"/>
                <a:cs typeface="Arial" panose="020B0604020202020204" pitchFamily="34" charset="0"/>
              </a:rPr>
              <a:t>;</a:t>
            </a:r>
            <a:endParaRPr lang="id-ID" sz="2400" dirty="0" smtClean="0">
              <a:latin typeface="Arial Rounded MT Bold" panose="020F0704030504030204" pitchFamily="34" charset="0"/>
              <a:cs typeface="Arial" panose="020B0604020202020204" pitchFamily="34" charset="0"/>
            </a:endParaRPr>
          </a:p>
          <a:p>
            <a:pPr marL="514350" indent="-514350">
              <a:spcBef>
                <a:spcPts val="600"/>
              </a:spcBef>
              <a:buFont typeface="Arial" panose="020B0604020202020204" pitchFamily="34" charset="0"/>
              <a:buAutoNum type="arabicPeriod"/>
            </a:pPr>
            <a:r>
              <a:rPr lang="id-ID" sz="2400" dirty="0" smtClean="0">
                <a:latin typeface="Arial Rounded MT Bold" panose="020F0704030504030204" pitchFamily="34" charset="0"/>
                <a:cs typeface="Arial" panose="020B0604020202020204" pitchFamily="34" charset="0"/>
              </a:rPr>
              <a:t>Menganalisis kesesuaian </a:t>
            </a:r>
            <a:r>
              <a:rPr lang="en-US" sz="2400" dirty="0" smtClean="0">
                <a:latin typeface="Arial Rounded MT Bold" panose="020F0704030504030204" pitchFamily="34" charset="0"/>
                <a:cs typeface="Arial" panose="020B0604020202020204" pitchFamily="34" charset="0"/>
              </a:rPr>
              <a:t>dimensi kognitif dan bentuk </a:t>
            </a:r>
            <a:r>
              <a:rPr lang="id-ID" sz="2400" dirty="0" smtClean="0">
                <a:latin typeface="Arial Rounded MT Bold" panose="020F0704030504030204" pitchFamily="34" charset="0"/>
                <a:cs typeface="Arial" panose="020B0604020202020204" pitchFamily="34" charset="0"/>
              </a:rPr>
              <a:t>pengetahuan</a:t>
            </a:r>
            <a:r>
              <a:rPr lang="en-US" sz="2400" dirty="0" smtClean="0">
                <a:latin typeface="Arial Rounded MT Bold" panose="020F0704030504030204" pitchFamily="34" charset="0"/>
                <a:cs typeface="Arial" panose="020B0604020202020204" pitchFamily="34" charset="0"/>
              </a:rPr>
              <a:t> </a:t>
            </a:r>
            <a:r>
              <a:rPr lang="id-ID" sz="2400" dirty="0" smtClean="0">
                <a:latin typeface="Arial Rounded MT Bold" panose="020F0704030504030204" pitchFamily="34" charset="0"/>
                <a:cs typeface="Arial" panose="020B0604020202020204" pitchFamily="34" charset="0"/>
              </a:rPr>
              <a:t>KD dari KI-3</a:t>
            </a:r>
            <a:r>
              <a:rPr lang="en-US" sz="2400" dirty="0" smtClean="0">
                <a:latin typeface="Arial Rounded MT Bold" panose="020F0704030504030204" pitchFamily="34" charset="0"/>
                <a:cs typeface="Arial" panose="020B0604020202020204" pitchFamily="34" charset="0"/>
              </a:rPr>
              <a:t>;</a:t>
            </a:r>
            <a:r>
              <a:rPr lang="id-ID" sz="2400" dirty="0" smtClean="0">
                <a:latin typeface="Arial Rounded MT Bold" panose="020F0704030504030204" pitchFamily="34" charset="0"/>
                <a:cs typeface="Arial" panose="020B0604020202020204" pitchFamily="34" charset="0"/>
              </a:rPr>
              <a:t> </a:t>
            </a:r>
          </a:p>
          <a:p>
            <a:pPr marL="514350" indent="-514350">
              <a:spcBef>
                <a:spcPts val="600"/>
              </a:spcBef>
              <a:buFont typeface="Arial" panose="020B0604020202020204" pitchFamily="34" charset="0"/>
              <a:buAutoNum type="arabicPeriod"/>
            </a:pPr>
            <a:r>
              <a:rPr lang="id-ID" sz="2400" dirty="0" smtClean="0">
                <a:latin typeface="Arial Rounded MT Bold" panose="020F0704030504030204" pitchFamily="34" charset="0"/>
                <a:cs typeface="Arial" panose="020B0604020202020204" pitchFamily="34" charset="0"/>
              </a:rPr>
              <a:t>Menganalisis </a:t>
            </a:r>
            <a:r>
              <a:rPr lang="en-US" sz="2400" dirty="0" smtClean="0">
                <a:latin typeface="Arial Rounded MT Bold" panose="020F0704030504030204" pitchFamily="34" charset="0"/>
                <a:cs typeface="Arial" panose="020B0604020202020204" pitchFamily="34" charset="0"/>
              </a:rPr>
              <a:t>tingkat dan bentuk taksonomi </a:t>
            </a:r>
            <a:r>
              <a:rPr lang="id-ID" sz="2400" dirty="0" smtClean="0">
                <a:latin typeface="Arial Rounded MT Bold" panose="020F0704030504030204" pitchFamily="34" charset="0"/>
                <a:cs typeface="Arial" panose="020B0604020202020204" pitchFamily="34" charset="0"/>
              </a:rPr>
              <a:t>KD dari KI-4</a:t>
            </a:r>
            <a:r>
              <a:rPr lang="en-US" sz="2400" dirty="0" smtClean="0">
                <a:latin typeface="Arial Rounded MT Bold" panose="020F0704030504030204" pitchFamily="34" charset="0"/>
                <a:cs typeface="Arial" panose="020B0604020202020204" pitchFamily="34" charset="0"/>
              </a:rPr>
              <a:t>;</a:t>
            </a:r>
            <a:endParaRPr lang="id-ID" sz="2400" dirty="0" smtClean="0">
              <a:latin typeface="Arial Rounded MT Bold" panose="020F0704030504030204" pitchFamily="34" charset="0"/>
              <a:cs typeface="Arial" panose="020B0604020202020204" pitchFamily="34" charset="0"/>
            </a:endParaRPr>
          </a:p>
          <a:p>
            <a:pPr marL="514350" indent="-514350">
              <a:spcBef>
                <a:spcPts val="600"/>
              </a:spcBef>
              <a:buFont typeface="Arial" panose="020B0604020202020204" pitchFamily="34" charset="0"/>
              <a:buAutoNum type="arabicPeriod"/>
            </a:pPr>
            <a:r>
              <a:rPr lang="id-ID" sz="2400" dirty="0" smtClean="0">
                <a:latin typeface="Arial Rounded MT Bold" panose="020F0704030504030204" pitchFamily="34" charset="0"/>
                <a:cs typeface="Arial" panose="020B0604020202020204" pitchFamily="34" charset="0"/>
              </a:rPr>
              <a:t>Menganalisis keselarasan KD</a:t>
            </a:r>
            <a:r>
              <a:rPr lang="en-US" sz="2400" dirty="0" smtClean="0">
                <a:latin typeface="Arial Rounded MT Bold" panose="020F0704030504030204" pitchFamily="34" charset="0"/>
                <a:cs typeface="Arial" panose="020B0604020202020204" pitchFamily="34" charset="0"/>
              </a:rPr>
              <a:t> dari KI-3</a:t>
            </a:r>
            <a:r>
              <a:rPr lang="id-ID" sz="2400" dirty="0" smtClean="0">
                <a:latin typeface="Arial Rounded MT Bold" panose="020F0704030504030204" pitchFamily="34" charset="0"/>
                <a:cs typeface="Arial" panose="020B0604020202020204" pitchFamily="34" charset="0"/>
              </a:rPr>
              <a:t> dan K</a:t>
            </a:r>
            <a:r>
              <a:rPr lang="en-US" sz="2400" dirty="0" smtClean="0">
                <a:latin typeface="Arial Rounded MT Bold" panose="020F0704030504030204" pitchFamily="34" charset="0"/>
                <a:cs typeface="Arial" panose="020B0604020202020204" pitchFamily="34" charset="0"/>
              </a:rPr>
              <a:t>D dari KI</a:t>
            </a:r>
            <a:r>
              <a:rPr lang="id-ID" sz="2400" dirty="0" smtClean="0">
                <a:latin typeface="Arial Rounded MT Bold" panose="020F0704030504030204" pitchFamily="34" charset="0"/>
                <a:cs typeface="Arial" panose="020B0604020202020204" pitchFamily="34" charset="0"/>
              </a:rPr>
              <a:t>-4</a:t>
            </a:r>
            <a:r>
              <a:rPr lang="en-US" sz="2400" dirty="0" smtClean="0">
                <a:latin typeface="Arial Rounded MT Bold" panose="020F0704030504030204" pitchFamily="34" charset="0"/>
                <a:cs typeface="Arial" panose="020B0604020202020204" pitchFamily="34" charset="0"/>
              </a:rPr>
              <a:t>;</a:t>
            </a:r>
            <a:endParaRPr lang="id-ID" sz="2400" dirty="0" smtClean="0">
              <a:latin typeface="Arial Rounded MT Bold" panose="020F0704030504030204" pitchFamily="34" charset="0"/>
              <a:cs typeface="Arial" panose="020B0604020202020204" pitchFamily="34" charset="0"/>
            </a:endParaRPr>
          </a:p>
          <a:p>
            <a:pPr marL="514350" indent="-514350">
              <a:spcBef>
                <a:spcPts val="600"/>
              </a:spcBef>
              <a:buFont typeface="Arial" panose="020B0604020202020204" pitchFamily="34" charset="0"/>
              <a:buAutoNum type="arabicPeriod"/>
            </a:pPr>
            <a:r>
              <a:rPr lang="en-US" sz="2400" dirty="0" smtClean="0">
                <a:latin typeface="Arial Rounded MT Bold" panose="020F0704030504030204" pitchFamily="34" charset="0"/>
                <a:cs typeface="Arial" panose="020B0604020202020204" pitchFamily="34" charset="0"/>
              </a:rPr>
              <a:t>Menganalisis</a:t>
            </a:r>
            <a:r>
              <a:rPr lang="id-ID" sz="2400" dirty="0" smtClean="0">
                <a:latin typeface="Arial Rounded MT Bold" panose="020F0704030504030204" pitchFamily="34" charset="0"/>
                <a:cs typeface="Arial" panose="020B0604020202020204" pitchFamily="34" charset="0"/>
              </a:rPr>
              <a:t> nilai-nilai </a:t>
            </a:r>
            <a:r>
              <a:rPr lang="en-SG" sz="2400" dirty="0" smtClean="0">
                <a:latin typeface="Arial Rounded MT Bold" panose="020F0704030504030204" pitchFamily="34" charset="0"/>
                <a:cs typeface="Arial" panose="020B0604020202020204" pitchFamily="34" charset="0"/>
              </a:rPr>
              <a:t>karakter </a:t>
            </a:r>
            <a:r>
              <a:rPr lang="id-ID" sz="2400" dirty="0" smtClean="0">
                <a:latin typeface="Arial Rounded MT Bold" panose="020F0704030504030204" pitchFamily="34" charset="0"/>
                <a:cs typeface="Arial" panose="020B0604020202020204" pitchFamily="34" charset="0"/>
              </a:rPr>
              <a:t>dalam </a:t>
            </a:r>
            <a:r>
              <a:rPr lang="en-US" sz="2400" dirty="0" smtClean="0">
                <a:latin typeface="Arial Rounded MT Bold" panose="020F0704030504030204" pitchFamily="34" charset="0"/>
                <a:cs typeface="Arial" panose="020B0604020202020204" pitchFamily="34" charset="0"/>
              </a:rPr>
              <a:t>formula </a:t>
            </a:r>
            <a:r>
              <a:rPr lang="id-ID" sz="2400" dirty="0" smtClean="0">
                <a:latin typeface="Arial Rounded MT Bold" panose="020F0704030504030204" pitchFamily="34" charset="0"/>
                <a:cs typeface="Arial" panose="020B0604020202020204" pitchFamily="34" charset="0"/>
              </a:rPr>
              <a:t>SKL</a:t>
            </a:r>
            <a:r>
              <a:rPr lang="en-US" sz="2400" dirty="0" smtClean="0">
                <a:latin typeface="Arial Rounded MT Bold" panose="020F0704030504030204" pitchFamily="34" charset="0"/>
                <a:cs typeface="Arial" panose="020B0604020202020204" pitchFamily="34" charset="0"/>
              </a:rPr>
              <a:t>,</a:t>
            </a:r>
            <a:r>
              <a:rPr lang="id-ID" sz="2400" dirty="0" smtClean="0">
                <a:latin typeface="Arial Rounded MT Bold" panose="020F0704030504030204" pitchFamily="34" charset="0"/>
                <a:cs typeface="Arial" panose="020B0604020202020204" pitchFamily="34" charset="0"/>
              </a:rPr>
              <a:t> KI</a:t>
            </a:r>
            <a:r>
              <a:rPr lang="en-US" sz="2400" dirty="0" smtClean="0">
                <a:latin typeface="Arial Rounded MT Bold" panose="020F0704030504030204" pitchFamily="34" charset="0"/>
                <a:cs typeface="Arial" panose="020B0604020202020204" pitchFamily="34" charset="0"/>
              </a:rPr>
              <a:t>, dan</a:t>
            </a:r>
            <a:r>
              <a:rPr lang="id-ID" sz="2400" dirty="0" smtClean="0">
                <a:latin typeface="Arial Rounded MT Bold" panose="020F0704030504030204" pitchFamily="34" charset="0"/>
                <a:cs typeface="Arial" panose="020B0604020202020204" pitchFamily="34" charset="0"/>
              </a:rPr>
              <a:t> KD</a:t>
            </a:r>
            <a:r>
              <a:rPr lang="en-US" sz="2400" dirty="0" smtClean="0">
                <a:latin typeface="Arial Rounded MT Bold" panose="020F0704030504030204" pitchFamily="34" charset="0"/>
                <a:cs typeface="Arial" panose="020B0604020202020204" pitchFamily="34" charset="0"/>
              </a:rPr>
              <a:t>.</a:t>
            </a:r>
            <a:endParaRPr lang="id-ID" sz="2400" dirty="0" smtClean="0">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285542463"/>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644153" y="860610"/>
            <a:ext cx="7418296" cy="746498"/>
          </a:xfrm>
        </p:spPr>
        <p:txBody>
          <a:bodyPr>
            <a:noAutofit/>
          </a:bodyPr>
          <a:lstStyle/>
          <a:p>
            <a:r>
              <a:rPr lang="en-US" sz="2800" b="1" dirty="0" smtClean="0">
                <a:latin typeface="Arial Rounded MT Bold" panose="020F0704030504030204" pitchFamily="34" charset="0"/>
                <a:cs typeface="Arial" panose="020B0604020202020204" pitchFamily="34" charset="0"/>
              </a:rPr>
              <a:t>TUJUAN PENGUATAN</a:t>
            </a:r>
            <a:br>
              <a:rPr lang="en-US" sz="2800" b="1" dirty="0" smtClean="0">
                <a:latin typeface="Arial Rounded MT Bold" panose="020F0704030504030204" pitchFamily="34" charset="0"/>
                <a:cs typeface="Arial" panose="020B0604020202020204" pitchFamily="34" charset="0"/>
              </a:rPr>
            </a:br>
            <a:r>
              <a:rPr lang="en-US" sz="2800" b="1" dirty="0" smtClean="0">
                <a:latin typeface="Arial Rounded MT Bold" panose="020F0704030504030204" pitchFamily="34" charset="0"/>
                <a:cs typeface="Arial" panose="020B0604020202020204" pitchFamily="34" charset="0"/>
              </a:rPr>
              <a:t>PENDIDIKAN KARAKTER</a:t>
            </a:r>
            <a:endParaRPr lang="en-US" sz="2800" b="1" dirty="0">
              <a:latin typeface="Arial Rounded MT Bold" panose="020F0704030504030204" pitchFamily="34" charset="0"/>
              <a:cs typeface="Arial" panose="020B0604020202020204" pitchFamily="34" charset="0"/>
            </a:endParaRPr>
          </a:p>
        </p:txBody>
      </p:sp>
      <p:sp>
        <p:nvSpPr>
          <p:cNvPr id="5" name="Content Placeholder 2"/>
          <p:cNvSpPr txBox="1">
            <a:spLocks/>
          </p:cNvSpPr>
          <p:nvPr/>
        </p:nvSpPr>
        <p:spPr>
          <a:xfrm>
            <a:off x="1196788" y="1761566"/>
            <a:ext cx="10488706" cy="428880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nSpc>
                <a:spcPct val="80000"/>
              </a:lnSpc>
              <a:spcBef>
                <a:spcPts val="900"/>
              </a:spcBef>
              <a:buFont typeface="Arial" panose="020B0604020202020204" pitchFamily="34" charset="0"/>
              <a:buNone/>
            </a:pPr>
            <a:r>
              <a:rPr lang="id-ID" sz="2400" dirty="0" smtClean="0">
                <a:latin typeface="Arial Rounded MT Bold" panose="020F0704030504030204" pitchFamily="34" charset="0"/>
              </a:rPr>
              <a:t>Penguatan Pendidikan Karakter bertujuan:</a:t>
            </a:r>
          </a:p>
          <a:p>
            <a:pPr>
              <a:lnSpc>
                <a:spcPct val="80000"/>
              </a:lnSpc>
              <a:spcBef>
                <a:spcPts val="900"/>
              </a:spcBef>
            </a:pPr>
            <a:r>
              <a:rPr lang="en-US" sz="2400" dirty="0" smtClean="0">
                <a:latin typeface="Arial Rounded MT Bold" panose="020F0704030504030204" pitchFamily="34" charset="0"/>
              </a:rPr>
              <a:t>membangun dan membekali peserta didik sebagai generasi emas Indonesia Tahun 2045 dengan jiwa Pancasila dan pendidikan karakter yang baik guna menghadapi dinamika perubahan di masa depan.</a:t>
            </a:r>
            <a:endParaRPr lang="id-ID" sz="2400" dirty="0" smtClean="0">
              <a:latin typeface="Arial Rounded MT Bold" panose="020F0704030504030204" pitchFamily="34" charset="0"/>
            </a:endParaRPr>
          </a:p>
          <a:p>
            <a:pPr>
              <a:lnSpc>
                <a:spcPct val="80000"/>
              </a:lnSpc>
              <a:spcBef>
                <a:spcPts val="900"/>
              </a:spcBef>
            </a:pPr>
            <a:r>
              <a:rPr lang="en-US" sz="2400" dirty="0" smtClean="0">
                <a:latin typeface="Arial Rounded MT Bold" panose="020F0704030504030204" pitchFamily="34" charset="0"/>
              </a:rPr>
              <a:t>mengembangkan platform pendidikan nasional yang meletakkan pendidikan karakter sebagai jiwa utama dalam penyelenggaraan pendidikan bagi peserta didik dengan dukungan pelibatan publik yang dilakukan melalui pendidikan jalur formal, nonformal, dan informal dengan memperhatikan keberagaman budaya Indonesia.</a:t>
            </a:r>
            <a:endParaRPr lang="id-ID" sz="2400" dirty="0" smtClean="0">
              <a:latin typeface="Arial Rounded MT Bold" panose="020F0704030504030204" pitchFamily="34" charset="0"/>
            </a:endParaRPr>
          </a:p>
          <a:p>
            <a:pPr>
              <a:lnSpc>
                <a:spcPct val="80000"/>
              </a:lnSpc>
              <a:spcBef>
                <a:spcPts val="900"/>
              </a:spcBef>
            </a:pPr>
            <a:r>
              <a:rPr lang="en-US" sz="2400" dirty="0" smtClean="0">
                <a:latin typeface="Arial Rounded MT Bold" panose="020F0704030504030204" pitchFamily="34" charset="0"/>
              </a:rPr>
              <a:t>merevitalisasi dan memperkuat potensi dan kompetensi pendidik, tenaga kependidikan, peserta didik, masyarakat, dan lingkungan mengimplementasikan PPK.</a:t>
            </a:r>
            <a:endParaRPr lang="id-ID" sz="2400" dirty="0">
              <a:latin typeface="Arial Rounded MT Bold" panose="020F0704030504030204" pitchFamily="34" charset="0"/>
            </a:endParaRPr>
          </a:p>
        </p:txBody>
      </p:sp>
      <p:grpSp>
        <p:nvGrpSpPr>
          <p:cNvPr id="4" name="Group 3"/>
          <p:cNvGrpSpPr/>
          <p:nvPr/>
        </p:nvGrpSpPr>
        <p:grpSpPr>
          <a:xfrm>
            <a:off x="310109" y="6334391"/>
            <a:ext cx="3968102" cy="540000"/>
            <a:chOff x="310109" y="6334391"/>
            <a:chExt cx="3968102" cy="540000"/>
          </a:xfrm>
        </p:grpSpPr>
        <p:pic>
          <p:nvPicPr>
            <p:cNvPr id="6" name="Picture 5"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7" name="TextBox 6"/>
            <p:cNvSpPr txBox="1"/>
            <p:nvPr/>
          </p:nvSpPr>
          <p:spPr>
            <a:xfrm>
              <a:off x="776931" y="6446619"/>
              <a:ext cx="3501280" cy="338554"/>
            </a:xfrm>
            <a:prstGeom prst="rect">
              <a:avLst/>
            </a:prstGeom>
            <a:noFill/>
          </p:spPr>
          <p:txBody>
            <a:bodyPr wrap="none" rtlCol="0">
              <a:spAutoFit/>
            </a:bodyPr>
            <a:lstStyle/>
            <a:p>
              <a:pPr defTabSz="457200"/>
              <a:r>
                <a:rPr lang="en-US" sz="1600" b="1" i="1" dirty="0">
                  <a:solidFill>
                    <a:srgbClr val="002060"/>
                  </a:solidFill>
                </a:rPr>
                <a:t>Subdit Kurikulum, Direktorat PSMK</a:t>
              </a:r>
            </a:p>
          </p:txBody>
        </p:sp>
      </p:grpSp>
    </p:spTree>
    <p:extLst>
      <p:ext uri="{BB962C8B-B14F-4D97-AF65-F5344CB8AC3E}">
        <p14:creationId xmlns:p14="http://schemas.microsoft.com/office/powerpoint/2010/main" val="872265722"/>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644153" y="672352"/>
            <a:ext cx="7418296" cy="1506072"/>
          </a:xfrm>
        </p:spPr>
        <p:txBody>
          <a:bodyPr>
            <a:noAutofit/>
          </a:bodyPr>
          <a:lstStyle/>
          <a:p>
            <a:r>
              <a:rPr lang="id-ID" sz="2800" b="1" dirty="0">
                <a:latin typeface="Arial Rounded MT Bold" panose="020F0704030504030204" pitchFamily="34" charset="0"/>
              </a:rPr>
              <a:t>NILAI-NILAI KARAKTER SESUAI </a:t>
            </a:r>
            <a:r>
              <a:rPr lang="en-US" sz="2800" b="1" dirty="0" smtClean="0">
                <a:latin typeface="Arial Rounded MT Bold" panose="020F0704030504030204" pitchFamily="34" charset="0"/>
              </a:rPr>
              <a:t>berdasarkan </a:t>
            </a:r>
            <a:r>
              <a:rPr lang="id-ID" sz="2800" b="1" dirty="0" smtClean="0">
                <a:latin typeface="Arial Rounded MT Bold" panose="020F0704030504030204" pitchFamily="34" charset="0"/>
              </a:rPr>
              <a:t>PERATURAN </a:t>
            </a:r>
            <a:r>
              <a:rPr lang="id-ID" sz="2800" b="1" dirty="0">
                <a:latin typeface="Arial Rounded MT Bold" panose="020F0704030504030204" pitchFamily="34" charset="0"/>
              </a:rPr>
              <a:t>PRESIDEN NOMOR 87 TAHUN 2017</a:t>
            </a:r>
            <a:endParaRPr lang="en-US" sz="2800" b="1" dirty="0">
              <a:latin typeface="Arial Rounded MT Bold" panose="020F0704030504030204" pitchFamily="34" charset="0"/>
              <a:cs typeface="Arial" panose="020B0604020202020204" pitchFamily="34" charset="0"/>
            </a:endParaRPr>
          </a:p>
        </p:txBody>
      </p:sp>
      <p:sp>
        <p:nvSpPr>
          <p:cNvPr id="4" name="Content Placeholder 2"/>
          <p:cNvSpPr txBox="1">
            <a:spLocks/>
          </p:cNvSpPr>
          <p:nvPr/>
        </p:nvSpPr>
        <p:spPr>
          <a:xfrm>
            <a:off x="1990163" y="2369373"/>
            <a:ext cx="9354673" cy="40241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sz="2800" dirty="0" smtClean="0">
                <a:latin typeface="Arial Rounded MT Bold" panose="020F0704030504030204" pitchFamily="34" charset="0"/>
              </a:rPr>
              <a:t>PPK dilaksanakan dengan menerapkan nilai-nilai Pancasila dalam pendidikan karakter terutama meliputi nilai-nilai:</a:t>
            </a:r>
          </a:p>
          <a:p>
            <a:pPr marL="0" indent="0">
              <a:buFont typeface="Arial" panose="020B0604020202020204" pitchFamily="34" charset="0"/>
              <a:buNone/>
            </a:pPr>
            <a:r>
              <a:rPr lang="en-US" sz="2800" dirty="0" smtClean="0">
                <a:latin typeface="Arial Rounded MT Bold" panose="020F0704030504030204" pitchFamily="34" charset="0"/>
              </a:rPr>
              <a:t>religius, jujur, toleran, disiplin, bekerja keras, kreatif, mandiri, demokratis, rasa ingin tahu, semangat kebangsaan, cinta tanah air, menghargai prestasi, komunikatif, cinta damai, gemar membaca, peduli lingkungan, peduli sosial, dan bertanggung-jawab</a:t>
            </a:r>
            <a:r>
              <a:rPr lang="id-ID" sz="2800" dirty="0" smtClean="0">
                <a:latin typeface="Arial Rounded MT Bold" panose="020F0704030504030204" pitchFamily="34" charset="0"/>
              </a:rPr>
              <a:t>.</a:t>
            </a:r>
            <a:endParaRPr lang="id-ID" sz="2800" dirty="0">
              <a:latin typeface="Arial Rounded MT Bold" panose="020F0704030504030204" pitchFamily="34" charset="0"/>
            </a:endParaRPr>
          </a:p>
        </p:txBody>
      </p:sp>
      <p:grpSp>
        <p:nvGrpSpPr>
          <p:cNvPr id="5" name="Group 4"/>
          <p:cNvGrpSpPr/>
          <p:nvPr/>
        </p:nvGrpSpPr>
        <p:grpSpPr>
          <a:xfrm>
            <a:off x="310109" y="6334391"/>
            <a:ext cx="3968102" cy="540000"/>
            <a:chOff x="310109" y="6334391"/>
            <a:chExt cx="3968102" cy="540000"/>
          </a:xfrm>
        </p:grpSpPr>
        <p:pic>
          <p:nvPicPr>
            <p:cNvPr id="6" name="Picture 5"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7" name="TextBox 6"/>
            <p:cNvSpPr txBox="1"/>
            <p:nvPr/>
          </p:nvSpPr>
          <p:spPr>
            <a:xfrm>
              <a:off x="776931" y="6446619"/>
              <a:ext cx="3501280" cy="338554"/>
            </a:xfrm>
            <a:prstGeom prst="rect">
              <a:avLst/>
            </a:prstGeom>
            <a:noFill/>
          </p:spPr>
          <p:txBody>
            <a:bodyPr wrap="none" rtlCol="0">
              <a:spAutoFit/>
            </a:bodyPr>
            <a:lstStyle/>
            <a:p>
              <a:pPr defTabSz="457200"/>
              <a:r>
                <a:rPr lang="en-US" sz="1600" b="1" i="1" dirty="0">
                  <a:solidFill>
                    <a:srgbClr val="002060"/>
                  </a:solidFill>
                </a:rPr>
                <a:t>Subdit Kurikulum, Direktorat PSMK</a:t>
              </a:r>
            </a:p>
          </p:txBody>
        </p:sp>
      </p:grpSp>
    </p:spTree>
    <p:extLst>
      <p:ext uri="{BB962C8B-B14F-4D97-AF65-F5344CB8AC3E}">
        <p14:creationId xmlns:p14="http://schemas.microsoft.com/office/powerpoint/2010/main" val="2839921608"/>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792070" y="349624"/>
            <a:ext cx="7418296" cy="1008529"/>
          </a:xfrm>
        </p:spPr>
        <p:txBody>
          <a:bodyPr>
            <a:noAutofit/>
          </a:bodyPr>
          <a:lstStyle/>
          <a:p>
            <a:r>
              <a:rPr lang="en-US" sz="3000" b="1" dirty="0">
                <a:latin typeface="Arial Rounded MT Bold" panose="020F0704030504030204" pitchFamily="34" charset="0"/>
                <a:cs typeface="Arial" panose="020B0604020202020204" pitchFamily="34" charset="0"/>
              </a:rPr>
              <a:t>LANGKAH-LANGKAH ANALISIS KETERKAITAN SKL, </a:t>
            </a:r>
            <a:r>
              <a:rPr lang="en-US" sz="3000" b="1" dirty="0" smtClean="0">
                <a:latin typeface="Arial Rounded MT Bold" panose="020F0704030504030204" pitchFamily="34" charset="0"/>
                <a:cs typeface="Arial" panose="020B0604020202020204" pitchFamily="34" charset="0"/>
              </a:rPr>
              <a:t>KI, </a:t>
            </a:r>
            <a:r>
              <a:rPr lang="en-US" sz="3000" b="1" dirty="0">
                <a:latin typeface="Arial Rounded MT Bold" panose="020F0704030504030204" pitchFamily="34" charset="0"/>
                <a:cs typeface="Arial" panose="020B0604020202020204" pitchFamily="34" charset="0"/>
              </a:rPr>
              <a:t>DAN KD</a:t>
            </a:r>
          </a:p>
        </p:txBody>
      </p:sp>
      <p:sp>
        <p:nvSpPr>
          <p:cNvPr id="5" name="Content Placeholder 2"/>
          <p:cNvSpPr txBox="1">
            <a:spLocks/>
          </p:cNvSpPr>
          <p:nvPr/>
        </p:nvSpPr>
        <p:spPr>
          <a:xfrm>
            <a:off x="958278" y="1483989"/>
            <a:ext cx="10673427" cy="48361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457200" indent="-457200">
              <a:lnSpc>
                <a:spcPct val="80000"/>
              </a:lnSpc>
              <a:spcBef>
                <a:spcPts val="0"/>
              </a:spcBef>
              <a:buFont typeface="+mj-lt"/>
              <a:buAutoNum type="arabicPeriod"/>
            </a:pPr>
            <a:r>
              <a:rPr lang="en-ID" sz="2250" dirty="0" smtClean="0">
                <a:latin typeface="Arial Rounded MT Bold" panose="020F0704030504030204" pitchFamily="34" charset="0"/>
                <a:cs typeface="Arial" panose="020B0604020202020204" pitchFamily="34" charset="0"/>
              </a:rPr>
              <a:t>Melakukan linearisasi antara KI dan KD dari pengetahuan (KI-3), dengan cara:</a:t>
            </a:r>
            <a:endParaRPr lang="en-US" sz="2250" dirty="0" smtClean="0">
              <a:latin typeface="Arial Rounded MT Bold" panose="020F0704030504030204" pitchFamily="34" charset="0"/>
              <a:cs typeface="Arial" panose="020B0604020202020204" pitchFamily="34" charset="0"/>
            </a:endParaRPr>
          </a:p>
          <a:p>
            <a:pPr marL="914400" lvl="1" indent="-457200">
              <a:lnSpc>
                <a:spcPct val="80000"/>
              </a:lnSpc>
              <a:spcBef>
                <a:spcPts val="0"/>
              </a:spcBef>
              <a:buFont typeface="+mj-lt"/>
              <a:buAutoNum type="alphaLcPeriod"/>
            </a:pPr>
            <a:r>
              <a:rPr lang="en-ID" sz="2250" dirty="0" smtClean="0">
                <a:latin typeface="Arial Rounded MT Bold" panose="020F0704030504030204" pitchFamily="34" charset="0"/>
                <a:cs typeface="Arial" panose="020B0604020202020204" pitchFamily="34" charset="0"/>
              </a:rPr>
              <a:t>Melihat level kognitif pada KD dan KI</a:t>
            </a:r>
            <a:endParaRPr lang="en-US" sz="2250" dirty="0" smtClean="0">
              <a:latin typeface="Arial Rounded MT Bold" panose="020F0704030504030204" pitchFamily="34" charset="0"/>
              <a:cs typeface="Arial" panose="020B0604020202020204" pitchFamily="34" charset="0"/>
            </a:endParaRPr>
          </a:p>
          <a:p>
            <a:pPr marL="914400" lvl="1" indent="-457200">
              <a:lnSpc>
                <a:spcPct val="80000"/>
              </a:lnSpc>
              <a:spcBef>
                <a:spcPts val="0"/>
              </a:spcBef>
              <a:buFont typeface="+mj-lt"/>
              <a:buAutoNum type="alphaLcPeriod"/>
            </a:pPr>
            <a:r>
              <a:rPr lang="en-ID" sz="2250" dirty="0" smtClean="0">
                <a:latin typeface="Arial Rounded MT Bold" panose="020F0704030504030204" pitchFamily="34" charset="0"/>
                <a:cs typeface="Arial" panose="020B0604020202020204" pitchFamily="34" charset="0"/>
              </a:rPr>
              <a:t>Melihat hubungan antara level kognitif dan dimensi pengetahuan. C1 = faktual, C2 = konseptual, C3 = operasional, C4,C5,C6 = metakognitif</a:t>
            </a:r>
            <a:endParaRPr lang="en-US" sz="2250" dirty="0" smtClean="0">
              <a:latin typeface="Arial Rounded MT Bold" panose="020F0704030504030204" pitchFamily="34" charset="0"/>
              <a:cs typeface="Arial" panose="020B0604020202020204" pitchFamily="34" charset="0"/>
            </a:endParaRPr>
          </a:p>
          <a:p>
            <a:pPr marL="457200" indent="-457200">
              <a:lnSpc>
                <a:spcPct val="80000"/>
              </a:lnSpc>
              <a:spcBef>
                <a:spcPts val="600"/>
              </a:spcBef>
              <a:buFont typeface="+mj-lt"/>
              <a:buAutoNum type="arabicPeriod"/>
            </a:pPr>
            <a:r>
              <a:rPr lang="en-ID" sz="2250" dirty="0" smtClean="0">
                <a:latin typeface="Arial Rounded MT Bold" panose="020F0704030504030204" pitchFamily="34" charset="0"/>
                <a:cs typeface="Arial" panose="020B0604020202020204" pitchFamily="34" charset="0"/>
              </a:rPr>
              <a:t>Melakukan linearisasi KD dari KI-3 dan KD dari KI-4:</a:t>
            </a:r>
          </a:p>
          <a:p>
            <a:pPr marL="914400" lvl="1" indent="-457200">
              <a:lnSpc>
                <a:spcPct val="80000"/>
              </a:lnSpc>
              <a:spcBef>
                <a:spcPts val="0"/>
              </a:spcBef>
              <a:buFont typeface="+mj-lt"/>
              <a:buAutoNum type="alphaLcPeriod"/>
            </a:pPr>
            <a:r>
              <a:rPr lang="id-ID" sz="2250" dirty="0" smtClean="0">
                <a:latin typeface="Arial Rounded MT Bold" panose="020F0704030504030204" pitchFamily="34" charset="0"/>
                <a:cs typeface="Arial" panose="020B0604020202020204" pitchFamily="34" charset="0"/>
              </a:rPr>
              <a:t>LOT</a:t>
            </a:r>
            <a:r>
              <a:rPr lang="en-US" sz="2250" dirty="0" smtClean="0">
                <a:latin typeface="Arial Rounded MT Bold" panose="020F0704030504030204" pitchFamily="34" charset="0"/>
                <a:cs typeface="Arial" panose="020B0604020202020204" pitchFamily="34" charset="0"/>
              </a:rPr>
              <a:t>S</a:t>
            </a:r>
            <a:r>
              <a:rPr lang="id-ID" sz="2250" dirty="0" smtClean="0">
                <a:latin typeface="Arial Rounded MT Bold" panose="020F0704030504030204" pitchFamily="34" charset="0"/>
                <a:cs typeface="Arial" panose="020B0604020202020204" pitchFamily="34" charset="0"/>
              </a:rPr>
              <a:t> (C2, C3) selaras dengan P1, P2.</a:t>
            </a:r>
            <a:r>
              <a:rPr lang="en-US" sz="2250" dirty="0" smtClean="0">
                <a:latin typeface="Arial Rounded MT Bold" panose="020F0704030504030204" pitchFamily="34" charset="0"/>
                <a:cs typeface="Arial" panose="020B0604020202020204" pitchFamily="34" charset="0"/>
              </a:rPr>
              <a:t> </a:t>
            </a:r>
          </a:p>
          <a:p>
            <a:pPr marL="914400" lvl="1" indent="-457200">
              <a:lnSpc>
                <a:spcPct val="80000"/>
              </a:lnSpc>
              <a:spcBef>
                <a:spcPts val="0"/>
              </a:spcBef>
              <a:buFont typeface="+mj-lt"/>
              <a:buAutoNum type="alphaLcPeriod"/>
            </a:pPr>
            <a:r>
              <a:rPr lang="id-ID" sz="2250" dirty="0" smtClean="0">
                <a:latin typeface="Arial Rounded MT Bold" panose="020F0704030504030204" pitchFamily="34" charset="0"/>
                <a:cs typeface="Arial" panose="020B0604020202020204" pitchFamily="34" charset="0"/>
              </a:rPr>
              <a:t>HOT</a:t>
            </a:r>
            <a:r>
              <a:rPr lang="en-US" sz="2250" dirty="0" smtClean="0">
                <a:latin typeface="Arial Rounded MT Bold" panose="020F0704030504030204" pitchFamily="34" charset="0"/>
                <a:cs typeface="Arial" panose="020B0604020202020204" pitchFamily="34" charset="0"/>
              </a:rPr>
              <a:t>S</a:t>
            </a:r>
            <a:r>
              <a:rPr lang="id-ID" sz="2250" dirty="0" smtClean="0">
                <a:latin typeface="Arial Rounded MT Bold" panose="020F0704030504030204" pitchFamily="34" charset="0"/>
                <a:cs typeface="Arial" panose="020B0604020202020204" pitchFamily="34" charset="0"/>
              </a:rPr>
              <a:t> (C4, C5) selaras dengan P3, P4, P5.</a:t>
            </a:r>
            <a:endParaRPr lang="en-US" sz="2250" dirty="0" smtClean="0">
              <a:latin typeface="Arial Rounded MT Bold" panose="020F0704030504030204" pitchFamily="34" charset="0"/>
              <a:cs typeface="Arial" panose="020B0604020202020204" pitchFamily="34" charset="0"/>
            </a:endParaRPr>
          </a:p>
          <a:p>
            <a:pPr marL="457200" indent="-457200">
              <a:lnSpc>
                <a:spcPct val="80000"/>
              </a:lnSpc>
              <a:spcBef>
                <a:spcPts val="600"/>
              </a:spcBef>
              <a:buFont typeface="+mj-lt"/>
              <a:buAutoNum type="arabicPeriod"/>
            </a:pPr>
            <a:r>
              <a:rPr lang="en-ID" sz="2250" dirty="0" smtClean="0">
                <a:latin typeface="Arial Rounded MT Bold" panose="020F0704030504030204" pitchFamily="34" charset="0"/>
                <a:cs typeface="Arial" panose="020B0604020202020204" pitchFamily="34" charset="0"/>
              </a:rPr>
              <a:t>Mengidentifikasi keterampilan yang perlu dikembangkan sesuai rumusan KD dari KI-4: apakah termasuk keterampilan abstrak atau konkret.</a:t>
            </a:r>
            <a:endParaRPr lang="en-US" sz="2250" dirty="0" smtClean="0">
              <a:latin typeface="Arial Rounded MT Bold" panose="020F0704030504030204" pitchFamily="34" charset="0"/>
              <a:cs typeface="Arial" panose="020B0604020202020204" pitchFamily="34" charset="0"/>
            </a:endParaRPr>
          </a:p>
          <a:p>
            <a:pPr marL="457200" indent="-457200">
              <a:lnSpc>
                <a:spcPct val="80000"/>
              </a:lnSpc>
              <a:spcBef>
                <a:spcPts val="600"/>
              </a:spcBef>
              <a:buFont typeface="+mj-lt"/>
              <a:buAutoNum type="arabicPeriod"/>
            </a:pPr>
            <a:r>
              <a:rPr lang="en-ID" sz="2250" dirty="0" smtClean="0">
                <a:latin typeface="Arial Rounded MT Bold" panose="020F0704030504030204" pitchFamily="34" charset="0"/>
                <a:cs typeface="Arial" panose="020B0604020202020204" pitchFamily="34" charset="0"/>
              </a:rPr>
              <a:t>Mengidentifikasi sikap-sikap yang dapat dikembangkan dalam kegiatan yang dilakukan mengacu pada rumusan KD dari sikap spiritual dan sikap sosial.</a:t>
            </a:r>
            <a:endParaRPr lang="id-ID" sz="2250" dirty="0" smtClean="0">
              <a:latin typeface="Arial Rounded MT Bold" panose="020F0704030504030204" pitchFamily="34" charset="0"/>
              <a:cs typeface="Arial" panose="020B0604020202020204" pitchFamily="34" charset="0"/>
            </a:endParaRPr>
          </a:p>
          <a:p>
            <a:pPr marL="457200" indent="-457200">
              <a:lnSpc>
                <a:spcPct val="80000"/>
              </a:lnSpc>
              <a:spcBef>
                <a:spcPts val="600"/>
              </a:spcBef>
              <a:buFont typeface="+mj-lt"/>
              <a:buAutoNum type="arabicPeriod"/>
            </a:pPr>
            <a:r>
              <a:rPr lang="id-ID" sz="2250" dirty="0" smtClean="0">
                <a:latin typeface="Arial Rounded MT Bold" panose="020F0704030504030204" pitchFamily="34" charset="0"/>
                <a:cs typeface="Arial" panose="020B0604020202020204" pitchFamily="34" charset="0"/>
              </a:rPr>
              <a:t>Mengintegrasikan nilai-nilai karakter yang </a:t>
            </a:r>
            <a:r>
              <a:rPr lang="en-US" sz="2250" dirty="0" smtClean="0">
                <a:latin typeface="Arial Rounded MT Bold" panose="020F0704030504030204" pitchFamily="34" charset="0"/>
                <a:cs typeface="Arial" panose="020B0604020202020204" pitchFamily="34" charset="0"/>
              </a:rPr>
              <a:t>dapat dikembangkan </a:t>
            </a:r>
            <a:r>
              <a:rPr lang="id-ID" sz="2250" dirty="0" smtClean="0">
                <a:latin typeface="Arial Rounded MT Bold" panose="020F0704030504030204" pitchFamily="34" charset="0"/>
                <a:cs typeface="Arial" panose="020B0604020202020204" pitchFamily="34" charset="0"/>
              </a:rPr>
              <a:t>sesuai dengan rumusan pasang KD</a:t>
            </a:r>
            <a:r>
              <a:rPr lang="en-US" sz="2250" dirty="0" smtClean="0">
                <a:latin typeface="Arial Rounded MT Bold" panose="020F0704030504030204" pitchFamily="34" charset="0"/>
                <a:cs typeface="Arial" panose="020B0604020202020204" pitchFamily="34" charset="0"/>
              </a:rPr>
              <a:t>.</a:t>
            </a:r>
          </a:p>
        </p:txBody>
      </p:sp>
      <p:grpSp>
        <p:nvGrpSpPr>
          <p:cNvPr id="4" name="Group 3"/>
          <p:cNvGrpSpPr/>
          <p:nvPr/>
        </p:nvGrpSpPr>
        <p:grpSpPr>
          <a:xfrm>
            <a:off x="310109" y="6334391"/>
            <a:ext cx="3968102" cy="540000"/>
            <a:chOff x="310109" y="6334391"/>
            <a:chExt cx="3968102" cy="540000"/>
          </a:xfrm>
        </p:grpSpPr>
        <p:pic>
          <p:nvPicPr>
            <p:cNvPr id="6" name="Picture 5"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7" name="TextBox 6"/>
            <p:cNvSpPr txBox="1"/>
            <p:nvPr/>
          </p:nvSpPr>
          <p:spPr>
            <a:xfrm>
              <a:off x="776931" y="6446619"/>
              <a:ext cx="3501280" cy="338554"/>
            </a:xfrm>
            <a:prstGeom prst="rect">
              <a:avLst/>
            </a:prstGeom>
            <a:noFill/>
          </p:spPr>
          <p:txBody>
            <a:bodyPr wrap="none" rtlCol="0">
              <a:spAutoFit/>
            </a:bodyPr>
            <a:lstStyle/>
            <a:p>
              <a:pPr defTabSz="457200"/>
              <a:r>
                <a:rPr lang="en-US" sz="1600" b="1" i="1" dirty="0">
                  <a:solidFill>
                    <a:srgbClr val="002060"/>
                  </a:solidFill>
                </a:rPr>
                <a:t>Subdit Kurikulum, Direktorat PSMK</a:t>
              </a:r>
            </a:p>
          </p:txBody>
        </p:sp>
      </p:grpSp>
    </p:spTree>
    <p:extLst>
      <p:ext uri="{BB962C8B-B14F-4D97-AF65-F5344CB8AC3E}">
        <p14:creationId xmlns:p14="http://schemas.microsoft.com/office/powerpoint/2010/main" val="1626405276"/>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792070" y="309283"/>
            <a:ext cx="7418296" cy="1008529"/>
          </a:xfrm>
        </p:spPr>
        <p:txBody>
          <a:bodyPr>
            <a:noAutofit/>
          </a:bodyPr>
          <a:lstStyle/>
          <a:p>
            <a:r>
              <a:rPr lang="en-US" sz="3200" b="1" dirty="0" smtClean="0">
                <a:latin typeface="Arial Rounded MT Bold" panose="020F0704030504030204" pitchFamily="34" charset="0"/>
                <a:cs typeface="Arial" panose="020B0604020202020204" pitchFamily="34" charset="0"/>
              </a:rPr>
              <a:t>Tabel </a:t>
            </a:r>
            <a:r>
              <a:rPr lang="en-US" sz="3200" b="1" dirty="0">
                <a:latin typeface="Arial Rounded MT Bold" panose="020F0704030504030204" pitchFamily="34" charset="0"/>
                <a:cs typeface="Arial" panose="020B0604020202020204" pitchFamily="34" charset="0"/>
              </a:rPr>
              <a:t>Analisis KI-KD</a:t>
            </a:r>
            <a:r>
              <a:rPr lang="en-US" sz="3200" dirty="0">
                <a:latin typeface="Arial Rounded MT Bold" panose="020F0704030504030204" pitchFamily="34" charset="0"/>
                <a:cs typeface="Arial" panose="020B0604020202020204" pitchFamily="34" charset="0"/>
              </a:rPr>
              <a:t/>
            </a:r>
            <a:br>
              <a:rPr lang="en-US" sz="3200" dirty="0">
                <a:latin typeface="Arial Rounded MT Bold" panose="020F0704030504030204" pitchFamily="34" charset="0"/>
                <a:cs typeface="Arial" panose="020B0604020202020204" pitchFamily="34" charset="0"/>
              </a:rPr>
            </a:br>
            <a:r>
              <a:rPr lang="en-US" sz="2800" b="1" dirty="0">
                <a:solidFill>
                  <a:srgbClr val="FFFF00"/>
                </a:solidFill>
                <a:latin typeface="Arial Rounded MT Bold" panose="020F0704030504030204" pitchFamily="34" charset="0"/>
                <a:cs typeface="Arial" panose="020B0604020202020204" pitchFamily="34" charset="0"/>
              </a:rPr>
              <a:t>Mata Pelajaran: </a:t>
            </a:r>
            <a:r>
              <a:rPr lang="en-ID" sz="2800" b="1" dirty="0">
                <a:solidFill>
                  <a:srgbClr val="FFFF00"/>
                </a:solidFill>
                <a:latin typeface="Arial Rounded MT Bold" panose="020F0704030504030204" pitchFamily="34" charset="0"/>
                <a:cs typeface="Arial" panose="020B0604020202020204" pitchFamily="34" charset="0"/>
              </a:rPr>
              <a:t>AKUNTANSI DASAR</a:t>
            </a:r>
            <a:endParaRPr lang="en-US" sz="2800" b="1" dirty="0">
              <a:solidFill>
                <a:srgbClr val="FFFF00"/>
              </a:solidFill>
              <a:latin typeface="Arial Rounded MT Bold" panose="020F0704030504030204" pitchFamily="34" charset="0"/>
              <a:cs typeface="Arial" panose="020B0604020202020204" pitchFamily="34" charset="0"/>
            </a:endParaRPr>
          </a:p>
        </p:txBody>
      </p:sp>
      <p:graphicFrame>
        <p:nvGraphicFramePr>
          <p:cNvPr id="4" name="Content Placeholder 6"/>
          <p:cNvGraphicFramePr>
            <a:graphicFrameLocks/>
          </p:cNvGraphicFramePr>
          <p:nvPr>
            <p:extLst>
              <p:ext uri="{D42A27DB-BD31-4B8C-83A1-F6EECF244321}">
                <p14:modId xmlns:p14="http://schemas.microsoft.com/office/powerpoint/2010/main" val="4176122254"/>
              </p:ext>
            </p:extLst>
          </p:nvPr>
        </p:nvGraphicFramePr>
        <p:xfrm>
          <a:off x="-2" y="1314448"/>
          <a:ext cx="12192001" cy="5483352"/>
        </p:xfrm>
        <a:graphic>
          <a:graphicData uri="http://schemas.openxmlformats.org/drawingml/2006/table">
            <a:tbl>
              <a:tblPr firstRow="1" firstCol="1" bandRow="1">
                <a:tableStyleId>{5C22544A-7EE6-4342-B048-85BDC9FD1C3A}</a:tableStyleId>
              </a:tblPr>
              <a:tblGrid>
                <a:gridCol w="3928444">
                  <a:extLst>
                    <a:ext uri="{9D8B030D-6E8A-4147-A177-3AD203B41FA5}">
                      <a16:colId xmlns="" xmlns:a16="http://schemas.microsoft.com/office/drawing/2014/main" val="20000"/>
                    </a:ext>
                  </a:extLst>
                </a:gridCol>
                <a:gridCol w="5859311">
                  <a:extLst>
                    <a:ext uri="{9D8B030D-6E8A-4147-A177-3AD203B41FA5}">
                      <a16:colId xmlns="" xmlns:a16="http://schemas.microsoft.com/office/drawing/2014/main" val="20001"/>
                    </a:ext>
                  </a:extLst>
                </a:gridCol>
                <a:gridCol w="2404246">
                  <a:extLst>
                    <a:ext uri="{9D8B030D-6E8A-4147-A177-3AD203B41FA5}">
                      <a16:colId xmlns="" xmlns:a16="http://schemas.microsoft.com/office/drawing/2014/main" val="20002"/>
                    </a:ext>
                  </a:extLst>
                </a:gridCol>
              </a:tblGrid>
              <a:tr h="525063">
                <a:tc>
                  <a:txBody>
                    <a:bodyPr/>
                    <a:lstStyle/>
                    <a:p>
                      <a:pPr marL="0" marR="0" algn="ctr">
                        <a:lnSpc>
                          <a:spcPct val="100000"/>
                        </a:lnSpc>
                        <a:spcBef>
                          <a:spcPts val="0"/>
                        </a:spcBef>
                        <a:spcAft>
                          <a:spcPts val="0"/>
                        </a:spcAft>
                      </a:pPr>
                      <a:r>
                        <a:rPr lang="en-ID" sz="1800" b="0" dirty="0">
                          <a:effectLst/>
                          <a:latin typeface="Arial Rounded MT Bold" panose="020F0704030504030204" pitchFamily="34" charset="0"/>
                          <a:cs typeface="Arial" panose="020B0604020202020204" pitchFamily="34" charset="0"/>
                        </a:rPr>
                        <a:t>KO</a:t>
                      </a:r>
                      <a:r>
                        <a:rPr lang="en-ID" sz="1800" b="0" spc="5" dirty="0">
                          <a:effectLst/>
                          <a:latin typeface="Arial Rounded MT Bold" panose="020F0704030504030204" pitchFamily="34" charset="0"/>
                          <a:cs typeface="Arial" panose="020B0604020202020204" pitchFamily="34" charset="0"/>
                        </a:rPr>
                        <a:t>M</a:t>
                      </a:r>
                      <a:r>
                        <a:rPr lang="en-ID" sz="1800" b="0" dirty="0">
                          <a:effectLst/>
                          <a:latin typeface="Arial Rounded MT Bold" panose="020F0704030504030204" pitchFamily="34" charset="0"/>
                          <a:cs typeface="Arial" panose="020B0604020202020204" pitchFamily="34" charset="0"/>
                        </a:rPr>
                        <a:t>P</a:t>
                      </a:r>
                      <a:r>
                        <a:rPr lang="en-ID" sz="1800" b="0" spc="-5" dirty="0">
                          <a:effectLst/>
                          <a:latin typeface="Arial Rounded MT Bold" panose="020F0704030504030204" pitchFamily="34" charset="0"/>
                          <a:cs typeface="Arial" panose="020B0604020202020204" pitchFamily="34" charset="0"/>
                        </a:rPr>
                        <a:t>E</a:t>
                      </a:r>
                      <a:r>
                        <a:rPr lang="en-ID" sz="1800" b="0" spc="-10" dirty="0">
                          <a:effectLst/>
                          <a:latin typeface="Arial Rounded MT Bold" panose="020F0704030504030204" pitchFamily="34" charset="0"/>
                          <a:cs typeface="Arial" panose="020B0604020202020204" pitchFamily="34" charset="0"/>
                        </a:rPr>
                        <a:t>T</a:t>
                      </a:r>
                      <a:r>
                        <a:rPr lang="en-ID" sz="1800" b="0" dirty="0">
                          <a:effectLst/>
                          <a:latin typeface="Arial Rounded MT Bold" panose="020F0704030504030204" pitchFamily="34" charset="0"/>
                          <a:cs typeface="Arial" panose="020B0604020202020204" pitchFamily="34" charset="0"/>
                        </a:rPr>
                        <a:t>E</a:t>
                      </a:r>
                      <a:r>
                        <a:rPr lang="en-ID" sz="1800" b="0" spc="-5" dirty="0">
                          <a:effectLst/>
                          <a:latin typeface="Arial Rounded MT Bold" panose="020F0704030504030204" pitchFamily="34" charset="0"/>
                          <a:cs typeface="Arial" panose="020B0604020202020204" pitchFamily="34" charset="0"/>
                        </a:rPr>
                        <a:t>N</a:t>
                      </a:r>
                      <a:r>
                        <a:rPr lang="en-ID" sz="1800" b="0" dirty="0">
                          <a:effectLst/>
                          <a:latin typeface="Arial Rounded MT Bold" panose="020F0704030504030204" pitchFamily="34" charset="0"/>
                          <a:cs typeface="Arial" panose="020B0604020202020204" pitchFamily="34" charset="0"/>
                        </a:rPr>
                        <a:t>SI</a:t>
                      </a:r>
                      <a:r>
                        <a:rPr lang="en-ID" sz="1800" b="0" spc="-5" dirty="0">
                          <a:effectLst/>
                          <a:latin typeface="Arial Rounded MT Bold" panose="020F0704030504030204" pitchFamily="34" charset="0"/>
                          <a:cs typeface="Arial" panose="020B0604020202020204" pitchFamily="34" charset="0"/>
                        </a:rPr>
                        <a:t> I</a:t>
                      </a:r>
                      <a:r>
                        <a:rPr lang="en-ID" sz="1800" b="0" dirty="0">
                          <a:effectLst/>
                          <a:latin typeface="Arial Rounded MT Bold" panose="020F0704030504030204" pitchFamily="34" charset="0"/>
                          <a:cs typeface="Arial" panose="020B0604020202020204" pitchFamily="34" charset="0"/>
                        </a:rPr>
                        <a:t>N</a:t>
                      </a:r>
                      <a:r>
                        <a:rPr lang="en-ID" sz="1800" b="0" spc="-15" dirty="0">
                          <a:effectLst/>
                          <a:latin typeface="Arial Rounded MT Bold" panose="020F0704030504030204" pitchFamily="34" charset="0"/>
                          <a:cs typeface="Arial" panose="020B0604020202020204" pitchFamily="34" charset="0"/>
                        </a:rPr>
                        <a:t>T</a:t>
                      </a:r>
                      <a:r>
                        <a:rPr lang="en-ID" sz="1800" b="0" dirty="0">
                          <a:effectLst/>
                          <a:latin typeface="Arial Rounded MT Bold" panose="020F0704030504030204" pitchFamily="34" charset="0"/>
                          <a:cs typeface="Arial" panose="020B0604020202020204" pitchFamily="34" charset="0"/>
                        </a:rPr>
                        <a:t>I 3</a:t>
                      </a:r>
                      <a:endParaRPr lang="en-US" sz="1800" b="0" dirty="0">
                        <a:effectLst/>
                        <a:latin typeface="Arial Rounded MT Bold" panose="020F0704030504030204" pitchFamily="34" charset="0"/>
                        <a:cs typeface="Arial" panose="020B0604020202020204" pitchFamily="34" charset="0"/>
                      </a:endParaRPr>
                    </a:p>
                    <a:p>
                      <a:pPr marL="0" marR="0" algn="ctr">
                        <a:lnSpc>
                          <a:spcPct val="100000"/>
                        </a:lnSpc>
                        <a:spcBef>
                          <a:spcPts val="0"/>
                        </a:spcBef>
                        <a:spcAft>
                          <a:spcPts val="0"/>
                        </a:spcAft>
                      </a:pPr>
                      <a:r>
                        <a:rPr lang="en-ID" sz="1800" b="0" spc="5" dirty="0">
                          <a:effectLst/>
                          <a:latin typeface="Arial Rounded MT Bold" panose="020F0704030504030204" pitchFamily="34" charset="0"/>
                          <a:cs typeface="Arial" panose="020B0604020202020204" pitchFamily="34" charset="0"/>
                        </a:rPr>
                        <a:t>(</a:t>
                      </a:r>
                      <a:r>
                        <a:rPr lang="en-ID" sz="1800" b="0" dirty="0">
                          <a:effectLst/>
                          <a:latin typeface="Arial Rounded MT Bold" panose="020F0704030504030204" pitchFamily="34" charset="0"/>
                          <a:cs typeface="Arial" panose="020B0604020202020204" pitchFamily="34" charset="0"/>
                        </a:rPr>
                        <a:t>P</a:t>
                      </a:r>
                      <a:r>
                        <a:rPr lang="en-ID" sz="1800" b="0" spc="-5" dirty="0">
                          <a:effectLst/>
                          <a:latin typeface="Arial Rounded MT Bold" panose="020F0704030504030204" pitchFamily="34" charset="0"/>
                          <a:cs typeface="Arial" panose="020B0604020202020204" pitchFamily="34" charset="0"/>
                        </a:rPr>
                        <a:t>E</a:t>
                      </a:r>
                      <a:r>
                        <a:rPr lang="en-ID" sz="1800" b="0" dirty="0">
                          <a:effectLst/>
                          <a:latin typeface="Arial Rounded MT Bold" panose="020F0704030504030204" pitchFamily="34" charset="0"/>
                          <a:cs typeface="Arial" panose="020B0604020202020204" pitchFamily="34" charset="0"/>
                        </a:rPr>
                        <a:t>N</a:t>
                      </a:r>
                      <a:r>
                        <a:rPr lang="en-ID" sz="1800" b="0" spc="5" dirty="0">
                          <a:effectLst/>
                          <a:latin typeface="Arial Rounded MT Bold" panose="020F0704030504030204" pitchFamily="34" charset="0"/>
                          <a:cs typeface="Arial" panose="020B0604020202020204" pitchFamily="34" charset="0"/>
                        </a:rPr>
                        <a:t>G</a:t>
                      </a:r>
                      <a:r>
                        <a:rPr lang="en-ID" sz="1800" b="0" dirty="0">
                          <a:effectLst/>
                          <a:latin typeface="Arial Rounded MT Bold" panose="020F0704030504030204" pitchFamily="34" charset="0"/>
                          <a:cs typeface="Arial" panose="020B0604020202020204" pitchFamily="34" charset="0"/>
                        </a:rPr>
                        <a:t>E</a:t>
                      </a:r>
                      <a:r>
                        <a:rPr lang="en-ID" sz="1800" b="0" spc="-15" dirty="0">
                          <a:effectLst/>
                          <a:latin typeface="Arial Rounded MT Bold" panose="020F0704030504030204" pitchFamily="34" charset="0"/>
                          <a:cs typeface="Arial" panose="020B0604020202020204" pitchFamily="34" charset="0"/>
                        </a:rPr>
                        <a:t>T</a:t>
                      </a:r>
                      <a:r>
                        <a:rPr lang="en-ID" sz="1800" b="0" spc="5" dirty="0">
                          <a:effectLst/>
                          <a:latin typeface="Arial Rounded MT Bold" panose="020F0704030504030204" pitchFamily="34" charset="0"/>
                          <a:cs typeface="Arial" panose="020B0604020202020204" pitchFamily="34" charset="0"/>
                        </a:rPr>
                        <a:t>A</a:t>
                      </a:r>
                      <a:r>
                        <a:rPr lang="en-ID" sz="1800" b="0" spc="-10" dirty="0">
                          <a:effectLst/>
                          <a:latin typeface="Arial Rounded MT Bold" panose="020F0704030504030204" pitchFamily="34" charset="0"/>
                          <a:cs typeface="Arial" panose="020B0604020202020204" pitchFamily="34" charset="0"/>
                        </a:rPr>
                        <a:t>HU</a:t>
                      </a:r>
                      <a:r>
                        <a:rPr lang="en-ID" sz="1800" b="0" spc="5" dirty="0">
                          <a:effectLst/>
                          <a:latin typeface="Arial Rounded MT Bold" panose="020F0704030504030204" pitchFamily="34" charset="0"/>
                          <a:cs typeface="Arial" panose="020B0604020202020204" pitchFamily="34" charset="0"/>
                        </a:rPr>
                        <a:t>A</a:t>
                      </a:r>
                      <a:r>
                        <a:rPr lang="en-ID" sz="1800" b="0" dirty="0">
                          <a:effectLst/>
                          <a:latin typeface="Arial Rounded MT Bold" panose="020F0704030504030204" pitchFamily="34" charset="0"/>
                          <a:cs typeface="Arial" panose="020B0604020202020204" pitchFamily="34" charset="0"/>
                        </a:rPr>
                        <a:t>N)</a:t>
                      </a:r>
                      <a:endParaRPr lang="en-US" sz="1800" b="0" dirty="0">
                        <a:effectLst/>
                        <a:latin typeface="Arial Rounded MT Bold" panose="020F0704030504030204" pitchFamily="34" charset="0"/>
                        <a:ea typeface="Calibri"/>
                        <a:cs typeface="Arial" panose="020B0604020202020204" pitchFamily="34" charset="0"/>
                      </a:endParaRPr>
                    </a:p>
                  </a:txBody>
                  <a:tcPr marL="68580" marR="68580" marT="0" marB="0" anchor="ctr"/>
                </a:tc>
                <a:tc>
                  <a:txBody>
                    <a:bodyPr/>
                    <a:lstStyle/>
                    <a:p>
                      <a:pPr marL="0" marR="0" algn="ctr">
                        <a:lnSpc>
                          <a:spcPct val="100000"/>
                        </a:lnSpc>
                        <a:spcBef>
                          <a:spcPts val="0"/>
                        </a:spcBef>
                        <a:spcAft>
                          <a:spcPts val="0"/>
                        </a:spcAft>
                      </a:pPr>
                      <a:r>
                        <a:rPr lang="en-ID" sz="1800" b="0" dirty="0">
                          <a:effectLst/>
                          <a:latin typeface="Arial Rounded MT Bold" panose="020F0704030504030204" pitchFamily="34" charset="0"/>
                          <a:cs typeface="Arial" panose="020B0604020202020204" pitchFamily="34" charset="0"/>
                        </a:rPr>
                        <a:t>KO</a:t>
                      </a:r>
                      <a:r>
                        <a:rPr lang="en-ID" sz="1800" b="0" spc="5" dirty="0">
                          <a:effectLst/>
                          <a:latin typeface="Arial Rounded MT Bold" panose="020F0704030504030204" pitchFamily="34" charset="0"/>
                          <a:cs typeface="Arial" panose="020B0604020202020204" pitchFamily="34" charset="0"/>
                        </a:rPr>
                        <a:t>M</a:t>
                      </a:r>
                      <a:r>
                        <a:rPr lang="en-ID" sz="1800" b="0" dirty="0">
                          <a:effectLst/>
                          <a:latin typeface="Arial Rounded MT Bold" panose="020F0704030504030204" pitchFamily="34" charset="0"/>
                          <a:cs typeface="Arial" panose="020B0604020202020204" pitchFamily="34" charset="0"/>
                        </a:rPr>
                        <a:t>P</a:t>
                      </a:r>
                      <a:r>
                        <a:rPr lang="en-ID" sz="1800" b="0" spc="-5" dirty="0">
                          <a:effectLst/>
                          <a:latin typeface="Arial Rounded MT Bold" panose="020F0704030504030204" pitchFamily="34" charset="0"/>
                          <a:cs typeface="Arial" panose="020B0604020202020204" pitchFamily="34" charset="0"/>
                        </a:rPr>
                        <a:t>E</a:t>
                      </a:r>
                      <a:r>
                        <a:rPr lang="en-ID" sz="1800" b="0" spc="-10" dirty="0">
                          <a:effectLst/>
                          <a:latin typeface="Arial Rounded MT Bold" panose="020F0704030504030204" pitchFamily="34" charset="0"/>
                          <a:cs typeface="Arial" panose="020B0604020202020204" pitchFamily="34" charset="0"/>
                        </a:rPr>
                        <a:t>T</a:t>
                      </a:r>
                      <a:r>
                        <a:rPr lang="en-ID" sz="1800" b="0" dirty="0">
                          <a:effectLst/>
                          <a:latin typeface="Arial Rounded MT Bold" panose="020F0704030504030204" pitchFamily="34" charset="0"/>
                          <a:cs typeface="Arial" panose="020B0604020202020204" pitchFamily="34" charset="0"/>
                        </a:rPr>
                        <a:t>E</a:t>
                      </a:r>
                      <a:r>
                        <a:rPr lang="en-ID" sz="1800" b="0" spc="-5" dirty="0">
                          <a:effectLst/>
                          <a:latin typeface="Arial Rounded MT Bold" panose="020F0704030504030204" pitchFamily="34" charset="0"/>
                          <a:cs typeface="Arial" panose="020B0604020202020204" pitchFamily="34" charset="0"/>
                        </a:rPr>
                        <a:t>N</a:t>
                      </a:r>
                      <a:r>
                        <a:rPr lang="en-ID" sz="1800" b="0" dirty="0">
                          <a:effectLst/>
                          <a:latin typeface="Arial Rounded MT Bold" panose="020F0704030504030204" pitchFamily="34" charset="0"/>
                          <a:cs typeface="Arial" panose="020B0604020202020204" pitchFamily="34" charset="0"/>
                        </a:rPr>
                        <a:t>SI</a:t>
                      </a:r>
                      <a:r>
                        <a:rPr lang="en-ID" sz="1800" b="0" spc="-5" dirty="0">
                          <a:effectLst/>
                          <a:latin typeface="Arial Rounded MT Bold" panose="020F0704030504030204" pitchFamily="34" charset="0"/>
                          <a:cs typeface="Arial" panose="020B0604020202020204" pitchFamily="34" charset="0"/>
                        </a:rPr>
                        <a:t> I</a:t>
                      </a:r>
                      <a:r>
                        <a:rPr lang="en-ID" sz="1800" b="0" dirty="0">
                          <a:effectLst/>
                          <a:latin typeface="Arial Rounded MT Bold" panose="020F0704030504030204" pitchFamily="34" charset="0"/>
                          <a:cs typeface="Arial" panose="020B0604020202020204" pitchFamily="34" charset="0"/>
                        </a:rPr>
                        <a:t>N</a:t>
                      </a:r>
                      <a:r>
                        <a:rPr lang="en-ID" sz="1800" b="0" spc="-15" dirty="0">
                          <a:effectLst/>
                          <a:latin typeface="Arial Rounded MT Bold" panose="020F0704030504030204" pitchFamily="34" charset="0"/>
                          <a:cs typeface="Arial" panose="020B0604020202020204" pitchFamily="34" charset="0"/>
                        </a:rPr>
                        <a:t>T</a:t>
                      </a:r>
                      <a:r>
                        <a:rPr lang="en-ID" sz="1800" b="0" dirty="0">
                          <a:effectLst/>
                          <a:latin typeface="Arial Rounded MT Bold" panose="020F0704030504030204" pitchFamily="34" charset="0"/>
                          <a:cs typeface="Arial" panose="020B0604020202020204" pitchFamily="34" charset="0"/>
                        </a:rPr>
                        <a:t>I 4</a:t>
                      </a:r>
                      <a:endParaRPr lang="en-US" sz="1800" b="0" dirty="0">
                        <a:effectLst/>
                        <a:latin typeface="Arial Rounded MT Bold" panose="020F0704030504030204" pitchFamily="34" charset="0"/>
                        <a:cs typeface="Arial" panose="020B0604020202020204" pitchFamily="34" charset="0"/>
                      </a:endParaRPr>
                    </a:p>
                    <a:p>
                      <a:pPr marL="0" marR="0" algn="ctr">
                        <a:lnSpc>
                          <a:spcPct val="100000"/>
                        </a:lnSpc>
                        <a:spcBef>
                          <a:spcPts val="0"/>
                        </a:spcBef>
                        <a:spcAft>
                          <a:spcPts val="0"/>
                        </a:spcAft>
                      </a:pPr>
                      <a:r>
                        <a:rPr lang="en-ID" sz="1800" b="0" spc="5" dirty="0">
                          <a:effectLst/>
                          <a:latin typeface="Arial Rounded MT Bold" panose="020F0704030504030204" pitchFamily="34" charset="0"/>
                          <a:cs typeface="Arial" panose="020B0604020202020204" pitchFamily="34" charset="0"/>
                        </a:rPr>
                        <a:t>(</a:t>
                      </a:r>
                      <a:r>
                        <a:rPr lang="en-ID" sz="1800" b="0" dirty="0">
                          <a:effectLst/>
                          <a:latin typeface="Arial Rounded MT Bold" panose="020F0704030504030204" pitchFamily="34" charset="0"/>
                          <a:cs typeface="Arial" panose="020B0604020202020204" pitchFamily="34" charset="0"/>
                        </a:rPr>
                        <a:t>K</a:t>
                      </a:r>
                      <a:r>
                        <a:rPr lang="en-ID" sz="1800" b="0" spc="-5" dirty="0">
                          <a:effectLst/>
                          <a:latin typeface="Arial Rounded MT Bold" panose="020F0704030504030204" pitchFamily="34" charset="0"/>
                          <a:cs typeface="Arial" panose="020B0604020202020204" pitchFamily="34" charset="0"/>
                        </a:rPr>
                        <a:t>E</a:t>
                      </a:r>
                      <a:r>
                        <a:rPr lang="en-ID" sz="1800" b="0" spc="-10" dirty="0">
                          <a:effectLst/>
                          <a:latin typeface="Arial Rounded MT Bold" panose="020F0704030504030204" pitchFamily="34" charset="0"/>
                          <a:cs typeface="Arial" panose="020B0604020202020204" pitchFamily="34" charset="0"/>
                        </a:rPr>
                        <a:t>T</a:t>
                      </a:r>
                      <a:r>
                        <a:rPr lang="en-ID" sz="1800" b="0" dirty="0">
                          <a:effectLst/>
                          <a:latin typeface="Arial Rounded MT Bold" panose="020F0704030504030204" pitchFamily="34" charset="0"/>
                          <a:cs typeface="Arial" panose="020B0604020202020204" pitchFamily="34" charset="0"/>
                        </a:rPr>
                        <a:t>E</a:t>
                      </a:r>
                      <a:r>
                        <a:rPr lang="en-ID" sz="1800" b="0" spc="-5" dirty="0">
                          <a:effectLst/>
                          <a:latin typeface="Arial Rounded MT Bold" panose="020F0704030504030204" pitchFamily="34" charset="0"/>
                          <a:cs typeface="Arial" panose="020B0604020202020204" pitchFamily="34" charset="0"/>
                        </a:rPr>
                        <a:t>R</a:t>
                      </a:r>
                      <a:r>
                        <a:rPr lang="en-ID" sz="1800" b="0" spc="5" dirty="0">
                          <a:effectLst/>
                          <a:latin typeface="Arial Rounded MT Bold" panose="020F0704030504030204" pitchFamily="34" charset="0"/>
                          <a:cs typeface="Arial" panose="020B0604020202020204" pitchFamily="34" charset="0"/>
                        </a:rPr>
                        <a:t>AM</a:t>
                      </a:r>
                      <a:r>
                        <a:rPr lang="en-ID" sz="1800" b="0" dirty="0">
                          <a:effectLst/>
                          <a:latin typeface="Arial Rounded MT Bold" panose="020F0704030504030204" pitchFamily="34" charset="0"/>
                          <a:cs typeface="Arial" panose="020B0604020202020204" pitchFamily="34" charset="0"/>
                        </a:rPr>
                        <a:t>P</a:t>
                      </a:r>
                      <a:r>
                        <a:rPr lang="en-ID" sz="1800" b="0" spc="-5" dirty="0">
                          <a:effectLst/>
                          <a:latin typeface="Arial Rounded MT Bold" panose="020F0704030504030204" pitchFamily="34" charset="0"/>
                          <a:cs typeface="Arial" panose="020B0604020202020204" pitchFamily="34" charset="0"/>
                        </a:rPr>
                        <a:t>I</a:t>
                      </a:r>
                      <a:r>
                        <a:rPr lang="en-ID" sz="1800" b="0" dirty="0">
                          <a:effectLst/>
                          <a:latin typeface="Arial Rounded MT Bold" panose="020F0704030504030204" pitchFamily="34" charset="0"/>
                          <a:cs typeface="Arial" panose="020B0604020202020204" pitchFamily="34" charset="0"/>
                        </a:rPr>
                        <a:t>LA</a:t>
                      </a:r>
                      <a:r>
                        <a:rPr lang="en-ID" sz="1800" b="0" spc="-10" dirty="0">
                          <a:effectLst/>
                          <a:latin typeface="Arial Rounded MT Bold" panose="020F0704030504030204" pitchFamily="34" charset="0"/>
                          <a:cs typeface="Arial" panose="020B0604020202020204" pitchFamily="34" charset="0"/>
                        </a:rPr>
                        <a:t>N</a:t>
                      </a:r>
                      <a:r>
                        <a:rPr lang="en-ID" sz="1800" b="0" dirty="0">
                          <a:effectLst/>
                          <a:latin typeface="Arial Rounded MT Bold" panose="020F0704030504030204" pitchFamily="34" charset="0"/>
                          <a:cs typeface="Arial" panose="020B0604020202020204" pitchFamily="34" charset="0"/>
                        </a:rPr>
                        <a:t>)</a:t>
                      </a:r>
                      <a:endParaRPr lang="en-US" sz="1800" b="0" dirty="0">
                        <a:effectLst/>
                        <a:latin typeface="Arial Rounded MT Bold" panose="020F0704030504030204" pitchFamily="34" charset="0"/>
                        <a:ea typeface="Calibri"/>
                        <a:cs typeface="Arial" panose="020B0604020202020204" pitchFamily="34" charset="0"/>
                      </a:endParaRPr>
                    </a:p>
                  </a:txBody>
                  <a:tcPr marL="68580" marR="68580" marT="0" marB="0" anchor="ctr"/>
                </a:tc>
                <a:tc>
                  <a:txBody>
                    <a:bodyPr/>
                    <a:lstStyle/>
                    <a:p>
                      <a:pPr marL="0" marR="0" algn="ctr">
                        <a:lnSpc>
                          <a:spcPct val="100000"/>
                        </a:lnSpc>
                        <a:spcBef>
                          <a:spcPts val="0"/>
                        </a:spcBef>
                        <a:spcAft>
                          <a:spcPts val="0"/>
                        </a:spcAft>
                      </a:pPr>
                      <a:r>
                        <a:rPr lang="en-ID" sz="1800" b="0" dirty="0">
                          <a:effectLst/>
                          <a:latin typeface="Arial Rounded MT Bold" panose="020F0704030504030204" pitchFamily="34" charset="0"/>
                          <a:cs typeface="Arial" panose="020B0604020202020204" pitchFamily="34" charset="0"/>
                        </a:rPr>
                        <a:t>ANALISIS DAN REKOMENDASI KI</a:t>
                      </a:r>
                      <a:endParaRPr lang="en-US" sz="1800" b="0" dirty="0">
                        <a:effectLst/>
                        <a:latin typeface="Arial Rounded MT Bold" panose="020F0704030504030204" pitchFamily="34" charset="0"/>
                        <a:ea typeface="Calibri"/>
                        <a:cs typeface="Arial" panose="020B0604020202020204" pitchFamily="34" charset="0"/>
                      </a:endParaRPr>
                    </a:p>
                  </a:txBody>
                  <a:tcPr marL="68580" marR="68580" marT="0" marB="0" anchor="ctr"/>
                </a:tc>
                <a:extLst>
                  <a:ext uri="{0D108BD9-81ED-4DB2-BD59-A6C34878D82A}">
                    <a16:rowId xmlns="" xmlns:a16="http://schemas.microsoft.com/office/drawing/2014/main" val="10000"/>
                  </a:ext>
                </a:extLst>
              </a:tr>
              <a:tr h="4722654">
                <a:tc>
                  <a:txBody>
                    <a:bodyPr/>
                    <a:lstStyle/>
                    <a:p>
                      <a:pPr marL="228600" marR="0" lvl="0" indent="-228600">
                        <a:lnSpc>
                          <a:spcPct val="80000"/>
                        </a:lnSpc>
                        <a:spcBef>
                          <a:spcPts val="0"/>
                        </a:spcBef>
                        <a:spcAft>
                          <a:spcPts val="0"/>
                        </a:spcAft>
                        <a:buFont typeface="+mj-lt"/>
                        <a:buAutoNum type="arabicPeriod" startAt="3"/>
                      </a:pPr>
                      <a:endParaRPr lang="en-US" sz="800" b="0" dirty="0" smtClean="0">
                        <a:effectLst/>
                        <a:latin typeface="Arial Rounded MT Bold" panose="020F0704030504030204" pitchFamily="34" charset="0"/>
                        <a:cs typeface="Arial" panose="020B0604020202020204" pitchFamily="34" charset="0"/>
                      </a:endParaRPr>
                    </a:p>
                    <a:p>
                      <a:pPr marL="228600" marR="0" lvl="0" indent="-228600">
                        <a:lnSpc>
                          <a:spcPct val="80000"/>
                        </a:lnSpc>
                        <a:spcBef>
                          <a:spcPts val="600"/>
                        </a:spcBef>
                        <a:spcAft>
                          <a:spcPts val="0"/>
                        </a:spcAft>
                        <a:buFont typeface="+mj-lt"/>
                        <a:buAutoNum type="arabicPeriod" startAt="3"/>
                      </a:pPr>
                      <a:r>
                        <a:rPr lang="en-US" sz="1800" b="0" dirty="0" smtClean="0">
                          <a:effectLst/>
                          <a:latin typeface="Arial Rounded MT Bold" panose="020F0704030504030204" pitchFamily="34" charset="0"/>
                          <a:cs typeface="Arial" panose="020B0604020202020204" pitchFamily="34" charset="0"/>
                        </a:rPr>
                        <a:t>Memahami</a:t>
                      </a:r>
                      <a:r>
                        <a:rPr lang="en-US" sz="1800" b="0" dirty="0">
                          <a:effectLst/>
                          <a:latin typeface="Arial Rounded MT Bold" panose="020F0704030504030204" pitchFamily="34" charset="0"/>
                          <a:cs typeface="Arial" panose="020B0604020202020204" pitchFamily="34" charset="0"/>
                        </a:rPr>
                        <a:t>, m</a:t>
                      </a:r>
                      <a:r>
                        <a:rPr lang="id-ID" sz="1800" b="0" dirty="0">
                          <a:effectLst/>
                          <a:latin typeface="Arial Rounded MT Bold" panose="020F0704030504030204" pitchFamily="34" charset="0"/>
                          <a:cs typeface="Arial" panose="020B0604020202020204" pitchFamily="34" charset="0"/>
                        </a:rPr>
                        <a:t>enerapkan</a:t>
                      </a:r>
                      <a:r>
                        <a:rPr lang="en-US" sz="1800" b="0" dirty="0">
                          <a:effectLst/>
                          <a:latin typeface="Arial Rounded MT Bold" panose="020F0704030504030204" pitchFamily="34" charset="0"/>
                          <a:cs typeface="Arial" panose="020B0604020202020204" pitchFamily="34" charset="0"/>
                        </a:rPr>
                        <a:t>, menganalisis, dan mengevaluasi tentang </a:t>
                      </a:r>
                      <a:r>
                        <a:rPr lang="id-ID" sz="1800" b="0" dirty="0">
                          <a:effectLst/>
                          <a:latin typeface="Arial Rounded MT Bold" panose="020F0704030504030204" pitchFamily="34" charset="0"/>
                          <a:cs typeface="Arial" panose="020B0604020202020204" pitchFamily="34" charset="0"/>
                        </a:rPr>
                        <a:t>pengetahuan faktual, konseptual, operasional </a:t>
                      </a:r>
                      <a:r>
                        <a:rPr lang="en-US" sz="1800" b="0" dirty="0">
                          <a:effectLst/>
                          <a:latin typeface="Arial Rounded MT Bold" panose="020F0704030504030204" pitchFamily="34" charset="0"/>
                          <a:cs typeface="Arial" panose="020B0604020202020204" pitchFamily="34" charset="0"/>
                        </a:rPr>
                        <a:t>dasar</a:t>
                      </a:r>
                      <a:r>
                        <a:rPr lang="id-ID" sz="1800" b="0" dirty="0">
                          <a:effectLst/>
                          <a:latin typeface="Arial Rounded MT Bold" panose="020F0704030504030204" pitchFamily="34" charset="0"/>
                          <a:cs typeface="Arial" panose="020B0604020202020204" pitchFamily="34" charset="0"/>
                        </a:rPr>
                        <a:t>, dan metakognitif sesuai dengan bidang dan lingkup kerja </a:t>
                      </a:r>
                      <a:r>
                        <a:rPr lang="en-ID" sz="1800" b="0" dirty="0" smtClean="0">
                          <a:effectLst/>
                          <a:latin typeface="Arial Rounded MT Bold" panose="020F0704030504030204" pitchFamily="34" charset="0"/>
                          <a:cs typeface="Arial" panose="020B0604020202020204" pitchFamily="34" charset="0"/>
                        </a:rPr>
                        <a:t>Akuntansi Dasar </a:t>
                      </a:r>
                      <a:r>
                        <a:rPr lang="id-ID" sz="1800" b="0" dirty="0" smtClean="0">
                          <a:effectLst/>
                          <a:latin typeface="Arial Rounded MT Bold" panose="020F0704030504030204" pitchFamily="34" charset="0"/>
                          <a:cs typeface="Arial" panose="020B0604020202020204" pitchFamily="34" charset="0"/>
                        </a:rPr>
                        <a:t>pada </a:t>
                      </a:r>
                      <a:r>
                        <a:rPr lang="id-ID" sz="1800" b="0" dirty="0">
                          <a:effectLst/>
                          <a:latin typeface="Arial Rounded MT Bold" panose="020F0704030504030204" pitchFamily="34" charset="0"/>
                          <a:cs typeface="Arial" panose="020B0604020202020204" pitchFamily="34" charset="0"/>
                        </a:rPr>
                        <a:t>tingkat teknis, spesifik, detil, dan kompleks, berkenaan dengan ilmu pengetahuan, teknologi, seni, budaya, dan humaniora dalam konteks pengembangan potensi diri sebagai bagian dari keluarga, sekolah, dunia kerja, warga masyarakat nasional, regional, dan internasional.</a:t>
                      </a:r>
                      <a:endParaRPr lang="en-US" sz="1800" b="0" dirty="0">
                        <a:effectLst/>
                        <a:latin typeface="Arial Rounded MT Bold" panose="020F0704030504030204" pitchFamily="34" charset="0"/>
                        <a:ea typeface="Calibri"/>
                        <a:cs typeface="Arial" panose="020B0604020202020204" pitchFamily="34" charset="0"/>
                      </a:endParaRPr>
                    </a:p>
                  </a:txBody>
                  <a:tcPr marL="68580" marR="68580" marT="0" marB="0"/>
                </a:tc>
                <a:tc>
                  <a:txBody>
                    <a:bodyPr/>
                    <a:lstStyle/>
                    <a:p>
                      <a:pPr marL="228600" marR="0" lvl="0" indent="-228600">
                        <a:lnSpc>
                          <a:spcPct val="80000"/>
                        </a:lnSpc>
                        <a:spcBef>
                          <a:spcPts val="0"/>
                        </a:spcBef>
                        <a:spcAft>
                          <a:spcPts val="0"/>
                        </a:spcAft>
                        <a:buFont typeface="+mj-lt"/>
                        <a:buAutoNum type="arabicPeriod" startAt="3"/>
                      </a:pPr>
                      <a:endParaRPr lang="en-US" sz="800" b="0" dirty="0" smtClean="0">
                        <a:effectLst/>
                        <a:latin typeface="Arial Rounded MT Bold" panose="020F0704030504030204" pitchFamily="34" charset="0"/>
                        <a:cs typeface="Arial" panose="020B0604020202020204" pitchFamily="34" charset="0"/>
                      </a:endParaRPr>
                    </a:p>
                    <a:p>
                      <a:pPr marL="228600" marR="0" lvl="0" indent="-228600">
                        <a:lnSpc>
                          <a:spcPct val="80000"/>
                        </a:lnSpc>
                        <a:spcBef>
                          <a:spcPts val="600"/>
                        </a:spcBef>
                        <a:spcAft>
                          <a:spcPts val="0"/>
                        </a:spcAft>
                        <a:buFont typeface="+mj-lt"/>
                        <a:buAutoNum type="arabicPeriod" startAt="3"/>
                      </a:pPr>
                      <a:r>
                        <a:rPr lang="en-US" sz="1800" b="0" dirty="0" smtClean="0">
                          <a:effectLst/>
                          <a:latin typeface="Arial Rounded MT Bold" panose="020F0704030504030204" pitchFamily="34" charset="0"/>
                          <a:cs typeface="Arial" panose="020B0604020202020204" pitchFamily="34" charset="0"/>
                        </a:rPr>
                        <a:t>Melaksanakan </a:t>
                      </a:r>
                      <a:r>
                        <a:rPr lang="en-US" sz="1800" b="0" dirty="0">
                          <a:effectLst/>
                          <a:latin typeface="Arial Rounded MT Bold" panose="020F0704030504030204" pitchFamily="34" charset="0"/>
                          <a:cs typeface="Arial" panose="020B0604020202020204" pitchFamily="34" charset="0"/>
                        </a:rPr>
                        <a:t>tugas spesifik dengan menggunakan alat, informasi, dan prosedur kerja yang lazim dilakukan </a:t>
                      </a:r>
                      <a:r>
                        <a:rPr lang="id-ID" sz="1800" b="0" dirty="0">
                          <a:effectLst/>
                          <a:latin typeface="Arial Rounded MT Bold" panose="020F0704030504030204" pitchFamily="34" charset="0"/>
                          <a:cs typeface="Arial" panose="020B0604020202020204" pitchFamily="34" charset="0"/>
                        </a:rPr>
                        <a:t>serta </a:t>
                      </a:r>
                      <a:r>
                        <a:rPr lang="en-US" sz="1800" b="0" dirty="0">
                          <a:effectLst/>
                          <a:latin typeface="Arial Rounded MT Bold" panose="020F0704030504030204" pitchFamily="34" charset="0"/>
                          <a:cs typeface="Arial" panose="020B0604020202020204" pitchFamily="34" charset="0"/>
                        </a:rPr>
                        <a:t>memecahkan masalah sesuai dengan bidang kerja </a:t>
                      </a:r>
                      <a:r>
                        <a:rPr lang="en-ID" sz="1800" b="0" dirty="0" smtClean="0">
                          <a:effectLst/>
                          <a:latin typeface="Arial Rounded MT Bold" panose="020F0704030504030204" pitchFamily="34" charset="0"/>
                          <a:cs typeface="Arial" panose="020B0604020202020204" pitchFamily="34" charset="0"/>
                        </a:rPr>
                        <a:t>Akuntansi Dasar</a:t>
                      </a:r>
                      <a:r>
                        <a:rPr lang="en-US" sz="1800" b="0" dirty="0" smtClean="0">
                          <a:effectLst/>
                          <a:latin typeface="Arial Rounded MT Bold" panose="020F0704030504030204" pitchFamily="34" charset="0"/>
                          <a:cs typeface="Arial" panose="020B0604020202020204" pitchFamily="34" charset="0"/>
                        </a:rPr>
                        <a:t>. </a:t>
                      </a:r>
                      <a:r>
                        <a:rPr lang="en-US" sz="1800" b="0" dirty="0">
                          <a:effectLst/>
                          <a:latin typeface="Arial Rounded MT Bold" panose="020F0704030504030204" pitchFamily="34" charset="0"/>
                          <a:cs typeface="Arial" panose="020B0604020202020204" pitchFamily="34" charset="0"/>
                        </a:rPr>
                        <a:t>Menampilkan kinerja di bawah bimbingan dengan mutu dan kuantitas yang terukur sesuai dengan standar kompetensi kerja</a:t>
                      </a:r>
                      <a:r>
                        <a:rPr lang="id-ID" sz="1800" b="0" dirty="0">
                          <a:effectLst/>
                          <a:latin typeface="Arial Rounded MT Bold" panose="020F0704030504030204" pitchFamily="34" charset="0"/>
                          <a:cs typeface="Arial" panose="020B0604020202020204" pitchFamily="34" charset="0"/>
                        </a:rPr>
                        <a:t>.</a:t>
                      </a:r>
                      <a:endParaRPr lang="en-US" sz="1800" b="0" dirty="0">
                        <a:effectLst/>
                        <a:latin typeface="Arial Rounded MT Bold" panose="020F0704030504030204" pitchFamily="34" charset="0"/>
                        <a:cs typeface="Arial" panose="020B0604020202020204" pitchFamily="34" charset="0"/>
                      </a:endParaRPr>
                    </a:p>
                    <a:p>
                      <a:pPr marL="226695" marR="0">
                        <a:lnSpc>
                          <a:spcPct val="80000"/>
                        </a:lnSpc>
                        <a:spcBef>
                          <a:spcPts val="600"/>
                        </a:spcBef>
                        <a:spcAft>
                          <a:spcPts val="0"/>
                        </a:spcAft>
                      </a:pPr>
                      <a:r>
                        <a:rPr lang="en-GB" sz="1800" b="0" dirty="0">
                          <a:effectLst/>
                          <a:latin typeface="Arial Rounded MT Bold" panose="020F0704030504030204" pitchFamily="34" charset="0"/>
                          <a:cs typeface="Arial" panose="020B0604020202020204" pitchFamily="34" charset="0"/>
                        </a:rPr>
                        <a:t>Menunjukkan </a:t>
                      </a:r>
                      <a:r>
                        <a:rPr lang="id-ID" sz="1800" b="0" dirty="0">
                          <a:effectLst/>
                          <a:latin typeface="Arial Rounded MT Bold" panose="020F0704030504030204" pitchFamily="34" charset="0"/>
                          <a:cs typeface="Arial" panose="020B0604020202020204" pitchFamily="34" charset="0"/>
                        </a:rPr>
                        <a:t>keterampilan </a:t>
                      </a:r>
                      <a:r>
                        <a:rPr lang="en-GB" sz="1800" b="0" dirty="0">
                          <a:effectLst/>
                          <a:latin typeface="Arial Rounded MT Bold" panose="020F0704030504030204" pitchFamily="34" charset="0"/>
                          <a:cs typeface="Arial" panose="020B0604020202020204" pitchFamily="34" charset="0"/>
                        </a:rPr>
                        <a:t>menalar, mengolah, dan menyaji secara efektif, </a:t>
                      </a:r>
                      <a:r>
                        <a:rPr lang="id-ID" sz="1800" b="0" dirty="0">
                          <a:effectLst/>
                          <a:latin typeface="Arial Rounded MT Bold" panose="020F0704030504030204" pitchFamily="34" charset="0"/>
                          <a:cs typeface="Arial" panose="020B0604020202020204" pitchFamily="34" charset="0"/>
                        </a:rPr>
                        <a:t>kreatif</a:t>
                      </a:r>
                      <a:r>
                        <a:rPr lang="en-GB" sz="1800" b="0" dirty="0">
                          <a:effectLst/>
                          <a:latin typeface="Arial Rounded MT Bold" panose="020F0704030504030204" pitchFamily="34" charset="0"/>
                          <a:cs typeface="Arial" panose="020B0604020202020204" pitchFamily="34" charset="0"/>
                        </a:rPr>
                        <a:t>, </a:t>
                      </a:r>
                      <a:r>
                        <a:rPr lang="id-ID" sz="1800" b="0" dirty="0">
                          <a:effectLst/>
                          <a:latin typeface="Arial Rounded MT Bold" panose="020F0704030504030204" pitchFamily="34" charset="0"/>
                          <a:cs typeface="Arial" panose="020B0604020202020204" pitchFamily="34" charset="0"/>
                        </a:rPr>
                        <a:t>produktif, kriti</a:t>
                      </a:r>
                      <a:r>
                        <a:rPr lang="id-ID" sz="1800" b="0" dirty="0">
                          <a:solidFill>
                            <a:schemeClr val="bg1"/>
                          </a:solidFill>
                          <a:effectLst/>
                          <a:latin typeface="Arial Rounded MT Bold" panose="020F0704030504030204" pitchFamily="34" charset="0"/>
                          <a:cs typeface="Arial" panose="020B0604020202020204" pitchFamily="34" charset="0"/>
                        </a:rPr>
                        <a:t>s, mandiri, kolaboratif, </a:t>
                      </a:r>
                      <a:r>
                        <a:rPr lang="en-GB" sz="1800" b="0" dirty="0">
                          <a:solidFill>
                            <a:schemeClr val="bg1"/>
                          </a:solidFill>
                          <a:effectLst/>
                          <a:latin typeface="Arial Rounded MT Bold" panose="020F0704030504030204" pitchFamily="34" charset="0"/>
                          <a:cs typeface="Arial" panose="020B0604020202020204" pitchFamily="34" charset="0"/>
                        </a:rPr>
                        <a:t>komunikatif, dan </a:t>
                      </a:r>
                      <a:r>
                        <a:rPr lang="en-GB" sz="1800" b="0" dirty="0">
                          <a:effectLst/>
                          <a:latin typeface="Arial Rounded MT Bold" panose="020F0704030504030204" pitchFamily="34" charset="0"/>
                          <a:cs typeface="Arial" panose="020B0604020202020204" pitchFamily="34" charset="0"/>
                        </a:rPr>
                        <a:t>solutif dalam ranah abstrak terkait dengan pengembangan dari yang dipelajarinya di sekolah, serta mampu melaksanakan tugas spesifik di bawah pengawasan langsung.</a:t>
                      </a:r>
                      <a:endParaRPr lang="en-US" sz="1800" b="0" dirty="0">
                        <a:effectLst/>
                        <a:latin typeface="Arial Rounded MT Bold" panose="020F0704030504030204" pitchFamily="34" charset="0"/>
                        <a:cs typeface="Arial" panose="020B0604020202020204" pitchFamily="34" charset="0"/>
                      </a:endParaRPr>
                    </a:p>
                    <a:p>
                      <a:pPr marL="226695" marR="0">
                        <a:lnSpc>
                          <a:spcPct val="80000"/>
                        </a:lnSpc>
                        <a:spcBef>
                          <a:spcPts val="600"/>
                        </a:spcBef>
                        <a:spcAft>
                          <a:spcPts val="0"/>
                        </a:spcAft>
                      </a:pPr>
                      <a:r>
                        <a:rPr lang="en-GB" sz="1800" b="0" dirty="0">
                          <a:effectLst/>
                          <a:latin typeface="Arial Rounded MT Bold" panose="020F0704030504030204" pitchFamily="34" charset="0"/>
                          <a:cs typeface="Arial" panose="020B0604020202020204" pitchFamily="34" charset="0"/>
                        </a:rPr>
                        <a:t>Menunjukkan keterampilan mempersepsi, kesiapan, meniru, membiasakan</a:t>
                      </a:r>
                      <a:r>
                        <a:rPr lang="id-ID" sz="1800" b="0" dirty="0">
                          <a:effectLst/>
                          <a:latin typeface="Arial Rounded MT Bold" panose="020F0704030504030204" pitchFamily="34" charset="0"/>
                          <a:cs typeface="Arial" panose="020B0604020202020204" pitchFamily="34" charset="0"/>
                        </a:rPr>
                        <a:t>, </a:t>
                      </a:r>
                      <a:r>
                        <a:rPr lang="en-GB" sz="1800" b="0" dirty="0">
                          <a:effectLst/>
                          <a:latin typeface="Arial Rounded MT Bold" panose="020F0704030504030204" pitchFamily="34" charset="0"/>
                          <a:cs typeface="Arial" panose="020B0604020202020204" pitchFamily="34" charset="0"/>
                        </a:rPr>
                        <a:t>gerak mahir, menjadikan gerak alami dalam ranah konkret terkait dengan pengembangan dari yang dipelajarinya di sekolah, serta mampu melaksanakan tugas spesifik di bawah pengawasan langsung.</a:t>
                      </a:r>
                      <a:endParaRPr lang="en-US" sz="1800" b="0" dirty="0">
                        <a:effectLst/>
                        <a:latin typeface="Arial Rounded MT Bold" panose="020F0704030504030204" pitchFamily="34" charset="0"/>
                        <a:ea typeface="Calibri"/>
                        <a:cs typeface="Arial" panose="020B0604020202020204" pitchFamily="34" charset="0"/>
                      </a:endParaRPr>
                    </a:p>
                  </a:txBody>
                  <a:tcPr marL="68580" marR="68580" marT="0" marB="0"/>
                </a:tc>
                <a:tc>
                  <a:txBody>
                    <a:bodyPr/>
                    <a:lstStyle/>
                    <a:p>
                      <a:pPr marL="174625" marR="0" indent="-174625" algn="l">
                        <a:lnSpc>
                          <a:spcPct val="80000"/>
                        </a:lnSpc>
                        <a:spcBef>
                          <a:spcPts val="0"/>
                        </a:spcBef>
                        <a:spcAft>
                          <a:spcPts val="0"/>
                        </a:spcAft>
                        <a:buFont typeface="Arial" panose="020B0604020202020204" pitchFamily="34" charset="0"/>
                        <a:buChar char="•"/>
                      </a:pPr>
                      <a:endParaRPr lang="en-ID" sz="800" b="0" dirty="0" smtClean="0">
                        <a:effectLst/>
                        <a:latin typeface="Arial Rounded MT Bold" panose="020F0704030504030204" pitchFamily="34" charset="0"/>
                        <a:cs typeface="Arial" panose="020B0604020202020204" pitchFamily="34" charset="0"/>
                      </a:endParaRPr>
                    </a:p>
                    <a:p>
                      <a:pPr marL="174625" marR="0" indent="-174625" algn="l">
                        <a:lnSpc>
                          <a:spcPct val="80000"/>
                        </a:lnSpc>
                        <a:spcBef>
                          <a:spcPts val="600"/>
                        </a:spcBef>
                        <a:spcAft>
                          <a:spcPts val="0"/>
                        </a:spcAft>
                        <a:buFont typeface="Arial" panose="020B0604020202020204" pitchFamily="34" charset="0"/>
                        <a:buChar char="•"/>
                      </a:pPr>
                      <a:r>
                        <a:rPr lang="en-ID" sz="1800" b="0" dirty="0" smtClean="0">
                          <a:effectLst/>
                          <a:latin typeface="Arial Rounded MT Bold" panose="020F0704030504030204" pitchFamily="34" charset="0"/>
                          <a:cs typeface="Arial" panose="020B0604020202020204" pitchFamily="34" charset="0"/>
                        </a:rPr>
                        <a:t>KI-3 </a:t>
                      </a:r>
                      <a:r>
                        <a:rPr lang="en-ID" sz="1800" b="0" dirty="0">
                          <a:effectLst/>
                          <a:latin typeface="Arial Rounded MT Bold" panose="020F0704030504030204" pitchFamily="34" charset="0"/>
                          <a:cs typeface="Arial" panose="020B0604020202020204" pitchFamily="34" charset="0"/>
                        </a:rPr>
                        <a:t>pengetahuan dan KI-4 keterampilan; adalah untuk program pendidikan 3 </a:t>
                      </a:r>
                      <a:r>
                        <a:rPr lang="en-ID" sz="1800" b="0" dirty="0" smtClean="0">
                          <a:effectLst/>
                          <a:latin typeface="Arial Rounded MT Bold" panose="020F0704030504030204" pitchFamily="34" charset="0"/>
                          <a:cs typeface="Arial" panose="020B0604020202020204" pitchFamily="34" charset="0"/>
                        </a:rPr>
                        <a:t>tahun`</a:t>
                      </a:r>
                      <a:endParaRPr lang="en-US" sz="1800" b="0" dirty="0">
                        <a:effectLst/>
                        <a:latin typeface="Arial Rounded MT Bold" panose="020F0704030504030204" pitchFamily="34" charset="0"/>
                        <a:cs typeface="Arial" panose="020B0604020202020204" pitchFamily="34" charset="0"/>
                      </a:endParaRPr>
                    </a:p>
                    <a:p>
                      <a:pPr marL="174625" marR="0" indent="-174625" algn="l">
                        <a:lnSpc>
                          <a:spcPct val="80000"/>
                        </a:lnSpc>
                        <a:spcBef>
                          <a:spcPts val="600"/>
                        </a:spcBef>
                        <a:spcAft>
                          <a:spcPts val="0"/>
                        </a:spcAft>
                        <a:buFont typeface="Arial" panose="020B0604020202020204" pitchFamily="34" charset="0"/>
                        <a:buChar char="•"/>
                      </a:pPr>
                      <a:r>
                        <a:rPr lang="en-ID" sz="1800" b="0" dirty="0">
                          <a:effectLst/>
                          <a:latin typeface="Arial Rounded MT Bold" panose="020F0704030504030204" pitchFamily="34" charset="0"/>
                          <a:cs typeface="Arial" panose="020B0604020202020204" pitchFamily="34" charset="0"/>
                        </a:rPr>
                        <a:t> </a:t>
                      </a:r>
                      <a:r>
                        <a:rPr lang="en-US" sz="1800" b="0" dirty="0" smtClean="0">
                          <a:effectLst/>
                          <a:latin typeface="Arial Rounded MT Bold" panose="020F0704030504030204" pitchFamily="34" charset="0"/>
                          <a:cs typeface="Arial" panose="020B0604020202020204" pitchFamily="34" charset="0"/>
                        </a:rPr>
                        <a:t>KI-3 </a:t>
                      </a:r>
                      <a:r>
                        <a:rPr lang="en-US" sz="1800" b="0" dirty="0">
                          <a:effectLst/>
                          <a:latin typeface="Arial Rounded MT Bold" panose="020F0704030504030204" pitchFamily="34" charset="0"/>
                          <a:cs typeface="Arial" panose="020B0604020202020204" pitchFamily="34" charset="0"/>
                        </a:rPr>
                        <a:t>dan KI-4 tersebut sesuai menjadi rujukan KD-KD mata pelajaran </a:t>
                      </a:r>
                      <a:r>
                        <a:rPr lang="en-US" sz="1800" b="0" dirty="0" smtClean="0">
                          <a:effectLst/>
                          <a:latin typeface="Arial Rounded MT Bold" panose="020F0704030504030204" pitchFamily="34" charset="0"/>
                          <a:cs typeface="Arial" panose="020B0604020202020204" pitchFamily="34" charset="0"/>
                        </a:rPr>
                        <a:t>Akuntansi</a:t>
                      </a:r>
                      <a:r>
                        <a:rPr lang="en-US" sz="1800" b="0" baseline="0" dirty="0" smtClean="0">
                          <a:effectLst/>
                          <a:latin typeface="Arial Rounded MT Bold" panose="020F0704030504030204" pitchFamily="34" charset="0"/>
                          <a:cs typeface="Arial" panose="020B0604020202020204" pitchFamily="34" charset="0"/>
                        </a:rPr>
                        <a:t> Dasar </a:t>
                      </a:r>
                      <a:r>
                        <a:rPr lang="en-US" sz="1800" b="0" dirty="0" smtClean="0">
                          <a:effectLst/>
                          <a:latin typeface="Arial Rounded MT Bold" panose="020F0704030504030204" pitchFamily="34" charset="0"/>
                          <a:cs typeface="Arial" panose="020B0604020202020204" pitchFamily="34" charset="0"/>
                        </a:rPr>
                        <a:t>pada </a:t>
                      </a:r>
                      <a:r>
                        <a:rPr lang="en-US" sz="1800" b="0" i="0" kern="1200" dirty="0" smtClean="0">
                          <a:solidFill>
                            <a:schemeClr val="dk1"/>
                          </a:solidFill>
                          <a:effectLst/>
                          <a:latin typeface="Arial Rounded MT Bold" panose="020F0704030504030204" pitchFamily="34" charset="0"/>
                          <a:ea typeface="+mn-ea"/>
                          <a:cs typeface="Arial" panose="020B0604020202020204" pitchFamily="34" charset="0"/>
                        </a:rPr>
                        <a:t>Dasar Bidang Bisnis dan Manajemen </a:t>
                      </a:r>
                      <a:r>
                        <a:rPr lang="en-US" sz="1800" b="0" dirty="0" smtClean="0">
                          <a:effectLst/>
                          <a:latin typeface="Arial Rounded MT Bold" panose="020F0704030504030204" pitchFamily="34" charset="0"/>
                          <a:cs typeface="Arial" panose="020B0604020202020204" pitchFamily="34" charset="0"/>
                        </a:rPr>
                        <a:t>(</a:t>
                      </a:r>
                      <a:r>
                        <a:rPr lang="en-US" sz="1800" b="0" dirty="0">
                          <a:effectLst/>
                          <a:latin typeface="Arial Rounded MT Bold" panose="020F0704030504030204" pitchFamily="34" charset="0"/>
                          <a:cs typeface="Arial" panose="020B0604020202020204" pitchFamily="34" charset="0"/>
                        </a:rPr>
                        <a:t>3 Tahun</a:t>
                      </a:r>
                      <a:r>
                        <a:rPr lang="en-US" sz="1800" b="0" dirty="0" smtClean="0">
                          <a:effectLst/>
                          <a:latin typeface="Arial Rounded MT Bold" panose="020F0704030504030204" pitchFamily="34" charset="0"/>
                          <a:cs typeface="Arial" panose="020B0604020202020204" pitchFamily="34" charset="0"/>
                        </a:rPr>
                        <a:t>).</a:t>
                      </a:r>
                      <a:endParaRPr lang="en-US" sz="1800" b="0" dirty="0">
                        <a:effectLst/>
                        <a:latin typeface="Arial Rounded MT Bold" panose="020F0704030504030204" pitchFamily="34" charset="0"/>
                        <a:ea typeface="Calibri"/>
                        <a:cs typeface="Arial" panose="020B0604020202020204" pitchFamily="34" charset="0"/>
                      </a:endParaRPr>
                    </a:p>
                  </a:txBody>
                  <a:tcPr marL="68580" marR="68580" marT="0" marB="0"/>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301603973"/>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920980" y="1474969"/>
            <a:ext cx="5436423" cy="75160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r>
              <a:rPr lang="en-ID" sz="2800" b="1" cap="none" dirty="0" smtClean="0">
                <a:latin typeface="Arial Rounded MT Bold" panose="020F0704030504030204" pitchFamily="34" charset="0"/>
                <a:cs typeface="Arial" panose="020B0604020202020204" pitchFamily="34" charset="0"/>
              </a:rPr>
              <a:t>Keterangan Pengisian Kolom</a:t>
            </a:r>
            <a:endParaRPr lang="en-US" sz="2800" b="1" dirty="0">
              <a:latin typeface="Arial Rounded MT Bold" panose="020F0704030504030204" pitchFamily="34" charset="0"/>
              <a:cs typeface="Arial" panose="020B0604020202020204" pitchFamily="34" charset="0"/>
            </a:endParaRPr>
          </a:p>
        </p:txBody>
      </p:sp>
      <p:sp>
        <p:nvSpPr>
          <p:cNvPr id="6" name="Content Placeholder 2"/>
          <p:cNvSpPr txBox="1">
            <a:spLocks/>
          </p:cNvSpPr>
          <p:nvPr/>
        </p:nvSpPr>
        <p:spPr>
          <a:xfrm>
            <a:off x="1985025" y="2226575"/>
            <a:ext cx="9255061" cy="3555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342900" indent="-342900">
              <a:spcBef>
                <a:spcPts val="900"/>
              </a:spcBef>
              <a:buFont typeface="+mj-lt"/>
              <a:buAutoNum type="arabicPeriod"/>
            </a:pPr>
            <a:r>
              <a:rPr lang="en-ID" sz="2400" dirty="0" smtClean="0">
                <a:latin typeface="Arial Rounded MT Bold" panose="020F0704030504030204" pitchFamily="34" charset="0"/>
                <a:cs typeface="Arial" panose="020B0604020202020204" pitchFamily="34" charset="0"/>
              </a:rPr>
              <a:t>Kompetensi Inti Pengetahuan (KI-3) berdasarkan KI-KD mata pelajaran/silabus.</a:t>
            </a:r>
            <a:endParaRPr lang="en-US" sz="2400" dirty="0" smtClean="0">
              <a:latin typeface="Arial Rounded MT Bold" panose="020F0704030504030204" pitchFamily="34" charset="0"/>
              <a:cs typeface="Arial" panose="020B0604020202020204" pitchFamily="34" charset="0"/>
            </a:endParaRPr>
          </a:p>
          <a:p>
            <a:pPr marL="342900" indent="-342900">
              <a:spcBef>
                <a:spcPts val="900"/>
              </a:spcBef>
              <a:buFont typeface="+mj-lt"/>
              <a:buAutoNum type="arabicPeriod"/>
            </a:pPr>
            <a:r>
              <a:rPr lang="en-ID" sz="2400" dirty="0" smtClean="0">
                <a:latin typeface="Arial Rounded MT Bold" panose="020F0704030504030204" pitchFamily="34" charset="0"/>
                <a:cs typeface="Arial" panose="020B0604020202020204" pitchFamily="34" charset="0"/>
              </a:rPr>
              <a:t>Kompetensi Inti Keterampilan (KI-4) berdasarkan KI-KD mata pelajaran/silabus.</a:t>
            </a:r>
            <a:endParaRPr lang="en-US" sz="2400" dirty="0" smtClean="0">
              <a:latin typeface="Arial Rounded MT Bold" panose="020F0704030504030204" pitchFamily="34" charset="0"/>
              <a:cs typeface="Arial" panose="020B0604020202020204" pitchFamily="34" charset="0"/>
            </a:endParaRPr>
          </a:p>
          <a:p>
            <a:pPr marL="342900" indent="-342900">
              <a:spcBef>
                <a:spcPts val="900"/>
              </a:spcBef>
              <a:buFont typeface="+mj-lt"/>
              <a:buAutoNum type="arabicPeriod"/>
            </a:pPr>
            <a:r>
              <a:rPr lang="en-ID" sz="2400" dirty="0" smtClean="0">
                <a:latin typeface="Arial Rounded MT Bold" panose="020F0704030504030204" pitchFamily="34" charset="0"/>
                <a:cs typeface="Arial" panose="020B0604020202020204" pitchFamily="34" charset="0"/>
              </a:rPr>
              <a:t>Analisis: KI-3 dan KI-4 mata pelajaran untuk tingkat program pendidikan 3/4 tahun (pilih salah satu).</a:t>
            </a:r>
            <a:endParaRPr lang="en-US" sz="2400" dirty="0" smtClean="0">
              <a:latin typeface="Arial Rounded MT Bold" panose="020F0704030504030204" pitchFamily="34" charset="0"/>
              <a:cs typeface="Arial" panose="020B0604020202020204" pitchFamily="34" charset="0"/>
            </a:endParaRPr>
          </a:p>
          <a:p>
            <a:pPr marL="338138" lvl="1" indent="0">
              <a:spcBef>
                <a:spcPts val="900"/>
              </a:spcBef>
              <a:buNone/>
            </a:pPr>
            <a:r>
              <a:rPr lang="en-ID" sz="2400" dirty="0" smtClean="0">
                <a:latin typeface="Arial Rounded MT Bold" panose="020F0704030504030204" pitchFamily="34" charset="0"/>
                <a:cs typeface="Arial" panose="020B0604020202020204" pitchFamily="34" charset="0"/>
              </a:rPr>
              <a:t>Rekomendasi: sesuai/tidak sesuai tingkat program pendidikan (pilih salah satu), jika tidak sesuai cantumkan KI yang sesuai tingkat program pendidikan.</a:t>
            </a:r>
            <a:endParaRPr lang="en-US" sz="2400" dirty="0" smtClean="0">
              <a:latin typeface="Arial Rounded MT Bold" panose="020F0704030504030204" pitchFamily="34" charset="0"/>
              <a:cs typeface="Arial" panose="020B0604020202020204" pitchFamily="34" charset="0"/>
            </a:endParaRPr>
          </a:p>
        </p:txBody>
      </p:sp>
      <p:grpSp>
        <p:nvGrpSpPr>
          <p:cNvPr id="4" name="Group 3"/>
          <p:cNvGrpSpPr/>
          <p:nvPr/>
        </p:nvGrpSpPr>
        <p:grpSpPr>
          <a:xfrm>
            <a:off x="310109" y="6334391"/>
            <a:ext cx="3968102" cy="540000"/>
            <a:chOff x="310109" y="6334391"/>
            <a:chExt cx="3968102" cy="540000"/>
          </a:xfrm>
        </p:grpSpPr>
        <p:pic>
          <p:nvPicPr>
            <p:cNvPr id="7" name="Picture 6"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8" name="TextBox 7"/>
            <p:cNvSpPr txBox="1"/>
            <p:nvPr/>
          </p:nvSpPr>
          <p:spPr>
            <a:xfrm>
              <a:off x="776931" y="6446619"/>
              <a:ext cx="3501280" cy="338554"/>
            </a:xfrm>
            <a:prstGeom prst="rect">
              <a:avLst/>
            </a:prstGeom>
            <a:noFill/>
          </p:spPr>
          <p:txBody>
            <a:bodyPr wrap="none" rtlCol="0">
              <a:spAutoFit/>
            </a:bodyPr>
            <a:lstStyle/>
            <a:p>
              <a:pPr defTabSz="457200"/>
              <a:r>
                <a:rPr lang="en-US" sz="1600" b="1" i="1" dirty="0">
                  <a:solidFill>
                    <a:srgbClr val="002060"/>
                  </a:solidFill>
                </a:rPr>
                <a:t>Subdit Kurikulum, Direktorat PSMK</a:t>
              </a:r>
            </a:p>
          </p:txBody>
        </p:sp>
      </p:grpSp>
    </p:spTree>
    <p:extLst>
      <p:ext uri="{BB962C8B-B14F-4D97-AF65-F5344CB8AC3E}">
        <p14:creationId xmlns:p14="http://schemas.microsoft.com/office/powerpoint/2010/main" val="938816517"/>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5"/>
          <p:cNvGraphicFramePr>
            <a:graphicFrameLocks/>
          </p:cNvGraphicFramePr>
          <p:nvPr>
            <p:extLst>
              <p:ext uri="{D42A27DB-BD31-4B8C-83A1-F6EECF244321}">
                <p14:modId xmlns:p14="http://schemas.microsoft.com/office/powerpoint/2010/main" val="1318429067"/>
              </p:ext>
            </p:extLst>
          </p:nvPr>
        </p:nvGraphicFramePr>
        <p:xfrm>
          <a:off x="0" y="14062"/>
          <a:ext cx="12192001" cy="6949445"/>
        </p:xfrm>
        <a:graphic>
          <a:graphicData uri="http://schemas.openxmlformats.org/drawingml/2006/table">
            <a:tbl>
              <a:tblPr firstRow="1" firstCol="1" bandRow="1">
                <a:tableStyleId>{5C22544A-7EE6-4342-B048-85BDC9FD1C3A}</a:tableStyleId>
              </a:tblPr>
              <a:tblGrid>
                <a:gridCol w="1118081">
                  <a:extLst>
                    <a:ext uri="{9D8B030D-6E8A-4147-A177-3AD203B41FA5}">
                      <a16:colId xmlns="" xmlns:a16="http://schemas.microsoft.com/office/drawing/2014/main" val="2632747005"/>
                    </a:ext>
                  </a:extLst>
                </a:gridCol>
                <a:gridCol w="1134229">
                  <a:extLst>
                    <a:ext uri="{9D8B030D-6E8A-4147-A177-3AD203B41FA5}">
                      <a16:colId xmlns="" xmlns:a16="http://schemas.microsoft.com/office/drawing/2014/main" val="2972158779"/>
                    </a:ext>
                  </a:extLst>
                </a:gridCol>
                <a:gridCol w="1077325">
                  <a:extLst>
                    <a:ext uri="{9D8B030D-6E8A-4147-A177-3AD203B41FA5}">
                      <a16:colId xmlns="" xmlns:a16="http://schemas.microsoft.com/office/drawing/2014/main" val="910158352"/>
                    </a:ext>
                  </a:extLst>
                </a:gridCol>
                <a:gridCol w="1607914">
                  <a:extLst>
                    <a:ext uri="{9D8B030D-6E8A-4147-A177-3AD203B41FA5}">
                      <a16:colId xmlns="" xmlns:a16="http://schemas.microsoft.com/office/drawing/2014/main" val="1788464192"/>
                    </a:ext>
                  </a:extLst>
                </a:gridCol>
                <a:gridCol w="1607914">
                  <a:extLst>
                    <a:ext uri="{9D8B030D-6E8A-4147-A177-3AD203B41FA5}">
                      <a16:colId xmlns="" xmlns:a16="http://schemas.microsoft.com/office/drawing/2014/main" val="2782292859"/>
                    </a:ext>
                  </a:extLst>
                </a:gridCol>
                <a:gridCol w="2023926">
                  <a:extLst>
                    <a:ext uri="{9D8B030D-6E8A-4147-A177-3AD203B41FA5}">
                      <a16:colId xmlns="" xmlns:a16="http://schemas.microsoft.com/office/drawing/2014/main" val="3486826790"/>
                    </a:ext>
                  </a:extLst>
                </a:gridCol>
                <a:gridCol w="2023926">
                  <a:extLst>
                    <a:ext uri="{9D8B030D-6E8A-4147-A177-3AD203B41FA5}">
                      <a16:colId xmlns="" xmlns:a16="http://schemas.microsoft.com/office/drawing/2014/main" val="3613564936"/>
                    </a:ext>
                  </a:extLst>
                </a:gridCol>
                <a:gridCol w="1598686">
                  <a:extLst>
                    <a:ext uri="{9D8B030D-6E8A-4147-A177-3AD203B41FA5}">
                      <a16:colId xmlns="" xmlns:a16="http://schemas.microsoft.com/office/drawing/2014/main" val="1678814475"/>
                    </a:ext>
                  </a:extLst>
                </a:gridCol>
              </a:tblGrid>
              <a:tr h="487244">
                <a:tc rowSpan="2">
                  <a:txBody>
                    <a:bodyPr/>
                    <a:lstStyle/>
                    <a:p>
                      <a:pPr algn="ctr">
                        <a:lnSpc>
                          <a:spcPct val="107000"/>
                        </a:lnSpc>
                        <a:spcAft>
                          <a:spcPts val="800"/>
                        </a:spcAft>
                      </a:pPr>
                      <a:r>
                        <a:rPr lang="en-ID" sz="1400" dirty="0">
                          <a:solidFill>
                            <a:schemeClr val="bg1"/>
                          </a:solidFill>
                          <a:effectLst/>
                        </a:rPr>
                        <a:t>KOMPETENSI DASAR PENGETAHUAN</a:t>
                      </a:r>
                      <a:endParaRPr lang="id-ID" sz="1400" dirty="0">
                        <a:solidFill>
                          <a:schemeClr val="bg1"/>
                        </a:solidFill>
                        <a:effectLst/>
                      </a:endParaRPr>
                    </a:p>
                    <a:p>
                      <a:pPr algn="ctr">
                        <a:lnSpc>
                          <a:spcPct val="107000"/>
                        </a:lnSpc>
                        <a:spcAft>
                          <a:spcPts val="800"/>
                        </a:spcAft>
                      </a:pPr>
                      <a:r>
                        <a:rPr lang="en-ID" sz="1400" dirty="0">
                          <a:solidFill>
                            <a:schemeClr val="bg1"/>
                          </a:solidFill>
                          <a:effectLst/>
                        </a:rPr>
                        <a:t>(KD-3)</a:t>
                      </a:r>
                      <a:endParaRPr lang="id-ID"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92" marR="9192" marT="811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rowSpan="2">
                  <a:txBody>
                    <a:bodyPr/>
                    <a:lstStyle/>
                    <a:p>
                      <a:pPr algn="ctr">
                        <a:lnSpc>
                          <a:spcPct val="107000"/>
                        </a:lnSpc>
                        <a:spcAft>
                          <a:spcPts val="800"/>
                        </a:spcAft>
                      </a:pPr>
                      <a:r>
                        <a:rPr lang="en-ID" sz="1400" dirty="0">
                          <a:solidFill>
                            <a:schemeClr val="bg1"/>
                          </a:solidFill>
                          <a:effectLst/>
                        </a:rPr>
                        <a:t>KOMPETENSI DASAR KETERAMPILAN</a:t>
                      </a:r>
                      <a:endParaRPr lang="id-ID" sz="1400" dirty="0">
                        <a:solidFill>
                          <a:schemeClr val="bg1"/>
                        </a:solidFill>
                        <a:effectLst/>
                      </a:endParaRPr>
                    </a:p>
                    <a:p>
                      <a:pPr algn="ctr">
                        <a:lnSpc>
                          <a:spcPct val="107000"/>
                        </a:lnSpc>
                        <a:spcAft>
                          <a:spcPts val="800"/>
                        </a:spcAft>
                      </a:pPr>
                      <a:r>
                        <a:rPr lang="en-ID" sz="1400" dirty="0">
                          <a:solidFill>
                            <a:schemeClr val="bg1"/>
                          </a:solidFill>
                          <a:effectLst/>
                        </a:rPr>
                        <a:t>(KD-4)</a:t>
                      </a:r>
                      <a:endParaRPr lang="id-ID"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92" marR="9192" marT="811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ctr">
                        <a:lnSpc>
                          <a:spcPct val="107000"/>
                        </a:lnSpc>
                        <a:spcAft>
                          <a:spcPts val="800"/>
                        </a:spcAft>
                      </a:pPr>
                      <a:r>
                        <a:rPr lang="en-ID" sz="1400">
                          <a:solidFill>
                            <a:schemeClr val="bg1"/>
                          </a:solidFill>
                          <a:effectLst/>
                        </a:rPr>
                        <a:t>Analisis KD-3</a:t>
                      </a:r>
                      <a:endParaRPr lang="id-ID"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92" marR="9192" marT="811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ctr">
                        <a:lnSpc>
                          <a:spcPct val="107000"/>
                        </a:lnSpc>
                        <a:spcAft>
                          <a:spcPts val="800"/>
                        </a:spcAft>
                      </a:pPr>
                      <a:r>
                        <a:rPr lang="en-ID" sz="1400">
                          <a:solidFill>
                            <a:schemeClr val="bg1"/>
                          </a:solidFill>
                          <a:effectLst/>
                        </a:rPr>
                        <a:t>Rekomendasi KD-3</a:t>
                      </a:r>
                      <a:endParaRPr lang="id-ID"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92" marR="9192" marT="811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ctr">
                        <a:lnSpc>
                          <a:spcPct val="107000"/>
                        </a:lnSpc>
                        <a:spcAft>
                          <a:spcPts val="800"/>
                        </a:spcAft>
                      </a:pPr>
                      <a:r>
                        <a:rPr lang="en-ID" sz="1400">
                          <a:solidFill>
                            <a:schemeClr val="bg1"/>
                          </a:solidFill>
                          <a:effectLst/>
                        </a:rPr>
                        <a:t>Analisis KD-4</a:t>
                      </a:r>
                      <a:endParaRPr lang="id-ID"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92" marR="9192" marT="811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ctr">
                        <a:lnSpc>
                          <a:spcPct val="107000"/>
                        </a:lnSpc>
                        <a:spcAft>
                          <a:spcPts val="800"/>
                        </a:spcAft>
                      </a:pPr>
                      <a:r>
                        <a:rPr lang="en-ID" sz="1400">
                          <a:solidFill>
                            <a:schemeClr val="bg1"/>
                          </a:solidFill>
                          <a:effectLst/>
                        </a:rPr>
                        <a:t>Rekomendasi KD-4</a:t>
                      </a:r>
                      <a:endParaRPr lang="id-ID"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92" marR="9192" marT="811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ctr">
                        <a:lnSpc>
                          <a:spcPct val="107000"/>
                        </a:lnSpc>
                        <a:spcAft>
                          <a:spcPts val="800"/>
                        </a:spcAft>
                      </a:pPr>
                      <a:r>
                        <a:rPr lang="en-ID" sz="1400">
                          <a:solidFill>
                            <a:schemeClr val="bg1"/>
                          </a:solidFill>
                          <a:effectLst/>
                        </a:rPr>
                        <a:t>Rekomendasi KD-KD pada Mapel</a:t>
                      </a:r>
                      <a:endParaRPr lang="id-ID"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92" marR="9192" marT="811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ctr">
                        <a:lnSpc>
                          <a:spcPct val="107000"/>
                        </a:lnSpc>
                        <a:spcAft>
                          <a:spcPts val="800"/>
                        </a:spcAft>
                      </a:pPr>
                      <a:r>
                        <a:rPr lang="id-ID" sz="1400" dirty="0">
                          <a:solidFill>
                            <a:schemeClr val="bg1"/>
                          </a:solidFill>
                          <a:effectLst/>
                        </a:rPr>
                        <a:t>PPK</a:t>
                      </a:r>
                      <a:endParaRPr lang="id-ID"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92" marR="9192" marT="811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 xmlns:a16="http://schemas.microsoft.com/office/drawing/2014/main" val="1309005928"/>
                  </a:ext>
                </a:extLst>
              </a:tr>
              <a:tr h="2269368">
                <a:tc vMerge="1">
                  <a:txBody>
                    <a:bodyPr/>
                    <a:lstStyle/>
                    <a:p>
                      <a:endParaRPr lang="id-ID"/>
                    </a:p>
                  </a:txBody>
                  <a:tcPr/>
                </a:tc>
                <a:tc vMerge="1">
                  <a:txBody>
                    <a:bodyPr/>
                    <a:lstStyle/>
                    <a:p>
                      <a:endParaRPr lang="id-ID"/>
                    </a:p>
                  </a:txBody>
                  <a:tcPr/>
                </a:tc>
                <a:tc>
                  <a:txBody>
                    <a:bodyPr/>
                    <a:lstStyle/>
                    <a:p>
                      <a:pPr algn="ctr">
                        <a:lnSpc>
                          <a:spcPct val="107000"/>
                        </a:lnSpc>
                        <a:spcAft>
                          <a:spcPts val="800"/>
                        </a:spcAft>
                      </a:pPr>
                      <a:r>
                        <a:rPr lang="en-ID" sz="1400" b="1" dirty="0">
                          <a:solidFill>
                            <a:schemeClr val="bg1"/>
                          </a:solidFill>
                          <a:effectLst/>
                        </a:rPr>
                        <a:t>Tingkat Dimensi Kognitif dan Bentuk Dimensi Pengetahuan</a:t>
                      </a:r>
                      <a:endParaRPr lang="id-ID"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92" marR="9192" marT="811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ctr">
                        <a:lnSpc>
                          <a:spcPct val="107000"/>
                        </a:lnSpc>
                        <a:spcAft>
                          <a:spcPts val="800"/>
                        </a:spcAft>
                      </a:pPr>
                      <a:r>
                        <a:rPr lang="en-ID" sz="1400" b="1" dirty="0">
                          <a:solidFill>
                            <a:schemeClr val="bg1"/>
                          </a:solidFill>
                          <a:effectLst/>
                        </a:rPr>
                        <a:t>Kesesuaian Dimensi Kognitif dengan B</a:t>
                      </a:r>
                      <a:r>
                        <a:rPr lang="id-ID" sz="1400" b="1" dirty="0">
                          <a:solidFill>
                            <a:schemeClr val="bg1"/>
                          </a:solidFill>
                          <a:effectLst/>
                        </a:rPr>
                        <a:t>entuk </a:t>
                      </a:r>
                      <a:r>
                        <a:rPr lang="en-ID" sz="1400" b="1" dirty="0">
                          <a:solidFill>
                            <a:schemeClr val="bg1"/>
                          </a:solidFill>
                          <a:effectLst/>
                        </a:rPr>
                        <a:t>Pengetahuan</a:t>
                      </a:r>
                      <a:endParaRPr lang="id-ID"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92" marR="9192" marT="811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ctr">
                        <a:lnSpc>
                          <a:spcPct val="107000"/>
                        </a:lnSpc>
                        <a:spcAft>
                          <a:spcPts val="800"/>
                        </a:spcAft>
                      </a:pPr>
                      <a:r>
                        <a:rPr lang="en-ID" sz="1400" b="1" dirty="0">
                          <a:solidFill>
                            <a:schemeClr val="bg1"/>
                          </a:solidFill>
                          <a:effectLst/>
                        </a:rPr>
                        <a:t>Bentuk Taksonomi dan Tingkat Taksonomi</a:t>
                      </a:r>
                      <a:endParaRPr lang="id-ID"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92" marR="9192" marT="811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ctr">
                        <a:lnSpc>
                          <a:spcPct val="107000"/>
                        </a:lnSpc>
                        <a:spcAft>
                          <a:spcPts val="800"/>
                        </a:spcAft>
                      </a:pPr>
                      <a:r>
                        <a:rPr lang="en-ID" sz="1400" b="1" dirty="0">
                          <a:solidFill>
                            <a:schemeClr val="bg1"/>
                          </a:solidFill>
                          <a:effectLst/>
                        </a:rPr>
                        <a:t>Kesetaraan Taksonomi KD-</a:t>
                      </a:r>
                      <a:r>
                        <a:rPr lang="id-ID" sz="1400" b="1" dirty="0">
                          <a:solidFill>
                            <a:schemeClr val="bg1"/>
                          </a:solidFill>
                          <a:effectLst/>
                        </a:rPr>
                        <a:t>dari KI-</a:t>
                      </a:r>
                      <a:r>
                        <a:rPr lang="en-ID" sz="1400" b="1" dirty="0">
                          <a:solidFill>
                            <a:schemeClr val="bg1"/>
                          </a:solidFill>
                          <a:effectLst/>
                        </a:rPr>
                        <a:t>3 dg KD dari KI-4</a:t>
                      </a:r>
                      <a:endParaRPr lang="id-ID"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92" marR="9192" marT="811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ctr">
                        <a:lnSpc>
                          <a:spcPct val="107000"/>
                        </a:lnSpc>
                        <a:spcAft>
                          <a:spcPts val="800"/>
                        </a:spcAft>
                      </a:pPr>
                      <a:r>
                        <a:rPr lang="en-ID" sz="1400" b="1" dirty="0">
                          <a:solidFill>
                            <a:schemeClr val="bg1"/>
                          </a:solidFill>
                          <a:effectLst/>
                        </a:rPr>
                        <a:t>Ketercapaian Dimensi Kognitif dan B</a:t>
                      </a:r>
                      <a:r>
                        <a:rPr lang="id-ID" sz="1400" b="1" dirty="0">
                          <a:solidFill>
                            <a:schemeClr val="bg1"/>
                          </a:solidFill>
                          <a:effectLst/>
                        </a:rPr>
                        <a:t>entuk </a:t>
                      </a:r>
                      <a:r>
                        <a:rPr lang="en-ID" sz="1400" b="1" dirty="0">
                          <a:solidFill>
                            <a:schemeClr val="bg1"/>
                          </a:solidFill>
                          <a:effectLst/>
                        </a:rPr>
                        <a:t>Pengetahuan semua KD-3 dalam Mata Pelajaran</a:t>
                      </a:r>
                      <a:endParaRPr lang="id-ID" sz="1400" b="1" dirty="0">
                        <a:solidFill>
                          <a:schemeClr val="bg1"/>
                        </a:solidFill>
                        <a:effectLst/>
                      </a:endParaRPr>
                    </a:p>
                    <a:p>
                      <a:pPr algn="ctr">
                        <a:lnSpc>
                          <a:spcPct val="107000"/>
                        </a:lnSpc>
                        <a:spcAft>
                          <a:spcPts val="800"/>
                        </a:spcAft>
                      </a:pPr>
                      <a:r>
                        <a:rPr lang="en-ID" sz="1400" b="1" dirty="0">
                          <a:solidFill>
                            <a:schemeClr val="bg1"/>
                          </a:solidFill>
                          <a:effectLst/>
                        </a:rPr>
                        <a:t>Ketercapaian Taksonomi semua KD-4 dalam Mata Pelajaran</a:t>
                      </a:r>
                      <a:endParaRPr lang="id-ID"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92" marR="9192" marT="811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ctr">
                        <a:lnSpc>
                          <a:spcPct val="107000"/>
                        </a:lnSpc>
                        <a:spcAft>
                          <a:spcPts val="800"/>
                        </a:spcAft>
                      </a:pPr>
                      <a:r>
                        <a:rPr lang="en-SG" sz="1400" b="1" dirty="0">
                          <a:solidFill>
                            <a:schemeClr val="bg1"/>
                          </a:solidFill>
                          <a:effectLst/>
                        </a:rPr>
                        <a:t>Nilai-nilai </a:t>
                      </a:r>
                      <a:r>
                        <a:rPr lang="id-ID" sz="1400" b="1" dirty="0">
                          <a:solidFill>
                            <a:schemeClr val="bg1"/>
                          </a:solidFill>
                          <a:effectLst/>
                        </a:rPr>
                        <a:t>Karakter yang dapat diintegrasikan dalam </a:t>
                      </a:r>
                      <a:r>
                        <a:rPr lang="en-SG" sz="1400" b="1" dirty="0" smtClean="0">
                          <a:solidFill>
                            <a:schemeClr val="bg1"/>
                          </a:solidFill>
                          <a:effectLst/>
                        </a:rPr>
                        <a:t>Materi dan Model </a:t>
                      </a:r>
                      <a:r>
                        <a:rPr lang="id-ID" sz="1400" b="1" dirty="0" smtClean="0">
                          <a:solidFill>
                            <a:schemeClr val="bg1"/>
                          </a:solidFill>
                          <a:effectLst/>
                        </a:rPr>
                        <a:t>Pembelajaran</a:t>
                      </a:r>
                      <a:endParaRPr lang="id-ID"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92" marR="9192" marT="8111"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 xmlns:a16="http://schemas.microsoft.com/office/drawing/2014/main" val="1545682659"/>
                  </a:ext>
                </a:extLst>
              </a:tr>
              <a:tr h="247875">
                <a:tc>
                  <a:txBody>
                    <a:bodyPr/>
                    <a:lstStyle/>
                    <a:p>
                      <a:pPr algn="ctr">
                        <a:lnSpc>
                          <a:spcPct val="107000"/>
                        </a:lnSpc>
                        <a:spcAft>
                          <a:spcPts val="800"/>
                        </a:spcAft>
                      </a:pPr>
                      <a:r>
                        <a:rPr lang="en-ID" sz="1400" dirty="0">
                          <a:solidFill>
                            <a:schemeClr val="bg1"/>
                          </a:solidFill>
                          <a:effectLst/>
                        </a:rPr>
                        <a:t>1</a:t>
                      </a:r>
                      <a:endParaRPr lang="id-ID"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92" marR="9192" marT="811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40000"/>
                        <a:lumOff val="60000"/>
                      </a:schemeClr>
                    </a:solidFill>
                  </a:tcPr>
                </a:tc>
                <a:tc>
                  <a:txBody>
                    <a:bodyPr/>
                    <a:lstStyle/>
                    <a:p>
                      <a:pPr algn="ctr">
                        <a:lnSpc>
                          <a:spcPct val="107000"/>
                        </a:lnSpc>
                        <a:spcAft>
                          <a:spcPts val="800"/>
                        </a:spcAft>
                      </a:pPr>
                      <a:r>
                        <a:rPr lang="en-ID" sz="1400">
                          <a:solidFill>
                            <a:schemeClr val="bg1"/>
                          </a:solidFill>
                          <a:effectLst/>
                        </a:rPr>
                        <a:t>2</a:t>
                      </a:r>
                      <a:endParaRPr lang="id-ID"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92" marR="9192" marT="811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40000"/>
                        <a:lumOff val="60000"/>
                      </a:schemeClr>
                    </a:solidFill>
                  </a:tcPr>
                </a:tc>
                <a:tc>
                  <a:txBody>
                    <a:bodyPr/>
                    <a:lstStyle/>
                    <a:p>
                      <a:pPr algn="ctr">
                        <a:lnSpc>
                          <a:spcPct val="107000"/>
                        </a:lnSpc>
                        <a:spcAft>
                          <a:spcPts val="800"/>
                        </a:spcAft>
                      </a:pPr>
                      <a:r>
                        <a:rPr lang="en-ID" sz="1400">
                          <a:solidFill>
                            <a:schemeClr val="bg1"/>
                          </a:solidFill>
                          <a:effectLst/>
                        </a:rPr>
                        <a:t>3</a:t>
                      </a:r>
                      <a:endParaRPr lang="id-ID"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92" marR="9192" marT="811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40000"/>
                        <a:lumOff val="60000"/>
                      </a:schemeClr>
                    </a:solidFill>
                  </a:tcPr>
                </a:tc>
                <a:tc>
                  <a:txBody>
                    <a:bodyPr/>
                    <a:lstStyle/>
                    <a:p>
                      <a:pPr algn="ctr">
                        <a:lnSpc>
                          <a:spcPct val="107000"/>
                        </a:lnSpc>
                        <a:spcAft>
                          <a:spcPts val="800"/>
                        </a:spcAft>
                      </a:pPr>
                      <a:r>
                        <a:rPr lang="en-ID" sz="1400">
                          <a:solidFill>
                            <a:schemeClr val="bg1"/>
                          </a:solidFill>
                          <a:effectLst/>
                        </a:rPr>
                        <a:t>4</a:t>
                      </a:r>
                      <a:endParaRPr lang="id-ID"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92" marR="9192" marT="8111"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40000"/>
                        <a:lumOff val="60000"/>
                      </a:schemeClr>
                    </a:solidFill>
                  </a:tcPr>
                </a:tc>
                <a:tc>
                  <a:txBody>
                    <a:bodyPr/>
                    <a:lstStyle/>
                    <a:p>
                      <a:pPr algn="ctr">
                        <a:lnSpc>
                          <a:spcPct val="107000"/>
                        </a:lnSpc>
                        <a:spcAft>
                          <a:spcPts val="800"/>
                        </a:spcAft>
                      </a:pPr>
                      <a:r>
                        <a:rPr lang="en-ID" sz="1400">
                          <a:solidFill>
                            <a:schemeClr val="bg1"/>
                          </a:solidFill>
                          <a:effectLst/>
                        </a:rPr>
                        <a:t>5</a:t>
                      </a:r>
                      <a:endParaRPr lang="id-ID"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92" marR="9192" marT="8111"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40000"/>
                        <a:lumOff val="60000"/>
                      </a:schemeClr>
                    </a:solidFill>
                  </a:tcPr>
                </a:tc>
                <a:tc>
                  <a:txBody>
                    <a:bodyPr/>
                    <a:lstStyle/>
                    <a:p>
                      <a:pPr algn="ctr">
                        <a:lnSpc>
                          <a:spcPct val="107000"/>
                        </a:lnSpc>
                        <a:spcAft>
                          <a:spcPts val="800"/>
                        </a:spcAft>
                      </a:pPr>
                      <a:r>
                        <a:rPr lang="en-ID" sz="1400">
                          <a:solidFill>
                            <a:schemeClr val="bg1"/>
                          </a:solidFill>
                          <a:effectLst/>
                        </a:rPr>
                        <a:t>6</a:t>
                      </a:r>
                      <a:endParaRPr lang="id-ID" sz="14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92" marR="9192" marT="8111"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40000"/>
                        <a:lumOff val="60000"/>
                      </a:schemeClr>
                    </a:solidFill>
                  </a:tcPr>
                </a:tc>
                <a:tc>
                  <a:txBody>
                    <a:bodyPr/>
                    <a:lstStyle/>
                    <a:p>
                      <a:pPr algn="ctr">
                        <a:lnSpc>
                          <a:spcPct val="107000"/>
                        </a:lnSpc>
                        <a:spcAft>
                          <a:spcPts val="800"/>
                        </a:spcAft>
                      </a:pPr>
                      <a:r>
                        <a:rPr lang="en-ID" sz="1400" dirty="0" smtClean="0">
                          <a:solidFill>
                            <a:schemeClr val="bg1"/>
                          </a:solidFill>
                          <a:effectLst/>
                          <a:latin typeface="+mn-lt"/>
                          <a:ea typeface="+mn-ea"/>
                          <a:cs typeface="+mn-cs"/>
                        </a:rPr>
                        <a:t>7</a:t>
                      </a:r>
                      <a:endParaRPr lang="id-ID"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92" marR="9192" marT="8111"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40000"/>
                        <a:lumOff val="60000"/>
                      </a:schemeClr>
                    </a:solidFill>
                  </a:tcPr>
                </a:tc>
                <a:tc>
                  <a:txBody>
                    <a:bodyPr/>
                    <a:lstStyle/>
                    <a:p>
                      <a:pPr algn="ctr">
                        <a:lnSpc>
                          <a:spcPct val="107000"/>
                        </a:lnSpc>
                        <a:spcAft>
                          <a:spcPts val="800"/>
                        </a:spcAft>
                      </a:pPr>
                      <a:r>
                        <a:rPr lang="en-SG" sz="1400" dirty="0" smtClean="0">
                          <a:solidFill>
                            <a:schemeClr val="bg1"/>
                          </a:solidFill>
                          <a:effectLst/>
                          <a:latin typeface="+mn-lt"/>
                          <a:ea typeface="+mn-ea"/>
                          <a:cs typeface="+mn-cs"/>
                        </a:rPr>
                        <a:t>8</a:t>
                      </a:r>
                      <a:endParaRPr lang="id-ID"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92" marR="9192" marT="8111"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40000"/>
                        <a:lumOff val="60000"/>
                      </a:schemeClr>
                    </a:solidFill>
                  </a:tcPr>
                </a:tc>
                <a:extLst>
                  <a:ext uri="{0D108BD9-81ED-4DB2-BD59-A6C34878D82A}">
                    <a16:rowId xmlns="" xmlns:a16="http://schemas.microsoft.com/office/drawing/2014/main" val="1588741426"/>
                  </a:ext>
                </a:extLst>
              </a:tr>
              <a:tr h="3944958">
                <a:tc>
                  <a:txBody>
                    <a:bodyPr/>
                    <a:lstStyle/>
                    <a:p>
                      <a:pPr algn="l">
                        <a:lnSpc>
                          <a:spcPct val="107000"/>
                        </a:lnSpc>
                        <a:spcAft>
                          <a:spcPts val="800"/>
                        </a:spcAft>
                      </a:pPr>
                      <a:r>
                        <a:rPr lang="en-US" sz="1400" dirty="0">
                          <a:solidFill>
                            <a:schemeClr val="bg1"/>
                          </a:solidFill>
                          <a:effectLst/>
                        </a:rPr>
                        <a:t>3.6 Menerapkan persamaan dasar akuntansi </a:t>
                      </a:r>
                      <a:endParaRPr lang="id-ID"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398" marR="58398" marT="8111"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gn="l">
                        <a:lnSpc>
                          <a:spcPct val="107000"/>
                        </a:lnSpc>
                        <a:spcAft>
                          <a:spcPts val="800"/>
                        </a:spcAft>
                      </a:pPr>
                      <a:r>
                        <a:rPr lang="en-US" sz="1400" b="1" dirty="0">
                          <a:solidFill>
                            <a:schemeClr val="bg1"/>
                          </a:solidFill>
                          <a:effectLst/>
                        </a:rPr>
                        <a:t>4.6 Membuat persamaan dasar akuntansi </a:t>
                      </a:r>
                      <a:endParaRPr lang="id-ID"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398" marR="58398" marT="8111"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gn="l">
                        <a:lnSpc>
                          <a:spcPct val="107000"/>
                        </a:lnSpc>
                        <a:spcAft>
                          <a:spcPts val="800"/>
                        </a:spcAft>
                      </a:pPr>
                      <a:r>
                        <a:rPr lang="en-ID" sz="1400" b="1" dirty="0">
                          <a:solidFill>
                            <a:schemeClr val="bg1"/>
                          </a:solidFill>
                          <a:effectLst/>
                        </a:rPr>
                        <a:t>Tingkat dimensi kognitif adalah </a:t>
                      </a:r>
                      <a:r>
                        <a:rPr lang="en-SG" sz="1400" b="1" dirty="0">
                          <a:solidFill>
                            <a:schemeClr val="bg1"/>
                          </a:solidFill>
                          <a:effectLst/>
                        </a:rPr>
                        <a:t>Menerapkan</a:t>
                      </a:r>
                      <a:r>
                        <a:rPr lang="en-ID" sz="1400" b="1" dirty="0">
                          <a:solidFill>
                            <a:schemeClr val="bg1"/>
                          </a:solidFill>
                          <a:effectLst/>
                        </a:rPr>
                        <a:t> (C3), dan persamaan dasar akuntansi adalah bentuk pengetahuan prosedural</a:t>
                      </a:r>
                      <a:endParaRPr lang="id-ID"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398" marR="58398" marT="8111"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gn="l">
                        <a:lnSpc>
                          <a:spcPct val="107000"/>
                        </a:lnSpc>
                        <a:spcAft>
                          <a:spcPts val="800"/>
                        </a:spcAft>
                      </a:pPr>
                      <a:r>
                        <a:rPr lang="en-SG" sz="1400" b="1" dirty="0">
                          <a:solidFill>
                            <a:schemeClr val="bg1"/>
                          </a:solidFill>
                          <a:effectLst/>
                        </a:rPr>
                        <a:t>Menerapkan </a:t>
                      </a:r>
                      <a:r>
                        <a:rPr lang="en-ID" sz="1400" b="1" dirty="0">
                          <a:solidFill>
                            <a:schemeClr val="bg1"/>
                          </a:solidFill>
                          <a:effectLst/>
                        </a:rPr>
                        <a:t>(C3), sesuai dipasangkan dengan persamaan dasar akuntansi (prosedural)</a:t>
                      </a:r>
                      <a:endParaRPr lang="id-ID"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398" marR="58398" marT="8111"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gn="l">
                        <a:lnSpc>
                          <a:spcPct val="107000"/>
                        </a:lnSpc>
                        <a:spcAft>
                          <a:spcPts val="800"/>
                        </a:spcAft>
                      </a:pPr>
                      <a:r>
                        <a:rPr lang="en-US" sz="1400" b="1" dirty="0">
                          <a:solidFill>
                            <a:schemeClr val="bg1"/>
                          </a:solidFill>
                          <a:effectLst/>
                        </a:rPr>
                        <a:t>Membuat adalah keterampilan abstrak</a:t>
                      </a:r>
                      <a:r>
                        <a:rPr lang="en-ID" sz="1400" b="1" dirty="0">
                          <a:solidFill>
                            <a:schemeClr val="bg1"/>
                          </a:solidFill>
                          <a:effectLst/>
                        </a:rPr>
                        <a:t>, tingkat</a:t>
                      </a:r>
                      <a:endParaRPr lang="id-ID" sz="1400" b="1" dirty="0">
                        <a:solidFill>
                          <a:schemeClr val="bg1"/>
                        </a:solidFill>
                        <a:effectLst/>
                      </a:endParaRPr>
                    </a:p>
                    <a:p>
                      <a:pPr algn="l">
                        <a:lnSpc>
                          <a:spcPct val="107000"/>
                        </a:lnSpc>
                        <a:spcAft>
                          <a:spcPts val="800"/>
                        </a:spcAft>
                      </a:pPr>
                      <a:r>
                        <a:rPr lang="en-ID" sz="1400" b="1" dirty="0" smtClean="0">
                          <a:solidFill>
                            <a:schemeClr val="bg1"/>
                          </a:solidFill>
                          <a:effectLst/>
                        </a:rPr>
                        <a:t>Mengolah/mencoba</a:t>
                      </a:r>
                      <a:endParaRPr lang="id-ID"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398" marR="58398" marT="8111"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gn="l">
                        <a:lnSpc>
                          <a:spcPct val="107000"/>
                        </a:lnSpc>
                        <a:spcAft>
                          <a:spcPts val="800"/>
                        </a:spcAft>
                      </a:pPr>
                      <a:r>
                        <a:rPr lang="en-ID" sz="1400" b="1" dirty="0">
                          <a:solidFill>
                            <a:schemeClr val="bg1"/>
                          </a:solidFill>
                          <a:effectLst/>
                        </a:rPr>
                        <a:t>KD-3 menerapkan (C3) setara dengan KD-4 </a:t>
                      </a:r>
                      <a:r>
                        <a:rPr lang="en-ID" sz="1400" b="1" dirty="0" smtClean="0">
                          <a:solidFill>
                            <a:schemeClr val="bg1"/>
                          </a:solidFill>
                          <a:effectLst/>
                        </a:rPr>
                        <a:t>membuat </a:t>
                      </a:r>
                      <a:endParaRPr lang="id-ID"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398" marR="58398" marT="8111"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marL="55563" indent="0" algn="l">
                        <a:lnSpc>
                          <a:spcPct val="107000"/>
                        </a:lnSpc>
                        <a:spcAft>
                          <a:spcPts val="800"/>
                        </a:spcAft>
                      </a:pPr>
                      <a:r>
                        <a:rPr lang="en-ID" sz="1400" b="1" dirty="0">
                          <a:solidFill>
                            <a:schemeClr val="bg1"/>
                          </a:solidFill>
                          <a:effectLst/>
                        </a:rPr>
                        <a:t>KD-3 dari KD-KD pengetahuan mata pelajaran Akuntansi Dasar sudah memenuhi Dimensi Kognitif tuntutan KI-3 yaitu memahami, menerapkan, menganalisis. Sedangkan B</a:t>
                      </a:r>
                      <a:r>
                        <a:rPr lang="id-ID" sz="1400" b="1" dirty="0">
                          <a:solidFill>
                            <a:schemeClr val="bg1"/>
                          </a:solidFill>
                          <a:effectLst/>
                        </a:rPr>
                        <a:t>entuk </a:t>
                      </a:r>
                      <a:r>
                        <a:rPr lang="en-ID" sz="1400" b="1" dirty="0">
                          <a:solidFill>
                            <a:schemeClr val="bg1"/>
                          </a:solidFill>
                          <a:effectLst/>
                        </a:rPr>
                        <a:t>Pengetahuan juga sudah terpenuhi yaitu konseptual, </a:t>
                      </a:r>
                      <a:r>
                        <a:rPr lang="en-ID" sz="1400" b="1" dirty="0" smtClean="0">
                          <a:solidFill>
                            <a:schemeClr val="bg1"/>
                          </a:solidFill>
                          <a:effectLst/>
                        </a:rPr>
                        <a:t>operasional, dan metakognitif</a:t>
                      </a:r>
                      <a:r>
                        <a:rPr lang="en-ID" sz="1400" b="1" dirty="0">
                          <a:solidFill>
                            <a:schemeClr val="bg1"/>
                          </a:solidFill>
                          <a:effectLst/>
                        </a:rPr>
                        <a:t>.</a:t>
                      </a:r>
                      <a:endParaRPr lang="id-ID" sz="1400" b="1" dirty="0">
                        <a:solidFill>
                          <a:schemeClr val="bg1"/>
                        </a:solidFill>
                        <a:effectLst/>
                      </a:endParaRPr>
                    </a:p>
                    <a:p>
                      <a:pPr algn="l">
                        <a:lnSpc>
                          <a:spcPct val="107000"/>
                        </a:lnSpc>
                        <a:spcAft>
                          <a:spcPts val="800"/>
                        </a:spcAft>
                      </a:pPr>
                      <a:r>
                        <a:rPr lang="en-US" sz="1400" b="1" dirty="0" smtClean="0">
                          <a:solidFill>
                            <a:schemeClr val="bg1"/>
                          </a:solidFill>
                          <a:effectLst/>
                        </a:rPr>
                        <a:t> </a:t>
                      </a:r>
                      <a:endParaRPr lang="id-ID"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92" marR="9192" marT="8111"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marL="112713" lvl="0" indent="-112713" algn="l">
                        <a:lnSpc>
                          <a:spcPct val="107000"/>
                        </a:lnSpc>
                        <a:spcAft>
                          <a:spcPts val="800"/>
                        </a:spcAft>
                        <a:buFont typeface="Symbol" panose="05050102010706020507" pitchFamily="18" charset="2"/>
                        <a:buChar char=""/>
                        <a:tabLst/>
                      </a:pPr>
                      <a:r>
                        <a:rPr lang="en-SG" sz="1400" b="1" dirty="0">
                          <a:solidFill>
                            <a:schemeClr val="bg1"/>
                          </a:solidFill>
                          <a:effectLst/>
                        </a:rPr>
                        <a:t>Rasa </a:t>
                      </a:r>
                      <a:r>
                        <a:rPr lang="en-SG" sz="1400" b="1" dirty="0" smtClean="0">
                          <a:solidFill>
                            <a:schemeClr val="bg1"/>
                          </a:solidFill>
                          <a:effectLst/>
                        </a:rPr>
                        <a:t>ingin tahu</a:t>
                      </a:r>
                      <a:endParaRPr lang="id-ID" sz="1400" b="1" dirty="0">
                        <a:solidFill>
                          <a:schemeClr val="bg1"/>
                        </a:solidFill>
                        <a:effectLst/>
                      </a:endParaRPr>
                    </a:p>
                    <a:p>
                      <a:pPr marL="112713" lvl="0" indent="-112713" algn="l">
                        <a:lnSpc>
                          <a:spcPct val="107000"/>
                        </a:lnSpc>
                        <a:spcAft>
                          <a:spcPts val="800"/>
                        </a:spcAft>
                        <a:buFont typeface="Symbol" panose="05050102010706020507" pitchFamily="18" charset="2"/>
                        <a:buChar char=""/>
                        <a:tabLst/>
                      </a:pPr>
                      <a:r>
                        <a:rPr lang="en-SG" sz="1400" b="1" dirty="0">
                          <a:solidFill>
                            <a:schemeClr val="bg1"/>
                          </a:solidFill>
                          <a:effectLst/>
                        </a:rPr>
                        <a:t>Mandiri</a:t>
                      </a:r>
                      <a:endParaRPr lang="id-ID" sz="1400" b="1" dirty="0">
                        <a:solidFill>
                          <a:schemeClr val="bg1"/>
                        </a:solidFill>
                        <a:effectLst/>
                      </a:endParaRPr>
                    </a:p>
                    <a:p>
                      <a:pPr marL="112713" lvl="0" indent="-112713" algn="l">
                        <a:lnSpc>
                          <a:spcPct val="107000"/>
                        </a:lnSpc>
                        <a:spcAft>
                          <a:spcPts val="800"/>
                        </a:spcAft>
                        <a:buFont typeface="Symbol" panose="05050102010706020507" pitchFamily="18" charset="2"/>
                        <a:buChar char=""/>
                        <a:tabLst/>
                      </a:pPr>
                      <a:r>
                        <a:rPr lang="en-SG" sz="1400" b="1" dirty="0" smtClean="0">
                          <a:solidFill>
                            <a:schemeClr val="bg1"/>
                          </a:solidFill>
                          <a:effectLst/>
                        </a:rPr>
                        <a:t>Bertanggung-jawab</a:t>
                      </a:r>
                      <a:endParaRPr lang="id-ID"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398" marR="58398" marT="8111"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3151098613"/>
                  </a:ext>
                </a:extLst>
              </a:tr>
            </a:tbl>
          </a:graphicData>
        </a:graphic>
      </p:graphicFrame>
    </p:spTree>
    <p:extLst>
      <p:ext uri="{BB962C8B-B14F-4D97-AF65-F5344CB8AC3E}">
        <p14:creationId xmlns:p14="http://schemas.microsoft.com/office/powerpoint/2010/main" val="2320630778"/>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822105" y="776406"/>
            <a:ext cx="4720389" cy="631290"/>
          </a:xfrm>
        </p:spPr>
        <p:txBody>
          <a:bodyPr>
            <a:normAutofit/>
          </a:bodyPr>
          <a:lstStyle/>
          <a:p>
            <a:r>
              <a:rPr lang="en-ID" sz="2400" cap="none" dirty="0" smtClean="0">
                <a:latin typeface="Arial Rounded MT Bold" panose="020F0704030504030204" pitchFamily="34" charset="0"/>
                <a:cs typeface="Arial" panose="020B0604020202020204" pitchFamily="34" charset="0"/>
              </a:rPr>
              <a:t>Keterangan Pengisian Kolom:</a:t>
            </a:r>
            <a:endParaRPr lang="en-US" sz="2400" cap="none" dirty="0">
              <a:latin typeface="Arial Rounded MT Bold" panose="020F0704030504030204" pitchFamily="34" charset="0"/>
            </a:endParaRPr>
          </a:p>
        </p:txBody>
      </p:sp>
      <p:sp>
        <p:nvSpPr>
          <p:cNvPr id="6" name="Content Placeholder 2"/>
          <p:cNvSpPr txBox="1">
            <a:spLocks/>
          </p:cNvSpPr>
          <p:nvPr/>
        </p:nvSpPr>
        <p:spPr>
          <a:xfrm>
            <a:off x="1869141" y="1407696"/>
            <a:ext cx="9668435" cy="491242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457200" indent="-457200">
              <a:spcBef>
                <a:spcPts val="300"/>
              </a:spcBef>
              <a:buFont typeface="+mj-lt"/>
              <a:buAutoNum type="arabicPeriod"/>
            </a:pPr>
            <a:r>
              <a:rPr lang="en-ID" sz="1800" dirty="0" smtClean="0">
                <a:latin typeface="Arial Rounded MT Bold" panose="020F0704030504030204" pitchFamily="34" charset="0"/>
                <a:cs typeface="Arial" panose="020B0604020202020204" pitchFamily="34" charset="0"/>
              </a:rPr>
              <a:t>Kompetensi Dasar Pengetahuan (KD-3) sesuai mata pelajaran.</a:t>
            </a:r>
            <a:endParaRPr lang="en-US" sz="1800" dirty="0" smtClean="0">
              <a:latin typeface="Arial Rounded MT Bold" panose="020F0704030504030204" pitchFamily="34" charset="0"/>
              <a:cs typeface="Arial" panose="020B0604020202020204" pitchFamily="34" charset="0"/>
            </a:endParaRPr>
          </a:p>
          <a:p>
            <a:pPr marL="457200" indent="-457200">
              <a:spcBef>
                <a:spcPts val="300"/>
              </a:spcBef>
              <a:buFont typeface="+mj-lt"/>
              <a:buAutoNum type="arabicPeriod"/>
            </a:pPr>
            <a:r>
              <a:rPr lang="en-ID" sz="1800" dirty="0" smtClean="0">
                <a:latin typeface="Arial Rounded MT Bold" panose="020F0704030504030204" pitchFamily="34" charset="0"/>
                <a:cs typeface="Arial" panose="020B0604020202020204" pitchFamily="34" charset="0"/>
              </a:rPr>
              <a:t>Kompetensi Dasar Keterampilan (K</a:t>
            </a:r>
            <a:r>
              <a:rPr lang="id-ID" sz="1800" dirty="0" smtClean="0">
                <a:latin typeface="Arial Rounded MT Bold" panose="020F0704030504030204" pitchFamily="34" charset="0"/>
                <a:cs typeface="Arial" panose="020B0604020202020204" pitchFamily="34" charset="0"/>
              </a:rPr>
              <a:t>D</a:t>
            </a:r>
            <a:r>
              <a:rPr lang="en-ID" sz="1800" dirty="0" smtClean="0">
                <a:latin typeface="Arial Rounded MT Bold" panose="020F0704030504030204" pitchFamily="34" charset="0"/>
                <a:cs typeface="Arial" panose="020B0604020202020204" pitchFamily="34" charset="0"/>
              </a:rPr>
              <a:t>-4) sesuai mata pelajaran.</a:t>
            </a:r>
            <a:endParaRPr lang="en-US" sz="1800" dirty="0" smtClean="0">
              <a:latin typeface="Arial Rounded MT Bold" panose="020F0704030504030204" pitchFamily="34" charset="0"/>
              <a:cs typeface="Arial" panose="020B0604020202020204" pitchFamily="34" charset="0"/>
            </a:endParaRPr>
          </a:p>
          <a:p>
            <a:pPr marL="457200" indent="-457200">
              <a:spcBef>
                <a:spcPts val="300"/>
              </a:spcBef>
              <a:buFont typeface="+mj-lt"/>
              <a:buAutoNum type="arabicPeriod"/>
            </a:pPr>
            <a:r>
              <a:rPr lang="en-ID" sz="1800" dirty="0" smtClean="0">
                <a:latin typeface="Arial Rounded MT Bold" panose="020F0704030504030204" pitchFamily="34" charset="0"/>
                <a:cs typeface="Arial" panose="020B0604020202020204" pitchFamily="34" charset="0"/>
              </a:rPr>
              <a:t>Tentukan tingkat Dimensi Kognitif: memahami (C2), menerapkan (C3), menganalisis (C4), atau mengevaluasi (C5), dan bentuk dimensi pengetahuan: faktual, konseptual, operasional atau metakognitif.</a:t>
            </a:r>
            <a:endParaRPr lang="en-US" sz="1800" dirty="0" smtClean="0">
              <a:latin typeface="Arial Rounded MT Bold" panose="020F0704030504030204" pitchFamily="34" charset="0"/>
              <a:cs typeface="Arial" panose="020B0604020202020204" pitchFamily="34" charset="0"/>
            </a:endParaRPr>
          </a:p>
          <a:p>
            <a:pPr marL="457200" indent="-457200">
              <a:spcBef>
                <a:spcPts val="300"/>
              </a:spcBef>
              <a:buFont typeface="+mj-lt"/>
              <a:buAutoNum type="arabicPeriod"/>
            </a:pPr>
            <a:r>
              <a:rPr lang="en-ID" sz="1800" dirty="0" smtClean="0">
                <a:latin typeface="Arial Rounded MT Bold" panose="020F0704030504030204" pitchFamily="34" charset="0"/>
                <a:cs typeface="Arial" panose="020B0604020202020204" pitchFamily="34" charset="0"/>
              </a:rPr>
              <a:t>Tuliskan rekomendasi </a:t>
            </a:r>
            <a:r>
              <a:rPr lang="id-ID" sz="1800" dirty="0" smtClean="0">
                <a:latin typeface="Arial Rounded MT Bold" panose="020F0704030504030204" pitchFamily="34" charset="0"/>
                <a:cs typeface="Arial" panose="020B0604020202020204" pitchFamily="34" charset="0"/>
              </a:rPr>
              <a:t>tingkat taksonomi (</a:t>
            </a:r>
            <a:r>
              <a:rPr lang="en-ID" sz="1800" dirty="0" smtClean="0">
                <a:latin typeface="Arial Rounded MT Bold" panose="020F0704030504030204" pitchFamily="34" charset="0"/>
                <a:cs typeface="Arial" panose="020B0604020202020204" pitchFamily="34" charset="0"/>
              </a:rPr>
              <a:t>kata kerja operasional) dan pengetahuan (materi) yang sesuai tingkatan untuk KD y</a:t>
            </a:r>
            <a:r>
              <a:rPr lang="id-ID" sz="1800" dirty="0" smtClean="0">
                <a:latin typeface="Arial Rounded MT Bold" panose="020F0704030504030204" pitchFamily="34" charset="0"/>
                <a:cs typeface="Arial" panose="020B0604020202020204" pitchFamily="34" charset="0"/>
              </a:rPr>
              <a:t>ang bersangkutan</a:t>
            </a:r>
            <a:r>
              <a:rPr lang="en-US" sz="1800" dirty="0" smtClean="0">
                <a:latin typeface="Arial Rounded MT Bold" panose="020F0704030504030204" pitchFamily="34" charset="0"/>
                <a:cs typeface="Arial" panose="020B0604020202020204" pitchFamily="34" charset="0"/>
              </a:rPr>
              <a:t>.</a:t>
            </a:r>
          </a:p>
          <a:p>
            <a:pPr marL="457200" indent="-457200">
              <a:spcBef>
                <a:spcPts val="300"/>
              </a:spcBef>
              <a:buFont typeface="+mj-lt"/>
              <a:buAutoNum type="arabicPeriod"/>
            </a:pPr>
            <a:r>
              <a:rPr lang="en-US" sz="1800" dirty="0" smtClean="0">
                <a:latin typeface="Arial Rounded MT Bold" panose="020F0704030504030204" pitchFamily="34" charset="0"/>
                <a:cs typeface="Arial" panose="020B0604020202020204" pitchFamily="34" charset="0"/>
              </a:rPr>
              <a:t>Tentukan bentuk taksonomi: </a:t>
            </a:r>
            <a:r>
              <a:rPr lang="en-ID" sz="1800" dirty="0" smtClean="0">
                <a:latin typeface="Arial Rounded MT Bold" panose="020F0704030504030204" pitchFamily="34" charset="0"/>
                <a:cs typeface="Arial" panose="020B0604020202020204" pitchFamily="34" charset="0"/>
              </a:rPr>
              <a:t>abstrak atau konkret,</a:t>
            </a:r>
            <a:r>
              <a:rPr lang="en-US" sz="1800" dirty="0" smtClean="0">
                <a:latin typeface="Arial Rounded MT Bold" panose="020F0704030504030204" pitchFamily="34" charset="0"/>
                <a:cs typeface="Arial" panose="020B0604020202020204" pitchFamily="34" charset="0"/>
              </a:rPr>
              <a:t> dan tingkat taksonomi: (</a:t>
            </a:r>
            <a:r>
              <a:rPr lang="en-ID" sz="1800" dirty="0" smtClean="0">
                <a:latin typeface="Arial Rounded MT Bold" panose="020F0704030504030204" pitchFamily="34" charset="0"/>
                <a:cs typeface="Arial" panose="020B0604020202020204" pitchFamily="34" charset="0"/>
              </a:rPr>
              <a:t>mengolah, menalar, menyaji) atau (imitasi, manipulasi, presisi, artikulasi, naturalisasi).</a:t>
            </a:r>
            <a:endParaRPr lang="en-US" sz="1800" dirty="0" smtClean="0">
              <a:latin typeface="Arial Rounded MT Bold" panose="020F0704030504030204" pitchFamily="34" charset="0"/>
              <a:cs typeface="Arial" panose="020B0604020202020204" pitchFamily="34" charset="0"/>
            </a:endParaRPr>
          </a:p>
          <a:p>
            <a:pPr marL="457200" indent="-457200">
              <a:spcBef>
                <a:spcPts val="300"/>
              </a:spcBef>
              <a:buFont typeface="+mj-lt"/>
              <a:buAutoNum type="arabicPeriod"/>
            </a:pPr>
            <a:r>
              <a:rPr lang="en-ID" sz="1800" dirty="0" smtClean="0">
                <a:latin typeface="Arial Rounded MT Bold" panose="020F0704030504030204" pitchFamily="34" charset="0"/>
                <a:cs typeface="Arial" panose="020B0604020202020204" pitchFamily="34" charset="0"/>
              </a:rPr>
              <a:t>Tuliskan rekomendasi KD</a:t>
            </a:r>
            <a:r>
              <a:rPr lang="id-ID" sz="1800" dirty="0" smtClean="0">
                <a:latin typeface="Arial Rounded MT Bold" panose="020F0704030504030204" pitchFamily="34" charset="0"/>
                <a:cs typeface="Arial" panose="020B0604020202020204" pitchFamily="34" charset="0"/>
              </a:rPr>
              <a:t> dari KI</a:t>
            </a:r>
            <a:r>
              <a:rPr lang="en-ID" sz="1800" dirty="0" smtClean="0">
                <a:latin typeface="Arial Rounded MT Bold" panose="020F0704030504030204" pitchFamily="34" charset="0"/>
                <a:cs typeface="Arial" panose="020B0604020202020204" pitchFamily="34" charset="0"/>
              </a:rPr>
              <a:t>-3 (KKO dengan levelnya) yang selaras/setara untuk mendukung pasangannya KD</a:t>
            </a:r>
            <a:r>
              <a:rPr lang="id-ID" sz="1800" dirty="0" smtClean="0">
                <a:latin typeface="Arial Rounded MT Bold" panose="020F0704030504030204" pitchFamily="34" charset="0"/>
                <a:cs typeface="Arial" panose="020B0604020202020204" pitchFamily="34" charset="0"/>
              </a:rPr>
              <a:t> dari KI</a:t>
            </a:r>
            <a:r>
              <a:rPr lang="en-ID" sz="1800" dirty="0" smtClean="0">
                <a:latin typeface="Arial Rounded MT Bold" panose="020F0704030504030204" pitchFamily="34" charset="0"/>
                <a:cs typeface="Arial" panose="020B0604020202020204" pitchFamily="34" charset="0"/>
              </a:rPr>
              <a:t>-4.</a:t>
            </a:r>
            <a:endParaRPr lang="id-ID" sz="1800" dirty="0" smtClean="0">
              <a:latin typeface="Arial Rounded MT Bold" panose="020F0704030504030204" pitchFamily="34" charset="0"/>
              <a:cs typeface="Arial" panose="020B0604020202020204" pitchFamily="34" charset="0"/>
            </a:endParaRPr>
          </a:p>
          <a:p>
            <a:pPr marL="457200" indent="-457200">
              <a:spcBef>
                <a:spcPts val="300"/>
              </a:spcBef>
              <a:buFont typeface="+mj-lt"/>
              <a:buAutoNum type="arabicPeriod"/>
            </a:pPr>
            <a:r>
              <a:rPr lang="id-ID" sz="1800" dirty="0" smtClean="0">
                <a:latin typeface="Arial Rounded MT Bold" panose="020F0704030504030204" pitchFamily="34" charset="0"/>
              </a:rPr>
              <a:t>Tuliskan </a:t>
            </a:r>
            <a:r>
              <a:rPr lang="en-SG" sz="1800" dirty="0" smtClean="0">
                <a:latin typeface="Arial Rounded MT Bold" panose="020F0704030504030204" pitchFamily="34" charset="0"/>
              </a:rPr>
              <a:t>nilai-nilai k</a:t>
            </a:r>
            <a:r>
              <a:rPr lang="id-ID" sz="1800" dirty="0" smtClean="0">
                <a:latin typeface="Arial Rounded MT Bold" panose="020F0704030504030204" pitchFamily="34" charset="0"/>
              </a:rPr>
              <a:t>arakter yang dapat </a:t>
            </a:r>
            <a:r>
              <a:rPr lang="en-US" sz="1800" dirty="0" smtClean="0">
                <a:latin typeface="Arial Rounded MT Bold" panose="020F0704030504030204" pitchFamily="34" charset="0"/>
              </a:rPr>
              <a:t>dikembangkan </a:t>
            </a:r>
            <a:r>
              <a:rPr lang="id-ID" sz="1800" dirty="0" smtClean="0">
                <a:latin typeface="Arial Rounded MT Bold" panose="020F0704030504030204" pitchFamily="34" charset="0"/>
              </a:rPr>
              <a:t>dalam kegiatan pembelajaran </a:t>
            </a:r>
            <a:r>
              <a:rPr lang="en-SG" sz="1800" dirty="0" smtClean="0">
                <a:latin typeface="Arial Rounded MT Bold" panose="020F0704030504030204" pitchFamily="34" charset="0"/>
              </a:rPr>
              <a:t>pasangan KD yang bersangkutan.</a:t>
            </a:r>
            <a:endParaRPr lang="id-ID" sz="1800" dirty="0" smtClean="0">
              <a:latin typeface="Arial Rounded MT Bold" panose="020F0704030504030204" pitchFamily="34" charset="0"/>
            </a:endParaRPr>
          </a:p>
          <a:p>
            <a:pPr marL="457200" indent="-457200">
              <a:spcBef>
                <a:spcPts val="300"/>
              </a:spcBef>
              <a:buFont typeface="+mj-lt"/>
              <a:buAutoNum type="arabicPeriod"/>
            </a:pPr>
            <a:r>
              <a:rPr lang="en-ID" sz="1800" dirty="0" smtClean="0">
                <a:latin typeface="Arial Rounded MT Bold" panose="020F0704030504030204" pitchFamily="34" charset="0"/>
                <a:cs typeface="Arial" panose="020B0604020202020204" pitchFamily="34" charset="0"/>
              </a:rPr>
              <a:t>Tuliskan rekomendasi diantara KD-3 dari KD-KD pengetahuan mata pelajaran yang harus mencapai </a:t>
            </a:r>
            <a:r>
              <a:rPr lang="id-ID" sz="1800" dirty="0" smtClean="0">
                <a:latin typeface="Arial Rounded MT Bold" panose="020F0704030504030204" pitchFamily="34" charset="0"/>
                <a:cs typeface="Arial" panose="020B0604020202020204" pitchFamily="34" charset="0"/>
              </a:rPr>
              <a:t>tingkat taksonomi (</a:t>
            </a:r>
            <a:r>
              <a:rPr lang="en-ID" sz="1800" dirty="0" smtClean="0">
                <a:latin typeface="Arial Rounded MT Bold" panose="020F0704030504030204" pitchFamily="34" charset="0"/>
                <a:cs typeface="Arial" panose="020B0604020202020204" pitchFamily="34" charset="0"/>
              </a:rPr>
              <a:t>KKO</a:t>
            </a:r>
            <a:r>
              <a:rPr lang="id-ID" sz="1800" dirty="0" smtClean="0">
                <a:latin typeface="Arial Rounded MT Bold" panose="020F0704030504030204" pitchFamily="34" charset="0"/>
                <a:cs typeface="Arial" panose="020B0604020202020204" pitchFamily="34" charset="0"/>
              </a:rPr>
              <a:t>) </a:t>
            </a:r>
            <a:r>
              <a:rPr lang="en-US" sz="1800" dirty="0" smtClean="0">
                <a:latin typeface="Arial Rounded MT Bold" panose="020F0704030504030204" pitchFamily="34" charset="0"/>
                <a:cs typeface="Arial" panose="020B0604020202020204" pitchFamily="34" charset="0"/>
              </a:rPr>
              <a:t>tertinggi sesuai KI-3, </a:t>
            </a:r>
            <a:r>
              <a:rPr lang="en-ID" sz="1800" dirty="0" smtClean="0">
                <a:latin typeface="Arial Rounded MT Bold" panose="020F0704030504030204" pitchFamily="34" charset="0"/>
                <a:cs typeface="Arial" panose="020B0604020202020204" pitchFamily="34" charset="0"/>
              </a:rPr>
              <a:t>dan tuliskan rekomendasi diantara KD-4 dari KD-KD keterampilan mata pelajaran yang harus mencapai </a:t>
            </a:r>
            <a:r>
              <a:rPr lang="id-ID" sz="1800" dirty="0" smtClean="0">
                <a:latin typeface="Arial Rounded MT Bold" panose="020F0704030504030204" pitchFamily="34" charset="0"/>
                <a:cs typeface="Arial" panose="020B0604020202020204" pitchFamily="34" charset="0"/>
              </a:rPr>
              <a:t>tingkat taksonomi (</a:t>
            </a:r>
            <a:r>
              <a:rPr lang="en-ID" sz="1800" dirty="0" smtClean="0">
                <a:latin typeface="Arial Rounded MT Bold" panose="020F0704030504030204" pitchFamily="34" charset="0"/>
                <a:cs typeface="Arial" panose="020B0604020202020204" pitchFamily="34" charset="0"/>
              </a:rPr>
              <a:t>KKO</a:t>
            </a:r>
            <a:r>
              <a:rPr lang="id-ID" sz="1800" dirty="0" smtClean="0">
                <a:latin typeface="Arial Rounded MT Bold" panose="020F0704030504030204" pitchFamily="34" charset="0"/>
                <a:cs typeface="Arial" panose="020B0604020202020204" pitchFamily="34" charset="0"/>
              </a:rPr>
              <a:t>) </a:t>
            </a:r>
            <a:r>
              <a:rPr lang="en-US" sz="1800" dirty="0" smtClean="0">
                <a:latin typeface="Arial Rounded MT Bold" panose="020F0704030504030204" pitchFamily="34" charset="0"/>
                <a:cs typeface="Arial" panose="020B0604020202020204" pitchFamily="34" charset="0"/>
              </a:rPr>
              <a:t>tertinggi sesuai KI-4.</a:t>
            </a:r>
            <a:endParaRPr lang="en-US" sz="1800" dirty="0">
              <a:latin typeface="Arial Rounded MT Bold" panose="020F0704030504030204" pitchFamily="34" charset="0"/>
              <a:cs typeface="Arial" panose="020B0604020202020204" pitchFamily="34" charset="0"/>
            </a:endParaRPr>
          </a:p>
        </p:txBody>
      </p:sp>
      <p:grpSp>
        <p:nvGrpSpPr>
          <p:cNvPr id="4" name="Group 3"/>
          <p:cNvGrpSpPr/>
          <p:nvPr/>
        </p:nvGrpSpPr>
        <p:grpSpPr>
          <a:xfrm>
            <a:off x="310109" y="6334391"/>
            <a:ext cx="3968102" cy="540000"/>
            <a:chOff x="310109" y="6334391"/>
            <a:chExt cx="3968102" cy="540000"/>
          </a:xfrm>
        </p:grpSpPr>
        <p:pic>
          <p:nvPicPr>
            <p:cNvPr id="7" name="Picture 6"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8" name="TextBox 7"/>
            <p:cNvSpPr txBox="1"/>
            <p:nvPr/>
          </p:nvSpPr>
          <p:spPr>
            <a:xfrm>
              <a:off x="776931" y="6446619"/>
              <a:ext cx="3501280" cy="338554"/>
            </a:xfrm>
            <a:prstGeom prst="rect">
              <a:avLst/>
            </a:prstGeom>
            <a:noFill/>
          </p:spPr>
          <p:txBody>
            <a:bodyPr wrap="none" rtlCol="0">
              <a:spAutoFit/>
            </a:bodyPr>
            <a:lstStyle/>
            <a:p>
              <a:pPr defTabSz="457200"/>
              <a:r>
                <a:rPr lang="en-US" sz="1600" b="1" i="1" dirty="0">
                  <a:solidFill>
                    <a:srgbClr val="002060"/>
                  </a:solidFill>
                </a:rPr>
                <a:t>Subdit Kurikulum, Direktorat PSMK</a:t>
              </a:r>
            </a:p>
          </p:txBody>
        </p:sp>
      </p:grpSp>
    </p:spTree>
    <p:extLst>
      <p:ext uri="{BB962C8B-B14F-4D97-AF65-F5344CB8AC3E}">
        <p14:creationId xmlns:p14="http://schemas.microsoft.com/office/powerpoint/2010/main" val="2478047560"/>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36095" y="653084"/>
            <a:ext cx="8610600" cy="968174"/>
          </a:xfrm>
        </p:spPr>
        <p:txBody>
          <a:bodyPr>
            <a:normAutofit/>
          </a:bodyPr>
          <a:lstStyle/>
          <a:p>
            <a:pPr lvl="0"/>
            <a:r>
              <a:rPr lang="en-US" sz="2800" b="1" dirty="0" smtClean="0">
                <a:latin typeface="Arial Rounded MT Bold" panose="020F0704030504030204" pitchFamily="34" charset="0"/>
                <a:ea typeface="Calibri" panose="020F0502020204030204" pitchFamily="34" charset="0"/>
                <a:cs typeface="Times New Roman" panose="02020603050405020304" pitchFamily="18" charset="0"/>
              </a:rPr>
              <a:t>Latihan:</a:t>
            </a:r>
            <a:endParaRPr lang="en-US" sz="2800" dirty="0">
              <a:latin typeface="Arial Rounded MT Bold" panose="020F0704030504030204" pitchFamily="34" charset="0"/>
              <a:cs typeface="Arial" panose="020B0604020202020204" pitchFamily="34" charset="0"/>
            </a:endParaRPr>
          </a:p>
        </p:txBody>
      </p:sp>
      <p:graphicFrame>
        <p:nvGraphicFramePr>
          <p:cNvPr id="8" name="Content Placeholder 8"/>
          <p:cNvGraphicFramePr>
            <a:graphicFrameLocks/>
          </p:cNvGraphicFramePr>
          <p:nvPr>
            <p:extLst>
              <p:ext uri="{D42A27DB-BD31-4B8C-83A1-F6EECF244321}">
                <p14:modId xmlns:p14="http://schemas.microsoft.com/office/powerpoint/2010/main" val="2454415966"/>
              </p:ext>
            </p:extLst>
          </p:nvPr>
        </p:nvGraphicFramePr>
        <p:xfrm>
          <a:off x="1047498" y="2890151"/>
          <a:ext cx="10365943" cy="3154680"/>
        </p:xfrm>
        <a:graphic>
          <a:graphicData uri="http://schemas.openxmlformats.org/drawingml/2006/table">
            <a:tbl>
              <a:tblPr firstRow="1" firstCol="1" bandRow="1">
                <a:tableStyleId>{5940675A-B579-460E-94D1-54222C63F5DA}</a:tableStyleId>
              </a:tblPr>
              <a:tblGrid>
                <a:gridCol w="3095271">
                  <a:extLst>
                    <a:ext uri="{9D8B030D-6E8A-4147-A177-3AD203B41FA5}">
                      <a16:colId xmlns="" xmlns:a16="http://schemas.microsoft.com/office/drawing/2014/main" val="20000"/>
                    </a:ext>
                  </a:extLst>
                </a:gridCol>
                <a:gridCol w="4409560">
                  <a:extLst>
                    <a:ext uri="{9D8B030D-6E8A-4147-A177-3AD203B41FA5}">
                      <a16:colId xmlns="" xmlns:a16="http://schemas.microsoft.com/office/drawing/2014/main" val="20001"/>
                    </a:ext>
                  </a:extLst>
                </a:gridCol>
                <a:gridCol w="2861112">
                  <a:extLst>
                    <a:ext uri="{9D8B030D-6E8A-4147-A177-3AD203B41FA5}">
                      <a16:colId xmlns="" xmlns:a16="http://schemas.microsoft.com/office/drawing/2014/main" val="20002"/>
                    </a:ext>
                  </a:extLst>
                </a:gridCol>
              </a:tblGrid>
              <a:tr h="0">
                <a:tc>
                  <a:txBody>
                    <a:bodyPr/>
                    <a:lstStyle/>
                    <a:p>
                      <a:pPr marL="0" marR="0" algn="ctr">
                        <a:lnSpc>
                          <a:spcPct val="115000"/>
                        </a:lnSpc>
                        <a:spcBef>
                          <a:spcPts val="0"/>
                        </a:spcBef>
                        <a:spcAft>
                          <a:spcPts val="0"/>
                        </a:spcAft>
                      </a:pPr>
                      <a:r>
                        <a:rPr lang="en-ID" sz="2000" dirty="0">
                          <a:effectLst/>
                          <a:latin typeface="Arial Rounded MT Bold" panose="020F0704030504030204" pitchFamily="34" charset="0"/>
                        </a:rPr>
                        <a:t>KO</a:t>
                      </a:r>
                      <a:r>
                        <a:rPr lang="en-ID" sz="2000" spc="5" dirty="0">
                          <a:effectLst/>
                          <a:latin typeface="Arial Rounded MT Bold" panose="020F0704030504030204" pitchFamily="34" charset="0"/>
                        </a:rPr>
                        <a:t>M</a:t>
                      </a:r>
                      <a:r>
                        <a:rPr lang="en-ID" sz="2000" dirty="0">
                          <a:effectLst/>
                          <a:latin typeface="Arial Rounded MT Bold" panose="020F0704030504030204" pitchFamily="34" charset="0"/>
                        </a:rPr>
                        <a:t>P</a:t>
                      </a:r>
                      <a:r>
                        <a:rPr lang="en-ID" sz="2000" spc="-5" dirty="0">
                          <a:effectLst/>
                          <a:latin typeface="Arial Rounded MT Bold" panose="020F0704030504030204" pitchFamily="34" charset="0"/>
                        </a:rPr>
                        <a:t>E</a:t>
                      </a:r>
                      <a:r>
                        <a:rPr lang="en-ID" sz="2000" spc="-10" dirty="0">
                          <a:effectLst/>
                          <a:latin typeface="Arial Rounded MT Bold" panose="020F0704030504030204" pitchFamily="34" charset="0"/>
                        </a:rPr>
                        <a:t>T</a:t>
                      </a:r>
                      <a:r>
                        <a:rPr lang="en-ID" sz="2000" dirty="0">
                          <a:effectLst/>
                          <a:latin typeface="Arial Rounded MT Bold" panose="020F0704030504030204" pitchFamily="34" charset="0"/>
                        </a:rPr>
                        <a:t>E</a:t>
                      </a:r>
                      <a:r>
                        <a:rPr lang="en-ID" sz="2000" spc="-5" dirty="0">
                          <a:effectLst/>
                          <a:latin typeface="Arial Rounded MT Bold" panose="020F0704030504030204" pitchFamily="34" charset="0"/>
                        </a:rPr>
                        <a:t>N</a:t>
                      </a:r>
                      <a:r>
                        <a:rPr lang="en-ID" sz="2000" dirty="0">
                          <a:effectLst/>
                          <a:latin typeface="Arial Rounded MT Bold" panose="020F0704030504030204" pitchFamily="34" charset="0"/>
                        </a:rPr>
                        <a:t>SI</a:t>
                      </a:r>
                      <a:r>
                        <a:rPr lang="en-ID" sz="2000" spc="-5" dirty="0">
                          <a:effectLst/>
                          <a:latin typeface="Arial Rounded MT Bold" panose="020F0704030504030204" pitchFamily="34" charset="0"/>
                        </a:rPr>
                        <a:t> I</a:t>
                      </a:r>
                      <a:r>
                        <a:rPr lang="en-ID" sz="2000" dirty="0">
                          <a:effectLst/>
                          <a:latin typeface="Arial Rounded MT Bold" panose="020F0704030504030204" pitchFamily="34" charset="0"/>
                        </a:rPr>
                        <a:t>N</a:t>
                      </a:r>
                      <a:r>
                        <a:rPr lang="en-ID" sz="2000" spc="-15" dirty="0">
                          <a:effectLst/>
                          <a:latin typeface="Arial Rounded MT Bold" panose="020F0704030504030204" pitchFamily="34" charset="0"/>
                        </a:rPr>
                        <a:t>T</a:t>
                      </a:r>
                      <a:r>
                        <a:rPr lang="en-ID" sz="2000" dirty="0">
                          <a:effectLst/>
                          <a:latin typeface="Arial Rounded MT Bold" panose="020F0704030504030204" pitchFamily="34" charset="0"/>
                        </a:rPr>
                        <a:t>I 3</a:t>
                      </a:r>
                      <a:endParaRPr lang="en-US" sz="2000" dirty="0">
                        <a:effectLst/>
                        <a:latin typeface="Arial Rounded MT Bold" panose="020F0704030504030204" pitchFamily="34" charset="0"/>
                      </a:endParaRPr>
                    </a:p>
                    <a:p>
                      <a:pPr marL="0" marR="0" algn="ctr">
                        <a:lnSpc>
                          <a:spcPct val="115000"/>
                        </a:lnSpc>
                        <a:spcBef>
                          <a:spcPts val="0"/>
                        </a:spcBef>
                        <a:spcAft>
                          <a:spcPts val="0"/>
                        </a:spcAft>
                      </a:pPr>
                      <a:r>
                        <a:rPr lang="en-ID" sz="2000" spc="5" dirty="0">
                          <a:effectLst/>
                          <a:latin typeface="Arial Rounded MT Bold" panose="020F0704030504030204" pitchFamily="34" charset="0"/>
                        </a:rPr>
                        <a:t>(</a:t>
                      </a:r>
                      <a:r>
                        <a:rPr lang="en-ID" sz="2000" dirty="0">
                          <a:effectLst/>
                          <a:latin typeface="Arial Rounded MT Bold" panose="020F0704030504030204" pitchFamily="34" charset="0"/>
                        </a:rPr>
                        <a:t>P</a:t>
                      </a:r>
                      <a:r>
                        <a:rPr lang="en-ID" sz="2000" spc="-5" dirty="0">
                          <a:effectLst/>
                          <a:latin typeface="Arial Rounded MT Bold" panose="020F0704030504030204" pitchFamily="34" charset="0"/>
                        </a:rPr>
                        <a:t>E</a:t>
                      </a:r>
                      <a:r>
                        <a:rPr lang="en-ID" sz="2000" dirty="0">
                          <a:effectLst/>
                          <a:latin typeface="Arial Rounded MT Bold" panose="020F0704030504030204" pitchFamily="34" charset="0"/>
                        </a:rPr>
                        <a:t>N</a:t>
                      </a:r>
                      <a:r>
                        <a:rPr lang="en-ID" sz="2000" spc="5" dirty="0">
                          <a:effectLst/>
                          <a:latin typeface="Arial Rounded MT Bold" panose="020F0704030504030204" pitchFamily="34" charset="0"/>
                        </a:rPr>
                        <a:t>G</a:t>
                      </a:r>
                      <a:r>
                        <a:rPr lang="en-ID" sz="2000" dirty="0">
                          <a:effectLst/>
                          <a:latin typeface="Arial Rounded MT Bold" panose="020F0704030504030204" pitchFamily="34" charset="0"/>
                        </a:rPr>
                        <a:t>E</a:t>
                      </a:r>
                      <a:r>
                        <a:rPr lang="en-ID" sz="2000" spc="-15" dirty="0">
                          <a:effectLst/>
                          <a:latin typeface="Arial Rounded MT Bold" panose="020F0704030504030204" pitchFamily="34" charset="0"/>
                        </a:rPr>
                        <a:t>T</a:t>
                      </a:r>
                      <a:r>
                        <a:rPr lang="en-ID" sz="2000" spc="5" dirty="0">
                          <a:effectLst/>
                          <a:latin typeface="Arial Rounded MT Bold" panose="020F0704030504030204" pitchFamily="34" charset="0"/>
                        </a:rPr>
                        <a:t>A</a:t>
                      </a:r>
                      <a:r>
                        <a:rPr lang="en-ID" sz="2000" spc="-10" dirty="0">
                          <a:effectLst/>
                          <a:latin typeface="Arial Rounded MT Bold" panose="020F0704030504030204" pitchFamily="34" charset="0"/>
                        </a:rPr>
                        <a:t>HU</a:t>
                      </a:r>
                      <a:r>
                        <a:rPr lang="en-ID" sz="2000" spc="5" dirty="0">
                          <a:effectLst/>
                          <a:latin typeface="Arial Rounded MT Bold" panose="020F0704030504030204" pitchFamily="34" charset="0"/>
                        </a:rPr>
                        <a:t>A</a:t>
                      </a:r>
                      <a:r>
                        <a:rPr lang="en-ID" sz="2000" dirty="0">
                          <a:effectLst/>
                          <a:latin typeface="Arial Rounded MT Bold" panose="020F0704030504030204" pitchFamily="34" charset="0"/>
                        </a:rPr>
                        <a:t>N)</a:t>
                      </a:r>
                      <a:endParaRPr lang="en-US" sz="2000" dirty="0">
                        <a:effectLst/>
                        <a:latin typeface="Arial Rounded MT Bold" panose="020F0704030504030204" pitchFamily="34" charset="0"/>
                        <a:ea typeface="Calibri"/>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ID" sz="2000" dirty="0">
                          <a:effectLst/>
                          <a:latin typeface="Arial Rounded MT Bold" panose="020F0704030504030204" pitchFamily="34" charset="0"/>
                        </a:rPr>
                        <a:t>KO</a:t>
                      </a:r>
                      <a:r>
                        <a:rPr lang="en-ID" sz="2000" spc="5" dirty="0">
                          <a:effectLst/>
                          <a:latin typeface="Arial Rounded MT Bold" panose="020F0704030504030204" pitchFamily="34" charset="0"/>
                        </a:rPr>
                        <a:t>M</a:t>
                      </a:r>
                      <a:r>
                        <a:rPr lang="en-ID" sz="2000" dirty="0">
                          <a:effectLst/>
                          <a:latin typeface="Arial Rounded MT Bold" panose="020F0704030504030204" pitchFamily="34" charset="0"/>
                        </a:rPr>
                        <a:t>P</a:t>
                      </a:r>
                      <a:r>
                        <a:rPr lang="en-ID" sz="2000" spc="-5" dirty="0">
                          <a:effectLst/>
                          <a:latin typeface="Arial Rounded MT Bold" panose="020F0704030504030204" pitchFamily="34" charset="0"/>
                        </a:rPr>
                        <a:t>E</a:t>
                      </a:r>
                      <a:r>
                        <a:rPr lang="en-ID" sz="2000" spc="-10" dirty="0">
                          <a:effectLst/>
                          <a:latin typeface="Arial Rounded MT Bold" panose="020F0704030504030204" pitchFamily="34" charset="0"/>
                        </a:rPr>
                        <a:t>T</a:t>
                      </a:r>
                      <a:r>
                        <a:rPr lang="en-ID" sz="2000" dirty="0">
                          <a:effectLst/>
                          <a:latin typeface="Arial Rounded MT Bold" panose="020F0704030504030204" pitchFamily="34" charset="0"/>
                        </a:rPr>
                        <a:t>E</a:t>
                      </a:r>
                      <a:r>
                        <a:rPr lang="en-ID" sz="2000" spc="-5" dirty="0">
                          <a:effectLst/>
                          <a:latin typeface="Arial Rounded MT Bold" panose="020F0704030504030204" pitchFamily="34" charset="0"/>
                        </a:rPr>
                        <a:t>N</a:t>
                      </a:r>
                      <a:r>
                        <a:rPr lang="en-ID" sz="2000" dirty="0">
                          <a:effectLst/>
                          <a:latin typeface="Arial Rounded MT Bold" panose="020F0704030504030204" pitchFamily="34" charset="0"/>
                        </a:rPr>
                        <a:t>SI</a:t>
                      </a:r>
                      <a:r>
                        <a:rPr lang="en-ID" sz="2000" spc="-5" dirty="0">
                          <a:effectLst/>
                          <a:latin typeface="Arial Rounded MT Bold" panose="020F0704030504030204" pitchFamily="34" charset="0"/>
                        </a:rPr>
                        <a:t> I</a:t>
                      </a:r>
                      <a:r>
                        <a:rPr lang="en-ID" sz="2000" dirty="0">
                          <a:effectLst/>
                          <a:latin typeface="Arial Rounded MT Bold" panose="020F0704030504030204" pitchFamily="34" charset="0"/>
                        </a:rPr>
                        <a:t>N</a:t>
                      </a:r>
                      <a:r>
                        <a:rPr lang="en-ID" sz="2000" spc="-15" dirty="0">
                          <a:effectLst/>
                          <a:latin typeface="Arial Rounded MT Bold" panose="020F0704030504030204" pitchFamily="34" charset="0"/>
                        </a:rPr>
                        <a:t>T</a:t>
                      </a:r>
                      <a:r>
                        <a:rPr lang="en-ID" sz="2000" dirty="0">
                          <a:effectLst/>
                          <a:latin typeface="Arial Rounded MT Bold" panose="020F0704030504030204" pitchFamily="34" charset="0"/>
                        </a:rPr>
                        <a:t>I 4</a:t>
                      </a:r>
                      <a:endParaRPr lang="en-US" sz="2000" dirty="0">
                        <a:effectLst/>
                        <a:latin typeface="Arial Rounded MT Bold" panose="020F0704030504030204" pitchFamily="34" charset="0"/>
                      </a:endParaRPr>
                    </a:p>
                    <a:p>
                      <a:pPr marL="0" marR="0" algn="ctr">
                        <a:lnSpc>
                          <a:spcPct val="115000"/>
                        </a:lnSpc>
                        <a:spcBef>
                          <a:spcPts val="0"/>
                        </a:spcBef>
                        <a:spcAft>
                          <a:spcPts val="0"/>
                        </a:spcAft>
                      </a:pPr>
                      <a:r>
                        <a:rPr lang="en-ID" sz="2000" spc="5" dirty="0">
                          <a:effectLst/>
                          <a:latin typeface="Arial Rounded MT Bold" panose="020F0704030504030204" pitchFamily="34" charset="0"/>
                        </a:rPr>
                        <a:t>(</a:t>
                      </a:r>
                      <a:r>
                        <a:rPr lang="en-ID" sz="2000" dirty="0">
                          <a:effectLst/>
                          <a:latin typeface="Arial Rounded MT Bold" panose="020F0704030504030204" pitchFamily="34" charset="0"/>
                        </a:rPr>
                        <a:t>K</a:t>
                      </a:r>
                      <a:r>
                        <a:rPr lang="en-ID" sz="2000" spc="-5" dirty="0">
                          <a:effectLst/>
                          <a:latin typeface="Arial Rounded MT Bold" panose="020F0704030504030204" pitchFamily="34" charset="0"/>
                        </a:rPr>
                        <a:t>E</a:t>
                      </a:r>
                      <a:r>
                        <a:rPr lang="en-ID" sz="2000" spc="-10" dirty="0">
                          <a:effectLst/>
                          <a:latin typeface="Arial Rounded MT Bold" panose="020F0704030504030204" pitchFamily="34" charset="0"/>
                        </a:rPr>
                        <a:t>T</a:t>
                      </a:r>
                      <a:r>
                        <a:rPr lang="en-ID" sz="2000" dirty="0">
                          <a:effectLst/>
                          <a:latin typeface="Arial Rounded MT Bold" panose="020F0704030504030204" pitchFamily="34" charset="0"/>
                        </a:rPr>
                        <a:t>E</a:t>
                      </a:r>
                      <a:r>
                        <a:rPr lang="en-ID" sz="2000" spc="-5" dirty="0">
                          <a:effectLst/>
                          <a:latin typeface="Arial Rounded MT Bold" panose="020F0704030504030204" pitchFamily="34" charset="0"/>
                        </a:rPr>
                        <a:t>R</a:t>
                      </a:r>
                      <a:r>
                        <a:rPr lang="en-ID" sz="2000" spc="5" dirty="0">
                          <a:effectLst/>
                          <a:latin typeface="Arial Rounded MT Bold" panose="020F0704030504030204" pitchFamily="34" charset="0"/>
                        </a:rPr>
                        <a:t>AM</a:t>
                      </a:r>
                      <a:r>
                        <a:rPr lang="en-ID" sz="2000" dirty="0">
                          <a:effectLst/>
                          <a:latin typeface="Arial Rounded MT Bold" panose="020F0704030504030204" pitchFamily="34" charset="0"/>
                        </a:rPr>
                        <a:t>P</a:t>
                      </a:r>
                      <a:r>
                        <a:rPr lang="en-ID" sz="2000" spc="-5" dirty="0">
                          <a:effectLst/>
                          <a:latin typeface="Arial Rounded MT Bold" panose="020F0704030504030204" pitchFamily="34" charset="0"/>
                        </a:rPr>
                        <a:t>I</a:t>
                      </a:r>
                      <a:r>
                        <a:rPr lang="en-ID" sz="2000" dirty="0">
                          <a:effectLst/>
                          <a:latin typeface="Arial Rounded MT Bold" panose="020F0704030504030204" pitchFamily="34" charset="0"/>
                        </a:rPr>
                        <a:t>LA</a:t>
                      </a:r>
                      <a:r>
                        <a:rPr lang="en-ID" sz="2000" spc="-10" dirty="0">
                          <a:effectLst/>
                          <a:latin typeface="Arial Rounded MT Bold" panose="020F0704030504030204" pitchFamily="34" charset="0"/>
                        </a:rPr>
                        <a:t>N</a:t>
                      </a:r>
                      <a:r>
                        <a:rPr lang="en-ID" sz="2000" dirty="0">
                          <a:effectLst/>
                          <a:latin typeface="Arial Rounded MT Bold" panose="020F0704030504030204" pitchFamily="34" charset="0"/>
                        </a:rPr>
                        <a:t>)</a:t>
                      </a:r>
                      <a:endParaRPr lang="en-US" sz="2000" dirty="0">
                        <a:effectLst/>
                        <a:latin typeface="Arial Rounded MT Bold" panose="020F0704030504030204" pitchFamily="34" charset="0"/>
                        <a:ea typeface="Calibri"/>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ID" sz="2000">
                          <a:effectLst/>
                          <a:latin typeface="Arial Rounded MT Bold" panose="020F0704030504030204" pitchFamily="34" charset="0"/>
                        </a:rPr>
                        <a:t>ANALISIS DAN REKOMENDASI KI</a:t>
                      </a:r>
                      <a:endParaRPr lang="en-US" sz="2000">
                        <a:effectLst/>
                        <a:latin typeface="Arial Rounded MT Bold" panose="020F0704030504030204" pitchFamily="34" charset="0"/>
                        <a:ea typeface="Calibri"/>
                        <a:cs typeface="Arial" panose="020B0604020202020204" pitchFamily="34" charset="0"/>
                      </a:endParaRPr>
                    </a:p>
                  </a:txBody>
                  <a:tcPr marL="68580" marR="68580" marT="0" marB="0"/>
                </a:tc>
                <a:extLst>
                  <a:ext uri="{0D108BD9-81ED-4DB2-BD59-A6C34878D82A}">
                    <a16:rowId xmlns="" xmlns:a16="http://schemas.microsoft.com/office/drawing/2014/main" val="10000"/>
                  </a:ext>
                </a:extLst>
              </a:tr>
              <a:tr h="0">
                <a:tc>
                  <a:txBody>
                    <a:bodyPr/>
                    <a:lstStyle/>
                    <a:p>
                      <a:pPr marL="0" marR="0" algn="ctr">
                        <a:lnSpc>
                          <a:spcPct val="115000"/>
                        </a:lnSpc>
                        <a:spcBef>
                          <a:spcPts val="0"/>
                        </a:spcBef>
                        <a:spcAft>
                          <a:spcPts val="0"/>
                        </a:spcAft>
                      </a:pPr>
                      <a:r>
                        <a:rPr lang="en-ID" sz="2000" dirty="0">
                          <a:effectLst/>
                          <a:latin typeface="Arial Rounded MT Bold" panose="020F0704030504030204" pitchFamily="34" charset="0"/>
                        </a:rPr>
                        <a:t>1</a:t>
                      </a:r>
                      <a:endParaRPr lang="en-US" sz="2000" dirty="0">
                        <a:effectLst/>
                        <a:latin typeface="Arial Rounded MT Bold" panose="020F0704030504030204" pitchFamily="34" charset="0"/>
                        <a:ea typeface="Calibri"/>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ID" sz="2000" dirty="0">
                          <a:effectLst/>
                          <a:latin typeface="Arial Rounded MT Bold" panose="020F0704030504030204" pitchFamily="34" charset="0"/>
                        </a:rPr>
                        <a:t>2</a:t>
                      </a:r>
                      <a:endParaRPr lang="en-US" sz="2000" dirty="0">
                        <a:effectLst/>
                        <a:latin typeface="Arial Rounded MT Bold" panose="020F0704030504030204" pitchFamily="34" charset="0"/>
                        <a:ea typeface="Calibri"/>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ID" sz="2000">
                          <a:effectLst/>
                          <a:latin typeface="Arial Rounded MT Bold" panose="020F0704030504030204" pitchFamily="34" charset="0"/>
                        </a:rPr>
                        <a:t>3</a:t>
                      </a:r>
                      <a:endParaRPr lang="en-US" sz="2000">
                        <a:effectLst/>
                        <a:latin typeface="Arial Rounded MT Bold" panose="020F0704030504030204" pitchFamily="34" charset="0"/>
                        <a:ea typeface="Calibri"/>
                        <a:cs typeface="Arial" panose="020B0604020202020204" pitchFamily="34" charset="0"/>
                      </a:endParaRPr>
                    </a:p>
                  </a:txBody>
                  <a:tcPr marL="68580" marR="68580" marT="0" marB="0"/>
                </a:tc>
                <a:extLst>
                  <a:ext uri="{0D108BD9-81ED-4DB2-BD59-A6C34878D82A}">
                    <a16:rowId xmlns="" xmlns:a16="http://schemas.microsoft.com/office/drawing/2014/main" val="10001"/>
                  </a:ext>
                </a:extLst>
              </a:tr>
              <a:tr h="0">
                <a:tc>
                  <a:txBody>
                    <a:bodyPr/>
                    <a:lstStyle/>
                    <a:p>
                      <a:pPr marL="0" marR="0">
                        <a:lnSpc>
                          <a:spcPct val="115000"/>
                        </a:lnSpc>
                        <a:spcBef>
                          <a:spcPts val="0"/>
                        </a:spcBef>
                        <a:spcAft>
                          <a:spcPts val="0"/>
                        </a:spcAft>
                      </a:pPr>
                      <a:r>
                        <a:rPr lang="en-US" sz="2000" dirty="0">
                          <a:effectLst/>
                          <a:latin typeface="Arial Rounded MT Bold" panose="020F0704030504030204" pitchFamily="34" charset="0"/>
                        </a:rPr>
                        <a:t> </a:t>
                      </a:r>
                    </a:p>
                    <a:p>
                      <a:pPr marL="0" marR="0">
                        <a:lnSpc>
                          <a:spcPct val="115000"/>
                        </a:lnSpc>
                        <a:spcBef>
                          <a:spcPts val="0"/>
                        </a:spcBef>
                        <a:spcAft>
                          <a:spcPts val="0"/>
                        </a:spcAft>
                      </a:pPr>
                      <a:r>
                        <a:rPr lang="en-US" sz="2000" dirty="0">
                          <a:effectLst/>
                          <a:latin typeface="Arial Rounded MT Bold" panose="020F0704030504030204" pitchFamily="34" charset="0"/>
                        </a:rPr>
                        <a:t> </a:t>
                      </a:r>
                    </a:p>
                    <a:p>
                      <a:pPr marL="0" marR="0">
                        <a:lnSpc>
                          <a:spcPct val="115000"/>
                        </a:lnSpc>
                        <a:spcBef>
                          <a:spcPts val="0"/>
                        </a:spcBef>
                        <a:spcAft>
                          <a:spcPts val="0"/>
                        </a:spcAft>
                      </a:pPr>
                      <a:r>
                        <a:rPr lang="en-US" sz="2000" dirty="0">
                          <a:effectLst/>
                          <a:latin typeface="Arial Rounded MT Bold" panose="020F0704030504030204" pitchFamily="34" charset="0"/>
                        </a:rPr>
                        <a:t> </a:t>
                      </a:r>
                    </a:p>
                    <a:p>
                      <a:pPr marL="0" marR="0">
                        <a:lnSpc>
                          <a:spcPct val="115000"/>
                        </a:lnSpc>
                        <a:spcBef>
                          <a:spcPts val="0"/>
                        </a:spcBef>
                        <a:spcAft>
                          <a:spcPts val="0"/>
                        </a:spcAft>
                      </a:pPr>
                      <a:r>
                        <a:rPr lang="en-US" sz="2000" dirty="0">
                          <a:effectLst/>
                          <a:latin typeface="Arial Rounded MT Bold" panose="020F0704030504030204" pitchFamily="34" charset="0"/>
                        </a:rPr>
                        <a:t> </a:t>
                      </a:r>
                    </a:p>
                    <a:p>
                      <a:pPr marL="0" marR="0">
                        <a:lnSpc>
                          <a:spcPct val="115000"/>
                        </a:lnSpc>
                        <a:spcBef>
                          <a:spcPts val="0"/>
                        </a:spcBef>
                        <a:spcAft>
                          <a:spcPts val="0"/>
                        </a:spcAft>
                      </a:pPr>
                      <a:r>
                        <a:rPr lang="en-US" sz="2000" dirty="0">
                          <a:effectLst/>
                          <a:latin typeface="Arial Rounded MT Bold" panose="020F0704030504030204" pitchFamily="34" charset="0"/>
                        </a:rPr>
                        <a:t> </a:t>
                      </a:r>
                    </a:p>
                    <a:p>
                      <a:pPr marL="0" marR="0">
                        <a:lnSpc>
                          <a:spcPct val="115000"/>
                        </a:lnSpc>
                        <a:spcBef>
                          <a:spcPts val="0"/>
                        </a:spcBef>
                        <a:spcAft>
                          <a:spcPts val="0"/>
                        </a:spcAft>
                      </a:pPr>
                      <a:r>
                        <a:rPr lang="en-US" sz="2000" dirty="0">
                          <a:effectLst/>
                          <a:latin typeface="Arial Rounded MT Bold" panose="020F0704030504030204" pitchFamily="34" charset="0"/>
                        </a:rPr>
                        <a:t> </a:t>
                      </a:r>
                      <a:endParaRPr lang="en-US" sz="2000" dirty="0">
                        <a:effectLst/>
                        <a:latin typeface="Arial Rounded MT Bold" panose="020F0704030504030204" pitchFamily="34" charset="0"/>
                        <a:ea typeface="Calibri"/>
                        <a:cs typeface="Arial" panose="020B0604020202020204" pitchFamily="34" charset="0"/>
                      </a:endParaRPr>
                    </a:p>
                  </a:txBody>
                  <a:tcPr marL="68580" marR="68580" marT="0" marB="0"/>
                </a:tc>
                <a:tc>
                  <a:txBody>
                    <a:bodyPr/>
                    <a:lstStyle/>
                    <a:p>
                      <a:pPr marL="226695" marR="0">
                        <a:lnSpc>
                          <a:spcPct val="115000"/>
                        </a:lnSpc>
                        <a:spcBef>
                          <a:spcPts val="0"/>
                        </a:spcBef>
                        <a:spcAft>
                          <a:spcPts val="0"/>
                        </a:spcAft>
                      </a:pPr>
                      <a:r>
                        <a:rPr lang="en-US" sz="2000" dirty="0">
                          <a:effectLst/>
                          <a:latin typeface="Arial Rounded MT Bold" panose="020F0704030504030204" pitchFamily="34" charset="0"/>
                        </a:rPr>
                        <a:t> </a:t>
                      </a:r>
                      <a:endParaRPr lang="en-US" sz="2000" dirty="0">
                        <a:effectLst/>
                        <a:latin typeface="Arial Rounded MT Bold" panose="020F0704030504030204" pitchFamily="34" charset="0"/>
                        <a:ea typeface="Calibri"/>
                        <a:cs typeface="Arial" panose="020B0604020202020204" pitchFamily="34" charset="0"/>
                      </a:endParaRPr>
                    </a:p>
                  </a:txBody>
                  <a:tcPr marL="68580" marR="68580" marT="0" marB="0"/>
                </a:tc>
                <a:tc>
                  <a:txBody>
                    <a:bodyPr/>
                    <a:lstStyle/>
                    <a:p>
                      <a:pPr marL="0" marR="0" algn="just">
                        <a:lnSpc>
                          <a:spcPct val="115000"/>
                        </a:lnSpc>
                        <a:spcBef>
                          <a:spcPts val="0"/>
                        </a:spcBef>
                        <a:spcAft>
                          <a:spcPts val="1000"/>
                        </a:spcAft>
                      </a:pPr>
                      <a:r>
                        <a:rPr lang="en-US" sz="2000" dirty="0">
                          <a:effectLst/>
                          <a:latin typeface="Arial Rounded MT Bold" panose="020F0704030504030204" pitchFamily="34" charset="0"/>
                        </a:rPr>
                        <a:t> </a:t>
                      </a:r>
                      <a:endParaRPr lang="en-US" sz="2000" dirty="0">
                        <a:effectLst/>
                        <a:latin typeface="Arial Rounded MT Bold" panose="020F0704030504030204" pitchFamily="34" charset="0"/>
                        <a:ea typeface="Calibri"/>
                        <a:cs typeface="Arial" panose="020B0604020202020204" pitchFamily="34" charset="0"/>
                      </a:endParaRPr>
                    </a:p>
                  </a:txBody>
                  <a:tcPr marL="68580" marR="68580" marT="0" marB="0"/>
                </a:tc>
                <a:extLst>
                  <a:ext uri="{0D108BD9-81ED-4DB2-BD59-A6C34878D82A}">
                    <a16:rowId xmlns="" xmlns:a16="http://schemas.microsoft.com/office/drawing/2014/main" val="10002"/>
                  </a:ext>
                </a:extLst>
              </a:tr>
            </a:tbl>
          </a:graphicData>
        </a:graphic>
      </p:graphicFrame>
      <p:sp>
        <p:nvSpPr>
          <p:cNvPr id="9" name="Rectangle 8"/>
          <p:cNvSpPr/>
          <p:nvPr/>
        </p:nvSpPr>
        <p:spPr>
          <a:xfrm>
            <a:off x="943180" y="1688755"/>
            <a:ext cx="10433032" cy="707886"/>
          </a:xfrm>
          <a:prstGeom prst="rect">
            <a:avLst/>
          </a:prstGeom>
        </p:spPr>
        <p:txBody>
          <a:bodyPr wrap="square">
            <a:spAutoFit/>
          </a:bodyPr>
          <a:lstStyle/>
          <a:p>
            <a:r>
              <a:rPr lang="id-ID" sz="2000" dirty="0" smtClean="0">
                <a:latin typeface="Arial Rounded MT Bold" panose="020F0704030504030204" pitchFamily="34" charset="0"/>
                <a:cs typeface="Arial" panose="020B0604020202020204" pitchFamily="34" charset="0"/>
              </a:rPr>
              <a:t>Analisilah </a:t>
            </a:r>
            <a:r>
              <a:rPr lang="en-US" sz="2000" dirty="0" smtClean="0">
                <a:latin typeface="Arial Rounded MT Bold" panose="020F0704030504030204" pitchFamily="34" charset="0"/>
                <a:cs typeface="Arial" panose="020B0604020202020204" pitchFamily="34" charset="0"/>
              </a:rPr>
              <a:t>k</a:t>
            </a:r>
            <a:r>
              <a:rPr lang="id-ID" sz="2000" dirty="0" smtClean="0">
                <a:latin typeface="Arial Rounded MT Bold" panose="020F0704030504030204" pitchFamily="34" charset="0"/>
                <a:cs typeface="Arial" panose="020B0604020202020204" pitchFamily="34" charset="0"/>
              </a:rPr>
              <a:t>eterkaitan </a:t>
            </a:r>
            <a:r>
              <a:rPr lang="en-US" sz="2000" dirty="0" smtClean="0">
                <a:latin typeface="Arial Rounded MT Bold" panose="020F0704030504030204" pitchFamily="34" charset="0"/>
                <a:cs typeface="Arial" panose="020B0604020202020204" pitchFamily="34" charset="0"/>
              </a:rPr>
              <a:t>a</a:t>
            </a:r>
            <a:r>
              <a:rPr lang="id-ID" sz="2000" dirty="0" smtClean="0">
                <a:latin typeface="Arial Rounded MT Bold" panose="020F0704030504030204" pitchFamily="34" charset="0"/>
                <a:cs typeface="Arial" panose="020B0604020202020204" pitchFamily="34" charset="0"/>
              </a:rPr>
              <a:t>ntara SKL, KI</a:t>
            </a:r>
            <a:r>
              <a:rPr lang="en-US" sz="2000" dirty="0" smtClean="0">
                <a:latin typeface="Arial Rounded MT Bold" panose="020F0704030504030204" pitchFamily="34" charset="0"/>
                <a:cs typeface="Arial" panose="020B0604020202020204" pitchFamily="34" charset="0"/>
              </a:rPr>
              <a:t>,</a:t>
            </a:r>
            <a:r>
              <a:rPr lang="id-ID" sz="2000" dirty="0" smtClean="0">
                <a:latin typeface="Arial Rounded MT Bold" panose="020F0704030504030204" pitchFamily="34" charset="0"/>
                <a:cs typeface="Arial" panose="020B0604020202020204" pitchFamily="34" charset="0"/>
              </a:rPr>
              <a:t> </a:t>
            </a:r>
            <a:r>
              <a:rPr lang="en-US" sz="2000" dirty="0" smtClean="0">
                <a:latin typeface="Arial Rounded MT Bold" panose="020F0704030504030204" pitchFamily="34" charset="0"/>
                <a:cs typeface="Arial" panose="020B0604020202020204" pitchFamily="34" charset="0"/>
              </a:rPr>
              <a:t>d</a:t>
            </a:r>
            <a:r>
              <a:rPr lang="id-ID" sz="2000" dirty="0" smtClean="0">
                <a:latin typeface="Arial Rounded MT Bold" panose="020F0704030504030204" pitchFamily="34" charset="0"/>
                <a:cs typeface="Arial" panose="020B0604020202020204" pitchFamily="34" charset="0"/>
              </a:rPr>
              <a:t>an KD </a:t>
            </a:r>
            <a:r>
              <a:rPr lang="en-US" sz="2000" dirty="0" smtClean="0">
                <a:latin typeface="Arial Rounded MT Bold" panose="020F0704030504030204" pitchFamily="34" charset="0"/>
                <a:cs typeface="Arial" panose="020B0604020202020204" pitchFamily="34" charset="0"/>
              </a:rPr>
              <a:t>d</a:t>
            </a:r>
            <a:r>
              <a:rPr lang="id-ID" sz="2000" dirty="0" smtClean="0">
                <a:latin typeface="Arial Rounded MT Bold" panose="020F0704030504030204" pitchFamily="34" charset="0"/>
                <a:cs typeface="Arial" panose="020B0604020202020204" pitchFamily="34" charset="0"/>
              </a:rPr>
              <a:t>ari mata pelajaran </a:t>
            </a:r>
            <a:r>
              <a:rPr lang="en-US" sz="2000" dirty="0" smtClean="0">
                <a:latin typeface="Arial Rounded MT Bold" panose="020F0704030504030204" pitchFamily="34" charset="0"/>
                <a:cs typeface="Arial" panose="020B0604020202020204" pitchFamily="34" charset="0"/>
              </a:rPr>
              <a:t>y</a:t>
            </a:r>
            <a:r>
              <a:rPr lang="id-ID" sz="2000" dirty="0" smtClean="0">
                <a:latin typeface="Arial Rounded MT Bold" panose="020F0704030504030204" pitchFamily="34" charset="0"/>
                <a:cs typeface="Arial" panose="020B0604020202020204" pitchFamily="34" charset="0"/>
              </a:rPr>
              <a:t>ang anda ampu, </a:t>
            </a:r>
            <a:r>
              <a:rPr lang="en-US" sz="2000" dirty="0" smtClean="0">
                <a:latin typeface="Arial Rounded MT Bold" panose="020F0704030504030204" pitchFamily="34" charset="0"/>
                <a:cs typeface="Arial" panose="020B0604020202020204" pitchFamily="34" charset="0"/>
              </a:rPr>
              <a:t>m</a:t>
            </a:r>
            <a:r>
              <a:rPr lang="id-ID" sz="2000" dirty="0" smtClean="0">
                <a:latin typeface="Arial Rounded MT Bold" panose="020F0704030504030204" pitchFamily="34" charset="0"/>
                <a:cs typeface="Arial" panose="020B0604020202020204" pitchFamily="34" charset="0"/>
              </a:rPr>
              <a:t>enggunakan format </a:t>
            </a:r>
            <a:r>
              <a:rPr lang="en-US" sz="2000" dirty="0" smtClean="0">
                <a:latin typeface="Arial Rounded MT Bold" panose="020F0704030504030204" pitchFamily="34" charset="0"/>
                <a:cs typeface="Arial" panose="020B0604020202020204" pitchFamily="34" charset="0"/>
              </a:rPr>
              <a:t>berikut.</a:t>
            </a:r>
            <a:endParaRPr lang="en-US" sz="2000" dirty="0">
              <a:latin typeface="Arial Rounded MT Bold" panose="020F0704030504030204" pitchFamily="34" charset="0"/>
            </a:endParaRPr>
          </a:p>
        </p:txBody>
      </p:sp>
      <p:sp>
        <p:nvSpPr>
          <p:cNvPr id="10" name="Rectangle 9"/>
          <p:cNvSpPr/>
          <p:nvPr/>
        </p:nvSpPr>
        <p:spPr>
          <a:xfrm>
            <a:off x="875946" y="2403650"/>
            <a:ext cx="6096000" cy="400110"/>
          </a:xfrm>
          <a:prstGeom prst="rect">
            <a:avLst/>
          </a:prstGeom>
        </p:spPr>
        <p:txBody>
          <a:bodyPr>
            <a:spAutoFit/>
          </a:bodyPr>
          <a:lstStyle/>
          <a:p>
            <a:r>
              <a:rPr lang="en-ID" sz="2000" dirty="0">
                <a:latin typeface="Arial Rounded MT Bold" panose="020F0704030504030204" pitchFamily="34" charset="0"/>
              </a:rPr>
              <a:t> </a:t>
            </a:r>
            <a:r>
              <a:rPr lang="en-US" sz="2000" dirty="0" smtClean="0">
                <a:latin typeface="Arial Rounded MT Bold" panose="020F0704030504030204" pitchFamily="34" charset="0"/>
                <a:cs typeface="Arial" panose="020B0604020202020204" pitchFamily="34" charset="0"/>
              </a:rPr>
              <a:t>Mata </a:t>
            </a:r>
            <a:r>
              <a:rPr lang="en-US" sz="2000" dirty="0">
                <a:latin typeface="Arial Rounded MT Bold" panose="020F0704030504030204" pitchFamily="34" charset="0"/>
                <a:cs typeface="Arial" panose="020B0604020202020204" pitchFamily="34" charset="0"/>
              </a:rPr>
              <a:t>Pelajaran: </a:t>
            </a:r>
            <a:r>
              <a:rPr lang="en-ID" sz="2000" dirty="0">
                <a:latin typeface="Arial Rounded MT Bold" panose="020F0704030504030204" pitchFamily="34" charset="0"/>
                <a:cs typeface="Arial" panose="020B0604020202020204" pitchFamily="34" charset="0"/>
              </a:rPr>
              <a:t>…………………………..</a:t>
            </a:r>
            <a:endParaRPr lang="en-US" sz="2000" dirty="0">
              <a:latin typeface="Arial Rounded MT Bold" panose="020F0704030504030204" pitchFamily="34" charset="0"/>
              <a:cs typeface="Arial" panose="020B0604020202020204" pitchFamily="34" charset="0"/>
            </a:endParaRPr>
          </a:p>
        </p:txBody>
      </p:sp>
      <p:grpSp>
        <p:nvGrpSpPr>
          <p:cNvPr id="6" name="Group 5"/>
          <p:cNvGrpSpPr/>
          <p:nvPr/>
        </p:nvGrpSpPr>
        <p:grpSpPr>
          <a:xfrm>
            <a:off x="310109" y="6334391"/>
            <a:ext cx="3968102" cy="540000"/>
            <a:chOff x="310109" y="6334391"/>
            <a:chExt cx="3968102" cy="540000"/>
          </a:xfrm>
        </p:grpSpPr>
        <p:pic>
          <p:nvPicPr>
            <p:cNvPr id="11" name="Picture 10"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12" name="TextBox 11"/>
            <p:cNvSpPr txBox="1"/>
            <p:nvPr/>
          </p:nvSpPr>
          <p:spPr>
            <a:xfrm>
              <a:off x="776931" y="6446619"/>
              <a:ext cx="3501280" cy="338554"/>
            </a:xfrm>
            <a:prstGeom prst="rect">
              <a:avLst/>
            </a:prstGeom>
            <a:noFill/>
          </p:spPr>
          <p:txBody>
            <a:bodyPr wrap="none" rtlCol="0">
              <a:spAutoFit/>
            </a:bodyPr>
            <a:lstStyle/>
            <a:p>
              <a:pPr defTabSz="457200"/>
              <a:r>
                <a:rPr lang="en-US" sz="1600" b="1" i="1" dirty="0">
                  <a:solidFill>
                    <a:srgbClr val="002060"/>
                  </a:solidFill>
                </a:rPr>
                <a:t>Subdit Kurikulum, Direktorat PSMK</a:t>
              </a:r>
            </a:p>
          </p:txBody>
        </p:sp>
      </p:grpSp>
    </p:spTree>
    <p:extLst>
      <p:ext uri="{BB962C8B-B14F-4D97-AF65-F5344CB8AC3E}">
        <p14:creationId xmlns:p14="http://schemas.microsoft.com/office/powerpoint/2010/main" val="2790768054"/>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422020"/>
            <a:ext cx="6096000" cy="400110"/>
          </a:xfrm>
          <a:prstGeom prst="rect">
            <a:avLst/>
          </a:prstGeom>
        </p:spPr>
        <p:txBody>
          <a:bodyPr>
            <a:spAutoFit/>
          </a:bodyPr>
          <a:lstStyle/>
          <a:p>
            <a:r>
              <a:rPr lang="en-ID" sz="2000" dirty="0">
                <a:latin typeface="Arial Rounded MT Bold" panose="020F0704030504030204" pitchFamily="34" charset="0"/>
              </a:rPr>
              <a:t> </a:t>
            </a:r>
            <a:r>
              <a:rPr lang="en-US" sz="2000" dirty="0" smtClean="0">
                <a:latin typeface="Arial Rounded MT Bold" panose="020F0704030504030204" pitchFamily="34" charset="0"/>
                <a:cs typeface="Arial" panose="020B0604020202020204" pitchFamily="34" charset="0"/>
              </a:rPr>
              <a:t>Mata </a:t>
            </a:r>
            <a:r>
              <a:rPr lang="en-US" sz="2000" dirty="0">
                <a:latin typeface="Arial Rounded MT Bold" panose="020F0704030504030204" pitchFamily="34" charset="0"/>
                <a:cs typeface="Arial" panose="020B0604020202020204" pitchFamily="34" charset="0"/>
              </a:rPr>
              <a:t>Pelajaran: </a:t>
            </a:r>
            <a:r>
              <a:rPr lang="en-ID" sz="2000" dirty="0">
                <a:latin typeface="Arial Rounded MT Bold" panose="020F0704030504030204" pitchFamily="34" charset="0"/>
                <a:cs typeface="Arial" panose="020B0604020202020204" pitchFamily="34" charset="0"/>
              </a:rPr>
              <a:t>…………………………..</a:t>
            </a:r>
            <a:endParaRPr lang="en-US" sz="2000" dirty="0">
              <a:latin typeface="Arial Rounded MT Bold" panose="020F0704030504030204" pitchFamily="34" charset="0"/>
              <a:cs typeface="Arial" panose="020B0604020202020204" pitchFamily="34" charset="0"/>
            </a:endParaRPr>
          </a:p>
        </p:txBody>
      </p:sp>
      <p:graphicFrame>
        <p:nvGraphicFramePr>
          <p:cNvPr id="6" name="Content Placeholder 5"/>
          <p:cNvGraphicFramePr>
            <a:graphicFrameLocks/>
          </p:cNvGraphicFramePr>
          <p:nvPr>
            <p:extLst>
              <p:ext uri="{D42A27DB-BD31-4B8C-83A1-F6EECF244321}">
                <p14:modId xmlns:p14="http://schemas.microsoft.com/office/powerpoint/2010/main" val="3940871650"/>
              </p:ext>
            </p:extLst>
          </p:nvPr>
        </p:nvGraphicFramePr>
        <p:xfrm>
          <a:off x="0" y="1822132"/>
          <a:ext cx="12192000" cy="4538329"/>
        </p:xfrm>
        <a:graphic>
          <a:graphicData uri="http://schemas.openxmlformats.org/drawingml/2006/table">
            <a:tbl>
              <a:tblPr firstRow="1" firstCol="1" bandRow="1">
                <a:tableStyleId>{5C22544A-7EE6-4342-B048-85BDC9FD1C3A}</a:tableStyleId>
              </a:tblPr>
              <a:tblGrid>
                <a:gridCol w="1492711">
                  <a:extLst>
                    <a:ext uri="{9D8B030D-6E8A-4147-A177-3AD203B41FA5}">
                      <a16:colId xmlns="" xmlns:a16="http://schemas.microsoft.com/office/drawing/2014/main" val="1044656050"/>
                    </a:ext>
                  </a:extLst>
                </a:gridCol>
                <a:gridCol w="1401098">
                  <a:extLst>
                    <a:ext uri="{9D8B030D-6E8A-4147-A177-3AD203B41FA5}">
                      <a16:colId xmlns="" xmlns:a16="http://schemas.microsoft.com/office/drawing/2014/main" val="1662377569"/>
                    </a:ext>
                  </a:extLst>
                </a:gridCol>
                <a:gridCol w="1302031">
                  <a:extLst>
                    <a:ext uri="{9D8B030D-6E8A-4147-A177-3AD203B41FA5}">
                      <a16:colId xmlns="" xmlns:a16="http://schemas.microsoft.com/office/drawing/2014/main" val="927035481"/>
                    </a:ext>
                  </a:extLst>
                </a:gridCol>
                <a:gridCol w="1386945">
                  <a:extLst>
                    <a:ext uri="{9D8B030D-6E8A-4147-A177-3AD203B41FA5}">
                      <a16:colId xmlns="" xmlns:a16="http://schemas.microsoft.com/office/drawing/2014/main" val="1769062128"/>
                    </a:ext>
                  </a:extLst>
                </a:gridCol>
                <a:gridCol w="1217114">
                  <a:extLst>
                    <a:ext uri="{9D8B030D-6E8A-4147-A177-3AD203B41FA5}">
                      <a16:colId xmlns="" xmlns:a16="http://schemas.microsoft.com/office/drawing/2014/main" val="520623940"/>
                    </a:ext>
                  </a:extLst>
                </a:gridCol>
                <a:gridCol w="1644854">
                  <a:extLst>
                    <a:ext uri="{9D8B030D-6E8A-4147-A177-3AD203B41FA5}">
                      <a16:colId xmlns="" xmlns:a16="http://schemas.microsoft.com/office/drawing/2014/main" val="4258906481"/>
                    </a:ext>
                  </a:extLst>
                </a:gridCol>
                <a:gridCol w="2300213">
                  <a:extLst>
                    <a:ext uri="{9D8B030D-6E8A-4147-A177-3AD203B41FA5}">
                      <a16:colId xmlns="" xmlns:a16="http://schemas.microsoft.com/office/drawing/2014/main" val="1237347070"/>
                    </a:ext>
                  </a:extLst>
                </a:gridCol>
                <a:gridCol w="1447034">
                  <a:extLst>
                    <a:ext uri="{9D8B030D-6E8A-4147-A177-3AD203B41FA5}">
                      <a16:colId xmlns="" xmlns:a16="http://schemas.microsoft.com/office/drawing/2014/main" val="908334272"/>
                    </a:ext>
                  </a:extLst>
                </a:gridCol>
              </a:tblGrid>
              <a:tr h="611988">
                <a:tc rowSpan="2">
                  <a:txBody>
                    <a:bodyPr/>
                    <a:lstStyle/>
                    <a:p>
                      <a:pPr algn="ctr">
                        <a:lnSpc>
                          <a:spcPct val="90000"/>
                        </a:lnSpc>
                        <a:spcAft>
                          <a:spcPts val="0"/>
                        </a:spcAft>
                      </a:pPr>
                      <a:r>
                        <a:rPr lang="en-ID" sz="1500" b="0" dirty="0">
                          <a:solidFill>
                            <a:schemeClr val="bg1"/>
                          </a:solidFill>
                          <a:effectLst/>
                          <a:latin typeface="Arial Rounded MT Bold" panose="020F0704030504030204" pitchFamily="34" charset="0"/>
                        </a:rPr>
                        <a:t>KOMPETENSI DASAR PENGETAHUAN </a:t>
                      </a:r>
                      <a:endParaRPr lang="id-ID" sz="1500" b="0" dirty="0">
                        <a:solidFill>
                          <a:schemeClr val="bg1"/>
                        </a:solidFill>
                        <a:effectLst/>
                        <a:latin typeface="Arial Rounded MT Bold" panose="020F0704030504030204" pitchFamily="34" charset="0"/>
                      </a:endParaRPr>
                    </a:p>
                    <a:p>
                      <a:pPr algn="ctr">
                        <a:lnSpc>
                          <a:spcPct val="90000"/>
                        </a:lnSpc>
                        <a:spcAft>
                          <a:spcPts val="0"/>
                        </a:spcAft>
                      </a:pPr>
                      <a:r>
                        <a:rPr lang="en-ID" sz="1500" b="0" dirty="0">
                          <a:solidFill>
                            <a:schemeClr val="bg1"/>
                          </a:solidFill>
                          <a:effectLst/>
                          <a:latin typeface="Arial Rounded MT Bold" panose="020F0704030504030204" pitchFamily="34" charset="0"/>
                        </a:rPr>
                        <a:t>(KD-3)</a:t>
                      </a:r>
                      <a:endParaRPr lang="id-ID" sz="1500" b="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40000"/>
                        <a:lumOff val="60000"/>
                      </a:schemeClr>
                    </a:solidFill>
                  </a:tcPr>
                </a:tc>
                <a:tc rowSpan="2">
                  <a:txBody>
                    <a:bodyPr/>
                    <a:lstStyle/>
                    <a:p>
                      <a:pPr algn="ctr">
                        <a:lnSpc>
                          <a:spcPct val="90000"/>
                        </a:lnSpc>
                        <a:spcAft>
                          <a:spcPts val="0"/>
                        </a:spcAft>
                      </a:pPr>
                      <a:r>
                        <a:rPr lang="en-ID" sz="1500" b="0" dirty="0">
                          <a:solidFill>
                            <a:schemeClr val="bg1"/>
                          </a:solidFill>
                          <a:effectLst/>
                          <a:latin typeface="Arial Rounded MT Bold" panose="020F0704030504030204" pitchFamily="34" charset="0"/>
                        </a:rPr>
                        <a:t>KOMPETENSI DASAR KETERAMPILAN </a:t>
                      </a:r>
                      <a:endParaRPr lang="id-ID" sz="1500" b="0" dirty="0">
                        <a:solidFill>
                          <a:schemeClr val="bg1"/>
                        </a:solidFill>
                        <a:effectLst/>
                        <a:latin typeface="Arial Rounded MT Bold" panose="020F0704030504030204" pitchFamily="34" charset="0"/>
                      </a:endParaRPr>
                    </a:p>
                    <a:p>
                      <a:pPr algn="ctr">
                        <a:lnSpc>
                          <a:spcPct val="90000"/>
                        </a:lnSpc>
                        <a:spcAft>
                          <a:spcPts val="0"/>
                        </a:spcAft>
                      </a:pPr>
                      <a:r>
                        <a:rPr lang="en-ID" sz="1500" b="0" dirty="0">
                          <a:solidFill>
                            <a:schemeClr val="bg1"/>
                          </a:solidFill>
                          <a:effectLst/>
                          <a:latin typeface="Arial Rounded MT Bold" panose="020F0704030504030204" pitchFamily="34" charset="0"/>
                        </a:rPr>
                        <a:t>(KD-4)</a:t>
                      </a:r>
                      <a:endParaRPr lang="id-ID" sz="1500" b="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40000"/>
                        <a:lumOff val="60000"/>
                      </a:schemeClr>
                    </a:solidFill>
                  </a:tcPr>
                </a:tc>
                <a:tc>
                  <a:txBody>
                    <a:bodyPr/>
                    <a:lstStyle/>
                    <a:p>
                      <a:pPr algn="ctr">
                        <a:lnSpc>
                          <a:spcPct val="90000"/>
                        </a:lnSpc>
                        <a:spcAft>
                          <a:spcPts val="0"/>
                        </a:spcAft>
                      </a:pPr>
                      <a:r>
                        <a:rPr lang="en-ID" sz="1500" b="0">
                          <a:solidFill>
                            <a:schemeClr val="bg1"/>
                          </a:solidFill>
                          <a:effectLst/>
                          <a:latin typeface="Arial Rounded MT Bold" panose="020F0704030504030204" pitchFamily="34" charset="0"/>
                        </a:rPr>
                        <a:t>Analisis KD-3</a:t>
                      </a:r>
                      <a:endParaRPr lang="id-ID" sz="1500" b="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40000"/>
                        <a:lumOff val="60000"/>
                      </a:schemeClr>
                    </a:solidFill>
                  </a:tcPr>
                </a:tc>
                <a:tc>
                  <a:txBody>
                    <a:bodyPr/>
                    <a:lstStyle/>
                    <a:p>
                      <a:pPr algn="ctr">
                        <a:lnSpc>
                          <a:spcPct val="90000"/>
                        </a:lnSpc>
                        <a:spcAft>
                          <a:spcPts val="0"/>
                        </a:spcAft>
                      </a:pPr>
                      <a:r>
                        <a:rPr lang="en-ID" sz="1500" b="0">
                          <a:solidFill>
                            <a:schemeClr val="bg1"/>
                          </a:solidFill>
                          <a:effectLst/>
                          <a:latin typeface="Arial Rounded MT Bold" panose="020F0704030504030204" pitchFamily="34" charset="0"/>
                        </a:rPr>
                        <a:t>Rekomendasi KD-3</a:t>
                      </a:r>
                      <a:endParaRPr lang="id-ID" sz="1500" b="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40000"/>
                        <a:lumOff val="60000"/>
                      </a:schemeClr>
                    </a:solidFill>
                  </a:tcPr>
                </a:tc>
                <a:tc>
                  <a:txBody>
                    <a:bodyPr/>
                    <a:lstStyle/>
                    <a:p>
                      <a:pPr algn="ctr">
                        <a:lnSpc>
                          <a:spcPct val="90000"/>
                        </a:lnSpc>
                        <a:spcAft>
                          <a:spcPts val="0"/>
                        </a:spcAft>
                      </a:pPr>
                      <a:r>
                        <a:rPr lang="en-ID" sz="1500" b="0">
                          <a:solidFill>
                            <a:schemeClr val="bg1"/>
                          </a:solidFill>
                          <a:effectLst/>
                          <a:latin typeface="Arial Rounded MT Bold" panose="020F0704030504030204" pitchFamily="34" charset="0"/>
                        </a:rPr>
                        <a:t>Analisis KD-4</a:t>
                      </a:r>
                      <a:endParaRPr lang="id-ID" sz="1500" b="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40000"/>
                        <a:lumOff val="60000"/>
                      </a:schemeClr>
                    </a:solidFill>
                  </a:tcPr>
                </a:tc>
                <a:tc>
                  <a:txBody>
                    <a:bodyPr/>
                    <a:lstStyle/>
                    <a:p>
                      <a:pPr algn="ctr">
                        <a:lnSpc>
                          <a:spcPct val="90000"/>
                        </a:lnSpc>
                        <a:spcAft>
                          <a:spcPts val="0"/>
                        </a:spcAft>
                      </a:pPr>
                      <a:r>
                        <a:rPr lang="en-ID" sz="1500" b="0">
                          <a:solidFill>
                            <a:schemeClr val="bg1"/>
                          </a:solidFill>
                          <a:effectLst/>
                          <a:latin typeface="Arial Rounded MT Bold" panose="020F0704030504030204" pitchFamily="34" charset="0"/>
                        </a:rPr>
                        <a:t>Rekomendasi KD-4</a:t>
                      </a:r>
                      <a:endParaRPr lang="id-ID" sz="1500" b="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40000"/>
                        <a:lumOff val="60000"/>
                      </a:schemeClr>
                    </a:solidFill>
                  </a:tcPr>
                </a:tc>
                <a:tc>
                  <a:txBody>
                    <a:bodyPr/>
                    <a:lstStyle/>
                    <a:p>
                      <a:pPr algn="ctr">
                        <a:lnSpc>
                          <a:spcPct val="90000"/>
                        </a:lnSpc>
                        <a:spcAft>
                          <a:spcPts val="0"/>
                        </a:spcAft>
                      </a:pPr>
                      <a:r>
                        <a:rPr lang="en-ID" sz="1500" b="0">
                          <a:solidFill>
                            <a:schemeClr val="bg1"/>
                          </a:solidFill>
                          <a:effectLst/>
                          <a:latin typeface="Arial Rounded MT Bold" panose="020F0704030504030204" pitchFamily="34" charset="0"/>
                        </a:rPr>
                        <a:t>Rekomendasi KD-KD pada Mapel</a:t>
                      </a:r>
                      <a:endParaRPr lang="id-ID" sz="1500" b="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40000"/>
                        <a:lumOff val="60000"/>
                      </a:schemeClr>
                    </a:solidFill>
                  </a:tcPr>
                </a:tc>
                <a:tc>
                  <a:txBody>
                    <a:bodyPr/>
                    <a:lstStyle/>
                    <a:p>
                      <a:pPr algn="ctr">
                        <a:lnSpc>
                          <a:spcPct val="90000"/>
                        </a:lnSpc>
                        <a:spcAft>
                          <a:spcPts val="0"/>
                        </a:spcAft>
                      </a:pPr>
                      <a:r>
                        <a:rPr lang="id-ID" sz="1500" b="0" dirty="0">
                          <a:solidFill>
                            <a:schemeClr val="bg1"/>
                          </a:solidFill>
                          <a:effectLst/>
                          <a:latin typeface="Arial Rounded MT Bold" panose="020F0704030504030204" pitchFamily="34" charset="0"/>
                        </a:rPr>
                        <a:t>PPK</a:t>
                      </a:r>
                      <a:endParaRPr lang="id-ID" sz="1500" b="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40000"/>
                        <a:lumOff val="60000"/>
                      </a:schemeClr>
                    </a:solidFill>
                  </a:tcPr>
                </a:tc>
                <a:extLst>
                  <a:ext uri="{0D108BD9-81ED-4DB2-BD59-A6C34878D82A}">
                    <a16:rowId xmlns="" xmlns:a16="http://schemas.microsoft.com/office/drawing/2014/main" val="2009826284"/>
                  </a:ext>
                </a:extLst>
              </a:tr>
              <a:tr h="1728985">
                <a:tc vMerge="1">
                  <a:txBody>
                    <a:bodyPr/>
                    <a:lstStyle/>
                    <a:p>
                      <a:endParaRPr lang="id-ID"/>
                    </a:p>
                  </a:txBody>
                  <a:tcPr/>
                </a:tc>
                <a:tc vMerge="1">
                  <a:txBody>
                    <a:bodyPr/>
                    <a:lstStyle/>
                    <a:p>
                      <a:endParaRPr lang="id-ID"/>
                    </a:p>
                  </a:txBody>
                  <a:tcPr/>
                </a:tc>
                <a:tc>
                  <a:txBody>
                    <a:bodyPr/>
                    <a:lstStyle/>
                    <a:p>
                      <a:pPr algn="ctr">
                        <a:lnSpc>
                          <a:spcPct val="90000"/>
                        </a:lnSpc>
                        <a:spcAft>
                          <a:spcPts val="0"/>
                        </a:spcAft>
                      </a:pPr>
                      <a:r>
                        <a:rPr lang="en-ID" sz="1500" b="0" dirty="0">
                          <a:solidFill>
                            <a:schemeClr val="bg1"/>
                          </a:solidFill>
                          <a:effectLst/>
                          <a:latin typeface="Arial Rounded MT Bold" panose="020F0704030504030204" pitchFamily="34" charset="0"/>
                        </a:rPr>
                        <a:t>Tingkat Dimensi Kognitif dan Bentuk Dimensi Pengetahuan</a:t>
                      </a:r>
                      <a:endParaRPr lang="id-ID" sz="1500" b="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40000"/>
                        <a:lumOff val="60000"/>
                      </a:schemeClr>
                    </a:solidFill>
                  </a:tcPr>
                </a:tc>
                <a:tc>
                  <a:txBody>
                    <a:bodyPr/>
                    <a:lstStyle/>
                    <a:p>
                      <a:pPr algn="ctr">
                        <a:lnSpc>
                          <a:spcPct val="90000"/>
                        </a:lnSpc>
                        <a:spcAft>
                          <a:spcPts val="0"/>
                        </a:spcAft>
                      </a:pPr>
                      <a:r>
                        <a:rPr lang="en-ID" sz="1500" b="0" dirty="0">
                          <a:solidFill>
                            <a:schemeClr val="bg1"/>
                          </a:solidFill>
                          <a:effectLst/>
                          <a:latin typeface="Arial Rounded MT Bold" panose="020F0704030504030204" pitchFamily="34" charset="0"/>
                        </a:rPr>
                        <a:t>Kesesuaian Dimensi Kognitif dengan B</a:t>
                      </a:r>
                      <a:r>
                        <a:rPr lang="id-ID" sz="1500" b="0" dirty="0">
                          <a:solidFill>
                            <a:schemeClr val="bg1"/>
                          </a:solidFill>
                          <a:effectLst/>
                          <a:latin typeface="Arial Rounded MT Bold" panose="020F0704030504030204" pitchFamily="34" charset="0"/>
                        </a:rPr>
                        <a:t>entuk </a:t>
                      </a:r>
                      <a:r>
                        <a:rPr lang="en-ID" sz="1500" b="0" dirty="0">
                          <a:solidFill>
                            <a:schemeClr val="bg1"/>
                          </a:solidFill>
                          <a:effectLst/>
                          <a:latin typeface="Arial Rounded MT Bold" panose="020F0704030504030204" pitchFamily="34" charset="0"/>
                        </a:rPr>
                        <a:t>Pengetahuan</a:t>
                      </a:r>
                      <a:endParaRPr lang="id-ID" sz="1500" b="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40000"/>
                        <a:lumOff val="60000"/>
                      </a:schemeClr>
                    </a:solidFill>
                  </a:tcPr>
                </a:tc>
                <a:tc>
                  <a:txBody>
                    <a:bodyPr/>
                    <a:lstStyle/>
                    <a:p>
                      <a:pPr algn="ctr">
                        <a:lnSpc>
                          <a:spcPct val="90000"/>
                        </a:lnSpc>
                        <a:spcAft>
                          <a:spcPts val="0"/>
                        </a:spcAft>
                      </a:pPr>
                      <a:r>
                        <a:rPr lang="en-ID" sz="1500" b="0" dirty="0">
                          <a:solidFill>
                            <a:schemeClr val="bg1"/>
                          </a:solidFill>
                          <a:effectLst/>
                          <a:latin typeface="Arial Rounded MT Bold" panose="020F0704030504030204" pitchFamily="34" charset="0"/>
                        </a:rPr>
                        <a:t>Bentuk Taksonomi dan Tingkat Taksonomi</a:t>
                      </a:r>
                      <a:endParaRPr lang="id-ID" sz="1500" b="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40000"/>
                        <a:lumOff val="60000"/>
                      </a:schemeClr>
                    </a:solidFill>
                  </a:tcPr>
                </a:tc>
                <a:tc>
                  <a:txBody>
                    <a:bodyPr/>
                    <a:lstStyle/>
                    <a:p>
                      <a:pPr algn="ctr">
                        <a:lnSpc>
                          <a:spcPct val="90000"/>
                        </a:lnSpc>
                        <a:spcAft>
                          <a:spcPts val="0"/>
                        </a:spcAft>
                      </a:pPr>
                      <a:r>
                        <a:rPr lang="en-ID" sz="1500" b="0" dirty="0">
                          <a:solidFill>
                            <a:schemeClr val="bg1"/>
                          </a:solidFill>
                          <a:effectLst/>
                          <a:latin typeface="Arial Rounded MT Bold" panose="020F0704030504030204" pitchFamily="34" charset="0"/>
                        </a:rPr>
                        <a:t>Kesetaraan Taksonomi KD-</a:t>
                      </a:r>
                      <a:r>
                        <a:rPr lang="id-ID" sz="1500" b="0" dirty="0">
                          <a:solidFill>
                            <a:schemeClr val="bg1"/>
                          </a:solidFill>
                          <a:effectLst/>
                          <a:latin typeface="Arial Rounded MT Bold" panose="020F0704030504030204" pitchFamily="34" charset="0"/>
                        </a:rPr>
                        <a:t>dari KI-</a:t>
                      </a:r>
                      <a:r>
                        <a:rPr lang="en-ID" sz="1500" b="0" dirty="0">
                          <a:solidFill>
                            <a:schemeClr val="bg1"/>
                          </a:solidFill>
                          <a:effectLst/>
                          <a:latin typeface="Arial Rounded MT Bold" panose="020F0704030504030204" pitchFamily="34" charset="0"/>
                        </a:rPr>
                        <a:t>3 dg KD dari KI-4</a:t>
                      </a:r>
                      <a:endParaRPr lang="id-ID" sz="1500" b="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40000"/>
                        <a:lumOff val="60000"/>
                      </a:schemeClr>
                    </a:solidFill>
                  </a:tcPr>
                </a:tc>
                <a:tc>
                  <a:txBody>
                    <a:bodyPr/>
                    <a:lstStyle/>
                    <a:p>
                      <a:pPr algn="ctr">
                        <a:lnSpc>
                          <a:spcPct val="90000"/>
                        </a:lnSpc>
                        <a:spcAft>
                          <a:spcPts val="0"/>
                        </a:spcAft>
                      </a:pPr>
                      <a:r>
                        <a:rPr lang="en-ID" sz="1500" b="0" dirty="0">
                          <a:solidFill>
                            <a:schemeClr val="bg1"/>
                          </a:solidFill>
                          <a:effectLst/>
                          <a:latin typeface="Arial Rounded MT Bold" panose="020F0704030504030204" pitchFamily="34" charset="0"/>
                        </a:rPr>
                        <a:t>Ketercapaian Dimensi Kognitif dan B</a:t>
                      </a:r>
                      <a:r>
                        <a:rPr lang="id-ID" sz="1500" b="0" dirty="0">
                          <a:solidFill>
                            <a:schemeClr val="bg1"/>
                          </a:solidFill>
                          <a:effectLst/>
                          <a:latin typeface="Arial Rounded MT Bold" panose="020F0704030504030204" pitchFamily="34" charset="0"/>
                        </a:rPr>
                        <a:t>entuk </a:t>
                      </a:r>
                      <a:r>
                        <a:rPr lang="en-ID" sz="1500" b="0" dirty="0">
                          <a:solidFill>
                            <a:schemeClr val="bg1"/>
                          </a:solidFill>
                          <a:effectLst/>
                          <a:latin typeface="Arial Rounded MT Bold" panose="020F0704030504030204" pitchFamily="34" charset="0"/>
                        </a:rPr>
                        <a:t>Pengetahuan semua KD-3 dalam Mata Pelajaran</a:t>
                      </a:r>
                      <a:endParaRPr lang="id-ID" sz="1500" b="0" dirty="0">
                        <a:solidFill>
                          <a:schemeClr val="bg1"/>
                        </a:solidFill>
                        <a:effectLst/>
                        <a:latin typeface="Arial Rounded MT Bold" panose="020F0704030504030204" pitchFamily="34" charset="0"/>
                      </a:endParaRPr>
                    </a:p>
                    <a:p>
                      <a:pPr algn="ctr">
                        <a:lnSpc>
                          <a:spcPct val="90000"/>
                        </a:lnSpc>
                        <a:spcAft>
                          <a:spcPts val="0"/>
                        </a:spcAft>
                      </a:pPr>
                      <a:r>
                        <a:rPr lang="en-ID" sz="1500" b="0" dirty="0">
                          <a:solidFill>
                            <a:schemeClr val="bg1"/>
                          </a:solidFill>
                          <a:effectLst/>
                          <a:latin typeface="Arial Rounded MT Bold" panose="020F0704030504030204" pitchFamily="34" charset="0"/>
                        </a:rPr>
                        <a:t>Ketercapaian Taksonomi semua KD-4 dalam Mata Pelajaran</a:t>
                      </a:r>
                      <a:endParaRPr lang="id-ID" sz="1500" b="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40000"/>
                        <a:lumOff val="60000"/>
                      </a:schemeClr>
                    </a:solidFill>
                  </a:tcPr>
                </a:tc>
                <a:tc>
                  <a:txBody>
                    <a:bodyPr/>
                    <a:lstStyle/>
                    <a:p>
                      <a:pPr algn="ctr">
                        <a:lnSpc>
                          <a:spcPct val="90000"/>
                        </a:lnSpc>
                        <a:spcAft>
                          <a:spcPts val="0"/>
                        </a:spcAft>
                      </a:pPr>
                      <a:r>
                        <a:rPr lang="en-SG" sz="1500" b="0" dirty="0">
                          <a:solidFill>
                            <a:schemeClr val="bg1"/>
                          </a:solidFill>
                          <a:effectLst/>
                          <a:latin typeface="Arial Rounded MT Bold" panose="020F0704030504030204" pitchFamily="34" charset="0"/>
                        </a:rPr>
                        <a:t>Nilai-Nilai </a:t>
                      </a:r>
                      <a:r>
                        <a:rPr lang="id-ID" sz="1500" b="0" dirty="0">
                          <a:solidFill>
                            <a:schemeClr val="bg1"/>
                          </a:solidFill>
                          <a:effectLst/>
                          <a:latin typeface="Arial Rounded MT Bold" panose="020F0704030504030204" pitchFamily="34" charset="0"/>
                        </a:rPr>
                        <a:t>Karakter yang dapat </a:t>
                      </a:r>
                      <a:r>
                        <a:rPr lang="en-US" sz="1500" b="0" dirty="0" smtClean="0">
                          <a:solidFill>
                            <a:schemeClr val="bg1"/>
                          </a:solidFill>
                          <a:effectLst/>
                          <a:latin typeface="Arial Rounded MT Bold" panose="020F0704030504030204" pitchFamily="34" charset="0"/>
                        </a:rPr>
                        <a:t>dikembangkan pada </a:t>
                      </a:r>
                      <a:r>
                        <a:rPr lang="en-SG" sz="1500" b="0" dirty="0" smtClean="0">
                          <a:solidFill>
                            <a:schemeClr val="bg1"/>
                          </a:solidFill>
                          <a:effectLst/>
                          <a:latin typeface="Arial Rounded MT Bold" panose="020F0704030504030204" pitchFamily="34" charset="0"/>
                        </a:rPr>
                        <a:t>Materi </a:t>
                      </a:r>
                      <a:r>
                        <a:rPr lang="en-SG" sz="1500" b="0" dirty="0">
                          <a:solidFill>
                            <a:schemeClr val="bg1"/>
                          </a:solidFill>
                          <a:effectLst/>
                          <a:latin typeface="Arial Rounded MT Bold" panose="020F0704030504030204" pitchFamily="34" charset="0"/>
                        </a:rPr>
                        <a:t>dan Model </a:t>
                      </a:r>
                      <a:r>
                        <a:rPr lang="id-ID" sz="1500" b="0" dirty="0">
                          <a:solidFill>
                            <a:schemeClr val="bg1"/>
                          </a:solidFill>
                          <a:effectLst/>
                          <a:latin typeface="Arial Rounded MT Bold" panose="020F0704030504030204" pitchFamily="34" charset="0"/>
                        </a:rPr>
                        <a:t>Pembelajaran</a:t>
                      </a:r>
                      <a:endParaRPr lang="id-ID" sz="1500" b="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40000"/>
                        <a:lumOff val="60000"/>
                      </a:schemeClr>
                    </a:solidFill>
                  </a:tcPr>
                </a:tc>
                <a:extLst>
                  <a:ext uri="{0D108BD9-81ED-4DB2-BD59-A6C34878D82A}">
                    <a16:rowId xmlns="" xmlns:a16="http://schemas.microsoft.com/office/drawing/2014/main" val="1398162925"/>
                  </a:ext>
                </a:extLst>
              </a:tr>
              <a:tr h="313908">
                <a:tc>
                  <a:txBody>
                    <a:bodyPr/>
                    <a:lstStyle/>
                    <a:p>
                      <a:pPr algn="ctr">
                        <a:lnSpc>
                          <a:spcPct val="90000"/>
                        </a:lnSpc>
                        <a:spcAft>
                          <a:spcPts val="0"/>
                        </a:spcAft>
                      </a:pPr>
                      <a:r>
                        <a:rPr lang="en-ID" sz="1500" b="0" dirty="0">
                          <a:solidFill>
                            <a:schemeClr val="bg1"/>
                          </a:solidFill>
                          <a:effectLst/>
                          <a:latin typeface="Arial Rounded MT Bold" panose="020F0704030504030204" pitchFamily="34" charset="0"/>
                        </a:rPr>
                        <a:t>1</a:t>
                      </a:r>
                      <a:endParaRPr lang="id-ID" sz="1500" b="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40000"/>
                        <a:lumOff val="60000"/>
                      </a:schemeClr>
                    </a:solidFill>
                  </a:tcPr>
                </a:tc>
                <a:tc>
                  <a:txBody>
                    <a:bodyPr/>
                    <a:lstStyle/>
                    <a:p>
                      <a:pPr algn="ctr">
                        <a:lnSpc>
                          <a:spcPct val="90000"/>
                        </a:lnSpc>
                        <a:spcAft>
                          <a:spcPts val="0"/>
                        </a:spcAft>
                      </a:pPr>
                      <a:r>
                        <a:rPr lang="en-ID" sz="1500" b="0">
                          <a:solidFill>
                            <a:schemeClr val="bg1"/>
                          </a:solidFill>
                          <a:effectLst/>
                          <a:latin typeface="Arial Rounded MT Bold" panose="020F0704030504030204" pitchFamily="34" charset="0"/>
                        </a:rPr>
                        <a:t>2</a:t>
                      </a:r>
                      <a:endParaRPr lang="id-ID" sz="1500" b="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40000"/>
                        <a:lumOff val="60000"/>
                      </a:schemeClr>
                    </a:solidFill>
                  </a:tcPr>
                </a:tc>
                <a:tc>
                  <a:txBody>
                    <a:bodyPr/>
                    <a:lstStyle/>
                    <a:p>
                      <a:pPr algn="ctr">
                        <a:lnSpc>
                          <a:spcPct val="90000"/>
                        </a:lnSpc>
                        <a:spcAft>
                          <a:spcPts val="0"/>
                        </a:spcAft>
                      </a:pPr>
                      <a:r>
                        <a:rPr lang="en-ID" sz="1500" b="0" dirty="0">
                          <a:solidFill>
                            <a:schemeClr val="bg1"/>
                          </a:solidFill>
                          <a:effectLst/>
                          <a:latin typeface="Arial Rounded MT Bold" panose="020F0704030504030204" pitchFamily="34" charset="0"/>
                        </a:rPr>
                        <a:t>3</a:t>
                      </a:r>
                      <a:endParaRPr lang="id-ID" sz="1500" b="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40000"/>
                        <a:lumOff val="60000"/>
                      </a:schemeClr>
                    </a:solidFill>
                  </a:tcPr>
                </a:tc>
                <a:tc>
                  <a:txBody>
                    <a:bodyPr/>
                    <a:lstStyle/>
                    <a:p>
                      <a:pPr algn="ctr">
                        <a:lnSpc>
                          <a:spcPct val="90000"/>
                        </a:lnSpc>
                        <a:spcAft>
                          <a:spcPts val="0"/>
                        </a:spcAft>
                      </a:pPr>
                      <a:r>
                        <a:rPr lang="en-ID" sz="1500" b="0" dirty="0">
                          <a:solidFill>
                            <a:schemeClr val="bg1"/>
                          </a:solidFill>
                          <a:effectLst/>
                          <a:latin typeface="Arial Rounded MT Bold" panose="020F0704030504030204" pitchFamily="34" charset="0"/>
                        </a:rPr>
                        <a:t>4</a:t>
                      </a:r>
                      <a:endParaRPr lang="id-ID" sz="1500" b="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40000"/>
                        <a:lumOff val="60000"/>
                      </a:schemeClr>
                    </a:solidFill>
                  </a:tcPr>
                </a:tc>
                <a:tc>
                  <a:txBody>
                    <a:bodyPr/>
                    <a:lstStyle/>
                    <a:p>
                      <a:pPr algn="ctr">
                        <a:lnSpc>
                          <a:spcPct val="90000"/>
                        </a:lnSpc>
                        <a:spcAft>
                          <a:spcPts val="0"/>
                        </a:spcAft>
                      </a:pPr>
                      <a:r>
                        <a:rPr lang="en-ID" sz="1500" b="0" dirty="0">
                          <a:solidFill>
                            <a:schemeClr val="bg1"/>
                          </a:solidFill>
                          <a:effectLst/>
                          <a:latin typeface="Arial Rounded MT Bold" panose="020F0704030504030204" pitchFamily="34" charset="0"/>
                        </a:rPr>
                        <a:t>5</a:t>
                      </a:r>
                      <a:endParaRPr lang="id-ID" sz="1500" b="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40000"/>
                        <a:lumOff val="60000"/>
                      </a:schemeClr>
                    </a:solidFill>
                  </a:tcPr>
                </a:tc>
                <a:tc>
                  <a:txBody>
                    <a:bodyPr/>
                    <a:lstStyle/>
                    <a:p>
                      <a:pPr algn="ctr">
                        <a:lnSpc>
                          <a:spcPct val="90000"/>
                        </a:lnSpc>
                        <a:spcAft>
                          <a:spcPts val="0"/>
                        </a:spcAft>
                      </a:pPr>
                      <a:r>
                        <a:rPr lang="en-ID" sz="1500" b="0" dirty="0">
                          <a:solidFill>
                            <a:schemeClr val="bg1"/>
                          </a:solidFill>
                          <a:effectLst/>
                          <a:latin typeface="Arial Rounded MT Bold" panose="020F0704030504030204" pitchFamily="34" charset="0"/>
                        </a:rPr>
                        <a:t>6</a:t>
                      </a:r>
                      <a:endParaRPr lang="id-ID" sz="1500" b="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40000"/>
                        <a:lumOff val="60000"/>
                      </a:schemeClr>
                    </a:solidFill>
                  </a:tcPr>
                </a:tc>
                <a:tc>
                  <a:txBody>
                    <a:bodyPr/>
                    <a:lstStyle/>
                    <a:p>
                      <a:pPr algn="ctr">
                        <a:lnSpc>
                          <a:spcPct val="90000"/>
                        </a:lnSpc>
                        <a:spcAft>
                          <a:spcPts val="0"/>
                        </a:spcAft>
                      </a:pPr>
                      <a:r>
                        <a:rPr lang="id-ID" sz="1500" b="0" dirty="0">
                          <a:solidFill>
                            <a:schemeClr val="bg1"/>
                          </a:solidFill>
                          <a:effectLst/>
                          <a:latin typeface="Arial Rounded MT Bold" panose="020F0704030504030204" pitchFamily="34" charset="0"/>
                        </a:rPr>
                        <a:t>7</a:t>
                      </a:r>
                      <a:endParaRPr lang="id-ID" sz="1500" b="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40000"/>
                        <a:lumOff val="60000"/>
                      </a:schemeClr>
                    </a:solidFill>
                  </a:tcPr>
                </a:tc>
                <a:tc>
                  <a:txBody>
                    <a:bodyPr/>
                    <a:lstStyle/>
                    <a:p>
                      <a:pPr algn="ctr">
                        <a:lnSpc>
                          <a:spcPct val="90000"/>
                        </a:lnSpc>
                        <a:spcAft>
                          <a:spcPts val="0"/>
                        </a:spcAft>
                      </a:pPr>
                      <a:r>
                        <a:rPr lang="id-ID" sz="1500" b="0" dirty="0">
                          <a:solidFill>
                            <a:schemeClr val="bg1"/>
                          </a:solidFill>
                          <a:effectLst/>
                          <a:latin typeface="Arial Rounded MT Bold" panose="020F0704030504030204" pitchFamily="34" charset="0"/>
                        </a:rPr>
                        <a:t>8</a:t>
                      </a:r>
                      <a:endParaRPr lang="id-ID" sz="1500" b="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40000"/>
                        <a:lumOff val="60000"/>
                      </a:schemeClr>
                    </a:solidFill>
                  </a:tcPr>
                </a:tc>
                <a:extLst>
                  <a:ext uri="{0D108BD9-81ED-4DB2-BD59-A6C34878D82A}">
                    <a16:rowId xmlns="" xmlns:a16="http://schemas.microsoft.com/office/drawing/2014/main" val="2554945534"/>
                  </a:ext>
                </a:extLst>
              </a:tr>
              <a:tr h="313908">
                <a:tc>
                  <a:txBody>
                    <a:bodyPr/>
                    <a:lstStyle/>
                    <a:p>
                      <a:pPr marL="342900" lvl="0" indent="-342900">
                        <a:lnSpc>
                          <a:spcPct val="90000"/>
                        </a:lnSpc>
                        <a:spcAft>
                          <a:spcPts val="0"/>
                        </a:spcAft>
                        <a:buFont typeface="+mj-lt"/>
                        <a:buAutoNum type="arabicPeriod"/>
                        <a:tabLst>
                          <a:tab pos="457200" algn="l"/>
                        </a:tabLst>
                      </a:pPr>
                      <a:endParaRPr lang="id-ID" sz="1500" b="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marL="342900" lvl="0" indent="-342900">
                        <a:lnSpc>
                          <a:spcPct val="90000"/>
                        </a:lnSpc>
                        <a:spcAft>
                          <a:spcPts val="0"/>
                        </a:spcAft>
                        <a:buFont typeface="+mj-lt"/>
                        <a:buAutoNum type="arabicPeriod" startAt="2"/>
                        <a:tabLst>
                          <a:tab pos="457200" algn="l"/>
                        </a:tabLst>
                      </a:pPr>
                      <a:endParaRPr lang="id-ID" sz="1500" b="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nSpc>
                          <a:spcPct val="90000"/>
                        </a:lnSpc>
                        <a:spcAft>
                          <a:spcPts val="0"/>
                        </a:spcAft>
                      </a:pPr>
                      <a:r>
                        <a:rPr lang="en-US" sz="1500" b="0">
                          <a:solidFill>
                            <a:schemeClr val="bg1"/>
                          </a:solidFill>
                          <a:effectLst/>
                          <a:latin typeface="Arial Rounded MT Bold" panose="020F0704030504030204" pitchFamily="34" charset="0"/>
                        </a:rPr>
                        <a:t> </a:t>
                      </a:r>
                      <a:endParaRPr lang="id-ID" sz="1500" b="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nSpc>
                          <a:spcPct val="90000"/>
                        </a:lnSpc>
                        <a:spcAft>
                          <a:spcPts val="0"/>
                        </a:spcAft>
                      </a:pPr>
                      <a:r>
                        <a:rPr lang="en-US" sz="1500" b="0">
                          <a:solidFill>
                            <a:schemeClr val="bg1"/>
                          </a:solidFill>
                          <a:effectLst/>
                          <a:latin typeface="Arial Rounded MT Bold" panose="020F0704030504030204" pitchFamily="34" charset="0"/>
                        </a:rPr>
                        <a:t> </a:t>
                      </a:r>
                      <a:endParaRPr lang="id-ID" sz="1500" b="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nSpc>
                          <a:spcPct val="90000"/>
                        </a:lnSpc>
                        <a:spcAft>
                          <a:spcPts val="0"/>
                        </a:spcAft>
                      </a:pPr>
                      <a:r>
                        <a:rPr lang="en-US" sz="1500" b="0">
                          <a:solidFill>
                            <a:schemeClr val="bg1"/>
                          </a:solidFill>
                          <a:effectLst/>
                          <a:latin typeface="Arial Rounded MT Bold" panose="020F0704030504030204" pitchFamily="34" charset="0"/>
                        </a:rPr>
                        <a:t> </a:t>
                      </a:r>
                      <a:endParaRPr lang="id-ID" sz="1500" b="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nSpc>
                          <a:spcPct val="90000"/>
                        </a:lnSpc>
                        <a:spcAft>
                          <a:spcPts val="0"/>
                        </a:spcAft>
                      </a:pPr>
                      <a:r>
                        <a:rPr lang="en-US" sz="1500" b="0">
                          <a:solidFill>
                            <a:schemeClr val="bg1"/>
                          </a:solidFill>
                          <a:effectLst/>
                          <a:latin typeface="Arial Rounded MT Bold" panose="020F0704030504030204" pitchFamily="34" charset="0"/>
                        </a:rPr>
                        <a:t> </a:t>
                      </a:r>
                      <a:endParaRPr lang="id-ID" sz="1500" b="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rowSpan="6">
                  <a:txBody>
                    <a:bodyPr/>
                    <a:lstStyle/>
                    <a:p>
                      <a:pPr>
                        <a:lnSpc>
                          <a:spcPct val="90000"/>
                        </a:lnSpc>
                        <a:spcAft>
                          <a:spcPts val="0"/>
                        </a:spcAft>
                      </a:pPr>
                      <a:r>
                        <a:rPr lang="en-US" sz="1500" b="0" dirty="0">
                          <a:solidFill>
                            <a:schemeClr val="bg1"/>
                          </a:solidFill>
                          <a:effectLst/>
                          <a:latin typeface="Arial Rounded MT Bold" panose="020F0704030504030204" pitchFamily="34" charset="0"/>
                        </a:rPr>
                        <a:t> </a:t>
                      </a:r>
                      <a:endParaRPr lang="id-ID" sz="1500" b="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nSpc>
                          <a:spcPct val="90000"/>
                        </a:lnSpc>
                        <a:spcAft>
                          <a:spcPts val="0"/>
                        </a:spcAft>
                      </a:pPr>
                      <a:r>
                        <a:rPr lang="id-ID" sz="1500" b="0" dirty="0">
                          <a:solidFill>
                            <a:schemeClr val="bg1"/>
                          </a:solidFill>
                          <a:effectLst/>
                          <a:latin typeface="Arial Rounded MT Bold" panose="020F0704030504030204" pitchFamily="34" charset="0"/>
                        </a:rPr>
                        <a:t> </a:t>
                      </a:r>
                      <a:endParaRPr lang="id-ID" sz="1500" b="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316526716"/>
                  </a:ext>
                </a:extLst>
              </a:tr>
              <a:tr h="313908">
                <a:tc>
                  <a:txBody>
                    <a:bodyPr/>
                    <a:lstStyle/>
                    <a:p>
                      <a:pPr marL="342900" lvl="0" indent="-342900">
                        <a:lnSpc>
                          <a:spcPct val="90000"/>
                        </a:lnSpc>
                        <a:spcAft>
                          <a:spcPts val="0"/>
                        </a:spcAft>
                        <a:buFont typeface="+mj-lt"/>
                        <a:buAutoNum type="arabicPeriod"/>
                        <a:tabLst>
                          <a:tab pos="457200" algn="l"/>
                        </a:tabLst>
                      </a:pPr>
                      <a:endParaRPr lang="id-ID" sz="1500" b="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marL="342900" lvl="0" indent="-342900">
                        <a:lnSpc>
                          <a:spcPct val="90000"/>
                        </a:lnSpc>
                        <a:spcAft>
                          <a:spcPts val="0"/>
                        </a:spcAft>
                        <a:buFont typeface="+mj-lt"/>
                        <a:buAutoNum type="arabicPeriod" startAt="2"/>
                        <a:tabLst>
                          <a:tab pos="457200" algn="l"/>
                        </a:tabLst>
                      </a:pPr>
                      <a:endParaRPr lang="id-ID" sz="1500" b="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nSpc>
                          <a:spcPct val="90000"/>
                        </a:lnSpc>
                        <a:spcAft>
                          <a:spcPts val="0"/>
                        </a:spcAft>
                      </a:pPr>
                      <a:r>
                        <a:rPr lang="en-US" sz="1500" b="0">
                          <a:solidFill>
                            <a:schemeClr val="bg1"/>
                          </a:solidFill>
                          <a:effectLst/>
                          <a:latin typeface="Arial Rounded MT Bold" panose="020F0704030504030204" pitchFamily="34" charset="0"/>
                        </a:rPr>
                        <a:t> </a:t>
                      </a:r>
                      <a:endParaRPr lang="id-ID" sz="1500" b="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nSpc>
                          <a:spcPct val="90000"/>
                        </a:lnSpc>
                        <a:spcAft>
                          <a:spcPts val="0"/>
                        </a:spcAft>
                      </a:pPr>
                      <a:r>
                        <a:rPr lang="en-US" sz="1500" b="0">
                          <a:solidFill>
                            <a:schemeClr val="bg1"/>
                          </a:solidFill>
                          <a:effectLst/>
                          <a:latin typeface="Arial Rounded MT Bold" panose="020F0704030504030204" pitchFamily="34" charset="0"/>
                        </a:rPr>
                        <a:t> </a:t>
                      </a:r>
                      <a:endParaRPr lang="id-ID" sz="1500" b="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nSpc>
                          <a:spcPct val="90000"/>
                        </a:lnSpc>
                        <a:spcAft>
                          <a:spcPts val="0"/>
                        </a:spcAft>
                      </a:pPr>
                      <a:r>
                        <a:rPr lang="en-US" sz="1500" b="0">
                          <a:solidFill>
                            <a:schemeClr val="bg1"/>
                          </a:solidFill>
                          <a:effectLst/>
                          <a:latin typeface="Arial Rounded MT Bold" panose="020F0704030504030204" pitchFamily="34" charset="0"/>
                        </a:rPr>
                        <a:t> </a:t>
                      </a:r>
                      <a:endParaRPr lang="id-ID" sz="1500" b="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nSpc>
                          <a:spcPct val="90000"/>
                        </a:lnSpc>
                        <a:spcAft>
                          <a:spcPts val="0"/>
                        </a:spcAft>
                      </a:pPr>
                      <a:r>
                        <a:rPr lang="en-US" sz="1500" b="0">
                          <a:solidFill>
                            <a:schemeClr val="bg1"/>
                          </a:solidFill>
                          <a:effectLst/>
                          <a:latin typeface="Arial Rounded MT Bold" panose="020F0704030504030204" pitchFamily="34" charset="0"/>
                        </a:rPr>
                        <a:t> </a:t>
                      </a:r>
                      <a:endParaRPr lang="id-ID" sz="1500" b="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vMerge="1">
                  <a:txBody>
                    <a:bodyPr/>
                    <a:lstStyle/>
                    <a:p>
                      <a:endParaRPr lang="id-ID"/>
                    </a:p>
                  </a:txBody>
                  <a:tcPr/>
                </a:tc>
                <a:tc>
                  <a:txBody>
                    <a:bodyPr/>
                    <a:lstStyle/>
                    <a:p>
                      <a:pPr>
                        <a:lnSpc>
                          <a:spcPct val="90000"/>
                        </a:lnSpc>
                        <a:spcAft>
                          <a:spcPts val="0"/>
                        </a:spcAft>
                      </a:pPr>
                      <a:r>
                        <a:rPr lang="id-ID" sz="1500" b="0" dirty="0">
                          <a:solidFill>
                            <a:schemeClr val="bg1"/>
                          </a:solidFill>
                          <a:effectLst/>
                          <a:latin typeface="Arial Rounded MT Bold" panose="020F0704030504030204" pitchFamily="34" charset="0"/>
                        </a:rPr>
                        <a:t> </a:t>
                      </a:r>
                      <a:endParaRPr lang="id-ID" sz="1500" b="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2223290358"/>
                  </a:ext>
                </a:extLst>
              </a:tr>
              <a:tr h="313908">
                <a:tc>
                  <a:txBody>
                    <a:bodyPr/>
                    <a:lstStyle/>
                    <a:p>
                      <a:pPr marL="342900" lvl="0" indent="-342900">
                        <a:lnSpc>
                          <a:spcPct val="90000"/>
                        </a:lnSpc>
                        <a:spcAft>
                          <a:spcPts val="0"/>
                        </a:spcAft>
                        <a:buFont typeface="+mj-lt"/>
                        <a:buAutoNum type="arabicPeriod"/>
                        <a:tabLst>
                          <a:tab pos="457200" algn="l"/>
                        </a:tabLst>
                      </a:pPr>
                      <a:endParaRPr lang="id-ID" sz="1500" b="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marL="342900" lvl="0" indent="-342900">
                        <a:lnSpc>
                          <a:spcPct val="90000"/>
                        </a:lnSpc>
                        <a:spcAft>
                          <a:spcPts val="0"/>
                        </a:spcAft>
                        <a:buFont typeface="+mj-lt"/>
                        <a:buAutoNum type="arabicPeriod" startAt="2"/>
                        <a:tabLst>
                          <a:tab pos="457200" algn="l"/>
                        </a:tabLst>
                      </a:pPr>
                      <a:endParaRPr lang="id-ID" sz="1500" b="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nSpc>
                          <a:spcPct val="90000"/>
                        </a:lnSpc>
                        <a:spcAft>
                          <a:spcPts val="0"/>
                        </a:spcAft>
                      </a:pPr>
                      <a:r>
                        <a:rPr lang="en-US" sz="1500" b="0" dirty="0">
                          <a:solidFill>
                            <a:schemeClr val="bg1"/>
                          </a:solidFill>
                          <a:effectLst/>
                          <a:latin typeface="Arial Rounded MT Bold" panose="020F0704030504030204" pitchFamily="34" charset="0"/>
                        </a:rPr>
                        <a:t> </a:t>
                      </a:r>
                      <a:endParaRPr lang="id-ID" sz="1500" b="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nSpc>
                          <a:spcPct val="90000"/>
                        </a:lnSpc>
                        <a:spcAft>
                          <a:spcPts val="0"/>
                        </a:spcAft>
                      </a:pPr>
                      <a:r>
                        <a:rPr lang="en-US" sz="1500" b="0" dirty="0">
                          <a:solidFill>
                            <a:schemeClr val="bg1"/>
                          </a:solidFill>
                          <a:effectLst/>
                          <a:latin typeface="Arial Rounded MT Bold" panose="020F0704030504030204" pitchFamily="34" charset="0"/>
                        </a:rPr>
                        <a:t> </a:t>
                      </a:r>
                      <a:endParaRPr lang="id-ID" sz="1500" b="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nSpc>
                          <a:spcPct val="90000"/>
                        </a:lnSpc>
                        <a:spcAft>
                          <a:spcPts val="0"/>
                        </a:spcAft>
                      </a:pPr>
                      <a:r>
                        <a:rPr lang="en-US" sz="1500" b="0">
                          <a:solidFill>
                            <a:schemeClr val="bg1"/>
                          </a:solidFill>
                          <a:effectLst/>
                          <a:latin typeface="Arial Rounded MT Bold" panose="020F0704030504030204" pitchFamily="34" charset="0"/>
                        </a:rPr>
                        <a:t> </a:t>
                      </a:r>
                      <a:endParaRPr lang="id-ID" sz="1500" b="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nSpc>
                          <a:spcPct val="90000"/>
                        </a:lnSpc>
                        <a:spcAft>
                          <a:spcPts val="0"/>
                        </a:spcAft>
                      </a:pPr>
                      <a:r>
                        <a:rPr lang="en-US" sz="1500" b="0">
                          <a:solidFill>
                            <a:schemeClr val="bg1"/>
                          </a:solidFill>
                          <a:effectLst/>
                          <a:latin typeface="Arial Rounded MT Bold" panose="020F0704030504030204" pitchFamily="34" charset="0"/>
                        </a:rPr>
                        <a:t> </a:t>
                      </a:r>
                      <a:endParaRPr lang="id-ID" sz="1500" b="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vMerge="1">
                  <a:txBody>
                    <a:bodyPr/>
                    <a:lstStyle/>
                    <a:p>
                      <a:endParaRPr lang="id-ID"/>
                    </a:p>
                  </a:txBody>
                  <a:tcPr/>
                </a:tc>
                <a:tc>
                  <a:txBody>
                    <a:bodyPr/>
                    <a:lstStyle/>
                    <a:p>
                      <a:pPr>
                        <a:lnSpc>
                          <a:spcPct val="90000"/>
                        </a:lnSpc>
                        <a:spcAft>
                          <a:spcPts val="0"/>
                        </a:spcAft>
                      </a:pPr>
                      <a:r>
                        <a:rPr lang="id-ID" sz="1500" b="0" dirty="0">
                          <a:solidFill>
                            <a:schemeClr val="bg1"/>
                          </a:solidFill>
                          <a:effectLst/>
                          <a:latin typeface="Arial Rounded MT Bold" panose="020F0704030504030204" pitchFamily="34" charset="0"/>
                        </a:rPr>
                        <a:t> </a:t>
                      </a:r>
                      <a:endParaRPr lang="id-ID" sz="1500" b="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3705835493"/>
                  </a:ext>
                </a:extLst>
              </a:tr>
              <a:tr h="313908">
                <a:tc>
                  <a:txBody>
                    <a:bodyPr/>
                    <a:lstStyle/>
                    <a:p>
                      <a:pPr marL="342900" lvl="0" indent="-342900">
                        <a:lnSpc>
                          <a:spcPct val="90000"/>
                        </a:lnSpc>
                        <a:spcAft>
                          <a:spcPts val="0"/>
                        </a:spcAft>
                        <a:buFont typeface="+mj-lt"/>
                        <a:buAutoNum type="arabicPeriod"/>
                        <a:tabLst>
                          <a:tab pos="457200" algn="l"/>
                        </a:tabLst>
                      </a:pPr>
                      <a:endParaRPr lang="id-ID" sz="1500" b="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marL="342900" lvl="0" indent="-342900">
                        <a:lnSpc>
                          <a:spcPct val="90000"/>
                        </a:lnSpc>
                        <a:spcAft>
                          <a:spcPts val="0"/>
                        </a:spcAft>
                        <a:buFont typeface="+mj-lt"/>
                        <a:buAutoNum type="arabicPeriod" startAt="2"/>
                        <a:tabLst>
                          <a:tab pos="457200" algn="l"/>
                        </a:tabLst>
                      </a:pPr>
                      <a:endParaRPr lang="id-ID" sz="1500" b="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nSpc>
                          <a:spcPct val="90000"/>
                        </a:lnSpc>
                        <a:spcAft>
                          <a:spcPts val="0"/>
                        </a:spcAft>
                      </a:pPr>
                      <a:r>
                        <a:rPr lang="en-US" sz="1500" b="0">
                          <a:solidFill>
                            <a:schemeClr val="bg1"/>
                          </a:solidFill>
                          <a:effectLst/>
                          <a:latin typeface="Arial Rounded MT Bold" panose="020F0704030504030204" pitchFamily="34" charset="0"/>
                        </a:rPr>
                        <a:t> </a:t>
                      </a:r>
                      <a:endParaRPr lang="id-ID" sz="1500" b="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nSpc>
                          <a:spcPct val="90000"/>
                        </a:lnSpc>
                        <a:spcAft>
                          <a:spcPts val="0"/>
                        </a:spcAft>
                      </a:pPr>
                      <a:r>
                        <a:rPr lang="en-US" sz="1500" b="0" dirty="0">
                          <a:solidFill>
                            <a:schemeClr val="bg1"/>
                          </a:solidFill>
                          <a:effectLst/>
                          <a:latin typeface="Arial Rounded MT Bold" panose="020F0704030504030204" pitchFamily="34" charset="0"/>
                        </a:rPr>
                        <a:t> </a:t>
                      </a:r>
                      <a:endParaRPr lang="id-ID" sz="1500" b="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nSpc>
                          <a:spcPct val="90000"/>
                        </a:lnSpc>
                        <a:spcAft>
                          <a:spcPts val="0"/>
                        </a:spcAft>
                      </a:pPr>
                      <a:r>
                        <a:rPr lang="en-US" sz="1500" b="0" dirty="0">
                          <a:solidFill>
                            <a:schemeClr val="bg1"/>
                          </a:solidFill>
                          <a:effectLst/>
                          <a:latin typeface="Arial Rounded MT Bold" panose="020F0704030504030204" pitchFamily="34" charset="0"/>
                        </a:rPr>
                        <a:t> </a:t>
                      </a:r>
                      <a:endParaRPr lang="id-ID" sz="1500" b="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nSpc>
                          <a:spcPct val="90000"/>
                        </a:lnSpc>
                        <a:spcAft>
                          <a:spcPts val="0"/>
                        </a:spcAft>
                      </a:pPr>
                      <a:r>
                        <a:rPr lang="en-US" sz="1500" b="0" dirty="0">
                          <a:solidFill>
                            <a:schemeClr val="bg1"/>
                          </a:solidFill>
                          <a:effectLst/>
                          <a:latin typeface="Arial Rounded MT Bold" panose="020F0704030504030204" pitchFamily="34" charset="0"/>
                        </a:rPr>
                        <a:t> </a:t>
                      </a:r>
                      <a:endParaRPr lang="id-ID" sz="1500" b="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vMerge="1">
                  <a:txBody>
                    <a:bodyPr/>
                    <a:lstStyle/>
                    <a:p>
                      <a:endParaRPr lang="id-ID"/>
                    </a:p>
                  </a:txBody>
                  <a:tcPr/>
                </a:tc>
                <a:tc>
                  <a:txBody>
                    <a:bodyPr/>
                    <a:lstStyle/>
                    <a:p>
                      <a:pPr>
                        <a:lnSpc>
                          <a:spcPct val="90000"/>
                        </a:lnSpc>
                        <a:spcAft>
                          <a:spcPts val="0"/>
                        </a:spcAft>
                      </a:pPr>
                      <a:r>
                        <a:rPr lang="id-ID" sz="1500" b="0" dirty="0">
                          <a:solidFill>
                            <a:schemeClr val="bg1"/>
                          </a:solidFill>
                          <a:effectLst/>
                          <a:latin typeface="Arial Rounded MT Bold" panose="020F0704030504030204" pitchFamily="34" charset="0"/>
                        </a:rPr>
                        <a:t> </a:t>
                      </a:r>
                      <a:endParaRPr lang="id-ID" sz="1500" b="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73730111"/>
                  </a:ext>
                </a:extLst>
              </a:tr>
              <a:tr h="313908">
                <a:tc>
                  <a:txBody>
                    <a:bodyPr/>
                    <a:lstStyle/>
                    <a:p>
                      <a:pPr marL="342900" lvl="0" indent="-342900">
                        <a:lnSpc>
                          <a:spcPct val="90000"/>
                        </a:lnSpc>
                        <a:spcAft>
                          <a:spcPts val="0"/>
                        </a:spcAft>
                        <a:buFont typeface="+mj-lt"/>
                        <a:buAutoNum type="arabicPeriod"/>
                        <a:tabLst>
                          <a:tab pos="457200" algn="l"/>
                        </a:tabLst>
                      </a:pPr>
                      <a:endParaRPr lang="id-ID" sz="1500" b="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marL="342900" lvl="0" indent="-342900">
                        <a:lnSpc>
                          <a:spcPct val="90000"/>
                        </a:lnSpc>
                        <a:spcAft>
                          <a:spcPts val="0"/>
                        </a:spcAft>
                        <a:buFont typeface="+mj-lt"/>
                        <a:buAutoNum type="arabicPeriod" startAt="2"/>
                        <a:tabLst>
                          <a:tab pos="457200" algn="l"/>
                        </a:tabLst>
                      </a:pPr>
                      <a:endParaRPr lang="id-ID" sz="1500" b="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nSpc>
                          <a:spcPct val="90000"/>
                        </a:lnSpc>
                        <a:spcAft>
                          <a:spcPts val="0"/>
                        </a:spcAft>
                      </a:pPr>
                      <a:r>
                        <a:rPr lang="en-US" sz="1500" b="0">
                          <a:solidFill>
                            <a:schemeClr val="bg1"/>
                          </a:solidFill>
                          <a:effectLst/>
                          <a:latin typeface="Arial Rounded MT Bold" panose="020F0704030504030204" pitchFamily="34" charset="0"/>
                        </a:rPr>
                        <a:t> </a:t>
                      </a:r>
                      <a:endParaRPr lang="id-ID" sz="1500" b="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nSpc>
                          <a:spcPct val="90000"/>
                        </a:lnSpc>
                        <a:spcAft>
                          <a:spcPts val="0"/>
                        </a:spcAft>
                      </a:pPr>
                      <a:r>
                        <a:rPr lang="en-US" sz="1500" b="0">
                          <a:solidFill>
                            <a:schemeClr val="bg1"/>
                          </a:solidFill>
                          <a:effectLst/>
                          <a:latin typeface="Arial Rounded MT Bold" panose="020F0704030504030204" pitchFamily="34" charset="0"/>
                        </a:rPr>
                        <a:t> </a:t>
                      </a:r>
                      <a:endParaRPr lang="id-ID" sz="1500" b="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nSpc>
                          <a:spcPct val="90000"/>
                        </a:lnSpc>
                        <a:spcAft>
                          <a:spcPts val="0"/>
                        </a:spcAft>
                      </a:pPr>
                      <a:r>
                        <a:rPr lang="en-US" sz="1500" b="0">
                          <a:solidFill>
                            <a:schemeClr val="bg1"/>
                          </a:solidFill>
                          <a:effectLst/>
                          <a:latin typeface="Arial Rounded MT Bold" panose="020F0704030504030204" pitchFamily="34" charset="0"/>
                        </a:rPr>
                        <a:t> </a:t>
                      </a:r>
                      <a:endParaRPr lang="id-ID" sz="1500" b="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nSpc>
                          <a:spcPct val="90000"/>
                        </a:lnSpc>
                        <a:spcAft>
                          <a:spcPts val="0"/>
                        </a:spcAft>
                      </a:pPr>
                      <a:r>
                        <a:rPr lang="en-US" sz="1500" b="0" dirty="0">
                          <a:solidFill>
                            <a:schemeClr val="bg1"/>
                          </a:solidFill>
                          <a:effectLst/>
                          <a:latin typeface="Arial Rounded MT Bold" panose="020F0704030504030204" pitchFamily="34" charset="0"/>
                        </a:rPr>
                        <a:t> </a:t>
                      </a:r>
                      <a:endParaRPr lang="id-ID" sz="1500" b="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vMerge="1">
                  <a:txBody>
                    <a:bodyPr/>
                    <a:lstStyle/>
                    <a:p>
                      <a:endParaRPr lang="id-ID"/>
                    </a:p>
                  </a:txBody>
                  <a:tcPr/>
                </a:tc>
                <a:tc>
                  <a:txBody>
                    <a:bodyPr/>
                    <a:lstStyle/>
                    <a:p>
                      <a:pPr>
                        <a:lnSpc>
                          <a:spcPct val="90000"/>
                        </a:lnSpc>
                        <a:spcAft>
                          <a:spcPts val="0"/>
                        </a:spcAft>
                      </a:pPr>
                      <a:r>
                        <a:rPr lang="id-ID" sz="1500" b="0" dirty="0">
                          <a:solidFill>
                            <a:schemeClr val="bg1"/>
                          </a:solidFill>
                          <a:effectLst/>
                          <a:latin typeface="Arial Rounded MT Bold" panose="020F0704030504030204" pitchFamily="34" charset="0"/>
                        </a:rPr>
                        <a:t> </a:t>
                      </a:r>
                      <a:endParaRPr lang="id-ID" sz="1500" b="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1177054011"/>
                  </a:ext>
                </a:extLst>
              </a:tr>
              <a:tr h="313908">
                <a:tc>
                  <a:txBody>
                    <a:bodyPr/>
                    <a:lstStyle/>
                    <a:p>
                      <a:pPr marL="342900" lvl="0" indent="-342900">
                        <a:lnSpc>
                          <a:spcPct val="90000"/>
                        </a:lnSpc>
                        <a:spcAft>
                          <a:spcPts val="0"/>
                        </a:spcAft>
                        <a:buFont typeface="+mj-lt"/>
                        <a:buAutoNum type="arabicPeriod"/>
                        <a:tabLst>
                          <a:tab pos="457200" algn="l"/>
                        </a:tabLst>
                      </a:pPr>
                      <a:endParaRPr lang="id-ID" sz="1500" b="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marL="342900" lvl="0" indent="-342900">
                        <a:lnSpc>
                          <a:spcPct val="90000"/>
                        </a:lnSpc>
                        <a:spcAft>
                          <a:spcPts val="0"/>
                        </a:spcAft>
                        <a:buFont typeface="+mj-lt"/>
                        <a:buAutoNum type="arabicPeriod" startAt="2"/>
                        <a:tabLst>
                          <a:tab pos="457200" algn="l"/>
                        </a:tabLst>
                      </a:pPr>
                      <a:endParaRPr lang="id-ID" sz="1500" b="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nSpc>
                          <a:spcPct val="90000"/>
                        </a:lnSpc>
                        <a:spcAft>
                          <a:spcPts val="0"/>
                        </a:spcAft>
                      </a:pPr>
                      <a:r>
                        <a:rPr lang="en-US" sz="1500" b="0">
                          <a:solidFill>
                            <a:schemeClr val="bg1"/>
                          </a:solidFill>
                          <a:effectLst/>
                          <a:latin typeface="Arial Rounded MT Bold" panose="020F0704030504030204" pitchFamily="34" charset="0"/>
                        </a:rPr>
                        <a:t> </a:t>
                      </a:r>
                      <a:endParaRPr lang="id-ID" sz="1500" b="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nSpc>
                          <a:spcPct val="90000"/>
                        </a:lnSpc>
                        <a:spcAft>
                          <a:spcPts val="0"/>
                        </a:spcAft>
                      </a:pPr>
                      <a:r>
                        <a:rPr lang="en-US" sz="1500" b="0">
                          <a:solidFill>
                            <a:schemeClr val="bg1"/>
                          </a:solidFill>
                          <a:effectLst/>
                          <a:latin typeface="Arial Rounded MT Bold" panose="020F0704030504030204" pitchFamily="34" charset="0"/>
                        </a:rPr>
                        <a:t> </a:t>
                      </a:r>
                      <a:endParaRPr lang="id-ID" sz="1500" b="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nSpc>
                          <a:spcPct val="90000"/>
                        </a:lnSpc>
                        <a:spcAft>
                          <a:spcPts val="0"/>
                        </a:spcAft>
                      </a:pPr>
                      <a:r>
                        <a:rPr lang="en-US" sz="1500" b="0">
                          <a:solidFill>
                            <a:schemeClr val="bg1"/>
                          </a:solidFill>
                          <a:effectLst/>
                          <a:latin typeface="Arial Rounded MT Bold" panose="020F0704030504030204" pitchFamily="34" charset="0"/>
                        </a:rPr>
                        <a:t> </a:t>
                      </a:r>
                      <a:endParaRPr lang="id-ID" sz="1500" b="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a:lnSpc>
                          <a:spcPct val="90000"/>
                        </a:lnSpc>
                        <a:spcAft>
                          <a:spcPts val="0"/>
                        </a:spcAft>
                      </a:pPr>
                      <a:r>
                        <a:rPr lang="en-US" sz="1500" b="0" dirty="0">
                          <a:solidFill>
                            <a:schemeClr val="bg1"/>
                          </a:solidFill>
                          <a:effectLst/>
                          <a:latin typeface="Arial Rounded MT Bold" panose="020F0704030504030204" pitchFamily="34" charset="0"/>
                        </a:rPr>
                        <a:t> </a:t>
                      </a:r>
                      <a:endParaRPr lang="id-ID" sz="1500" b="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41910" marR="41910" marT="952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tc vMerge="1">
                  <a:txBody>
                    <a:bodyPr/>
                    <a:lstStyle/>
                    <a:p>
                      <a:endParaRPr lang="id-ID"/>
                    </a:p>
                  </a:txBody>
                  <a:tcPr/>
                </a:tc>
                <a:tc>
                  <a:txBody>
                    <a:bodyPr/>
                    <a:lstStyle/>
                    <a:p>
                      <a:pPr>
                        <a:lnSpc>
                          <a:spcPct val="90000"/>
                        </a:lnSpc>
                        <a:spcAft>
                          <a:spcPts val="0"/>
                        </a:spcAft>
                      </a:pPr>
                      <a:r>
                        <a:rPr lang="id-ID" sz="1500" b="0" dirty="0">
                          <a:solidFill>
                            <a:schemeClr val="bg1"/>
                          </a:solidFill>
                          <a:effectLst/>
                          <a:latin typeface="Arial Rounded MT Bold" panose="020F0704030504030204" pitchFamily="34" charset="0"/>
                        </a:rPr>
                        <a:t> </a:t>
                      </a:r>
                      <a:endParaRPr lang="id-ID" sz="1500" b="0" dirty="0">
                        <a:solidFill>
                          <a:schemeClr val="bg1"/>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3733377441"/>
                  </a:ext>
                </a:extLst>
              </a:tr>
            </a:tbl>
          </a:graphicData>
        </a:graphic>
      </p:graphicFrame>
      <p:grpSp>
        <p:nvGrpSpPr>
          <p:cNvPr id="4" name="Group 3"/>
          <p:cNvGrpSpPr/>
          <p:nvPr/>
        </p:nvGrpSpPr>
        <p:grpSpPr>
          <a:xfrm>
            <a:off x="310109" y="6334391"/>
            <a:ext cx="3968102" cy="540000"/>
            <a:chOff x="310109" y="6334391"/>
            <a:chExt cx="3968102" cy="540000"/>
          </a:xfrm>
        </p:grpSpPr>
        <p:pic>
          <p:nvPicPr>
            <p:cNvPr id="5" name="Picture 4"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7" name="TextBox 6"/>
            <p:cNvSpPr txBox="1"/>
            <p:nvPr/>
          </p:nvSpPr>
          <p:spPr>
            <a:xfrm>
              <a:off x="776931" y="6446619"/>
              <a:ext cx="3501280" cy="338554"/>
            </a:xfrm>
            <a:prstGeom prst="rect">
              <a:avLst/>
            </a:prstGeom>
            <a:noFill/>
          </p:spPr>
          <p:txBody>
            <a:bodyPr wrap="none" rtlCol="0">
              <a:spAutoFit/>
            </a:bodyPr>
            <a:lstStyle/>
            <a:p>
              <a:pPr defTabSz="457200"/>
              <a:r>
                <a:rPr lang="en-US" sz="1600" b="1" i="1" dirty="0">
                  <a:solidFill>
                    <a:srgbClr val="002060"/>
                  </a:solidFill>
                </a:rPr>
                <a:t>Subdit Kurikulum, Direktorat PSMK</a:t>
              </a:r>
            </a:p>
          </p:txBody>
        </p:sp>
      </p:grpSp>
    </p:spTree>
    <p:extLst>
      <p:ext uri="{BB962C8B-B14F-4D97-AF65-F5344CB8AC3E}">
        <p14:creationId xmlns:p14="http://schemas.microsoft.com/office/powerpoint/2010/main" val="3074135281"/>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64586" y="4264212"/>
            <a:ext cx="9448800" cy="1733176"/>
          </a:xfrm>
        </p:spPr>
        <p:txBody>
          <a:bodyPr>
            <a:noAutofit/>
          </a:bodyPr>
          <a:lstStyle/>
          <a:p>
            <a:pPr algn="r">
              <a:lnSpc>
                <a:spcPct val="100000"/>
              </a:lnSpc>
              <a:spcBef>
                <a:spcPts val="0"/>
              </a:spcBef>
            </a:pPr>
            <a:r>
              <a:rPr lang="en-US" sz="2400" b="1" dirty="0" smtClean="0">
                <a:solidFill>
                  <a:schemeClr val="bg1"/>
                </a:solidFill>
                <a:latin typeface="Arial Rounded MT Bold" panose="020F0704030504030204" pitchFamily="34" charset="0"/>
                <a:cs typeface="Arial" panose="020B0604020202020204" pitchFamily="34" charset="0"/>
              </a:rPr>
              <a:t>Direktorat Pembinaan Sekolah Menengah Kejuruan</a:t>
            </a:r>
            <a:endParaRPr lang="en-US" sz="2400" dirty="0">
              <a:solidFill>
                <a:schemeClr val="bg1"/>
              </a:solidFill>
              <a:latin typeface="Arial Rounded MT Bold" panose="020F0704030504030204" pitchFamily="34" charset="0"/>
              <a:cs typeface="Arial" panose="020B0604020202020204" pitchFamily="34" charset="0"/>
            </a:endParaRPr>
          </a:p>
          <a:p>
            <a:pPr algn="r">
              <a:lnSpc>
                <a:spcPct val="100000"/>
              </a:lnSpc>
              <a:spcBef>
                <a:spcPts val="0"/>
              </a:spcBef>
            </a:pPr>
            <a:r>
              <a:rPr lang="en-US" sz="2400" b="1" dirty="0" smtClean="0">
                <a:solidFill>
                  <a:schemeClr val="bg1"/>
                </a:solidFill>
                <a:latin typeface="Arial Rounded MT Bold" panose="020F0704030504030204" pitchFamily="34" charset="0"/>
                <a:cs typeface="Arial" panose="020B0604020202020204" pitchFamily="34" charset="0"/>
              </a:rPr>
              <a:t>Direktorat Jenderal Pendidikan Dasar dan Menengah</a:t>
            </a:r>
            <a:endParaRPr lang="en-US" sz="2400" dirty="0">
              <a:solidFill>
                <a:schemeClr val="bg1"/>
              </a:solidFill>
              <a:latin typeface="Arial Rounded MT Bold" panose="020F0704030504030204" pitchFamily="34" charset="0"/>
              <a:cs typeface="Arial" panose="020B0604020202020204" pitchFamily="34" charset="0"/>
            </a:endParaRPr>
          </a:p>
          <a:p>
            <a:pPr algn="r">
              <a:lnSpc>
                <a:spcPct val="100000"/>
              </a:lnSpc>
              <a:spcBef>
                <a:spcPts val="0"/>
              </a:spcBef>
            </a:pPr>
            <a:r>
              <a:rPr lang="en-US" sz="2400" b="1" dirty="0" smtClean="0">
                <a:solidFill>
                  <a:schemeClr val="bg1"/>
                </a:solidFill>
                <a:latin typeface="Arial Rounded MT Bold" panose="020F0704030504030204" pitchFamily="34" charset="0"/>
                <a:cs typeface="Arial" panose="020B0604020202020204" pitchFamily="34" charset="0"/>
              </a:rPr>
              <a:t>Kementerian Pendidikan dan Kebudayaan</a:t>
            </a:r>
            <a:endParaRPr lang="en-US" sz="2400" dirty="0" smtClean="0">
              <a:solidFill>
                <a:schemeClr val="bg1"/>
              </a:solidFill>
              <a:latin typeface="Arial Rounded MT Bold" panose="020F0704030504030204" pitchFamily="34" charset="0"/>
              <a:cs typeface="Arial" panose="020B0604020202020204" pitchFamily="34" charset="0"/>
            </a:endParaRPr>
          </a:p>
          <a:p>
            <a:pPr algn="r">
              <a:lnSpc>
                <a:spcPct val="100000"/>
              </a:lnSpc>
              <a:spcBef>
                <a:spcPts val="0"/>
              </a:spcBef>
            </a:pPr>
            <a:r>
              <a:rPr lang="en-US" sz="2400" b="1" dirty="0" smtClean="0">
                <a:solidFill>
                  <a:schemeClr val="bg1"/>
                </a:solidFill>
                <a:latin typeface="Arial Rounded MT Bold" panose="020F0704030504030204" pitchFamily="34" charset="0"/>
                <a:cs typeface="Arial" panose="020B0604020202020204" pitchFamily="34" charset="0"/>
              </a:rPr>
              <a:t>Tahun 2018</a:t>
            </a:r>
            <a:endParaRPr lang="en-US" sz="2400" dirty="0">
              <a:solidFill>
                <a:schemeClr val="bg1"/>
              </a:solidFill>
              <a:latin typeface="Arial Rounded MT Bold" panose="020F0704030504030204" pitchFamily="34" charset="0"/>
              <a:cs typeface="Arial" panose="020B0604020202020204" pitchFamily="34" charset="0"/>
            </a:endParaRPr>
          </a:p>
        </p:txBody>
      </p:sp>
      <p:sp>
        <p:nvSpPr>
          <p:cNvPr id="5" name="TextBox 4"/>
          <p:cNvSpPr txBox="1"/>
          <p:nvPr/>
        </p:nvSpPr>
        <p:spPr>
          <a:xfrm>
            <a:off x="2639616" y="2300679"/>
            <a:ext cx="8784976" cy="1200329"/>
          </a:xfrm>
          <a:prstGeom prst="rect">
            <a:avLst/>
          </a:prstGeom>
          <a:noFill/>
        </p:spPr>
        <p:txBody>
          <a:bodyPr wrap="square" rtlCol="0">
            <a:spAutoFit/>
          </a:bodyPr>
          <a:lstStyle/>
          <a:p>
            <a:pPr algn="ctr" defTabSz="914400"/>
            <a:r>
              <a:rPr lang="id-ID" sz="7200" b="1" dirty="0" smtClean="0">
                <a:solidFill>
                  <a:srgbClr val="FFFF00"/>
                </a:solidFill>
                <a:latin typeface="Bradley Hand ITC" panose="03070402050302030203" pitchFamily="66" charset="0"/>
              </a:rPr>
              <a:t>TERIMA KASIH</a:t>
            </a:r>
            <a:endParaRPr lang="id-ID" sz="7200" b="1" dirty="0">
              <a:solidFill>
                <a:srgbClr val="FFFF00"/>
              </a:solidFill>
              <a:latin typeface="Bradley Hand ITC" panose="03070402050302030203" pitchFamily="66" charset="0"/>
            </a:endParaRPr>
          </a:p>
        </p:txBody>
      </p:sp>
    </p:spTree>
    <p:extLst>
      <p:ext uri="{BB962C8B-B14F-4D97-AF65-F5344CB8AC3E}">
        <p14:creationId xmlns:p14="http://schemas.microsoft.com/office/powerpoint/2010/main" val="2463425024"/>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349640" y="6318000"/>
            <a:ext cx="3968102" cy="548640"/>
            <a:chOff x="310109" y="6334391"/>
            <a:chExt cx="3968102" cy="540000"/>
          </a:xfrm>
        </p:grpSpPr>
        <p:pic>
          <p:nvPicPr>
            <p:cNvPr id="36" name="Picture 35"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38" name="TextBox 37"/>
            <p:cNvSpPr txBox="1"/>
            <p:nvPr/>
          </p:nvSpPr>
          <p:spPr>
            <a:xfrm>
              <a:off x="776931" y="6446619"/>
              <a:ext cx="3501280" cy="338554"/>
            </a:xfrm>
            <a:prstGeom prst="rect">
              <a:avLst/>
            </a:prstGeom>
            <a:noFill/>
          </p:spPr>
          <p:txBody>
            <a:bodyPr wrap="none" rtlCol="0">
              <a:spAutoFit/>
            </a:bodyPr>
            <a:lstStyle/>
            <a:p>
              <a:r>
                <a:rPr lang="en-US" sz="1600" b="1" i="1" dirty="0" err="1" smtClean="0">
                  <a:solidFill>
                    <a:srgbClr val="002060"/>
                  </a:solidFill>
                </a:rPr>
                <a:t>Subdit</a:t>
              </a:r>
              <a:r>
                <a:rPr lang="en-US" sz="1600" b="1" i="1" dirty="0" smtClean="0">
                  <a:solidFill>
                    <a:srgbClr val="002060"/>
                  </a:solidFill>
                </a:rPr>
                <a:t> Kurikulum, Direktorat PSMK</a:t>
              </a:r>
              <a:endParaRPr lang="en-US" sz="1600" b="1" i="1" dirty="0">
                <a:solidFill>
                  <a:srgbClr val="002060"/>
                </a:solidFill>
              </a:endParaRPr>
            </a:p>
          </p:txBody>
        </p:sp>
      </p:grpSp>
      <p:sp>
        <p:nvSpPr>
          <p:cNvPr id="5" name="Title 1"/>
          <p:cNvSpPr>
            <a:spLocks noGrp="1"/>
          </p:cNvSpPr>
          <p:nvPr>
            <p:ph type="title"/>
          </p:nvPr>
        </p:nvSpPr>
        <p:spPr>
          <a:xfrm>
            <a:off x="3653620" y="710170"/>
            <a:ext cx="6369424" cy="999147"/>
          </a:xfrm>
        </p:spPr>
        <p:txBody>
          <a:bodyPr>
            <a:normAutofit/>
          </a:bodyPr>
          <a:lstStyle/>
          <a:p>
            <a:pPr algn="ctr"/>
            <a:r>
              <a:rPr lang="id-ID" sz="3200" b="1" dirty="0">
                <a:latin typeface="Arial Rounded MT Bold" panose="020F0704030504030204" pitchFamily="34" charset="0"/>
                <a:cs typeface="Arial" panose="020B0604020202020204" pitchFamily="34" charset="0"/>
              </a:rPr>
              <a:t>ALUR </a:t>
            </a:r>
            <a:r>
              <a:rPr lang="id-ID" sz="3200" b="1" dirty="0" smtClean="0">
                <a:latin typeface="Arial Rounded MT Bold" panose="020F0704030504030204" pitchFamily="34" charset="0"/>
                <a:cs typeface="Arial" panose="020B0604020202020204" pitchFamily="34" charset="0"/>
              </a:rPr>
              <a:t>PEMBELAJARAN</a:t>
            </a:r>
            <a:endParaRPr lang="en-US" sz="3200" dirty="0">
              <a:latin typeface="Arial Rounded MT Bold" panose="020F0704030504030204" pitchFamily="34" charset="0"/>
            </a:endParaRPr>
          </a:p>
        </p:txBody>
      </p:sp>
      <p:sp>
        <p:nvSpPr>
          <p:cNvPr id="7" name="Flowchart: Punched Tape 6"/>
          <p:cNvSpPr/>
          <p:nvPr/>
        </p:nvSpPr>
        <p:spPr>
          <a:xfrm>
            <a:off x="699036" y="1789999"/>
            <a:ext cx="2971800" cy="2011680"/>
          </a:xfrm>
          <a:prstGeom prst="flowChartPunchedTap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bg1"/>
                </a:solidFill>
                <a:latin typeface="Arial Rounded MT Bold" panose="020F0704030504030204" pitchFamily="34" charset="0"/>
                <a:cs typeface="Arial" panose="020B0604020202020204" pitchFamily="34" charset="0"/>
              </a:rPr>
              <a:t>TUJUAN </a:t>
            </a:r>
            <a:r>
              <a:rPr lang="id-ID" dirty="0" smtClean="0">
                <a:solidFill>
                  <a:schemeClr val="bg1"/>
                </a:solidFill>
                <a:latin typeface="Arial Rounded MT Bold" panose="020F0704030504030204" pitchFamily="34" charset="0"/>
                <a:cs typeface="Arial" panose="020B0604020202020204" pitchFamily="34" charset="0"/>
              </a:rPr>
              <a:t>SESI</a:t>
            </a:r>
            <a:r>
              <a:rPr lang="en-US" dirty="0" smtClean="0">
                <a:solidFill>
                  <a:schemeClr val="bg1"/>
                </a:solidFill>
                <a:latin typeface="Arial Rounded MT Bold" panose="020F0704030504030204" pitchFamily="34" charset="0"/>
                <a:cs typeface="Arial" panose="020B0604020202020204" pitchFamily="34" charset="0"/>
              </a:rPr>
              <a:t>:</a:t>
            </a:r>
            <a:r>
              <a:rPr lang="id-ID" dirty="0" smtClean="0">
                <a:solidFill>
                  <a:schemeClr val="bg1"/>
                </a:solidFill>
                <a:latin typeface="Arial Rounded MT Bold" panose="020F0704030504030204" pitchFamily="34" charset="0"/>
                <a:cs typeface="Arial" panose="020B0604020202020204" pitchFamily="34" charset="0"/>
              </a:rPr>
              <a:t> Analisis SKL,</a:t>
            </a:r>
            <a:r>
              <a:rPr lang="en-US" dirty="0" smtClean="0">
                <a:solidFill>
                  <a:schemeClr val="bg1"/>
                </a:solidFill>
                <a:latin typeface="Arial Rounded MT Bold" panose="020F0704030504030204" pitchFamily="34" charset="0"/>
                <a:cs typeface="Arial" panose="020B0604020202020204" pitchFamily="34" charset="0"/>
              </a:rPr>
              <a:t> </a:t>
            </a:r>
            <a:r>
              <a:rPr lang="id-ID" dirty="0" smtClean="0">
                <a:solidFill>
                  <a:schemeClr val="bg1"/>
                </a:solidFill>
                <a:latin typeface="Arial Rounded MT Bold" panose="020F0704030504030204" pitchFamily="34" charset="0"/>
                <a:cs typeface="Arial" panose="020B0604020202020204" pitchFamily="34" charset="0"/>
              </a:rPr>
              <a:t>KI</a:t>
            </a:r>
            <a:r>
              <a:rPr lang="en-US" dirty="0" smtClean="0">
                <a:solidFill>
                  <a:schemeClr val="bg1"/>
                </a:solidFill>
                <a:latin typeface="Arial Rounded MT Bold" panose="020F0704030504030204" pitchFamily="34" charset="0"/>
                <a:cs typeface="Arial" panose="020B0604020202020204" pitchFamily="34" charset="0"/>
              </a:rPr>
              <a:t>-</a:t>
            </a:r>
            <a:r>
              <a:rPr lang="id-ID" dirty="0" smtClean="0">
                <a:solidFill>
                  <a:schemeClr val="bg1"/>
                </a:solidFill>
                <a:latin typeface="Arial Rounded MT Bold" panose="020F0704030504030204" pitchFamily="34" charset="0"/>
                <a:cs typeface="Arial" panose="020B0604020202020204" pitchFamily="34" charset="0"/>
              </a:rPr>
              <a:t>KD</a:t>
            </a:r>
            <a:r>
              <a:rPr lang="id-ID" dirty="0">
                <a:solidFill>
                  <a:schemeClr val="bg1"/>
                </a:solidFill>
                <a:latin typeface="Arial Rounded MT Bold" panose="020F0704030504030204" pitchFamily="34" charset="0"/>
                <a:cs typeface="Arial" panose="020B0604020202020204" pitchFamily="34" charset="0"/>
              </a:rPr>
              <a:t>, </a:t>
            </a:r>
            <a:r>
              <a:rPr lang="en-US" dirty="0" smtClean="0">
                <a:solidFill>
                  <a:schemeClr val="bg1"/>
                </a:solidFill>
                <a:latin typeface="Arial Rounded MT Bold" panose="020F0704030504030204" pitchFamily="34" charset="0"/>
                <a:cs typeface="Arial" panose="020B0604020202020204" pitchFamily="34" charset="0"/>
              </a:rPr>
              <a:t>dan </a:t>
            </a:r>
            <a:r>
              <a:rPr lang="id-ID" dirty="0" smtClean="0">
                <a:solidFill>
                  <a:schemeClr val="bg1"/>
                </a:solidFill>
                <a:latin typeface="Arial Rounded MT Bold" panose="020F0704030504030204" pitchFamily="34" charset="0"/>
                <a:cs typeface="Arial" panose="020B0604020202020204" pitchFamily="34" charset="0"/>
              </a:rPr>
              <a:t>Silabus (Fasilitator 10</a:t>
            </a:r>
            <a:r>
              <a:rPr lang="id-ID" dirty="0">
                <a:solidFill>
                  <a:schemeClr val="bg1"/>
                </a:solidFill>
                <a:latin typeface="Arial Rounded MT Bold" panose="020F0704030504030204" pitchFamily="34" charset="0"/>
                <a:cs typeface="Arial" panose="020B0604020202020204" pitchFamily="34" charset="0"/>
              </a:rPr>
              <a:t>’)</a:t>
            </a:r>
          </a:p>
        </p:txBody>
      </p:sp>
      <p:sp>
        <p:nvSpPr>
          <p:cNvPr id="8" name="Flowchart: Punched Tape 7"/>
          <p:cNvSpPr/>
          <p:nvPr/>
        </p:nvSpPr>
        <p:spPr>
          <a:xfrm>
            <a:off x="4327347" y="1859360"/>
            <a:ext cx="3110729" cy="2011680"/>
          </a:xfrm>
          <a:prstGeom prst="flowChartPunchedTap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bg1"/>
                </a:solidFill>
                <a:latin typeface="Arial Rounded MT Bold" panose="020F0704030504030204" pitchFamily="34" charset="0"/>
                <a:cs typeface="Arial" panose="020B0604020202020204" pitchFamily="34" charset="0"/>
              </a:rPr>
              <a:t>MEMBACA </a:t>
            </a:r>
            <a:r>
              <a:rPr lang="id-ID" dirty="0" smtClean="0">
                <a:solidFill>
                  <a:schemeClr val="bg1"/>
                </a:solidFill>
                <a:latin typeface="Arial Rounded MT Bold" panose="020F0704030504030204" pitchFamily="34" charset="0"/>
                <a:cs typeface="Arial" panose="020B0604020202020204" pitchFamily="34" charset="0"/>
              </a:rPr>
              <a:t>INFORMASI</a:t>
            </a:r>
            <a:r>
              <a:rPr lang="en-US" dirty="0" smtClean="0">
                <a:solidFill>
                  <a:schemeClr val="bg1"/>
                </a:solidFill>
                <a:latin typeface="Arial Rounded MT Bold" panose="020F0704030504030204" pitchFamily="34" charset="0"/>
                <a:cs typeface="Arial" panose="020B0604020202020204" pitchFamily="34" charset="0"/>
              </a:rPr>
              <a:t>; Memahami SKL, KI-KD, dan Silabus</a:t>
            </a:r>
            <a:endParaRPr lang="id-ID" dirty="0">
              <a:solidFill>
                <a:schemeClr val="bg1"/>
              </a:solidFill>
              <a:latin typeface="Arial Rounded MT Bold" panose="020F0704030504030204" pitchFamily="34" charset="0"/>
              <a:cs typeface="Arial" panose="020B0604020202020204" pitchFamily="34" charset="0"/>
            </a:endParaRPr>
          </a:p>
          <a:p>
            <a:pPr algn="ctr"/>
            <a:r>
              <a:rPr lang="id-ID" dirty="0" smtClean="0">
                <a:solidFill>
                  <a:schemeClr val="bg1"/>
                </a:solidFill>
                <a:latin typeface="Arial Rounded MT Bold" panose="020F0704030504030204" pitchFamily="34" charset="0"/>
                <a:cs typeface="Arial" panose="020B0604020202020204" pitchFamily="34" charset="0"/>
              </a:rPr>
              <a:t>(Individu </a:t>
            </a:r>
            <a:r>
              <a:rPr lang="en-US" dirty="0" smtClean="0">
                <a:solidFill>
                  <a:schemeClr val="bg1"/>
                </a:solidFill>
                <a:latin typeface="Arial Rounded MT Bold" panose="020F0704030504030204" pitchFamily="34" charset="0"/>
                <a:cs typeface="Arial" panose="020B0604020202020204" pitchFamily="34" charset="0"/>
              </a:rPr>
              <a:t>2</a:t>
            </a:r>
            <a:r>
              <a:rPr lang="id-ID" dirty="0" smtClean="0">
                <a:solidFill>
                  <a:schemeClr val="bg1"/>
                </a:solidFill>
                <a:latin typeface="Arial Rounded MT Bold" panose="020F0704030504030204" pitchFamily="34" charset="0"/>
                <a:cs typeface="Arial" panose="020B0604020202020204" pitchFamily="34" charset="0"/>
              </a:rPr>
              <a:t>0</a:t>
            </a:r>
            <a:r>
              <a:rPr lang="id-ID" dirty="0">
                <a:solidFill>
                  <a:schemeClr val="bg1"/>
                </a:solidFill>
                <a:latin typeface="Arial Rounded MT Bold" panose="020F0704030504030204" pitchFamily="34" charset="0"/>
                <a:cs typeface="Arial" panose="020B0604020202020204" pitchFamily="34" charset="0"/>
              </a:rPr>
              <a:t>’)</a:t>
            </a:r>
          </a:p>
        </p:txBody>
      </p:sp>
      <p:sp>
        <p:nvSpPr>
          <p:cNvPr id="9" name="Flowchart: Punched Tape 8"/>
          <p:cNvSpPr/>
          <p:nvPr/>
        </p:nvSpPr>
        <p:spPr>
          <a:xfrm>
            <a:off x="8026203" y="1789999"/>
            <a:ext cx="3482646" cy="2011680"/>
          </a:xfrm>
          <a:prstGeom prst="flowChartPunchedTap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dirty="0" smtClean="0">
              <a:solidFill>
                <a:schemeClr val="bg1"/>
              </a:solidFill>
              <a:latin typeface="Arial Rounded MT Bold" panose="020F0704030504030204" pitchFamily="34" charset="0"/>
              <a:cs typeface="Arial" panose="020B0604020202020204" pitchFamily="34" charset="0"/>
            </a:endParaRPr>
          </a:p>
          <a:p>
            <a:pPr algn="ctr"/>
            <a:r>
              <a:rPr lang="id-ID" sz="1600" dirty="0" smtClean="0">
                <a:solidFill>
                  <a:schemeClr val="bg1"/>
                </a:solidFill>
                <a:latin typeface="Arial Rounded MT Bold" panose="020F0704030504030204" pitchFamily="34" charset="0"/>
                <a:cs typeface="Arial" panose="020B0604020202020204" pitchFamily="34" charset="0"/>
              </a:rPr>
              <a:t>ANALISIS KESESUAIAN SKL, KI </a:t>
            </a:r>
            <a:r>
              <a:rPr lang="id-ID" sz="1600" dirty="0">
                <a:solidFill>
                  <a:schemeClr val="bg1"/>
                </a:solidFill>
                <a:latin typeface="Arial Rounded MT Bold" panose="020F0704030504030204" pitchFamily="34" charset="0"/>
                <a:cs typeface="Arial" panose="020B0604020202020204" pitchFamily="34" charset="0"/>
              </a:rPr>
              <a:t>DAN </a:t>
            </a:r>
            <a:r>
              <a:rPr lang="id-ID" sz="1600" dirty="0" smtClean="0">
                <a:solidFill>
                  <a:schemeClr val="bg1"/>
                </a:solidFill>
                <a:latin typeface="Arial Rounded MT Bold" panose="020F0704030504030204" pitchFamily="34" charset="0"/>
                <a:cs typeface="Arial" panose="020B0604020202020204" pitchFamily="34" charset="0"/>
              </a:rPr>
              <a:t>KD MATA PELAJARAN</a:t>
            </a:r>
            <a:r>
              <a:rPr lang="en-US" sz="1600" dirty="0" smtClean="0">
                <a:solidFill>
                  <a:schemeClr val="bg1"/>
                </a:solidFill>
                <a:latin typeface="Arial Rounded MT Bold" panose="020F0704030504030204" pitchFamily="34" charset="0"/>
                <a:cs typeface="Arial" panose="020B0604020202020204" pitchFamily="34" charset="0"/>
              </a:rPr>
              <a:t>: Dimensi Kognitif dan</a:t>
            </a:r>
            <a:r>
              <a:rPr lang="id-ID" sz="1600" dirty="0" smtClean="0">
                <a:solidFill>
                  <a:schemeClr val="bg1"/>
                </a:solidFill>
                <a:latin typeface="Arial Rounded MT Bold" panose="020F0704030504030204" pitchFamily="34" charset="0"/>
                <a:cs typeface="Arial" panose="020B0604020202020204" pitchFamily="34" charset="0"/>
              </a:rPr>
              <a:t> </a:t>
            </a:r>
            <a:r>
              <a:rPr lang="en-US" sz="1600" dirty="0" smtClean="0">
                <a:solidFill>
                  <a:schemeClr val="bg1"/>
                </a:solidFill>
                <a:latin typeface="Arial Rounded MT Bold" panose="020F0704030504030204" pitchFamily="34" charset="0"/>
                <a:cs typeface="Arial" panose="020B0604020202020204" pitchFamily="34" charset="0"/>
              </a:rPr>
              <a:t>Bentuk Pengetahuan </a:t>
            </a:r>
            <a:r>
              <a:rPr lang="id-ID" sz="1600" dirty="0" smtClean="0">
                <a:solidFill>
                  <a:schemeClr val="bg1"/>
                </a:solidFill>
                <a:latin typeface="Arial Rounded MT Bold" panose="020F0704030504030204" pitchFamily="34" charset="0"/>
                <a:cs typeface="Arial" panose="020B0604020202020204" pitchFamily="34" charset="0"/>
              </a:rPr>
              <a:t>(Individu dan </a:t>
            </a:r>
            <a:r>
              <a:rPr lang="en-US" sz="1600" dirty="0" smtClean="0">
                <a:solidFill>
                  <a:schemeClr val="bg1"/>
                </a:solidFill>
                <a:latin typeface="Arial Rounded MT Bold" panose="020F0704030504030204" pitchFamily="34" charset="0"/>
                <a:cs typeface="Arial" panose="020B0604020202020204" pitchFamily="34" charset="0"/>
              </a:rPr>
              <a:t>K</a:t>
            </a:r>
            <a:r>
              <a:rPr lang="id-ID" sz="1600" dirty="0" smtClean="0">
                <a:solidFill>
                  <a:schemeClr val="bg1"/>
                </a:solidFill>
                <a:latin typeface="Arial Rounded MT Bold" panose="020F0704030504030204" pitchFamily="34" charset="0"/>
                <a:cs typeface="Arial" panose="020B0604020202020204" pitchFamily="34" charset="0"/>
              </a:rPr>
              <a:t>elompok; </a:t>
            </a:r>
            <a:r>
              <a:rPr lang="en-US" sz="1600" dirty="0" smtClean="0">
                <a:solidFill>
                  <a:schemeClr val="bg1"/>
                </a:solidFill>
                <a:latin typeface="Arial Rounded MT Bold" panose="020F0704030504030204" pitchFamily="34" charset="0"/>
                <a:cs typeface="Arial" panose="020B0604020202020204" pitchFamily="34" charset="0"/>
              </a:rPr>
              <a:t>30</a:t>
            </a:r>
            <a:r>
              <a:rPr lang="id-ID" sz="1600" dirty="0" smtClean="0">
                <a:solidFill>
                  <a:schemeClr val="bg1"/>
                </a:solidFill>
                <a:latin typeface="Arial Rounded MT Bold" panose="020F0704030504030204" pitchFamily="34" charset="0"/>
                <a:cs typeface="Arial" panose="020B0604020202020204" pitchFamily="34" charset="0"/>
              </a:rPr>
              <a:t>’)</a:t>
            </a:r>
          </a:p>
          <a:p>
            <a:pPr algn="ctr"/>
            <a:endParaRPr lang="id-ID" sz="1600" dirty="0">
              <a:solidFill>
                <a:schemeClr val="bg1"/>
              </a:solidFill>
              <a:latin typeface="Arial Rounded MT Bold" panose="020F0704030504030204" pitchFamily="34" charset="0"/>
              <a:cs typeface="Arial" panose="020B0604020202020204" pitchFamily="34" charset="0"/>
            </a:endParaRPr>
          </a:p>
        </p:txBody>
      </p:sp>
      <p:sp>
        <p:nvSpPr>
          <p:cNvPr id="10" name="Right Arrow 9"/>
          <p:cNvSpPr/>
          <p:nvPr/>
        </p:nvSpPr>
        <p:spPr>
          <a:xfrm>
            <a:off x="7487485" y="2664813"/>
            <a:ext cx="549758" cy="40077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Flowchart: Punched Tape 10"/>
          <p:cNvSpPr/>
          <p:nvPr/>
        </p:nvSpPr>
        <p:spPr>
          <a:xfrm>
            <a:off x="8140488" y="4213566"/>
            <a:ext cx="3384113" cy="2011680"/>
          </a:xfrm>
          <a:prstGeom prst="flowChartPunchedTap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latin typeface="Arial Rounded MT Bold" panose="020F0704030504030204" pitchFamily="34" charset="0"/>
                <a:cs typeface="Arial" panose="020B0604020202020204" pitchFamily="34" charset="0"/>
              </a:rPr>
              <a:t>ANALISIS </a:t>
            </a:r>
            <a:r>
              <a:rPr lang="en-US" dirty="0" smtClean="0">
                <a:solidFill>
                  <a:schemeClr val="tx1"/>
                </a:solidFill>
                <a:latin typeface="Arial Rounded MT Bold" panose="020F0704030504030204" pitchFamily="34" charset="0"/>
                <a:cs typeface="Arial" panose="020B0604020202020204" pitchFamily="34" charset="0"/>
              </a:rPr>
              <a:t>KD-4: Jenis, Tingkat, dan Keselarasan dengan </a:t>
            </a:r>
            <a:r>
              <a:rPr lang="id-ID" dirty="0" smtClean="0">
                <a:solidFill>
                  <a:schemeClr val="tx1"/>
                </a:solidFill>
                <a:latin typeface="Arial Rounded MT Bold" panose="020F0704030504030204" pitchFamily="34" charset="0"/>
                <a:cs typeface="Arial" panose="020B0604020202020204" pitchFamily="34" charset="0"/>
              </a:rPr>
              <a:t>K</a:t>
            </a:r>
            <a:r>
              <a:rPr lang="en-US" dirty="0" smtClean="0">
                <a:solidFill>
                  <a:schemeClr val="tx1"/>
                </a:solidFill>
                <a:latin typeface="Arial Rounded MT Bold" panose="020F0704030504030204" pitchFamily="34" charset="0"/>
                <a:cs typeface="Arial" panose="020B0604020202020204" pitchFamily="34" charset="0"/>
              </a:rPr>
              <a:t>D</a:t>
            </a:r>
            <a:r>
              <a:rPr lang="id-ID" dirty="0" smtClean="0">
                <a:solidFill>
                  <a:schemeClr val="tx1"/>
                </a:solidFill>
                <a:latin typeface="Arial Rounded MT Bold" panose="020F0704030504030204" pitchFamily="34" charset="0"/>
                <a:cs typeface="Arial" panose="020B0604020202020204" pitchFamily="34" charset="0"/>
              </a:rPr>
              <a:t>-</a:t>
            </a:r>
            <a:r>
              <a:rPr lang="en-US" dirty="0" smtClean="0">
                <a:solidFill>
                  <a:schemeClr val="tx1"/>
                </a:solidFill>
                <a:latin typeface="Arial Rounded MT Bold" panose="020F0704030504030204" pitchFamily="34" charset="0"/>
                <a:cs typeface="Arial" panose="020B0604020202020204" pitchFamily="34" charset="0"/>
              </a:rPr>
              <a:t>3</a:t>
            </a:r>
            <a:r>
              <a:rPr lang="id-ID" dirty="0" smtClean="0">
                <a:solidFill>
                  <a:schemeClr val="tx1"/>
                </a:solidFill>
                <a:latin typeface="Arial Rounded MT Bold" panose="020F0704030504030204" pitchFamily="34" charset="0"/>
                <a:cs typeface="Arial" panose="020B0604020202020204" pitchFamily="34" charset="0"/>
              </a:rPr>
              <a:t> (Individu dan Kelompok; </a:t>
            </a:r>
            <a:r>
              <a:rPr lang="en-US" dirty="0" smtClean="0">
                <a:solidFill>
                  <a:schemeClr val="tx1"/>
                </a:solidFill>
                <a:latin typeface="Arial Rounded MT Bold" panose="020F0704030504030204" pitchFamily="34" charset="0"/>
                <a:cs typeface="Arial" panose="020B0604020202020204" pitchFamily="34" charset="0"/>
              </a:rPr>
              <a:t>30</a:t>
            </a:r>
            <a:r>
              <a:rPr lang="id-ID" dirty="0" smtClean="0">
                <a:solidFill>
                  <a:schemeClr val="tx1"/>
                </a:solidFill>
                <a:latin typeface="Arial Rounded MT Bold" panose="020F0704030504030204" pitchFamily="34" charset="0"/>
                <a:cs typeface="Arial" panose="020B0604020202020204" pitchFamily="34" charset="0"/>
              </a:rPr>
              <a:t>’)</a:t>
            </a:r>
            <a:endParaRPr lang="id-ID" dirty="0">
              <a:solidFill>
                <a:schemeClr val="tx1"/>
              </a:solidFill>
              <a:latin typeface="Arial Rounded MT Bold" panose="020F0704030504030204" pitchFamily="34" charset="0"/>
              <a:cs typeface="Arial" panose="020B0604020202020204" pitchFamily="34" charset="0"/>
            </a:endParaRPr>
          </a:p>
        </p:txBody>
      </p:sp>
      <p:sp>
        <p:nvSpPr>
          <p:cNvPr id="12" name="Down Arrow 11"/>
          <p:cNvSpPr/>
          <p:nvPr/>
        </p:nvSpPr>
        <p:spPr>
          <a:xfrm>
            <a:off x="9642044" y="3707550"/>
            <a:ext cx="381000" cy="507128"/>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ight Arrow 12"/>
          <p:cNvSpPr/>
          <p:nvPr/>
        </p:nvSpPr>
        <p:spPr>
          <a:xfrm>
            <a:off x="3743421" y="2664813"/>
            <a:ext cx="549758" cy="40077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ight Arrow 13"/>
          <p:cNvSpPr/>
          <p:nvPr/>
        </p:nvSpPr>
        <p:spPr>
          <a:xfrm flipH="1">
            <a:off x="7378185" y="5069236"/>
            <a:ext cx="677919" cy="40077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Flowchart: Punched Tape 14"/>
          <p:cNvSpPr/>
          <p:nvPr/>
        </p:nvSpPr>
        <p:spPr>
          <a:xfrm>
            <a:off x="4341307" y="4213566"/>
            <a:ext cx="2971800" cy="2011680"/>
          </a:xfrm>
          <a:prstGeom prst="flowChartPunchedTap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bg1"/>
                </a:solidFill>
                <a:latin typeface="Arial Rounded MT Bold" panose="020F0704030504030204" pitchFamily="34" charset="0"/>
                <a:cs typeface="Arial" panose="020B0604020202020204" pitchFamily="34" charset="0"/>
              </a:rPr>
              <a:t>REFLEKSI DAN PENGUATAN (</a:t>
            </a:r>
            <a:r>
              <a:rPr lang="en-US" dirty="0" smtClean="0">
                <a:solidFill>
                  <a:schemeClr val="bg1"/>
                </a:solidFill>
                <a:latin typeface="Arial Rounded MT Bold" panose="020F0704030504030204" pitchFamily="34" charset="0"/>
                <a:cs typeface="Arial" panose="020B0604020202020204" pitchFamily="34" charset="0"/>
              </a:rPr>
              <a:t>3</a:t>
            </a:r>
            <a:r>
              <a:rPr lang="id-ID" dirty="0" smtClean="0">
                <a:solidFill>
                  <a:schemeClr val="bg1"/>
                </a:solidFill>
                <a:latin typeface="Arial Rounded MT Bold" panose="020F0704030504030204" pitchFamily="34" charset="0"/>
                <a:cs typeface="Arial" panose="020B0604020202020204" pitchFamily="34" charset="0"/>
              </a:rPr>
              <a:t>0’)</a:t>
            </a:r>
            <a:endParaRPr lang="id-ID" dirty="0">
              <a:solidFill>
                <a:schemeClr val="bg1"/>
              </a:solidFill>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3620213075"/>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Arrow Connector 43"/>
          <p:cNvCxnSpPr/>
          <p:nvPr/>
        </p:nvCxnSpPr>
        <p:spPr>
          <a:xfrm>
            <a:off x="1702486" y="4843969"/>
            <a:ext cx="0" cy="5486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985030" y="3749099"/>
            <a:ext cx="0" cy="5486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1702486" y="3967109"/>
            <a:ext cx="0" cy="33960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64577" y="2942439"/>
            <a:ext cx="1827692" cy="100584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wrap="square" rtlCol="0" anchor="ctr">
            <a:spAutoFit/>
          </a:bodyPr>
          <a:lstStyle/>
          <a:p>
            <a:pPr algn="ctr"/>
            <a:r>
              <a:rPr lang="id-ID" sz="1600" dirty="0">
                <a:solidFill>
                  <a:prstClr val="black"/>
                </a:solidFill>
                <a:latin typeface="Arial Rounded MT Bold" panose="020F0704030504030204" pitchFamily="34" charset="0"/>
                <a:cs typeface="Arial" panose="020B0604020202020204" pitchFamily="34" charset="0"/>
              </a:rPr>
              <a:t>STANDAR </a:t>
            </a:r>
            <a:r>
              <a:rPr lang="id-ID" sz="1600" dirty="0" smtClean="0">
                <a:solidFill>
                  <a:prstClr val="black"/>
                </a:solidFill>
                <a:latin typeface="Arial Rounded MT Bold" panose="020F0704030504030204" pitchFamily="34" charset="0"/>
                <a:cs typeface="Arial" panose="020B0604020202020204" pitchFamily="34" charset="0"/>
              </a:rPr>
              <a:t>ISI</a:t>
            </a:r>
            <a:endParaRPr lang="id-ID" sz="1600" dirty="0">
              <a:solidFill>
                <a:prstClr val="black"/>
              </a:solidFill>
              <a:latin typeface="Arial Rounded MT Bold" panose="020F0704030504030204" pitchFamily="34" charset="0"/>
              <a:cs typeface="Arial" panose="020B0604020202020204" pitchFamily="34" charset="0"/>
            </a:endParaRPr>
          </a:p>
          <a:p>
            <a:pPr algn="ctr"/>
            <a:r>
              <a:rPr lang="en-US" sz="1400" dirty="0" smtClean="0">
                <a:solidFill>
                  <a:prstClr val="black"/>
                </a:solidFill>
                <a:latin typeface="Arial Rounded MT Bold" panose="020F0704030504030204" pitchFamily="34" charset="0"/>
                <a:cs typeface="Arial" panose="020B0604020202020204" pitchFamily="34" charset="0"/>
              </a:rPr>
              <a:t>KI (Muatan Mapel (Kompetensi dan</a:t>
            </a:r>
            <a:r>
              <a:rPr lang="id-ID" sz="1400" dirty="0" smtClean="0">
                <a:solidFill>
                  <a:prstClr val="black"/>
                </a:solidFill>
                <a:latin typeface="Arial Rounded MT Bold" panose="020F0704030504030204" pitchFamily="34" charset="0"/>
                <a:cs typeface="Arial" panose="020B0604020202020204" pitchFamily="34" charset="0"/>
              </a:rPr>
              <a:t> Materi</a:t>
            </a:r>
            <a:r>
              <a:rPr lang="en-US" sz="1400" dirty="0" smtClean="0">
                <a:solidFill>
                  <a:prstClr val="black"/>
                </a:solidFill>
                <a:latin typeface="Arial Rounded MT Bold" panose="020F0704030504030204" pitchFamily="34" charset="0"/>
                <a:cs typeface="Arial" panose="020B0604020202020204" pitchFamily="34" charset="0"/>
              </a:rPr>
              <a:t>)</a:t>
            </a:r>
            <a:endParaRPr lang="id-ID" sz="1400" dirty="0">
              <a:solidFill>
                <a:prstClr val="black"/>
              </a:solidFill>
              <a:latin typeface="Arial Rounded MT Bold" panose="020F0704030504030204" pitchFamily="34" charset="0"/>
              <a:cs typeface="Arial" panose="020B0604020202020204" pitchFamily="34" charset="0"/>
            </a:endParaRPr>
          </a:p>
        </p:txBody>
      </p:sp>
      <p:sp>
        <p:nvSpPr>
          <p:cNvPr id="19" name="TextBox 18"/>
          <p:cNvSpPr txBox="1"/>
          <p:nvPr/>
        </p:nvSpPr>
        <p:spPr>
          <a:xfrm>
            <a:off x="2853801" y="3178988"/>
            <a:ext cx="1827692" cy="58477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wrap="square" rtlCol="0" anchor="ctr">
            <a:spAutoFit/>
          </a:bodyPr>
          <a:lstStyle/>
          <a:p>
            <a:pPr algn="ctr"/>
            <a:r>
              <a:rPr lang="id-ID" sz="1600" dirty="0">
                <a:solidFill>
                  <a:schemeClr val="bg1"/>
                </a:solidFill>
                <a:latin typeface="Arial Rounded MT Bold" panose="020F0704030504030204" pitchFamily="34" charset="0"/>
                <a:cs typeface="Arial" panose="020B0604020202020204" pitchFamily="34" charset="0"/>
              </a:rPr>
              <a:t>STANDAR </a:t>
            </a:r>
            <a:r>
              <a:rPr lang="id-ID" sz="1600" dirty="0" smtClean="0">
                <a:solidFill>
                  <a:schemeClr val="bg1"/>
                </a:solidFill>
                <a:latin typeface="Arial Rounded MT Bold" panose="020F0704030504030204" pitchFamily="34" charset="0"/>
                <a:cs typeface="Arial" panose="020B0604020202020204" pitchFamily="34" charset="0"/>
              </a:rPr>
              <a:t>PROSES</a:t>
            </a:r>
            <a:endParaRPr lang="en-US" sz="1600" dirty="0" smtClean="0">
              <a:solidFill>
                <a:schemeClr val="bg1"/>
              </a:solidFill>
              <a:latin typeface="Arial Rounded MT Bold" panose="020F0704030504030204" pitchFamily="34" charset="0"/>
              <a:cs typeface="Arial" panose="020B0604020202020204" pitchFamily="34" charset="0"/>
            </a:endParaRPr>
          </a:p>
        </p:txBody>
      </p:sp>
      <p:sp>
        <p:nvSpPr>
          <p:cNvPr id="20" name="TextBox 19"/>
          <p:cNvSpPr txBox="1"/>
          <p:nvPr/>
        </p:nvSpPr>
        <p:spPr>
          <a:xfrm>
            <a:off x="5057471" y="3179715"/>
            <a:ext cx="1827692" cy="58477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wrap="square" rtlCol="0" anchor="ctr">
            <a:spAutoFit/>
          </a:bodyPr>
          <a:lstStyle/>
          <a:p>
            <a:pPr algn="ctr"/>
            <a:r>
              <a:rPr lang="id-ID" sz="1600" dirty="0">
                <a:solidFill>
                  <a:schemeClr val="bg1"/>
                </a:solidFill>
                <a:latin typeface="Arial Rounded MT Bold" panose="020F0704030504030204" pitchFamily="34" charset="0"/>
                <a:cs typeface="Arial" panose="020B0604020202020204" pitchFamily="34" charset="0"/>
              </a:rPr>
              <a:t>STANDAR </a:t>
            </a:r>
            <a:r>
              <a:rPr lang="id-ID" sz="1600" dirty="0" smtClean="0">
                <a:solidFill>
                  <a:schemeClr val="bg1"/>
                </a:solidFill>
                <a:latin typeface="Arial Rounded MT Bold" panose="020F0704030504030204" pitchFamily="34" charset="0"/>
                <a:cs typeface="Arial" panose="020B0604020202020204" pitchFamily="34" charset="0"/>
              </a:rPr>
              <a:t>PENILAIAN</a:t>
            </a:r>
            <a:endParaRPr lang="en-US" sz="1600" dirty="0" smtClean="0">
              <a:solidFill>
                <a:schemeClr val="bg1"/>
              </a:solidFill>
              <a:latin typeface="Arial Rounded MT Bold" panose="020F0704030504030204" pitchFamily="34" charset="0"/>
              <a:cs typeface="Arial" panose="020B0604020202020204" pitchFamily="34" charset="0"/>
            </a:endParaRPr>
          </a:p>
        </p:txBody>
      </p:sp>
      <p:sp>
        <p:nvSpPr>
          <p:cNvPr id="21" name="TextBox 20"/>
          <p:cNvSpPr txBox="1"/>
          <p:nvPr/>
        </p:nvSpPr>
        <p:spPr>
          <a:xfrm>
            <a:off x="7142872" y="3049168"/>
            <a:ext cx="1828800" cy="830997"/>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nchor="ctr">
            <a:spAutoFit/>
          </a:bodyPr>
          <a:lstStyle/>
          <a:p>
            <a:pPr algn="ctr"/>
            <a:r>
              <a:rPr lang="id-ID" sz="1600" dirty="0">
                <a:solidFill>
                  <a:schemeClr val="bg1"/>
                </a:solidFill>
                <a:latin typeface="Arial Rounded MT Bold" panose="020F0704030504030204" pitchFamily="34" charset="0"/>
                <a:cs typeface="Arial" panose="020B0604020202020204" pitchFamily="34" charset="0"/>
              </a:rPr>
              <a:t>STANDAR </a:t>
            </a:r>
            <a:r>
              <a:rPr lang="id-ID" sz="1600" dirty="0" smtClean="0">
                <a:solidFill>
                  <a:schemeClr val="bg1"/>
                </a:solidFill>
                <a:latin typeface="Arial Rounded MT Bold" panose="020F0704030504030204" pitchFamily="34" charset="0"/>
                <a:cs typeface="Arial" panose="020B0604020202020204" pitchFamily="34" charset="0"/>
              </a:rPr>
              <a:t>SARANA</a:t>
            </a:r>
            <a:r>
              <a:rPr lang="en-US" sz="1600" dirty="0" smtClean="0">
                <a:solidFill>
                  <a:schemeClr val="bg1"/>
                </a:solidFill>
                <a:latin typeface="Arial Rounded MT Bold" panose="020F0704030504030204" pitchFamily="34" charset="0"/>
                <a:cs typeface="Arial" panose="020B0604020202020204" pitchFamily="34" charset="0"/>
              </a:rPr>
              <a:t> DAN</a:t>
            </a:r>
            <a:r>
              <a:rPr lang="id-ID" sz="1600" dirty="0" smtClean="0">
                <a:solidFill>
                  <a:schemeClr val="bg1"/>
                </a:solidFill>
                <a:latin typeface="Arial Rounded MT Bold" panose="020F0704030504030204" pitchFamily="34" charset="0"/>
                <a:cs typeface="Arial" panose="020B0604020202020204" pitchFamily="34" charset="0"/>
              </a:rPr>
              <a:t> PRASARANA</a:t>
            </a:r>
            <a:endParaRPr lang="id-ID" sz="1600" dirty="0">
              <a:solidFill>
                <a:schemeClr val="bg1"/>
              </a:solidFill>
              <a:latin typeface="Arial Rounded MT Bold" panose="020F0704030504030204" pitchFamily="34" charset="0"/>
              <a:cs typeface="Arial" panose="020B0604020202020204" pitchFamily="34" charset="0"/>
            </a:endParaRPr>
          </a:p>
        </p:txBody>
      </p:sp>
      <p:sp>
        <p:nvSpPr>
          <p:cNvPr id="22" name="TextBox 21"/>
          <p:cNvSpPr txBox="1"/>
          <p:nvPr/>
        </p:nvSpPr>
        <p:spPr>
          <a:xfrm>
            <a:off x="5042525" y="5368793"/>
            <a:ext cx="1827692" cy="584775"/>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nchor="ctr">
            <a:spAutoFit/>
          </a:bodyPr>
          <a:lstStyle/>
          <a:p>
            <a:pPr algn="ctr"/>
            <a:r>
              <a:rPr lang="id-ID" sz="1600" dirty="0">
                <a:solidFill>
                  <a:schemeClr val="bg1"/>
                </a:solidFill>
                <a:latin typeface="Arial Rounded MT Bold" panose="020F0704030504030204" pitchFamily="34" charset="0"/>
                <a:cs typeface="Arial" panose="020B0604020202020204" pitchFamily="34" charset="0"/>
              </a:rPr>
              <a:t>STANDAR PENGELOLAAN</a:t>
            </a:r>
          </a:p>
        </p:txBody>
      </p:sp>
      <p:sp>
        <p:nvSpPr>
          <p:cNvPr id="23" name="TextBox 22"/>
          <p:cNvSpPr txBox="1"/>
          <p:nvPr/>
        </p:nvSpPr>
        <p:spPr>
          <a:xfrm>
            <a:off x="7158195" y="5364900"/>
            <a:ext cx="1827692" cy="584775"/>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nchor="ctr">
            <a:spAutoFit/>
          </a:bodyPr>
          <a:lstStyle/>
          <a:p>
            <a:pPr algn="ctr"/>
            <a:r>
              <a:rPr lang="id-ID" sz="1600" dirty="0">
                <a:solidFill>
                  <a:schemeClr val="bg1"/>
                </a:solidFill>
                <a:latin typeface="Arial Rounded MT Bold" panose="020F0704030504030204" pitchFamily="34" charset="0"/>
                <a:cs typeface="Arial" panose="020B0604020202020204" pitchFamily="34" charset="0"/>
              </a:rPr>
              <a:t>STANDAR PEMBIAYAAN</a:t>
            </a:r>
          </a:p>
        </p:txBody>
      </p:sp>
      <p:cxnSp>
        <p:nvCxnSpPr>
          <p:cNvPr id="24" name="Straight Arrow Connector 23"/>
          <p:cNvCxnSpPr/>
          <p:nvPr/>
        </p:nvCxnSpPr>
        <p:spPr>
          <a:xfrm>
            <a:off x="7870529" y="5040026"/>
            <a:ext cx="0" cy="31347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951300" y="5030252"/>
            <a:ext cx="0" cy="37531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88640" y="5367610"/>
            <a:ext cx="1827692" cy="83099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600" dirty="0" smtClean="0">
                <a:solidFill>
                  <a:prstClr val="black"/>
                </a:solidFill>
                <a:latin typeface="Arial Rounded MT Bold" panose="020F0704030504030204" pitchFamily="34" charset="0"/>
                <a:cs typeface="Arial" panose="020B0604020202020204" pitchFamily="34" charset="0"/>
              </a:rPr>
              <a:t>Kerangka Dasar</a:t>
            </a:r>
            <a:r>
              <a:rPr lang="id-ID" sz="1600" dirty="0" smtClean="0">
                <a:solidFill>
                  <a:prstClr val="black"/>
                </a:solidFill>
                <a:latin typeface="Arial Rounded MT Bold" panose="020F0704030504030204" pitchFamily="34" charset="0"/>
                <a:cs typeface="Arial" panose="020B0604020202020204" pitchFamily="34" charset="0"/>
              </a:rPr>
              <a:t>-</a:t>
            </a:r>
            <a:r>
              <a:rPr lang="en-US" sz="1600" dirty="0" smtClean="0">
                <a:solidFill>
                  <a:prstClr val="black"/>
                </a:solidFill>
                <a:latin typeface="Arial Rounded MT Bold" panose="020F0704030504030204" pitchFamily="34" charset="0"/>
                <a:cs typeface="Arial" panose="020B0604020202020204" pitchFamily="34" charset="0"/>
              </a:rPr>
              <a:t>Struktur Kurikulum</a:t>
            </a:r>
            <a:endParaRPr lang="id-ID" sz="1600" dirty="0">
              <a:solidFill>
                <a:prstClr val="black"/>
              </a:solidFill>
              <a:latin typeface="Arial Rounded MT Bold" panose="020F0704030504030204" pitchFamily="34" charset="0"/>
              <a:cs typeface="Arial" panose="020B0604020202020204" pitchFamily="34" charset="0"/>
            </a:endParaRPr>
          </a:p>
        </p:txBody>
      </p:sp>
      <p:sp>
        <p:nvSpPr>
          <p:cNvPr id="27" name="TextBox 26"/>
          <p:cNvSpPr txBox="1"/>
          <p:nvPr/>
        </p:nvSpPr>
        <p:spPr>
          <a:xfrm>
            <a:off x="2858511" y="5377901"/>
            <a:ext cx="1827692" cy="585216"/>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nchor="ctr">
            <a:spAutoFit/>
          </a:bodyPr>
          <a:lstStyle/>
          <a:p>
            <a:pPr algn="ctr"/>
            <a:r>
              <a:rPr lang="id-ID" sz="1600" dirty="0">
                <a:solidFill>
                  <a:schemeClr val="bg1"/>
                </a:solidFill>
                <a:latin typeface="Arial Rounded MT Bold" panose="020F0704030504030204" pitchFamily="34" charset="0"/>
                <a:cs typeface="Arial" panose="020B0604020202020204" pitchFamily="34" charset="0"/>
              </a:rPr>
              <a:t>STANDAR </a:t>
            </a:r>
            <a:r>
              <a:rPr lang="id-ID" sz="1600" dirty="0" smtClean="0">
                <a:solidFill>
                  <a:schemeClr val="bg1"/>
                </a:solidFill>
                <a:latin typeface="Arial Rounded MT Bold" panose="020F0704030504030204" pitchFamily="34" charset="0"/>
                <a:cs typeface="Arial" panose="020B0604020202020204" pitchFamily="34" charset="0"/>
              </a:rPr>
              <a:t>PTK</a:t>
            </a:r>
            <a:endParaRPr lang="en-US" sz="1600" dirty="0" smtClean="0">
              <a:solidFill>
                <a:schemeClr val="bg1"/>
              </a:solidFill>
              <a:latin typeface="Arial Rounded MT Bold" panose="020F0704030504030204" pitchFamily="34" charset="0"/>
              <a:cs typeface="Arial" panose="020B0604020202020204" pitchFamily="34" charset="0"/>
            </a:endParaRPr>
          </a:p>
        </p:txBody>
      </p:sp>
      <p:cxnSp>
        <p:nvCxnSpPr>
          <p:cNvPr id="28" name="Straight Arrow Connector 27"/>
          <p:cNvCxnSpPr/>
          <p:nvPr/>
        </p:nvCxnSpPr>
        <p:spPr>
          <a:xfrm>
            <a:off x="3780217" y="5026579"/>
            <a:ext cx="0" cy="36553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858511" y="4268656"/>
            <a:ext cx="1827692" cy="58521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wrap="square" rtlCol="0" anchor="ctr">
            <a:spAutoFit/>
          </a:bodyPr>
          <a:lstStyle/>
          <a:p>
            <a:pPr algn="ctr"/>
            <a:r>
              <a:rPr lang="id-ID" sz="1600" dirty="0" smtClean="0">
                <a:solidFill>
                  <a:schemeClr val="bg1"/>
                </a:solidFill>
                <a:latin typeface="Arial Rounded MT Bold" panose="020F0704030504030204" pitchFamily="34" charset="0"/>
                <a:cs typeface="Arial" panose="020B0604020202020204" pitchFamily="34" charset="0"/>
              </a:rPr>
              <a:t>Pembelajaran</a:t>
            </a:r>
            <a:endParaRPr lang="id-ID" sz="1600" dirty="0">
              <a:solidFill>
                <a:schemeClr val="bg1"/>
              </a:solidFill>
              <a:latin typeface="Arial Rounded MT Bold" panose="020F0704030504030204" pitchFamily="34" charset="0"/>
              <a:cs typeface="Arial" panose="020B0604020202020204" pitchFamily="34" charset="0"/>
            </a:endParaRPr>
          </a:p>
        </p:txBody>
      </p:sp>
      <p:sp>
        <p:nvSpPr>
          <p:cNvPr id="30" name="TextBox 29"/>
          <p:cNvSpPr txBox="1"/>
          <p:nvPr/>
        </p:nvSpPr>
        <p:spPr>
          <a:xfrm>
            <a:off x="5069419" y="4257557"/>
            <a:ext cx="1827692" cy="58477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id-ID" sz="1600" dirty="0" smtClean="0">
                <a:solidFill>
                  <a:schemeClr val="bg1"/>
                </a:solidFill>
                <a:latin typeface="Arial Rounded MT Bold" panose="020F0704030504030204" pitchFamily="34" charset="0"/>
                <a:cs typeface="Arial" panose="020B0604020202020204" pitchFamily="34" charset="0"/>
              </a:rPr>
              <a:t>Penilaian oleh Pendidik</a:t>
            </a:r>
            <a:endParaRPr lang="id-ID" sz="1662" dirty="0">
              <a:solidFill>
                <a:schemeClr val="bg1"/>
              </a:solidFill>
              <a:latin typeface="Arial Rounded MT Bold" panose="020F0704030504030204" pitchFamily="34" charset="0"/>
            </a:endParaRPr>
          </a:p>
        </p:txBody>
      </p:sp>
      <p:cxnSp>
        <p:nvCxnSpPr>
          <p:cNvPr id="31" name="Straight Arrow Connector 30"/>
          <p:cNvCxnSpPr/>
          <p:nvPr/>
        </p:nvCxnSpPr>
        <p:spPr>
          <a:xfrm>
            <a:off x="3766770" y="3746819"/>
            <a:ext cx="0" cy="5486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9" idx="0"/>
          </p:cNvCxnSpPr>
          <p:nvPr/>
        </p:nvCxnSpPr>
        <p:spPr>
          <a:xfrm flipH="1">
            <a:off x="3767647" y="2188860"/>
            <a:ext cx="1119419" cy="99012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1678424" y="2248375"/>
            <a:ext cx="3161328" cy="68119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1" idx="0"/>
          </p:cNvCxnSpPr>
          <p:nvPr/>
        </p:nvCxnSpPr>
        <p:spPr>
          <a:xfrm>
            <a:off x="4851898" y="2248375"/>
            <a:ext cx="3205374" cy="80079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20" idx="0"/>
          </p:cNvCxnSpPr>
          <p:nvPr/>
        </p:nvCxnSpPr>
        <p:spPr>
          <a:xfrm>
            <a:off x="4869482" y="2259599"/>
            <a:ext cx="1101835" cy="92011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852050" y="2178002"/>
            <a:ext cx="34864" cy="28346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753323" y="5030252"/>
            <a:ext cx="4133088"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2" name="Rectangle 41"/>
          <p:cNvSpPr>
            <a:spLocks noChangeArrowheads="1"/>
          </p:cNvSpPr>
          <p:nvPr/>
        </p:nvSpPr>
        <p:spPr bwMode="auto">
          <a:xfrm>
            <a:off x="788640" y="4266384"/>
            <a:ext cx="1827692" cy="58521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w="9525">
            <a:solidFill>
              <a:srgbClr val="CC0099"/>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nchor="ct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sz="1600" dirty="0" smtClean="0">
                <a:solidFill>
                  <a:schemeClr val="bg1"/>
                </a:solidFill>
                <a:latin typeface="Arial Rounded MT Bold" panose="020F0704030504030204" pitchFamily="34" charset="0"/>
              </a:rPr>
              <a:t>Mata Pelajaran dan KD (SPK)</a:t>
            </a:r>
            <a:endParaRPr lang="id-ID" sz="1600" dirty="0">
              <a:solidFill>
                <a:schemeClr val="bg1"/>
              </a:solidFill>
              <a:latin typeface="Arial Rounded MT Bold" panose="020F0704030504030204" pitchFamily="34" charset="0"/>
            </a:endParaRPr>
          </a:p>
        </p:txBody>
      </p:sp>
      <p:sp>
        <p:nvSpPr>
          <p:cNvPr id="17" name="TextBox 16"/>
          <p:cNvSpPr txBox="1"/>
          <p:nvPr/>
        </p:nvSpPr>
        <p:spPr>
          <a:xfrm flipH="1">
            <a:off x="1158109" y="1457085"/>
            <a:ext cx="7377231" cy="75713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wrap="square" rtlCol="0" anchor="ctr">
            <a:spAutoFit/>
          </a:bodyPr>
          <a:lstStyle/>
          <a:p>
            <a:pPr algn="ctr">
              <a:lnSpc>
                <a:spcPct val="90000"/>
              </a:lnSpc>
            </a:pPr>
            <a:r>
              <a:rPr lang="id-ID" sz="2400" dirty="0" smtClean="0">
                <a:solidFill>
                  <a:schemeClr val="bg1"/>
                </a:solidFill>
                <a:latin typeface="Arial Rounded MT Bold" panose="020F0704030504030204" pitchFamily="34" charset="0"/>
                <a:cs typeface="Arial" panose="020B0604020202020204" pitchFamily="34" charset="0"/>
              </a:rPr>
              <a:t>SKL</a:t>
            </a:r>
            <a:endParaRPr lang="id-ID" sz="2400" dirty="0">
              <a:solidFill>
                <a:schemeClr val="bg1"/>
              </a:solidFill>
              <a:latin typeface="Arial Rounded MT Bold" panose="020F0704030504030204" pitchFamily="34" charset="0"/>
              <a:cs typeface="Arial" panose="020B0604020202020204" pitchFamily="34" charset="0"/>
            </a:endParaRPr>
          </a:p>
          <a:p>
            <a:pPr algn="ctr">
              <a:lnSpc>
                <a:spcPct val="90000"/>
              </a:lnSpc>
            </a:pPr>
            <a:r>
              <a:rPr lang="id-ID" sz="2400" dirty="0">
                <a:solidFill>
                  <a:schemeClr val="bg1"/>
                </a:solidFill>
                <a:latin typeface="Arial Rounded MT Bold" panose="020F0704030504030204" pitchFamily="34" charset="0"/>
                <a:cs typeface="Arial" panose="020B0604020202020204" pitchFamily="34" charset="0"/>
              </a:rPr>
              <a:t>Kualifikasi Kemampuan Lulusan </a:t>
            </a:r>
            <a:r>
              <a:rPr lang="id-ID" sz="2400" dirty="0" smtClean="0">
                <a:solidFill>
                  <a:schemeClr val="bg1"/>
                </a:solidFill>
                <a:latin typeface="Arial Rounded MT Bold" panose="020F0704030504030204" pitchFamily="34" charset="0"/>
                <a:cs typeface="Arial" panose="020B0604020202020204" pitchFamily="34" charset="0"/>
              </a:rPr>
              <a:t>(S,</a:t>
            </a:r>
            <a:r>
              <a:rPr lang="en-US" sz="2400" dirty="0" smtClean="0">
                <a:solidFill>
                  <a:schemeClr val="bg1"/>
                </a:solidFill>
                <a:latin typeface="Arial Rounded MT Bold" panose="020F0704030504030204" pitchFamily="34" charset="0"/>
                <a:cs typeface="Arial" panose="020B0604020202020204" pitchFamily="34" charset="0"/>
              </a:rPr>
              <a:t> </a:t>
            </a:r>
            <a:r>
              <a:rPr lang="id-ID" sz="2400" dirty="0" smtClean="0">
                <a:solidFill>
                  <a:schemeClr val="bg1"/>
                </a:solidFill>
                <a:latin typeface="Arial Rounded MT Bold" panose="020F0704030504030204" pitchFamily="34" charset="0"/>
                <a:cs typeface="Arial" panose="020B0604020202020204" pitchFamily="34" charset="0"/>
              </a:rPr>
              <a:t>P,</a:t>
            </a:r>
            <a:r>
              <a:rPr lang="en-US" sz="2400" dirty="0" smtClean="0">
                <a:solidFill>
                  <a:schemeClr val="bg1"/>
                </a:solidFill>
                <a:latin typeface="Arial Rounded MT Bold" panose="020F0704030504030204" pitchFamily="34" charset="0"/>
                <a:cs typeface="Arial" panose="020B0604020202020204" pitchFamily="34" charset="0"/>
              </a:rPr>
              <a:t> </a:t>
            </a:r>
            <a:r>
              <a:rPr lang="id-ID" sz="2400" dirty="0" smtClean="0">
                <a:solidFill>
                  <a:schemeClr val="bg1"/>
                </a:solidFill>
                <a:latin typeface="Arial Rounded MT Bold" panose="020F0704030504030204" pitchFamily="34" charset="0"/>
                <a:cs typeface="Arial" panose="020B0604020202020204" pitchFamily="34" charset="0"/>
              </a:rPr>
              <a:t>K</a:t>
            </a:r>
            <a:r>
              <a:rPr lang="id-ID" sz="2400" dirty="0">
                <a:solidFill>
                  <a:schemeClr val="bg1"/>
                </a:solidFill>
                <a:latin typeface="Arial Rounded MT Bold" panose="020F0704030504030204" pitchFamily="34" charset="0"/>
                <a:cs typeface="Arial" panose="020B0604020202020204" pitchFamily="34" charset="0"/>
              </a:rPr>
              <a:t>)</a:t>
            </a:r>
          </a:p>
        </p:txBody>
      </p:sp>
      <p:sp>
        <p:nvSpPr>
          <p:cNvPr id="55" name="Title 1"/>
          <p:cNvSpPr txBox="1">
            <a:spLocks/>
          </p:cNvSpPr>
          <p:nvPr/>
        </p:nvSpPr>
        <p:spPr>
          <a:xfrm>
            <a:off x="4119281" y="684401"/>
            <a:ext cx="7041777" cy="825912"/>
          </a:xfrm>
          <a:prstGeom prst="rect">
            <a:avLst/>
          </a:prstGeom>
        </p:spPr>
        <p:txBody>
          <a:bodyPr vert="horz" lIns="91440" tIns="45720" rIns="91440" bIns="45720" rtlCol="0" anchor="ctr">
            <a:normAutofit fontScale="90000" lnSpcReduction="100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id-ID" sz="3200" b="1" smtClean="0">
                <a:latin typeface="Arial Rounded MT Bold" panose="020F0704030504030204" pitchFamily="34" charset="0"/>
                <a:cs typeface="Arial" panose="020B0604020202020204" pitchFamily="34" charset="0"/>
              </a:rPr>
              <a:t>PEMAHAMAN</a:t>
            </a:r>
            <a:r>
              <a:rPr lang="en-US" sz="3200" b="1" smtClean="0">
                <a:latin typeface="Arial Rounded MT Bold" panose="020F0704030504030204" pitchFamily="34" charset="0"/>
                <a:cs typeface="Arial" panose="020B0604020202020204" pitchFamily="34" charset="0"/>
              </a:rPr>
              <a:t> KOMPETENSI:</a:t>
            </a:r>
            <a:br>
              <a:rPr lang="en-US" sz="3200" b="1" smtClean="0">
                <a:latin typeface="Arial Rounded MT Bold" panose="020F0704030504030204" pitchFamily="34" charset="0"/>
                <a:cs typeface="Arial" panose="020B0604020202020204" pitchFamily="34" charset="0"/>
              </a:rPr>
            </a:br>
            <a:r>
              <a:rPr lang="id-ID" sz="3200" b="1" smtClean="0">
                <a:solidFill>
                  <a:srgbClr val="FFFF00"/>
                </a:solidFill>
                <a:latin typeface="Arial Rounded MT Bold" panose="020F0704030504030204" pitchFamily="34" charset="0"/>
                <a:cs typeface="Arial" panose="020B0604020202020204" pitchFamily="34" charset="0"/>
              </a:rPr>
              <a:t>SKL, KI</a:t>
            </a:r>
            <a:r>
              <a:rPr lang="en-US" sz="3200" b="1" smtClean="0">
                <a:solidFill>
                  <a:srgbClr val="FFFF00"/>
                </a:solidFill>
                <a:latin typeface="Arial Rounded MT Bold" panose="020F0704030504030204" pitchFamily="34" charset="0"/>
                <a:cs typeface="Arial" panose="020B0604020202020204" pitchFamily="34" charset="0"/>
              </a:rPr>
              <a:t>,</a:t>
            </a:r>
            <a:r>
              <a:rPr lang="id-ID" sz="3200" b="1" smtClean="0">
                <a:solidFill>
                  <a:srgbClr val="FFFF00"/>
                </a:solidFill>
                <a:latin typeface="Arial Rounded MT Bold" panose="020F0704030504030204" pitchFamily="34" charset="0"/>
                <a:cs typeface="Arial" panose="020B0604020202020204" pitchFamily="34" charset="0"/>
              </a:rPr>
              <a:t> dan KD</a:t>
            </a:r>
            <a:endParaRPr lang="en-US" sz="3200" dirty="0">
              <a:solidFill>
                <a:srgbClr val="FFFF00"/>
              </a:solidFill>
              <a:latin typeface="Arial Rounded MT Bold" panose="020F0704030504030204" pitchFamily="34" charset="0"/>
              <a:cs typeface="Arial" panose="020B0604020202020204" pitchFamily="34" charset="0"/>
            </a:endParaRPr>
          </a:p>
        </p:txBody>
      </p:sp>
      <p:grpSp>
        <p:nvGrpSpPr>
          <p:cNvPr id="34" name="Group 33"/>
          <p:cNvGrpSpPr/>
          <p:nvPr/>
        </p:nvGrpSpPr>
        <p:grpSpPr>
          <a:xfrm>
            <a:off x="310109" y="6334391"/>
            <a:ext cx="3968102" cy="540000"/>
            <a:chOff x="310109" y="6334391"/>
            <a:chExt cx="3968102" cy="540000"/>
          </a:xfrm>
        </p:grpSpPr>
        <p:pic>
          <p:nvPicPr>
            <p:cNvPr id="36" name="Picture 35"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38" name="TextBox 37"/>
            <p:cNvSpPr txBox="1"/>
            <p:nvPr/>
          </p:nvSpPr>
          <p:spPr>
            <a:xfrm>
              <a:off x="776931" y="6446619"/>
              <a:ext cx="3501280" cy="338554"/>
            </a:xfrm>
            <a:prstGeom prst="rect">
              <a:avLst/>
            </a:prstGeom>
            <a:noFill/>
          </p:spPr>
          <p:txBody>
            <a:bodyPr wrap="none" rtlCol="0">
              <a:spAutoFit/>
            </a:bodyPr>
            <a:lstStyle/>
            <a:p>
              <a:pPr defTabSz="457200"/>
              <a:r>
                <a:rPr lang="en-US" sz="1600" b="1" i="1" dirty="0">
                  <a:solidFill>
                    <a:srgbClr val="002060"/>
                  </a:solidFill>
                </a:rPr>
                <a:t>Subdit Kurikulum, Direktorat PSMK</a:t>
              </a:r>
            </a:p>
          </p:txBody>
        </p:sp>
      </p:grpSp>
    </p:spTree>
    <p:extLst>
      <p:ext uri="{BB962C8B-B14F-4D97-AF65-F5344CB8AC3E}">
        <p14:creationId xmlns:p14="http://schemas.microsoft.com/office/powerpoint/2010/main" val="2226648799"/>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title"/>
          </p:nvPr>
        </p:nvSpPr>
        <p:spPr>
          <a:xfrm>
            <a:off x="3966881" y="532001"/>
            <a:ext cx="7041777" cy="825912"/>
          </a:xfrm>
        </p:spPr>
        <p:txBody>
          <a:bodyPr>
            <a:normAutofit fontScale="90000"/>
          </a:bodyPr>
          <a:lstStyle/>
          <a:p>
            <a:r>
              <a:rPr lang="id-ID" sz="3200" b="1" dirty="0" smtClean="0">
                <a:latin typeface="Arial Rounded MT Bold" panose="020F0704030504030204" pitchFamily="34" charset="0"/>
                <a:cs typeface="Arial" panose="020B0604020202020204" pitchFamily="34" charset="0"/>
              </a:rPr>
              <a:t>PEMAHAMAN</a:t>
            </a:r>
            <a:r>
              <a:rPr lang="en-US" sz="3200" b="1" dirty="0">
                <a:latin typeface="Arial Rounded MT Bold" panose="020F0704030504030204" pitchFamily="34" charset="0"/>
                <a:cs typeface="Arial" panose="020B0604020202020204" pitchFamily="34" charset="0"/>
              </a:rPr>
              <a:t> </a:t>
            </a:r>
            <a:r>
              <a:rPr lang="en-US" sz="3200" b="1" dirty="0" smtClean="0">
                <a:latin typeface="Arial Rounded MT Bold" panose="020F0704030504030204" pitchFamily="34" charset="0"/>
                <a:cs typeface="Arial" panose="020B0604020202020204" pitchFamily="34" charset="0"/>
              </a:rPr>
              <a:t>KOMPETENSI:</a:t>
            </a:r>
            <a:br>
              <a:rPr lang="en-US" sz="3200" b="1" dirty="0" smtClean="0">
                <a:latin typeface="Arial Rounded MT Bold" panose="020F0704030504030204" pitchFamily="34" charset="0"/>
                <a:cs typeface="Arial" panose="020B0604020202020204" pitchFamily="34" charset="0"/>
              </a:rPr>
            </a:br>
            <a:r>
              <a:rPr lang="id-ID" sz="3200" b="1" dirty="0" smtClean="0">
                <a:solidFill>
                  <a:srgbClr val="FFFF00"/>
                </a:solidFill>
                <a:latin typeface="Arial Rounded MT Bold" panose="020F0704030504030204" pitchFamily="34" charset="0"/>
                <a:cs typeface="Arial" panose="020B0604020202020204" pitchFamily="34" charset="0"/>
              </a:rPr>
              <a:t>SKL</a:t>
            </a:r>
            <a:r>
              <a:rPr lang="id-ID" sz="3200" b="1" dirty="0">
                <a:solidFill>
                  <a:srgbClr val="FFFF00"/>
                </a:solidFill>
                <a:latin typeface="Arial Rounded MT Bold" panose="020F0704030504030204" pitchFamily="34" charset="0"/>
                <a:cs typeface="Arial" panose="020B0604020202020204" pitchFamily="34" charset="0"/>
              </a:rPr>
              <a:t>, </a:t>
            </a:r>
            <a:r>
              <a:rPr lang="id-ID" sz="3200" b="1" dirty="0" smtClean="0">
                <a:solidFill>
                  <a:srgbClr val="FFFF00"/>
                </a:solidFill>
                <a:latin typeface="Arial Rounded MT Bold" panose="020F0704030504030204" pitchFamily="34" charset="0"/>
                <a:cs typeface="Arial" panose="020B0604020202020204" pitchFamily="34" charset="0"/>
              </a:rPr>
              <a:t>KI</a:t>
            </a:r>
            <a:r>
              <a:rPr lang="en-US" sz="3200" b="1" dirty="0" smtClean="0">
                <a:solidFill>
                  <a:srgbClr val="FFFF00"/>
                </a:solidFill>
                <a:latin typeface="Arial Rounded MT Bold" panose="020F0704030504030204" pitchFamily="34" charset="0"/>
                <a:cs typeface="Arial" panose="020B0604020202020204" pitchFamily="34" charset="0"/>
              </a:rPr>
              <a:t>,</a:t>
            </a:r>
            <a:r>
              <a:rPr lang="id-ID" sz="3200" b="1" dirty="0" smtClean="0">
                <a:solidFill>
                  <a:srgbClr val="FFFF00"/>
                </a:solidFill>
                <a:latin typeface="Arial Rounded MT Bold" panose="020F0704030504030204" pitchFamily="34" charset="0"/>
                <a:cs typeface="Arial" panose="020B0604020202020204" pitchFamily="34" charset="0"/>
              </a:rPr>
              <a:t> </a:t>
            </a:r>
            <a:r>
              <a:rPr lang="id-ID" sz="3200" b="1" dirty="0">
                <a:solidFill>
                  <a:srgbClr val="FFFF00"/>
                </a:solidFill>
                <a:latin typeface="Arial Rounded MT Bold" panose="020F0704030504030204" pitchFamily="34" charset="0"/>
                <a:cs typeface="Arial" panose="020B0604020202020204" pitchFamily="34" charset="0"/>
              </a:rPr>
              <a:t>dan </a:t>
            </a:r>
            <a:r>
              <a:rPr lang="id-ID" sz="3200" b="1" dirty="0" smtClean="0">
                <a:solidFill>
                  <a:srgbClr val="FFFF00"/>
                </a:solidFill>
                <a:latin typeface="Arial Rounded MT Bold" panose="020F0704030504030204" pitchFamily="34" charset="0"/>
                <a:cs typeface="Arial" panose="020B0604020202020204" pitchFamily="34" charset="0"/>
              </a:rPr>
              <a:t>KD</a:t>
            </a:r>
            <a:endParaRPr lang="en-US" sz="3200" dirty="0">
              <a:solidFill>
                <a:srgbClr val="FFFF00"/>
              </a:solidFill>
              <a:latin typeface="Arial Rounded MT Bold" panose="020F0704030504030204" pitchFamily="34" charset="0"/>
              <a:cs typeface="Arial" panose="020B0604020202020204" pitchFamily="34" charset="0"/>
            </a:endParaRPr>
          </a:p>
        </p:txBody>
      </p:sp>
      <p:sp>
        <p:nvSpPr>
          <p:cNvPr id="34" name="Content Placeholder 2"/>
          <p:cNvSpPr txBox="1">
            <a:spLocks/>
          </p:cNvSpPr>
          <p:nvPr/>
        </p:nvSpPr>
        <p:spPr>
          <a:xfrm>
            <a:off x="1734671" y="1885278"/>
            <a:ext cx="9386047" cy="402412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gn="just">
              <a:buFont typeface="Arial" panose="020B0604020202020204" pitchFamily="34" charset="0"/>
              <a:buNone/>
            </a:pPr>
            <a:r>
              <a:rPr lang="en-ID" sz="2600" dirty="0" smtClean="0">
                <a:latin typeface="Arial Rounded MT Bold" panose="020F0704030504030204" pitchFamily="34" charset="0"/>
                <a:cs typeface="Arial" panose="020B0604020202020204" pitchFamily="34" charset="0"/>
              </a:rPr>
              <a:t>STANDAR KOMPETENSI LULUSAN</a:t>
            </a:r>
          </a:p>
          <a:p>
            <a:r>
              <a:rPr lang="en-ID" sz="2600" dirty="0" smtClean="0">
                <a:latin typeface="Arial Rounded MT Bold" panose="020F0704030504030204" pitchFamily="34" charset="0"/>
                <a:cs typeface="Arial" panose="020B0604020202020204" pitchFamily="34" charset="0"/>
              </a:rPr>
              <a:t>Standar Kompetensi Lulusan (SKL) Pendidikan Menengah Kejuruan (PMK) adalah </a:t>
            </a:r>
            <a:r>
              <a:rPr lang="en-ID" sz="2600" i="1" dirty="0" smtClean="0">
                <a:solidFill>
                  <a:srgbClr val="FFFF00"/>
                </a:solidFill>
                <a:latin typeface="Arial Rounded MT Bold" panose="020F0704030504030204" pitchFamily="34" charset="0"/>
                <a:cs typeface="Arial" panose="020B0604020202020204" pitchFamily="34" charset="0"/>
              </a:rPr>
              <a:t>kriteria mengenai kualifikasi kemampuan lulusan </a:t>
            </a:r>
            <a:r>
              <a:rPr lang="en-ID" sz="2600" dirty="0" smtClean="0">
                <a:latin typeface="Arial Rounded MT Bold" panose="020F0704030504030204" pitchFamily="34" charset="0"/>
                <a:cs typeface="Arial" panose="020B0604020202020204" pitchFamily="34" charset="0"/>
              </a:rPr>
              <a:t>yang mencakup sikap, pengetahuan, dan keterampilan sesuai dg bidang dan lingkup kerja, yang diharapkan dapat dicapai setelah peserta didik menyelesaikan masa belajar. </a:t>
            </a:r>
          </a:p>
          <a:p>
            <a:r>
              <a:rPr lang="en-ID" sz="2600" dirty="0" smtClean="0">
                <a:latin typeface="Arial Rounded MT Bold" panose="020F0704030504030204" pitchFamily="34" charset="0"/>
                <a:cs typeface="Arial" panose="020B0604020202020204" pitchFamily="34" charset="0"/>
              </a:rPr>
              <a:t>SKL merupakan </a:t>
            </a:r>
            <a:r>
              <a:rPr lang="en-ID" sz="2600" i="1" dirty="0" smtClean="0">
                <a:solidFill>
                  <a:srgbClr val="FFFF00"/>
                </a:solidFill>
                <a:latin typeface="Arial Rounded MT Bold" panose="020F0704030504030204" pitchFamily="34" charset="0"/>
                <a:cs typeface="Arial" panose="020B0604020202020204" pitchFamily="34" charset="0"/>
              </a:rPr>
              <a:t>acuan utama</a:t>
            </a:r>
            <a:r>
              <a:rPr lang="en-ID" sz="2600" dirty="0" smtClean="0">
                <a:latin typeface="Arial Rounded MT Bold" panose="020F0704030504030204" pitchFamily="34" charset="0"/>
                <a:cs typeface="Arial" panose="020B0604020202020204" pitchFamily="34" charset="0"/>
              </a:rPr>
              <a:t> dalam pengembangan Kompetensi Inti (</a:t>
            </a:r>
            <a:r>
              <a:rPr lang="en-ID" sz="2600" dirty="0" smtClean="0">
                <a:solidFill>
                  <a:srgbClr val="FFFF00"/>
                </a:solidFill>
                <a:latin typeface="Arial Rounded MT Bold" panose="020F0704030504030204" pitchFamily="34" charset="0"/>
                <a:cs typeface="Arial" panose="020B0604020202020204" pitchFamily="34" charset="0"/>
              </a:rPr>
              <a:t>KI</a:t>
            </a:r>
            <a:r>
              <a:rPr lang="en-ID" sz="2600" dirty="0" smtClean="0">
                <a:latin typeface="Arial Rounded MT Bold" panose="020F0704030504030204" pitchFamily="34" charset="0"/>
                <a:cs typeface="Arial" panose="020B0604020202020204" pitchFamily="34" charset="0"/>
              </a:rPr>
              <a:t>), selanjutnya Kompetensi Inti dijabarkan </a:t>
            </a:r>
            <a:r>
              <a:rPr lang="en-ID" sz="2600" dirty="0" err="1" smtClean="0">
                <a:latin typeface="Arial Rounded MT Bold" panose="020F0704030504030204" pitchFamily="34" charset="0"/>
                <a:cs typeface="Arial" panose="020B0604020202020204" pitchFamily="34" charset="0"/>
              </a:rPr>
              <a:t>ke</a:t>
            </a:r>
            <a:r>
              <a:rPr lang="en-ID" sz="2600" dirty="0" smtClean="0">
                <a:latin typeface="Arial Rounded MT Bold" panose="020F0704030504030204" pitchFamily="34" charset="0"/>
                <a:cs typeface="Arial" panose="020B0604020202020204" pitchFamily="34" charset="0"/>
              </a:rPr>
              <a:t> dalam Kompetensi Dasar (</a:t>
            </a:r>
            <a:r>
              <a:rPr lang="en-ID" sz="2600" dirty="0" smtClean="0">
                <a:solidFill>
                  <a:srgbClr val="FFFF00"/>
                </a:solidFill>
                <a:latin typeface="Arial Rounded MT Bold" panose="020F0704030504030204" pitchFamily="34" charset="0"/>
                <a:cs typeface="Arial" panose="020B0604020202020204" pitchFamily="34" charset="0"/>
              </a:rPr>
              <a:t>KD</a:t>
            </a:r>
            <a:r>
              <a:rPr lang="en-ID" sz="2600" dirty="0" smtClean="0">
                <a:latin typeface="Arial Rounded MT Bold" panose="020F0704030504030204" pitchFamily="34" charset="0"/>
                <a:cs typeface="Arial" panose="020B0604020202020204" pitchFamily="34" charset="0"/>
              </a:rPr>
              <a:t>).</a:t>
            </a:r>
          </a:p>
        </p:txBody>
      </p:sp>
      <p:grpSp>
        <p:nvGrpSpPr>
          <p:cNvPr id="4" name="Group 3"/>
          <p:cNvGrpSpPr/>
          <p:nvPr/>
        </p:nvGrpSpPr>
        <p:grpSpPr>
          <a:xfrm>
            <a:off x="310109" y="6334391"/>
            <a:ext cx="3968102" cy="540000"/>
            <a:chOff x="310109" y="6334391"/>
            <a:chExt cx="3968102" cy="540000"/>
          </a:xfrm>
        </p:grpSpPr>
        <p:pic>
          <p:nvPicPr>
            <p:cNvPr id="5" name="Picture 4"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6" name="TextBox 5"/>
            <p:cNvSpPr txBox="1"/>
            <p:nvPr/>
          </p:nvSpPr>
          <p:spPr>
            <a:xfrm>
              <a:off x="776931" y="6446619"/>
              <a:ext cx="3501280" cy="338554"/>
            </a:xfrm>
            <a:prstGeom prst="rect">
              <a:avLst/>
            </a:prstGeom>
            <a:noFill/>
          </p:spPr>
          <p:txBody>
            <a:bodyPr wrap="none" rtlCol="0">
              <a:spAutoFit/>
            </a:bodyPr>
            <a:lstStyle/>
            <a:p>
              <a:pPr defTabSz="457200"/>
              <a:r>
                <a:rPr lang="en-US" sz="1600" b="1" i="1" dirty="0">
                  <a:solidFill>
                    <a:srgbClr val="002060"/>
                  </a:solidFill>
                </a:rPr>
                <a:t>Subdit Kurikulum, Direktorat PSMK</a:t>
              </a:r>
            </a:p>
          </p:txBody>
        </p:sp>
      </p:grpSp>
    </p:spTree>
    <p:extLst>
      <p:ext uri="{BB962C8B-B14F-4D97-AF65-F5344CB8AC3E}">
        <p14:creationId xmlns:p14="http://schemas.microsoft.com/office/powerpoint/2010/main" val="1618739164"/>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895600" y="683691"/>
            <a:ext cx="8610600" cy="1118215"/>
          </a:xfrm>
        </p:spPr>
        <p:txBody>
          <a:bodyPr>
            <a:noAutofit/>
          </a:bodyPr>
          <a:lstStyle/>
          <a:p>
            <a:r>
              <a:rPr lang="en-US" sz="2800" b="1" dirty="0">
                <a:latin typeface="Arial Rounded MT Bold" panose="020F0704030504030204" pitchFamily="34" charset="0"/>
                <a:cs typeface="Arial" panose="020B0604020202020204" pitchFamily="34" charset="0"/>
              </a:rPr>
              <a:t>Program Pendidikan </a:t>
            </a:r>
            <a:r>
              <a:rPr lang="id-ID" sz="2800" b="1" dirty="0">
                <a:latin typeface="Arial Rounded MT Bold" panose="020F0704030504030204" pitchFamily="34" charset="0"/>
                <a:cs typeface="Arial" panose="020B0604020202020204" pitchFamily="34" charset="0"/>
              </a:rPr>
              <a:t>dan </a:t>
            </a:r>
            <a:r>
              <a:rPr lang="en-US" sz="2800" b="1" dirty="0">
                <a:latin typeface="Arial Rounded MT Bold" panose="020F0704030504030204" pitchFamily="34" charset="0"/>
                <a:cs typeface="Arial" panose="020B0604020202020204" pitchFamily="34" charset="0"/>
              </a:rPr>
              <a:t>Kesetaraan Jenjang Kualifikasi Lulusan PMK</a:t>
            </a:r>
          </a:p>
        </p:txBody>
      </p:sp>
      <p:graphicFrame>
        <p:nvGraphicFramePr>
          <p:cNvPr id="6" name="Content Placeholder 3"/>
          <p:cNvGraphicFramePr>
            <a:graphicFrameLocks/>
          </p:cNvGraphicFramePr>
          <p:nvPr>
            <p:extLst>
              <p:ext uri="{D42A27DB-BD31-4B8C-83A1-F6EECF244321}">
                <p14:modId xmlns:p14="http://schemas.microsoft.com/office/powerpoint/2010/main" val="2429327728"/>
              </p:ext>
            </p:extLst>
          </p:nvPr>
        </p:nvGraphicFramePr>
        <p:xfrm>
          <a:off x="1345413" y="3308080"/>
          <a:ext cx="9986211" cy="2057296"/>
        </p:xfrm>
        <a:graphic>
          <a:graphicData uri="http://schemas.openxmlformats.org/drawingml/2006/table">
            <a:tbl>
              <a:tblPr>
                <a:tableStyleId>{616DA210-FB5B-4158-B5E0-FEB733F419BA}</a:tableStyleId>
              </a:tblPr>
              <a:tblGrid>
                <a:gridCol w="866274">
                  <a:extLst>
                    <a:ext uri="{9D8B030D-6E8A-4147-A177-3AD203B41FA5}">
                      <a16:colId xmlns="" xmlns:a16="http://schemas.microsoft.com/office/drawing/2014/main" val="20000"/>
                    </a:ext>
                  </a:extLst>
                </a:gridCol>
                <a:gridCol w="3464911">
                  <a:extLst>
                    <a:ext uri="{9D8B030D-6E8A-4147-A177-3AD203B41FA5}">
                      <a16:colId xmlns="" xmlns:a16="http://schemas.microsoft.com/office/drawing/2014/main" val="20001"/>
                    </a:ext>
                  </a:extLst>
                </a:gridCol>
                <a:gridCol w="5655026">
                  <a:extLst>
                    <a:ext uri="{9D8B030D-6E8A-4147-A177-3AD203B41FA5}">
                      <a16:colId xmlns="" xmlns:a16="http://schemas.microsoft.com/office/drawing/2014/main" val="20002"/>
                    </a:ext>
                  </a:extLst>
                </a:gridCol>
              </a:tblGrid>
              <a:tr h="872786">
                <a:tc>
                  <a:txBody>
                    <a:bodyPr/>
                    <a:lstStyle/>
                    <a:p>
                      <a:pPr marL="0" marR="0" algn="ctr">
                        <a:lnSpc>
                          <a:spcPct val="90000"/>
                        </a:lnSpc>
                        <a:spcBef>
                          <a:spcPts val="0"/>
                        </a:spcBef>
                        <a:spcAft>
                          <a:spcPts val="0"/>
                        </a:spcAft>
                      </a:pPr>
                      <a:r>
                        <a:rPr lang="id-ID" sz="2800" dirty="0">
                          <a:effectLst/>
                          <a:latin typeface="Arial Rounded MT Bold" panose="020F0704030504030204" pitchFamily="34" charset="0"/>
                        </a:rPr>
                        <a:t>No</a:t>
                      </a:r>
                      <a:r>
                        <a:rPr lang="en-US" sz="2800" dirty="0">
                          <a:effectLst/>
                          <a:latin typeface="Arial Rounded MT Bold" panose="020F0704030504030204" pitchFamily="34" charset="0"/>
                        </a:rPr>
                        <a:t>.</a:t>
                      </a:r>
                      <a:endParaRPr lang="en-US" sz="2800" b="1" dirty="0">
                        <a:effectLst/>
                        <a:latin typeface="Arial Rounded MT Bold" panose="020F0704030504030204" pitchFamily="34" charset="0"/>
                        <a:ea typeface="Calibri"/>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prst="cross"/>
                      <a:lightRig rig="flood" dir="t"/>
                    </a:cell3D>
                  </a:tcPr>
                </a:tc>
                <a:tc>
                  <a:txBody>
                    <a:bodyPr/>
                    <a:lstStyle/>
                    <a:p>
                      <a:pPr marL="0" marR="0" algn="ctr">
                        <a:lnSpc>
                          <a:spcPct val="90000"/>
                        </a:lnSpc>
                        <a:spcBef>
                          <a:spcPts val="0"/>
                        </a:spcBef>
                        <a:spcAft>
                          <a:spcPts val="0"/>
                        </a:spcAft>
                      </a:pPr>
                      <a:r>
                        <a:rPr lang="en-US" sz="2800" dirty="0">
                          <a:effectLst/>
                          <a:latin typeface="Arial Rounded MT Bold" panose="020F0704030504030204" pitchFamily="34" charset="0"/>
                        </a:rPr>
                        <a:t>Program</a:t>
                      </a:r>
                      <a:r>
                        <a:rPr lang="id-ID" sz="2800" dirty="0">
                          <a:effectLst/>
                          <a:latin typeface="Arial Rounded MT Bold" panose="020F0704030504030204" pitchFamily="34" charset="0"/>
                        </a:rPr>
                        <a:t> Pendidikan </a:t>
                      </a:r>
                      <a:endParaRPr lang="en-US" sz="2800" b="1" dirty="0">
                        <a:effectLst/>
                        <a:latin typeface="Arial Rounded MT Bold" panose="020F0704030504030204" pitchFamily="34" charset="0"/>
                        <a:ea typeface="Calibri"/>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90000"/>
                        </a:lnSpc>
                        <a:spcBef>
                          <a:spcPts val="0"/>
                        </a:spcBef>
                        <a:spcAft>
                          <a:spcPts val="0"/>
                        </a:spcAft>
                      </a:pPr>
                      <a:r>
                        <a:rPr lang="en-US" sz="2800" dirty="0">
                          <a:effectLst/>
                          <a:latin typeface="Arial Rounded MT Bold" panose="020F0704030504030204" pitchFamily="34" charset="0"/>
                        </a:rPr>
                        <a:t>Kesetaraan Jenjang Kualifikasi</a:t>
                      </a:r>
                      <a:endParaRPr lang="en-US" sz="2800" b="1" dirty="0">
                        <a:effectLst/>
                        <a:latin typeface="Arial Rounded MT Bold" panose="020F0704030504030204" pitchFamily="34" charset="0"/>
                        <a:ea typeface="Calibri"/>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637523">
                <a:tc>
                  <a:txBody>
                    <a:bodyPr/>
                    <a:lstStyle/>
                    <a:p>
                      <a:pPr marL="0" marR="0" algn="ctr">
                        <a:lnSpc>
                          <a:spcPct val="115000"/>
                        </a:lnSpc>
                        <a:spcBef>
                          <a:spcPts val="0"/>
                        </a:spcBef>
                        <a:spcAft>
                          <a:spcPts val="0"/>
                        </a:spcAft>
                      </a:pPr>
                      <a:r>
                        <a:rPr lang="en-US" sz="2800">
                          <a:effectLst/>
                          <a:latin typeface="Arial Rounded MT Bold" panose="020F0704030504030204" pitchFamily="34" charset="0"/>
                        </a:rPr>
                        <a:t>1.</a:t>
                      </a:r>
                      <a:endParaRPr lang="en-US" sz="2800">
                        <a:effectLst/>
                        <a:latin typeface="Arial Rounded MT Bold" panose="020F0704030504030204" pitchFamily="34" charset="0"/>
                        <a:ea typeface="Calibri"/>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prst="cross"/>
                      <a:lightRig rig="flood" dir="t"/>
                    </a:cell3D>
                  </a:tcPr>
                </a:tc>
                <a:tc>
                  <a:txBody>
                    <a:bodyPr/>
                    <a:lstStyle/>
                    <a:p>
                      <a:pPr marL="0" marR="0" algn="ctr">
                        <a:lnSpc>
                          <a:spcPct val="115000"/>
                        </a:lnSpc>
                        <a:spcBef>
                          <a:spcPts val="0"/>
                        </a:spcBef>
                        <a:spcAft>
                          <a:spcPts val="0"/>
                        </a:spcAft>
                      </a:pPr>
                      <a:r>
                        <a:rPr lang="en-US" sz="2800" dirty="0">
                          <a:effectLst/>
                          <a:latin typeface="Arial Rounded MT Bold" panose="020F0704030504030204" pitchFamily="34" charset="0"/>
                        </a:rPr>
                        <a:t>3 Tahun</a:t>
                      </a:r>
                      <a:endParaRPr lang="en-US" sz="2800" dirty="0">
                        <a:effectLst/>
                        <a:latin typeface="Arial Rounded MT Bold" panose="020F0704030504030204" pitchFamily="34" charset="0"/>
                        <a:ea typeface="Calibri"/>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370840" algn="ctr">
                        <a:lnSpc>
                          <a:spcPct val="115000"/>
                        </a:lnSpc>
                        <a:spcBef>
                          <a:spcPts val="0"/>
                        </a:spcBef>
                        <a:spcAft>
                          <a:spcPts val="0"/>
                        </a:spcAft>
                      </a:pPr>
                      <a:r>
                        <a:rPr lang="en-US" sz="2800" dirty="0" err="1">
                          <a:effectLst/>
                          <a:latin typeface="Arial Rounded MT Bold" panose="020F0704030504030204" pitchFamily="34" charset="0"/>
                        </a:rPr>
                        <a:t>Jenjang</a:t>
                      </a:r>
                      <a:r>
                        <a:rPr lang="en-US" sz="2800" dirty="0">
                          <a:effectLst/>
                          <a:latin typeface="Arial Rounded MT Bold" panose="020F0704030504030204" pitchFamily="34" charset="0"/>
                        </a:rPr>
                        <a:t> </a:t>
                      </a:r>
                      <a:r>
                        <a:rPr lang="en-US" sz="2800" dirty="0">
                          <a:solidFill>
                            <a:srgbClr val="FFFF00"/>
                          </a:solidFill>
                          <a:effectLst/>
                          <a:latin typeface="Arial Rounded MT Bold" panose="020F0704030504030204" pitchFamily="34" charset="0"/>
                        </a:rPr>
                        <a:t>2 </a:t>
                      </a:r>
                      <a:r>
                        <a:rPr lang="en-US" sz="2800" dirty="0" err="1">
                          <a:effectLst/>
                          <a:latin typeface="Arial Rounded MT Bold" panose="020F0704030504030204" pitchFamily="34" charset="0"/>
                        </a:rPr>
                        <a:t>pada</a:t>
                      </a:r>
                      <a:r>
                        <a:rPr lang="en-US" sz="2800" dirty="0">
                          <a:effectLst/>
                          <a:latin typeface="Arial Rounded MT Bold" panose="020F0704030504030204" pitchFamily="34" charset="0"/>
                        </a:rPr>
                        <a:t> </a:t>
                      </a:r>
                      <a:r>
                        <a:rPr lang="en-US" sz="2800" dirty="0">
                          <a:solidFill>
                            <a:srgbClr val="FFFF00"/>
                          </a:solidFill>
                          <a:effectLst/>
                          <a:latin typeface="Arial Rounded MT Bold" panose="020F0704030504030204" pitchFamily="34" charset="0"/>
                        </a:rPr>
                        <a:t>KKNI</a:t>
                      </a:r>
                      <a:endParaRPr lang="en-US" sz="2800" dirty="0">
                        <a:solidFill>
                          <a:srgbClr val="FFFF00"/>
                        </a:solidFill>
                        <a:effectLst/>
                        <a:latin typeface="Arial Rounded MT Bold" panose="020F0704030504030204" pitchFamily="34" charset="0"/>
                        <a:ea typeface="Calibri"/>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546987">
                <a:tc>
                  <a:txBody>
                    <a:bodyPr/>
                    <a:lstStyle/>
                    <a:p>
                      <a:pPr marL="0" marR="0" algn="ctr">
                        <a:lnSpc>
                          <a:spcPct val="115000"/>
                        </a:lnSpc>
                        <a:spcBef>
                          <a:spcPts val="0"/>
                        </a:spcBef>
                        <a:spcAft>
                          <a:spcPts val="0"/>
                        </a:spcAft>
                      </a:pPr>
                      <a:r>
                        <a:rPr lang="en-US" sz="2800" dirty="0">
                          <a:effectLst/>
                          <a:latin typeface="Arial Rounded MT Bold" panose="020F0704030504030204" pitchFamily="34" charset="0"/>
                        </a:rPr>
                        <a:t>2.</a:t>
                      </a:r>
                      <a:endParaRPr lang="en-US" sz="2800" dirty="0">
                        <a:effectLst/>
                        <a:latin typeface="Arial Rounded MT Bold" panose="020F0704030504030204" pitchFamily="34" charset="0"/>
                        <a:ea typeface="Calibri"/>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prst="cross"/>
                      <a:lightRig rig="flood" dir="t"/>
                    </a:cell3D>
                  </a:tcPr>
                </a:tc>
                <a:tc>
                  <a:txBody>
                    <a:bodyPr/>
                    <a:lstStyle/>
                    <a:p>
                      <a:pPr marL="0" marR="0" algn="ctr">
                        <a:lnSpc>
                          <a:spcPct val="115000"/>
                        </a:lnSpc>
                        <a:spcBef>
                          <a:spcPts val="0"/>
                        </a:spcBef>
                        <a:spcAft>
                          <a:spcPts val="0"/>
                        </a:spcAft>
                      </a:pPr>
                      <a:r>
                        <a:rPr lang="en-US" sz="2800" dirty="0">
                          <a:effectLst/>
                          <a:latin typeface="Arial Rounded MT Bold" panose="020F0704030504030204" pitchFamily="34" charset="0"/>
                        </a:rPr>
                        <a:t>4 Tahun </a:t>
                      </a:r>
                      <a:endParaRPr lang="en-US" sz="2800" dirty="0">
                        <a:effectLst/>
                        <a:latin typeface="Arial Rounded MT Bold" panose="020F0704030504030204" pitchFamily="34" charset="0"/>
                        <a:ea typeface="Calibri"/>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370840" algn="ctr">
                        <a:lnSpc>
                          <a:spcPct val="115000"/>
                        </a:lnSpc>
                        <a:spcBef>
                          <a:spcPts val="0"/>
                        </a:spcBef>
                        <a:spcAft>
                          <a:spcPts val="0"/>
                        </a:spcAft>
                      </a:pPr>
                      <a:r>
                        <a:rPr lang="en-US" sz="2800" dirty="0">
                          <a:effectLst/>
                          <a:latin typeface="Arial Rounded MT Bold" panose="020F0704030504030204" pitchFamily="34" charset="0"/>
                        </a:rPr>
                        <a:t>Jenjang </a:t>
                      </a:r>
                      <a:r>
                        <a:rPr lang="en-US" sz="2800" dirty="0">
                          <a:solidFill>
                            <a:srgbClr val="FFFF00"/>
                          </a:solidFill>
                          <a:effectLst/>
                          <a:latin typeface="Arial Rounded MT Bold" panose="020F0704030504030204" pitchFamily="34" charset="0"/>
                        </a:rPr>
                        <a:t>3 </a:t>
                      </a:r>
                      <a:r>
                        <a:rPr lang="en-US" sz="2800" dirty="0">
                          <a:effectLst/>
                          <a:latin typeface="Arial Rounded MT Bold" panose="020F0704030504030204" pitchFamily="34" charset="0"/>
                        </a:rPr>
                        <a:t>pada </a:t>
                      </a:r>
                      <a:r>
                        <a:rPr lang="en-US" sz="2800" dirty="0">
                          <a:solidFill>
                            <a:srgbClr val="FFFF00"/>
                          </a:solidFill>
                          <a:effectLst/>
                          <a:latin typeface="Arial Rounded MT Bold" panose="020F0704030504030204" pitchFamily="34" charset="0"/>
                        </a:rPr>
                        <a:t>KKNI</a:t>
                      </a:r>
                      <a:endParaRPr lang="en-US" sz="2800" dirty="0">
                        <a:solidFill>
                          <a:srgbClr val="FFFF00"/>
                        </a:solidFill>
                        <a:effectLst/>
                        <a:latin typeface="Arial Rounded MT Bold" panose="020F0704030504030204" pitchFamily="34" charset="0"/>
                        <a:ea typeface="Calibri"/>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
        <p:nvSpPr>
          <p:cNvPr id="7" name="Rectangle 6"/>
          <p:cNvSpPr/>
          <p:nvPr/>
        </p:nvSpPr>
        <p:spPr>
          <a:xfrm>
            <a:off x="2652370" y="1842247"/>
            <a:ext cx="8938992" cy="1255728"/>
          </a:xfrm>
          <a:prstGeom prst="rect">
            <a:avLst/>
          </a:prstGeom>
        </p:spPr>
        <p:txBody>
          <a:bodyPr wrap="square">
            <a:spAutoFit/>
          </a:bodyPr>
          <a:lstStyle/>
          <a:p>
            <a:pPr>
              <a:lnSpc>
                <a:spcPct val="90000"/>
              </a:lnSpc>
            </a:pPr>
            <a:r>
              <a:rPr lang="en-US" sz="2800" dirty="0">
                <a:latin typeface="Arial Rounded MT Bold" panose="020F0704030504030204" pitchFamily="34" charset="0"/>
                <a:cs typeface="Arial" panose="020B0604020202020204" pitchFamily="34" charset="0"/>
              </a:rPr>
              <a:t>P</a:t>
            </a:r>
            <a:r>
              <a:rPr lang="id-ID" sz="2800" dirty="0">
                <a:latin typeface="Arial Rounded MT Bold" panose="020F0704030504030204" pitchFamily="34" charset="0"/>
                <a:cs typeface="Arial" panose="020B0604020202020204" pitchFamily="34" charset="0"/>
              </a:rPr>
              <a:t>encapaian </a:t>
            </a:r>
            <a:r>
              <a:rPr lang="en-US" sz="2800" dirty="0">
                <a:latin typeface="Arial Rounded MT Bold" panose="020F0704030504030204" pitchFamily="34" charset="0"/>
                <a:cs typeface="Arial" panose="020B0604020202020204" pitchFamily="34" charset="0"/>
              </a:rPr>
              <a:t>tingkat kompetensi lulusan Pendidikan Menengah Kejuruan dilaksanakan melalui program pendidikan 3 tahun dan 4 </a:t>
            </a:r>
            <a:r>
              <a:rPr lang="en-US" sz="2800" dirty="0" smtClean="0">
                <a:latin typeface="Arial Rounded MT Bold" panose="020F0704030504030204" pitchFamily="34" charset="0"/>
                <a:cs typeface="Arial" panose="020B0604020202020204" pitchFamily="34" charset="0"/>
              </a:rPr>
              <a:t>tahun`</a:t>
            </a:r>
            <a:endParaRPr lang="en-US" sz="2800" dirty="0">
              <a:latin typeface="Arial Rounded MT Bold" panose="020F0704030504030204" pitchFamily="34" charset="0"/>
              <a:cs typeface="Arial" panose="020B0604020202020204" pitchFamily="34" charset="0"/>
            </a:endParaRPr>
          </a:p>
        </p:txBody>
      </p:sp>
      <p:grpSp>
        <p:nvGrpSpPr>
          <p:cNvPr id="8" name="Group 7"/>
          <p:cNvGrpSpPr/>
          <p:nvPr/>
        </p:nvGrpSpPr>
        <p:grpSpPr>
          <a:xfrm>
            <a:off x="310109" y="6347838"/>
            <a:ext cx="3968102" cy="540000"/>
            <a:chOff x="310109" y="6334391"/>
            <a:chExt cx="3968102" cy="540000"/>
          </a:xfrm>
        </p:grpSpPr>
        <p:pic>
          <p:nvPicPr>
            <p:cNvPr id="9" name="Picture 8"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10" name="TextBox 9"/>
            <p:cNvSpPr txBox="1"/>
            <p:nvPr/>
          </p:nvSpPr>
          <p:spPr>
            <a:xfrm>
              <a:off x="776931" y="6446619"/>
              <a:ext cx="3501280" cy="338554"/>
            </a:xfrm>
            <a:prstGeom prst="rect">
              <a:avLst/>
            </a:prstGeom>
            <a:noFill/>
          </p:spPr>
          <p:txBody>
            <a:bodyPr wrap="none" rtlCol="0">
              <a:spAutoFit/>
            </a:bodyPr>
            <a:lstStyle/>
            <a:p>
              <a:pPr defTabSz="457200"/>
              <a:r>
                <a:rPr lang="en-US" sz="1600" b="1" i="1" dirty="0">
                  <a:solidFill>
                    <a:srgbClr val="002060"/>
                  </a:solidFill>
                </a:rPr>
                <a:t>Subdit Kurikulum, Direktorat PSMK</a:t>
              </a:r>
            </a:p>
          </p:txBody>
        </p:sp>
      </p:grpSp>
    </p:spTree>
    <p:extLst>
      <p:ext uri="{BB962C8B-B14F-4D97-AF65-F5344CB8AC3E}">
        <p14:creationId xmlns:p14="http://schemas.microsoft.com/office/powerpoint/2010/main" val="3772509322"/>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586791" y="798347"/>
            <a:ext cx="8390022" cy="679414"/>
          </a:xfrm>
        </p:spPr>
        <p:txBody>
          <a:bodyPr>
            <a:noAutofit/>
          </a:bodyPr>
          <a:lstStyle/>
          <a:p>
            <a:r>
              <a:rPr lang="en-US" sz="2800" b="1" dirty="0">
                <a:latin typeface="Arial Rounded MT Bold" panose="020F0704030504030204" pitchFamily="34" charset="0"/>
                <a:cs typeface="Arial" panose="020B0604020202020204" pitchFamily="34" charset="0"/>
              </a:rPr>
              <a:t>STANDAR KOMPETENSI </a:t>
            </a:r>
            <a:r>
              <a:rPr lang="en-US" sz="2800" b="1" dirty="0" smtClean="0">
                <a:latin typeface="Arial Rounded MT Bold" panose="020F0704030504030204" pitchFamily="34" charset="0"/>
                <a:cs typeface="Arial" panose="020B0604020202020204" pitchFamily="34" charset="0"/>
              </a:rPr>
              <a:t>LULUSAN</a:t>
            </a:r>
            <a:br>
              <a:rPr lang="en-US" sz="2800" b="1" dirty="0" smtClean="0">
                <a:latin typeface="Arial Rounded MT Bold" panose="020F0704030504030204" pitchFamily="34" charset="0"/>
                <a:cs typeface="Arial" panose="020B0604020202020204" pitchFamily="34" charset="0"/>
              </a:rPr>
            </a:br>
            <a:r>
              <a:rPr lang="en-US" sz="2800" b="1" dirty="0" smtClean="0">
                <a:latin typeface="Arial Rounded MT Bold" panose="020F0704030504030204" pitchFamily="34" charset="0"/>
                <a:cs typeface="Arial" panose="020B0604020202020204" pitchFamily="34" charset="0"/>
              </a:rPr>
              <a:t>SMK/MAK: </a:t>
            </a:r>
            <a:r>
              <a:rPr lang="en-US" sz="2800" b="1" cap="none" dirty="0" smtClean="0">
                <a:latin typeface="Arial Rounded MT Bold" panose="020F0704030504030204" pitchFamily="34" charset="0"/>
                <a:cs typeface="Arial" panose="020B0604020202020204" pitchFamily="34" charset="0"/>
              </a:rPr>
              <a:t>Dimensi Sikap</a:t>
            </a:r>
            <a:endParaRPr lang="en-US" sz="2800" dirty="0">
              <a:latin typeface="Arial Rounded MT Bold" panose="020F0704030504030204" pitchFamily="34" charset="0"/>
              <a:cs typeface="Arial" panose="020B0604020202020204" pitchFamily="34" charset="0"/>
            </a:endParaRPr>
          </a:p>
        </p:txBody>
      </p:sp>
      <p:graphicFrame>
        <p:nvGraphicFramePr>
          <p:cNvPr id="9" name="Content Placeholder 5"/>
          <p:cNvGraphicFramePr>
            <a:graphicFrameLocks/>
          </p:cNvGraphicFramePr>
          <p:nvPr>
            <p:extLst>
              <p:ext uri="{D42A27DB-BD31-4B8C-83A1-F6EECF244321}">
                <p14:modId xmlns:p14="http://schemas.microsoft.com/office/powerpoint/2010/main" val="2956034826"/>
              </p:ext>
            </p:extLst>
          </p:nvPr>
        </p:nvGraphicFramePr>
        <p:xfrm>
          <a:off x="793376" y="1675933"/>
          <a:ext cx="11107271" cy="4455926"/>
        </p:xfrm>
        <a:graphic>
          <a:graphicData uri="http://schemas.openxmlformats.org/drawingml/2006/table">
            <a:tbl>
              <a:tblPr firstRow="1" firstCol="1" bandRow="1">
                <a:tableStyleId>{5C22544A-7EE6-4342-B048-85BDC9FD1C3A}</a:tableStyleId>
              </a:tblPr>
              <a:tblGrid>
                <a:gridCol w="5615836">
                  <a:extLst>
                    <a:ext uri="{9D8B030D-6E8A-4147-A177-3AD203B41FA5}">
                      <a16:colId xmlns="" xmlns:a16="http://schemas.microsoft.com/office/drawing/2014/main" val="20000"/>
                    </a:ext>
                  </a:extLst>
                </a:gridCol>
                <a:gridCol w="5491435">
                  <a:extLst>
                    <a:ext uri="{9D8B030D-6E8A-4147-A177-3AD203B41FA5}">
                      <a16:colId xmlns="" xmlns:a16="http://schemas.microsoft.com/office/drawing/2014/main" val="20001"/>
                    </a:ext>
                  </a:extLst>
                </a:gridCol>
              </a:tblGrid>
              <a:tr h="491140">
                <a:tc>
                  <a:txBody>
                    <a:bodyPr/>
                    <a:lstStyle/>
                    <a:p>
                      <a:pPr marL="0" marR="0" algn="ctr">
                        <a:lnSpc>
                          <a:spcPct val="80000"/>
                        </a:lnSpc>
                        <a:spcBef>
                          <a:spcPts val="0"/>
                        </a:spcBef>
                        <a:spcAft>
                          <a:spcPts val="0"/>
                        </a:spcAft>
                      </a:pPr>
                      <a:r>
                        <a:rPr lang="en-ID" sz="1800" b="0" dirty="0">
                          <a:solidFill>
                            <a:schemeClr val="bg1"/>
                          </a:solidFill>
                          <a:effectLst/>
                          <a:latin typeface="Arial Rounded MT Bold" panose="020F0704030504030204" pitchFamily="34" charset="0"/>
                          <a:cs typeface="Arial" panose="020B0604020202020204" pitchFamily="34" charset="0"/>
                        </a:rPr>
                        <a:t>Kompetensi Lulusan</a:t>
                      </a:r>
                      <a:endParaRPr lang="en-US" sz="1800" b="0" dirty="0">
                        <a:solidFill>
                          <a:schemeClr val="bg1"/>
                        </a:solidFill>
                        <a:effectLst/>
                        <a:latin typeface="Arial Rounded MT Bold" panose="020F0704030504030204" pitchFamily="34" charset="0"/>
                        <a:cs typeface="Arial" panose="020B0604020202020204" pitchFamily="34" charset="0"/>
                      </a:endParaRPr>
                    </a:p>
                    <a:p>
                      <a:pPr marL="0" marR="0" algn="ctr">
                        <a:lnSpc>
                          <a:spcPct val="80000"/>
                        </a:lnSpc>
                        <a:spcBef>
                          <a:spcPts val="0"/>
                        </a:spcBef>
                        <a:spcAft>
                          <a:spcPts val="0"/>
                        </a:spcAft>
                      </a:pPr>
                      <a:r>
                        <a:rPr lang="en-ID" sz="1800" b="0" dirty="0">
                          <a:solidFill>
                            <a:schemeClr val="bg1"/>
                          </a:solidFill>
                          <a:effectLst/>
                          <a:latin typeface="Arial Rounded MT Bold" panose="020F0704030504030204" pitchFamily="34" charset="0"/>
                          <a:cs typeface="Arial" panose="020B0604020202020204" pitchFamily="34" charset="0"/>
                        </a:rPr>
                        <a:t>Program Pendidikan 3 Tahun</a:t>
                      </a:r>
                      <a:endParaRPr lang="en-US" sz="1800" b="0" dirty="0">
                        <a:solidFill>
                          <a:schemeClr val="bg1"/>
                        </a:solidFill>
                        <a:effectLst/>
                        <a:latin typeface="Arial Rounded MT Bold" panose="020F0704030504030204" pitchFamily="34" charset="0"/>
                        <a:ea typeface="Calibri"/>
                        <a:cs typeface="Arial" panose="020B0604020202020204" pitchFamily="34" charset="0"/>
                      </a:endParaRPr>
                    </a:p>
                  </a:txBody>
                  <a:tcPr marL="68580" marR="68580" marT="0" marB="0"/>
                </a:tc>
                <a:tc>
                  <a:txBody>
                    <a:bodyPr/>
                    <a:lstStyle/>
                    <a:p>
                      <a:pPr marL="0" marR="0" algn="ctr">
                        <a:lnSpc>
                          <a:spcPct val="80000"/>
                        </a:lnSpc>
                        <a:spcBef>
                          <a:spcPts val="0"/>
                        </a:spcBef>
                        <a:spcAft>
                          <a:spcPts val="0"/>
                        </a:spcAft>
                      </a:pPr>
                      <a:r>
                        <a:rPr lang="en-ID" sz="1800" b="0" dirty="0">
                          <a:solidFill>
                            <a:schemeClr val="bg1"/>
                          </a:solidFill>
                          <a:effectLst/>
                          <a:latin typeface="Arial Rounded MT Bold" panose="020F0704030504030204" pitchFamily="34" charset="0"/>
                          <a:cs typeface="Arial" panose="020B0604020202020204" pitchFamily="34" charset="0"/>
                        </a:rPr>
                        <a:t>Kompetensi Lulusan</a:t>
                      </a:r>
                      <a:endParaRPr lang="en-US" sz="1800" b="0" dirty="0">
                        <a:solidFill>
                          <a:schemeClr val="bg1"/>
                        </a:solidFill>
                        <a:effectLst/>
                        <a:latin typeface="Arial Rounded MT Bold" panose="020F0704030504030204" pitchFamily="34" charset="0"/>
                        <a:cs typeface="Arial" panose="020B0604020202020204" pitchFamily="34" charset="0"/>
                      </a:endParaRPr>
                    </a:p>
                    <a:p>
                      <a:pPr marL="0" marR="0" algn="ctr">
                        <a:lnSpc>
                          <a:spcPct val="80000"/>
                        </a:lnSpc>
                        <a:spcBef>
                          <a:spcPts val="0"/>
                        </a:spcBef>
                        <a:spcAft>
                          <a:spcPts val="0"/>
                        </a:spcAft>
                      </a:pPr>
                      <a:r>
                        <a:rPr lang="en-ID" sz="1800" b="0" dirty="0">
                          <a:solidFill>
                            <a:schemeClr val="bg1"/>
                          </a:solidFill>
                          <a:effectLst/>
                          <a:latin typeface="Arial Rounded MT Bold" panose="020F0704030504030204" pitchFamily="34" charset="0"/>
                          <a:cs typeface="Arial" panose="020B0604020202020204" pitchFamily="34" charset="0"/>
                        </a:rPr>
                        <a:t>Program Pendidikan 4 Tahun</a:t>
                      </a:r>
                      <a:endParaRPr lang="en-US" sz="1800" b="0" dirty="0">
                        <a:solidFill>
                          <a:schemeClr val="bg1"/>
                        </a:solidFill>
                        <a:effectLst/>
                        <a:latin typeface="Arial Rounded MT Bold" panose="020F0704030504030204" pitchFamily="34" charset="0"/>
                        <a:ea typeface="Calibri"/>
                        <a:cs typeface="Arial" panose="020B0604020202020204" pitchFamily="34" charset="0"/>
                      </a:endParaRPr>
                    </a:p>
                  </a:txBody>
                  <a:tcPr marL="68580" marR="68580" marT="0" marB="0"/>
                </a:tc>
                <a:extLst>
                  <a:ext uri="{0D108BD9-81ED-4DB2-BD59-A6C34878D82A}">
                    <a16:rowId xmlns="" xmlns:a16="http://schemas.microsoft.com/office/drawing/2014/main" val="10000"/>
                  </a:ext>
                </a:extLst>
              </a:tr>
              <a:tr h="3964786">
                <a:tc>
                  <a:txBody>
                    <a:bodyPr/>
                    <a:lstStyle/>
                    <a:p>
                      <a:pPr marL="0" marR="21590">
                        <a:lnSpc>
                          <a:spcPct val="80000"/>
                        </a:lnSpc>
                        <a:spcBef>
                          <a:spcPts val="300"/>
                        </a:spcBef>
                        <a:spcAft>
                          <a:spcPts val="0"/>
                        </a:spcAft>
                      </a:pPr>
                      <a:r>
                        <a:rPr lang="en-ID" sz="1800" b="0" dirty="0">
                          <a:solidFill>
                            <a:schemeClr val="bg1"/>
                          </a:solidFill>
                          <a:effectLst/>
                          <a:latin typeface="Arial Rounded MT Bold" panose="020F0704030504030204" pitchFamily="34" charset="0"/>
                          <a:cs typeface="Arial" panose="020B0604020202020204" pitchFamily="34" charset="0"/>
                        </a:rPr>
                        <a:t>Berperilaku yang mencerminkan sikap: </a:t>
                      </a:r>
                      <a:endParaRPr lang="en-US" sz="1800" b="0" dirty="0">
                        <a:solidFill>
                          <a:schemeClr val="bg1"/>
                        </a:solidFill>
                        <a:effectLst/>
                        <a:latin typeface="Arial Rounded MT Bold" panose="020F0704030504030204" pitchFamily="34" charset="0"/>
                        <a:cs typeface="Arial" panose="020B0604020202020204" pitchFamily="34" charset="0"/>
                      </a:endParaRPr>
                    </a:p>
                    <a:p>
                      <a:pPr marL="342900" marR="21590" lvl="0" indent="-342900">
                        <a:lnSpc>
                          <a:spcPct val="80000"/>
                        </a:lnSpc>
                        <a:spcBef>
                          <a:spcPts val="300"/>
                        </a:spcBef>
                        <a:spcAft>
                          <a:spcPts val="0"/>
                        </a:spcAft>
                        <a:buFont typeface="+mj-lt"/>
                        <a:buAutoNum type="arabicPeriod"/>
                      </a:pPr>
                      <a:r>
                        <a:rPr lang="en-ID" sz="1800" b="0" u="none" strike="noStrike" dirty="0">
                          <a:solidFill>
                            <a:schemeClr val="bg1"/>
                          </a:solidFill>
                          <a:effectLst/>
                          <a:latin typeface="Arial Rounded MT Bold" panose="020F0704030504030204" pitchFamily="34" charset="0"/>
                          <a:cs typeface="Arial" panose="020B0604020202020204" pitchFamily="34" charset="0"/>
                        </a:rPr>
                        <a:t>beriman dan bertakwa kepada Tuhan YME;</a:t>
                      </a:r>
                      <a:endParaRPr lang="en-US" sz="1800" b="0" u="none" strike="noStrike" dirty="0">
                        <a:solidFill>
                          <a:schemeClr val="bg1"/>
                        </a:solidFill>
                        <a:effectLst/>
                        <a:latin typeface="Arial Rounded MT Bold" panose="020F0704030504030204" pitchFamily="34" charset="0"/>
                        <a:cs typeface="Arial" panose="020B0604020202020204" pitchFamily="34" charset="0"/>
                      </a:endParaRPr>
                    </a:p>
                    <a:p>
                      <a:pPr marL="342900" marR="21590" lvl="0" indent="-342900">
                        <a:lnSpc>
                          <a:spcPct val="80000"/>
                        </a:lnSpc>
                        <a:spcBef>
                          <a:spcPts val="300"/>
                        </a:spcBef>
                        <a:spcAft>
                          <a:spcPts val="0"/>
                        </a:spcAft>
                        <a:buFont typeface="+mj-lt"/>
                        <a:buAutoNum type="arabicPeriod"/>
                      </a:pPr>
                      <a:r>
                        <a:rPr lang="en-ID" sz="1800" b="0" u="none" strike="noStrike" dirty="0">
                          <a:solidFill>
                            <a:schemeClr val="bg1"/>
                          </a:solidFill>
                          <a:effectLst/>
                          <a:latin typeface="Arial Rounded MT Bold" panose="020F0704030504030204" pitchFamily="34" charset="0"/>
                          <a:cs typeface="Arial" panose="020B0604020202020204" pitchFamily="34" charset="0"/>
                        </a:rPr>
                        <a:t>jujur, disiplin, empati, dan pembelajar sejati sepanjang hayat;</a:t>
                      </a:r>
                      <a:endParaRPr lang="en-US" sz="1800" b="0" u="none" strike="noStrike" dirty="0">
                        <a:solidFill>
                          <a:schemeClr val="bg1"/>
                        </a:solidFill>
                        <a:effectLst/>
                        <a:latin typeface="Arial Rounded MT Bold" panose="020F0704030504030204" pitchFamily="34" charset="0"/>
                        <a:cs typeface="Arial" panose="020B0604020202020204" pitchFamily="34" charset="0"/>
                      </a:endParaRPr>
                    </a:p>
                    <a:p>
                      <a:pPr marL="342900" marR="21590" lvl="0" indent="-342900">
                        <a:lnSpc>
                          <a:spcPct val="80000"/>
                        </a:lnSpc>
                        <a:spcBef>
                          <a:spcPts val="300"/>
                        </a:spcBef>
                        <a:spcAft>
                          <a:spcPts val="0"/>
                        </a:spcAft>
                        <a:buFont typeface="+mj-lt"/>
                        <a:buAutoNum type="arabicPeriod"/>
                      </a:pPr>
                      <a:r>
                        <a:rPr lang="en-ID" sz="1800" b="0" u="none" strike="noStrike" dirty="0">
                          <a:solidFill>
                            <a:schemeClr val="bg1"/>
                          </a:solidFill>
                          <a:effectLst/>
                          <a:latin typeface="Arial Rounded MT Bold" panose="020F0704030504030204" pitchFamily="34" charset="0"/>
                          <a:cs typeface="Arial" panose="020B0604020202020204" pitchFamily="34" charset="0"/>
                        </a:rPr>
                        <a:t>bangga dan cinta tanah air, bangga pada profesinya, dan berbudaya nasional;</a:t>
                      </a:r>
                      <a:endParaRPr lang="en-US" sz="1800" b="0" u="none" strike="noStrike" dirty="0">
                        <a:solidFill>
                          <a:schemeClr val="bg1"/>
                        </a:solidFill>
                        <a:effectLst/>
                        <a:latin typeface="Arial Rounded MT Bold" panose="020F0704030504030204" pitchFamily="34" charset="0"/>
                        <a:cs typeface="Arial" panose="020B0604020202020204" pitchFamily="34" charset="0"/>
                      </a:endParaRPr>
                    </a:p>
                    <a:p>
                      <a:pPr marL="342900" marR="21590" lvl="0" indent="-342900">
                        <a:lnSpc>
                          <a:spcPct val="80000"/>
                        </a:lnSpc>
                        <a:spcBef>
                          <a:spcPts val="300"/>
                        </a:spcBef>
                        <a:spcAft>
                          <a:spcPts val="0"/>
                        </a:spcAft>
                        <a:buFont typeface="+mj-lt"/>
                        <a:buAutoNum type="arabicPeriod"/>
                      </a:pPr>
                      <a:r>
                        <a:rPr lang="en-ID" sz="1800" b="0" u="none" strike="noStrike" dirty="0">
                          <a:solidFill>
                            <a:schemeClr val="bg1"/>
                          </a:solidFill>
                          <a:effectLst/>
                          <a:latin typeface="Arial Rounded MT Bold" panose="020F0704030504030204" pitchFamily="34" charset="0"/>
                          <a:cs typeface="Arial" panose="020B0604020202020204" pitchFamily="34" charset="0"/>
                        </a:rPr>
                        <a:t>memelihara kesehatan jasmani, rohani, dan lingkungan;</a:t>
                      </a:r>
                      <a:endParaRPr lang="en-US" sz="1800" b="0" u="none" strike="noStrike" dirty="0">
                        <a:solidFill>
                          <a:schemeClr val="bg1"/>
                        </a:solidFill>
                        <a:effectLst/>
                        <a:latin typeface="Arial Rounded MT Bold" panose="020F0704030504030204" pitchFamily="34" charset="0"/>
                        <a:cs typeface="Arial" panose="020B0604020202020204" pitchFamily="34" charset="0"/>
                      </a:endParaRPr>
                    </a:p>
                    <a:p>
                      <a:pPr marL="342900" marR="21590" lvl="0" indent="-342900">
                        <a:lnSpc>
                          <a:spcPct val="80000"/>
                        </a:lnSpc>
                        <a:spcBef>
                          <a:spcPts val="300"/>
                        </a:spcBef>
                        <a:spcAft>
                          <a:spcPts val="0"/>
                        </a:spcAft>
                        <a:buFont typeface="+mj-lt"/>
                        <a:buAutoNum type="arabicPeriod"/>
                      </a:pPr>
                      <a:r>
                        <a:rPr lang="en-ID" sz="1800" b="0" u="none" strike="noStrike" dirty="0" smtClean="0">
                          <a:solidFill>
                            <a:schemeClr val="bg1"/>
                          </a:solidFill>
                          <a:effectLst/>
                          <a:latin typeface="Arial Rounded MT Bold" panose="020F0704030504030204" pitchFamily="34" charset="0"/>
                          <a:cs typeface="Arial" panose="020B0604020202020204" pitchFamily="34" charset="0"/>
                        </a:rPr>
                        <a:t>berfikir </a:t>
                      </a:r>
                      <a:r>
                        <a:rPr lang="en-ID" sz="1800" b="0" u="none" strike="noStrike" dirty="0">
                          <a:solidFill>
                            <a:schemeClr val="bg1"/>
                          </a:solidFill>
                          <a:effectLst/>
                          <a:latin typeface="Arial Rounded MT Bold" panose="020F0704030504030204" pitchFamily="34" charset="0"/>
                          <a:cs typeface="Arial" panose="020B0604020202020204" pitchFamily="34" charset="0"/>
                        </a:rPr>
                        <a:t>kritis, kreatif, beretika-kerja, bekerja sama, berkomunikasi, dan </a:t>
                      </a:r>
                      <a:r>
                        <a:rPr lang="en-ID" sz="1800" b="0" u="none" strike="noStrike" dirty="0" smtClean="0">
                          <a:solidFill>
                            <a:schemeClr val="bg1"/>
                          </a:solidFill>
                          <a:effectLst/>
                          <a:latin typeface="Arial Rounded MT Bold" panose="020F0704030504030204" pitchFamily="34" charset="0"/>
                          <a:cs typeface="Arial" panose="020B0604020202020204" pitchFamily="34" charset="0"/>
                        </a:rPr>
                        <a:t>bertanggung- </a:t>
                      </a:r>
                      <a:r>
                        <a:rPr lang="en-ID" sz="1800" b="0" u="none" strike="noStrike" dirty="0">
                          <a:solidFill>
                            <a:schemeClr val="bg1"/>
                          </a:solidFill>
                          <a:effectLst/>
                          <a:latin typeface="Arial Rounded MT Bold" panose="020F0704030504030204" pitchFamily="34" charset="0"/>
                          <a:cs typeface="Arial" panose="020B0604020202020204" pitchFamily="34" charset="0"/>
                        </a:rPr>
                        <a:t>jawab pada pekerjaan sendiri dan dapat diberi tanggung jawab membimbing orang lain sesuai bidang dan lingkup kerja dalam konteks diri sendiri, keluarga, sekolah, masyarakat, bangsa, negara, dan industri lingkup lokal, nasional, regional, dan internasional.</a:t>
                      </a:r>
                      <a:endParaRPr lang="en-US" sz="1800" b="0" u="none" strike="noStrike" dirty="0">
                        <a:solidFill>
                          <a:schemeClr val="bg1"/>
                        </a:solidFill>
                        <a:effectLst/>
                        <a:latin typeface="Arial Rounded MT Bold" panose="020F0704030504030204" pitchFamily="34" charset="0"/>
                        <a:ea typeface="Calibri"/>
                        <a:cs typeface="Arial" panose="020B0604020202020204" pitchFamily="34" charset="0"/>
                      </a:endParaRPr>
                    </a:p>
                  </a:txBody>
                  <a:tcPr marL="68580" marR="68580" marT="0" marB="0">
                    <a:solidFill>
                      <a:schemeClr val="accent6">
                        <a:lumMod val="20000"/>
                        <a:lumOff val="80000"/>
                      </a:schemeClr>
                    </a:solidFill>
                  </a:tcPr>
                </a:tc>
                <a:tc>
                  <a:txBody>
                    <a:bodyPr/>
                    <a:lstStyle/>
                    <a:p>
                      <a:pPr marL="0" marR="21590">
                        <a:lnSpc>
                          <a:spcPct val="80000"/>
                        </a:lnSpc>
                        <a:spcBef>
                          <a:spcPts val="300"/>
                        </a:spcBef>
                        <a:spcAft>
                          <a:spcPts val="0"/>
                        </a:spcAft>
                      </a:pPr>
                      <a:r>
                        <a:rPr lang="en-ID" sz="1800" b="0" dirty="0">
                          <a:solidFill>
                            <a:schemeClr val="bg1"/>
                          </a:solidFill>
                          <a:effectLst/>
                          <a:latin typeface="Arial Rounded MT Bold" panose="020F0704030504030204" pitchFamily="34" charset="0"/>
                          <a:cs typeface="Arial" panose="020B0604020202020204" pitchFamily="34" charset="0"/>
                        </a:rPr>
                        <a:t>Berperilaku yang mencerminkan sikap: </a:t>
                      </a:r>
                      <a:endParaRPr lang="en-US" sz="1800" b="0" dirty="0">
                        <a:solidFill>
                          <a:schemeClr val="bg1"/>
                        </a:solidFill>
                        <a:effectLst/>
                        <a:latin typeface="Arial Rounded MT Bold" panose="020F0704030504030204" pitchFamily="34" charset="0"/>
                        <a:cs typeface="Arial" panose="020B0604020202020204" pitchFamily="34" charset="0"/>
                      </a:endParaRPr>
                    </a:p>
                    <a:p>
                      <a:pPr marL="342900" marR="21590" lvl="0" indent="-342900">
                        <a:lnSpc>
                          <a:spcPct val="80000"/>
                        </a:lnSpc>
                        <a:spcBef>
                          <a:spcPts val="300"/>
                        </a:spcBef>
                        <a:spcAft>
                          <a:spcPts val="0"/>
                        </a:spcAft>
                        <a:buFont typeface="+mj-lt"/>
                        <a:buAutoNum type="arabicPeriod"/>
                      </a:pPr>
                      <a:r>
                        <a:rPr lang="en-ID" sz="1800" b="0" u="none" strike="noStrike" dirty="0">
                          <a:solidFill>
                            <a:schemeClr val="bg1"/>
                          </a:solidFill>
                          <a:effectLst/>
                          <a:latin typeface="Arial Rounded MT Bold" panose="020F0704030504030204" pitchFamily="34" charset="0"/>
                          <a:cs typeface="Arial" panose="020B0604020202020204" pitchFamily="34" charset="0"/>
                        </a:rPr>
                        <a:t>beriman dan bertakwa kepada Tuhan YME;</a:t>
                      </a:r>
                      <a:endParaRPr lang="en-US" sz="1800" b="0" u="none" strike="noStrike" dirty="0">
                        <a:solidFill>
                          <a:schemeClr val="bg1"/>
                        </a:solidFill>
                        <a:effectLst/>
                        <a:latin typeface="Arial Rounded MT Bold" panose="020F0704030504030204" pitchFamily="34" charset="0"/>
                        <a:cs typeface="Arial" panose="020B0604020202020204" pitchFamily="34" charset="0"/>
                      </a:endParaRPr>
                    </a:p>
                    <a:p>
                      <a:pPr marL="342900" marR="21590" lvl="0" indent="-342900">
                        <a:lnSpc>
                          <a:spcPct val="80000"/>
                        </a:lnSpc>
                        <a:spcBef>
                          <a:spcPts val="300"/>
                        </a:spcBef>
                        <a:spcAft>
                          <a:spcPts val="0"/>
                        </a:spcAft>
                        <a:buFont typeface="+mj-lt"/>
                        <a:buAutoNum type="arabicPeriod"/>
                      </a:pPr>
                      <a:r>
                        <a:rPr lang="en-ID" sz="1800" b="0" u="none" strike="noStrike" dirty="0">
                          <a:solidFill>
                            <a:schemeClr val="bg1"/>
                          </a:solidFill>
                          <a:effectLst/>
                          <a:latin typeface="Arial Rounded MT Bold" panose="020F0704030504030204" pitchFamily="34" charset="0"/>
                          <a:cs typeface="Arial" panose="020B0604020202020204" pitchFamily="34" charset="0"/>
                        </a:rPr>
                        <a:t>jujur, disiplin, empati, dan pembelajar sejati sepanjang hayat;</a:t>
                      </a:r>
                      <a:endParaRPr lang="en-US" sz="1800" b="0" u="none" strike="noStrike" dirty="0">
                        <a:solidFill>
                          <a:schemeClr val="bg1"/>
                        </a:solidFill>
                        <a:effectLst/>
                        <a:latin typeface="Arial Rounded MT Bold" panose="020F0704030504030204" pitchFamily="34" charset="0"/>
                        <a:cs typeface="Arial" panose="020B0604020202020204" pitchFamily="34" charset="0"/>
                      </a:endParaRPr>
                    </a:p>
                    <a:p>
                      <a:pPr marL="342900" marR="21590" lvl="0" indent="-342900">
                        <a:lnSpc>
                          <a:spcPct val="80000"/>
                        </a:lnSpc>
                        <a:spcBef>
                          <a:spcPts val="300"/>
                        </a:spcBef>
                        <a:spcAft>
                          <a:spcPts val="0"/>
                        </a:spcAft>
                        <a:buFont typeface="+mj-lt"/>
                        <a:buAutoNum type="arabicPeriod"/>
                      </a:pPr>
                      <a:r>
                        <a:rPr lang="en-ID" sz="1800" b="0" u="none" strike="noStrike" dirty="0">
                          <a:solidFill>
                            <a:schemeClr val="bg1"/>
                          </a:solidFill>
                          <a:effectLst/>
                          <a:latin typeface="Arial Rounded MT Bold" panose="020F0704030504030204" pitchFamily="34" charset="0"/>
                          <a:cs typeface="Arial" panose="020B0604020202020204" pitchFamily="34" charset="0"/>
                        </a:rPr>
                        <a:t>bangga dan cinta tanah air, bangga pada profesinya, dan berbudaya nasional;</a:t>
                      </a:r>
                      <a:endParaRPr lang="en-US" sz="1800" b="0" u="none" strike="noStrike" dirty="0">
                        <a:solidFill>
                          <a:schemeClr val="bg1"/>
                        </a:solidFill>
                        <a:effectLst/>
                        <a:latin typeface="Arial Rounded MT Bold" panose="020F0704030504030204" pitchFamily="34" charset="0"/>
                        <a:cs typeface="Arial" panose="020B0604020202020204" pitchFamily="34" charset="0"/>
                      </a:endParaRPr>
                    </a:p>
                    <a:p>
                      <a:pPr marL="342900" marR="21590" lvl="0" indent="-342900">
                        <a:lnSpc>
                          <a:spcPct val="80000"/>
                        </a:lnSpc>
                        <a:spcBef>
                          <a:spcPts val="300"/>
                        </a:spcBef>
                        <a:spcAft>
                          <a:spcPts val="0"/>
                        </a:spcAft>
                        <a:buFont typeface="+mj-lt"/>
                        <a:buAutoNum type="arabicPeriod"/>
                      </a:pPr>
                      <a:r>
                        <a:rPr lang="en-ID" sz="1800" b="0" u="none" strike="noStrike" dirty="0">
                          <a:solidFill>
                            <a:schemeClr val="bg1"/>
                          </a:solidFill>
                          <a:effectLst/>
                          <a:latin typeface="Arial Rounded MT Bold" panose="020F0704030504030204" pitchFamily="34" charset="0"/>
                          <a:cs typeface="Arial" panose="020B0604020202020204" pitchFamily="34" charset="0"/>
                        </a:rPr>
                        <a:t>memelihara kesehatan jasmani, rohani, dan lingkungan;</a:t>
                      </a:r>
                      <a:endParaRPr lang="en-US" sz="1800" b="0" u="none" strike="noStrike" dirty="0">
                        <a:solidFill>
                          <a:schemeClr val="bg1"/>
                        </a:solidFill>
                        <a:effectLst/>
                        <a:latin typeface="Arial Rounded MT Bold" panose="020F0704030504030204" pitchFamily="34" charset="0"/>
                        <a:cs typeface="Arial" panose="020B0604020202020204" pitchFamily="34" charset="0"/>
                      </a:endParaRPr>
                    </a:p>
                    <a:p>
                      <a:pPr marL="342900" marR="21590" lvl="0" indent="-342900">
                        <a:lnSpc>
                          <a:spcPct val="80000"/>
                        </a:lnSpc>
                        <a:spcBef>
                          <a:spcPts val="300"/>
                        </a:spcBef>
                        <a:spcAft>
                          <a:spcPts val="0"/>
                        </a:spcAft>
                        <a:buFont typeface="+mj-lt"/>
                        <a:buAutoNum type="arabicPeriod"/>
                      </a:pPr>
                      <a:r>
                        <a:rPr lang="en-ID" sz="1800" b="0" u="none" strike="noStrike" dirty="0" smtClean="0">
                          <a:solidFill>
                            <a:schemeClr val="bg1"/>
                          </a:solidFill>
                          <a:effectLst/>
                          <a:latin typeface="Arial Rounded MT Bold" panose="020F0704030504030204" pitchFamily="34" charset="0"/>
                          <a:cs typeface="Arial" panose="020B0604020202020204" pitchFamily="34" charset="0"/>
                        </a:rPr>
                        <a:t>berfikir </a:t>
                      </a:r>
                      <a:r>
                        <a:rPr lang="en-ID" sz="1800" b="0" u="none" strike="noStrike" dirty="0">
                          <a:solidFill>
                            <a:schemeClr val="bg1"/>
                          </a:solidFill>
                          <a:effectLst/>
                          <a:latin typeface="Arial Rounded MT Bold" panose="020F0704030504030204" pitchFamily="34" charset="0"/>
                          <a:cs typeface="Arial" panose="020B0604020202020204" pitchFamily="34" charset="0"/>
                        </a:rPr>
                        <a:t>kritis, kreatif, beretika-kerja, bekerja sama, berkomunikasi, dan </a:t>
                      </a:r>
                      <a:r>
                        <a:rPr lang="en-ID" sz="1800" b="0" u="none" strike="noStrike" dirty="0" smtClean="0">
                          <a:solidFill>
                            <a:schemeClr val="bg1"/>
                          </a:solidFill>
                          <a:effectLst/>
                          <a:latin typeface="Arial Rounded MT Bold" panose="020F0704030504030204" pitchFamily="34" charset="0"/>
                          <a:cs typeface="Arial" panose="020B0604020202020204" pitchFamily="34" charset="0"/>
                        </a:rPr>
                        <a:t>bertanggung-jawab </a:t>
                      </a:r>
                      <a:r>
                        <a:rPr lang="en-ID" sz="1800" b="0" u="none" strike="noStrike" dirty="0">
                          <a:solidFill>
                            <a:schemeClr val="bg1"/>
                          </a:solidFill>
                          <a:effectLst/>
                          <a:latin typeface="Arial Rounded MT Bold" panose="020F0704030504030204" pitchFamily="34" charset="0"/>
                          <a:cs typeface="Arial" panose="020B0604020202020204" pitchFamily="34" charset="0"/>
                        </a:rPr>
                        <a:t>pada pekerjaan sendiri dan dapat diberi tanggung jawab atas kuantitas dan kualitas hasil kerja orang lain sesuai bidang dan lingkup kerja dalam konteks diri sendiri, keluarga, sekolah, masyarakat, bangsa, negara, dan industri lingkup lokal, nasional, regional, dan internasional.</a:t>
                      </a:r>
                      <a:endParaRPr lang="en-US" sz="1800" b="0" u="none" strike="noStrike" dirty="0">
                        <a:solidFill>
                          <a:schemeClr val="bg1"/>
                        </a:solidFill>
                        <a:effectLst/>
                        <a:latin typeface="Arial Rounded MT Bold" panose="020F0704030504030204" pitchFamily="34" charset="0"/>
                        <a:ea typeface="Calibri"/>
                        <a:cs typeface="Arial" panose="020B0604020202020204" pitchFamily="34" charset="0"/>
                      </a:endParaRPr>
                    </a:p>
                  </a:txBody>
                  <a:tcPr marL="68580" marR="68580" marT="0" marB="0">
                    <a:solidFill>
                      <a:schemeClr val="accent6">
                        <a:lumMod val="20000"/>
                        <a:lumOff val="80000"/>
                      </a:schemeClr>
                    </a:solidFill>
                  </a:tcPr>
                </a:tc>
                <a:extLst>
                  <a:ext uri="{0D108BD9-81ED-4DB2-BD59-A6C34878D82A}">
                    <a16:rowId xmlns="" xmlns:a16="http://schemas.microsoft.com/office/drawing/2014/main" val="10001"/>
                  </a:ext>
                </a:extLst>
              </a:tr>
            </a:tbl>
          </a:graphicData>
        </a:graphic>
      </p:graphicFrame>
      <p:grpSp>
        <p:nvGrpSpPr>
          <p:cNvPr id="4" name="Group 3"/>
          <p:cNvGrpSpPr/>
          <p:nvPr/>
        </p:nvGrpSpPr>
        <p:grpSpPr>
          <a:xfrm>
            <a:off x="310109" y="6334391"/>
            <a:ext cx="3968102" cy="540000"/>
            <a:chOff x="310109" y="6334391"/>
            <a:chExt cx="3968102" cy="540000"/>
          </a:xfrm>
        </p:grpSpPr>
        <p:pic>
          <p:nvPicPr>
            <p:cNvPr id="5" name="Picture 4"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6" name="TextBox 5"/>
            <p:cNvSpPr txBox="1"/>
            <p:nvPr/>
          </p:nvSpPr>
          <p:spPr>
            <a:xfrm>
              <a:off x="776931" y="6446619"/>
              <a:ext cx="3501280" cy="338554"/>
            </a:xfrm>
            <a:prstGeom prst="rect">
              <a:avLst/>
            </a:prstGeom>
            <a:noFill/>
          </p:spPr>
          <p:txBody>
            <a:bodyPr wrap="none" rtlCol="0">
              <a:spAutoFit/>
            </a:bodyPr>
            <a:lstStyle/>
            <a:p>
              <a:pPr defTabSz="457200"/>
              <a:r>
                <a:rPr lang="en-US" sz="1600" b="1" i="1" dirty="0">
                  <a:solidFill>
                    <a:srgbClr val="002060"/>
                  </a:solidFill>
                </a:rPr>
                <a:t>Subdit Kurikulum, Direktorat PSMK</a:t>
              </a:r>
            </a:p>
          </p:txBody>
        </p:sp>
      </p:grpSp>
    </p:spTree>
    <p:extLst>
      <p:ext uri="{BB962C8B-B14F-4D97-AF65-F5344CB8AC3E}">
        <p14:creationId xmlns:p14="http://schemas.microsoft.com/office/powerpoint/2010/main" val="2995857310"/>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586791" y="798347"/>
            <a:ext cx="8390022" cy="679414"/>
          </a:xfrm>
        </p:spPr>
        <p:txBody>
          <a:bodyPr>
            <a:noAutofit/>
          </a:bodyPr>
          <a:lstStyle/>
          <a:p>
            <a:r>
              <a:rPr lang="en-US" sz="2800" b="1" dirty="0">
                <a:latin typeface="Arial Rounded MT Bold" panose="020F0704030504030204" pitchFamily="34" charset="0"/>
                <a:cs typeface="Arial" panose="020B0604020202020204" pitchFamily="34" charset="0"/>
              </a:rPr>
              <a:t>STANDAR KOMPETENSI </a:t>
            </a:r>
            <a:r>
              <a:rPr lang="en-US" sz="2800" b="1" dirty="0" smtClean="0">
                <a:latin typeface="Arial Rounded MT Bold" panose="020F0704030504030204" pitchFamily="34" charset="0"/>
                <a:cs typeface="Arial" panose="020B0604020202020204" pitchFamily="34" charset="0"/>
              </a:rPr>
              <a:t>LULUSAN</a:t>
            </a:r>
            <a:br>
              <a:rPr lang="en-US" sz="2800" b="1" dirty="0" smtClean="0">
                <a:latin typeface="Arial Rounded MT Bold" panose="020F0704030504030204" pitchFamily="34" charset="0"/>
                <a:cs typeface="Arial" panose="020B0604020202020204" pitchFamily="34" charset="0"/>
              </a:rPr>
            </a:br>
            <a:r>
              <a:rPr lang="en-US" sz="2800" b="1" dirty="0" smtClean="0">
                <a:latin typeface="Arial Rounded MT Bold" panose="020F0704030504030204" pitchFamily="34" charset="0"/>
                <a:cs typeface="Arial" panose="020B0604020202020204" pitchFamily="34" charset="0"/>
              </a:rPr>
              <a:t>SMK/MAK: </a:t>
            </a:r>
            <a:r>
              <a:rPr lang="en-US" sz="2800" b="1" cap="none" dirty="0" smtClean="0">
                <a:latin typeface="Arial Rounded MT Bold" panose="020F0704030504030204" pitchFamily="34" charset="0"/>
                <a:cs typeface="Arial" panose="020B0604020202020204" pitchFamily="34" charset="0"/>
              </a:rPr>
              <a:t>Dimensi Pengetahuan</a:t>
            </a:r>
            <a:endParaRPr lang="en-US" sz="2800" dirty="0">
              <a:latin typeface="Arial Rounded MT Bold" panose="020F0704030504030204" pitchFamily="34" charset="0"/>
              <a:cs typeface="Arial" panose="020B0604020202020204" pitchFamily="34" charset="0"/>
            </a:endParaRPr>
          </a:p>
        </p:txBody>
      </p:sp>
      <p:graphicFrame>
        <p:nvGraphicFramePr>
          <p:cNvPr id="4" name="Content Placeholder 3"/>
          <p:cNvGraphicFramePr>
            <a:graphicFrameLocks/>
          </p:cNvGraphicFramePr>
          <p:nvPr>
            <p:extLst>
              <p:ext uri="{D42A27DB-BD31-4B8C-83A1-F6EECF244321}">
                <p14:modId xmlns:p14="http://schemas.microsoft.com/office/powerpoint/2010/main" val="3806635699"/>
              </p:ext>
            </p:extLst>
          </p:nvPr>
        </p:nvGraphicFramePr>
        <p:xfrm>
          <a:off x="636064" y="1733253"/>
          <a:ext cx="11026550" cy="4559971"/>
        </p:xfrm>
        <a:graphic>
          <a:graphicData uri="http://schemas.openxmlformats.org/drawingml/2006/table">
            <a:tbl>
              <a:tblPr firstRow="1" firstCol="1" bandRow="1">
                <a:tableStyleId>{5C22544A-7EE6-4342-B048-85BDC9FD1C3A}</a:tableStyleId>
              </a:tblPr>
              <a:tblGrid>
                <a:gridCol w="5577229">
                  <a:extLst>
                    <a:ext uri="{9D8B030D-6E8A-4147-A177-3AD203B41FA5}">
                      <a16:colId xmlns="" xmlns:a16="http://schemas.microsoft.com/office/drawing/2014/main" val="20000"/>
                    </a:ext>
                  </a:extLst>
                </a:gridCol>
                <a:gridCol w="5449321">
                  <a:extLst>
                    <a:ext uri="{9D8B030D-6E8A-4147-A177-3AD203B41FA5}">
                      <a16:colId xmlns="" xmlns:a16="http://schemas.microsoft.com/office/drawing/2014/main" val="20001"/>
                    </a:ext>
                  </a:extLst>
                </a:gridCol>
              </a:tblGrid>
              <a:tr h="673771">
                <a:tc>
                  <a:txBody>
                    <a:bodyPr/>
                    <a:lstStyle/>
                    <a:p>
                      <a:pPr marL="0" marR="0" algn="ctr">
                        <a:lnSpc>
                          <a:spcPct val="80000"/>
                        </a:lnSpc>
                        <a:spcBef>
                          <a:spcPts val="0"/>
                        </a:spcBef>
                        <a:spcAft>
                          <a:spcPts val="0"/>
                        </a:spcAft>
                      </a:pPr>
                      <a:r>
                        <a:rPr lang="en-ID" sz="2000" b="0" dirty="0">
                          <a:solidFill>
                            <a:schemeClr val="bg1"/>
                          </a:solidFill>
                          <a:effectLst/>
                          <a:latin typeface="Arial Rounded MT Bold" panose="020F0704030504030204" pitchFamily="34" charset="0"/>
                          <a:cs typeface="Arial" panose="020B0604020202020204" pitchFamily="34" charset="0"/>
                        </a:rPr>
                        <a:t>Kompetensi Lulusan</a:t>
                      </a:r>
                      <a:endParaRPr lang="en-US" sz="2000" b="0" dirty="0">
                        <a:solidFill>
                          <a:schemeClr val="bg1"/>
                        </a:solidFill>
                        <a:effectLst/>
                        <a:latin typeface="Arial Rounded MT Bold" panose="020F0704030504030204" pitchFamily="34" charset="0"/>
                        <a:cs typeface="Arial" panose="020B0604020202020204" pitchFamily="34" charset="0"/>
                      </a:endParaRPr>
                    </a:p>
                    <a:p>
                      <a:pPr marL="0" marR="0" algn="ctr">
                        <a:lnSpc>
                          <a:spcPct val="80000"/>
                        </a:lnSpc>
                        <a:spcBef>
                          <a:spcPts val="0"/>
                        </a:spcBef>
                        <a:spcAft>
                          <a:spcPts val="0"/>
                        </a:spcAft>
                      </a:pPr>
                      <a:r>
                        <a:rPr lang="en-ID" sz="2000" b="0" dirty="0">
                          <a:solidFill>
                            <a:schemeClr val="bg1"/>
                          </a:solidFill>
                          <a:effectLst/>
                          <a:latin typeface="Arial Rounded MT Bold" panose="020F0704030504030204" pitchFamily="34" charset="0"/>
                          <a:cs typeface="Arial" panose="020B0604020202020204" pitchFamily="34" charset="0"/>
                        </a:rPr>
                        <a:t>Program Pendidikan 3 Tahun</a:t>
                      </a:r>
                      <a:endParaRPr lang="en-US" sz="2000" b="0" dirty="0">
                        <a:solidFill>
                          <a:schemeClr val="bg1"/>
                        </a:solidFill>
                        <a:effectLst/>
                        <a:latin typeface="Arial Rounded MT Bold" panose="020F0704030504030204" pitchFamily="34" charset="0"/>
                        <a:ea typeface="Calibri"/>
                        <a:cs typeface="Arial" panose="020B0604020202020204" pitchFamily="34" charset="0"/>
                      </a:endParaRPr>
                    </a:p>
                  </a:txBody>
                  <a:tcPr marL="68580" marR="68580" marT="0" marB="0" anchor="ctr"/>
                </a:tc>
                <a:tc>
                  <a:txBody>
                    <a:bodyPr/>
                    <a:lstStyle/>
                    <a:p>
                      <a:pPr marL="0" marR="0" algn="ctr">
                        <a:lnSpc>
                          <a:spcPct val="80000"/>
                        </a:lnSpc>
                        <a:spcBef>
                          <a:spcPts val="0"/>
                        </a:spcBef>
                        <a:spcAft>
                          <a:spcPts val="0"/>
                        </a:spcAft>
                      </a:pPr>
                      <a:r>
                        <a:rPr lang="en-ID" sz="2000" b="0" dirty="0">
                          <a:solidFill>
                            <a:schemeClr val="bg1"/>
                          </a:solidFill>
                          <a:effectLst/>
                          <a:latin typeface="Arial Rounded MT Bold" panose="020F0704030504030204" pitchFamily="34" charset="0"/>
                          <a:cs typeface="Arial" panose="020B0604020202020204" pitchFamily="34" charset="0"/>
                        </a:rPr>
                        <a:t>Kompetensi Lulusan</a:t>
                      </a:r>
                      <a:endParaRPr lang="en-US" sz="2000" b="0" dirty="0">
                        <a:solidFill>
                          <a:schemeClr val="bg1"/>
                        </a:solidFill>
                        <a:effectLst/>
                        <a:latin typeface="Arial Rounded MT Bold" panose="020F0704030504030204" pitchFamily="34" charset="0"/>
                        <a:cs typeface="Arial" panose="020B0604020202020204" pitchFamily="34" charset="0"/>
                      </a:endParaRPr>
                    </a:p>
                    <a:p>
                      <a:pPr marL="0" marR="0" algn="ctr">
                        <a:lnSpc>
                          <a:spcPct val="80000"/>
                        </a:lnSpc>
                        <a:spcBef>
                          <a:spcPts val="0"/>
                        </a:spcBef>
                        <a:spcAft>
                          <a:spcPts val="0"/>
                        </a:spcAft>
                      </a:pPr>
                      <a:r>
                        <a:rPr lang="en-ID" sz="2000" b="0" dirty="0">
                          <a:solidFill>
                            <a:schemeClr val="bg1"/>
                          </a:solidFill>
                          <a:effectLst/>
                          <a:latin typeface="Arial Rounded MT Bold" panose="020F0704030504030204" pitchFamily="34" charset="0"/>
                          <a:cs typeface="Arial" panose="020B0604020202020204" pitchFamily="34" charset="0"/>
                        </a:rPr>
                        <a:t>Program Pendidikan 4 Tahun</a:t>
                      </a:r>
                      <a:endParaRPr lang="en-US" sz="2000" b="0" dirty="0">
                        <a:solidFill>
                          <a:schemeClr val="bg1"/>
                        </a:solidFill>
                        <a:effectLst/>
                        <a:latin typeface="Arial Rounded MT Bold" panose="020F0704030504030204" pitchFamily="34" charset="0"/>
                        <a:ea typeface="Calibri"/>
                        <a:cs typeface="Arial" panose="020B0604020202020204" pitchFamily="34" charset="0"/>
                      </a:endParaRPr>
                    </a:p>
                  </a:txBody>
                  <a:tcPr marL="68580" marR="68580" marT="0" marB="0" anchor="ctr"/>
                </a:tc>
                <a:extLst>
                  <a:ext uri="{0D108BD9-81ED-4DB2-BD59-A6C34878D82A}">
                    <a16:rowId xmlns="" xmlns:a16="http://schemas.microsoft.com/office/drawing/2014/main" val="10000"/>
                  </a:ext>
                </a:extLst>
              </a:tr>
              <a:tr h="0">
                <a:tc>
                  <a:txBody>
                    <a:bodyPr/>
                    <a:lstStyle/>
                    <a:p>
                      <a:pPr marL="0" marR="0">
                        <a:lnSpc>
                          <a:spcPct val="80000"/>
                        </a:lnSpc>
                        <a:spcBef>
                          <a:spcPts val="300"/>
                        </a:spcBef>
                        <a:spcAft>
                          <a:spcPts val="0"/>
                        </a:spcAft>
                      </a:pPr>
                      <a:r>
                        <a:rPr lang="en-ID" sz="2000" b="0" dirty="0">
                          <a:solidFill>
                            <a:schemeClr val="bg1"/>
                          </a:solidFill>
                          <a:effectLst/>
                          <a:latin typeface="Arial Rounded MT Bold" panose="020F0704030504030204" pitchFamily="34" charset="0"/>
                          <a:cs typeface="Arial" panose="020B0604020202020204" pitchFamily="34" charset="0"/>
                        </a:rPr>
                        <a:t>Berfikir secara faktual, konseptual, operasional dasar</a:t>
                      </a:r>
                      <a:r>
                        <a:rPr lang="en-ID" sz="2000" b="0">
                          <a:solidFill>
                            <a:schemeClr val="bg1"/>
                          </a:solidFill>
                          <a:effectLst/>
                          <a:latin typeface="Arial Rounded MT Bold" panose="020F0704030504030204" pitchFamily="34" charset="0"/>
                          <a:cs typeface="Arial" panose="020B0604020202020204" pitchFamily="34" charset="0"/>
                        </a:rPr>
                        <a:t>, </a:t>
                      </a:r>
                      <a:r>
                        <a:rPr lang="en-ID" sz="2000" b="0" smtClean="0">
                          <a:solidFill>
                            <a:schemeClr val="bg1"/>
                          </a:solidFill>
                          <a:effectLst/>
                          <a:latin typeface="Arial Rounded MT Bold" panose="020F0704030504030204" pitchFamily="34" charset="0"/>
                          <a:cs typeface="Arial" panose="020B0604020202020204" pitchFamily="34" charset="0"/>
                        </a:rPr>
                        <a:t>dan </a:t>
                      </a:r>
                      <a:r>
                        <a:rPr lang="en-ID" sz="2000" b="0" dirty="0">
                          <a:solidFill>
                            <a:schemeClr val="bg1"/>
                          </a:solidFill>
                          <a:effectLst/>
                          <a:latin typeface="Arial Rounded MT Bold" panose="020F0704030504030204" pitchFamily="34" charset="0"/>
                          <a:cs typeface="Arial" panose="020B0604020202020204" pitchFamily="34" charset="0"/>
                        </a:rPr>
                        <a:t>metakognitif sesuai dengan bidang dan lingkup kerja pada tingkat teknis, spesifik, detil, dan kompleks, berkenaan dengan:</a:t>
                      </a:r>
                      <a:endParaRPr lang="en-US" sz="2000" b="0" dirty="0">
                        <a:solidFill>
                          <a:schemeClr val="bg1"/>
                        </a:solidFill>
                        <a:effectLst/>
                        <a:latin typeface="Arial Rounded MT Bold" panose="020F0704030504030204" pitchFamily="34" charset="0"/>
                        <a:cs typeface="Arial" panose="020B0604020202020204" pitchFamily="34" charset="0"/>
                      </a:endParaRPr>
                    </a:p>
                    <a:p>
                      <a:pPr marL="342900" marR="0" lvl="0" indent="-342900">
                        <a:lnSpc>
                          <a:spcPct val="80000"/>
                        </a:lnSpc>
                        <a:spcBef>
                          <a:spcPts val="300"/>
                        </a:spcBef>
                        <a:spcAft>
                          <a:spcPts val="0"/>
                        </a:spcAft>
                        <a:buFont typeface="+mj-lt"/>
                        <a:buAutoNum type="arabicPeriod"/>
                      </a:pPr>
                      <a:r>
                        <a:rPr lang="en-ID" sz="2000" b="0" dirty="0">
                          <a:solidFill>
                            <a:schemeClr val="bg1"/>
                          </a:solidFill>
                          <a:effectLst/>
                          <a:latin typeface="Arial Rounded MT Bold" panose="020F0704030504030204" pitchFamily="34" charset="0"/>
                          <a:cs typeface="Arial" panose="020B0604020202020204" pitchFamily="34" charset="0"/>
                        </a:rPr>
                        <a:t>ilmu pengetahuan,</a:t>
                      </a:r>
                      <a:endParaRPr lang="en-US" sz="2000" b="0" dirty="0">
                        <a:solidFill>
                          <a:schemeClr val="bg1"/>
                        </a:solidFill>
                        <a:effectLst/>
                        <a:latin typeface="Arial Rounded MT Bold" panose="020F0704030504030204" pitchFamily="34" charset="0"/>
                        <a:cs typeface="Arial" panose="020B0604020202020204" pitchFamily="34" charset="0"/>
                      </a:endParaRPr>
                    </a:p>
                    <a:p>
                      <a:pPr marL="342900" marR="0" lvl="0" indent="-342900">
                        <a:lnSpc>
                          <a:spcPct val="80000"/>
                        </a:lnSpc>
                        <a:spcBef>
                          <a:spcPts val="300"/>
                        </a:spcBef>
                        <a:spcAft>
                          <a:spcPts val="0"/>
                        </a:spcAft>
                        <a:buFont typeface="+mj-lt"/>
                        <a:buAutoNum type="arabicPeriod"/>
                      </a:pPr>
                      <a:r>
                        <a:rPr lang="en-ID" sz="2000" b="0" dirty="0">
                          <a:solidFill>
                            <a:schemeClr val="bg1"/>
                          </a:solidFill>
                          <a:effectLst/>
                          <a:latin typeface="Arial Rounded MT Bold" panose="020F0704030504030204" pitchFamily="34" charset="0"/>
                          <a:cs typeface="Arial" panose="020B0604020202020204" pitchFamily="34" charset="0"/>
                        </a:rPr>
                        <a:t>teknologi, </a:t>
                      </a:r>
                      <a:endParaRPr lang="en-US" sz="2000" b="0" dirty="0">
                        <a:solidFill>
                          <a:schemeClr val="bg1"/>
                        </a:solidFill>
                        <a:effectLst/>
                        <a:latin typeface="Arial Rounded MT Bold" panose="020F0704030504030204" pitchFamily="34" charset="0"/>
                        <a:cs typeface="Arial" panose="020B0604020202020204" pitchFamily="34" charset="0"/>
                      </a:endParaRPr>
                    </a:p>
                    <a:p>
                      <a:pPr marL="342900" marR="0" lvl="0" indent="-342900">
                        <a:lnSpc>
                          <a:spcPct val="80000"/>
                        </a:lnSpc>
                        <a:spcBef>
                          <a:spcPts val="300"/>
                        </a:spcBef>
                        <a:spcAft>
                          <a:spcPts val="0"/>
                        </a:spcAft>
                        <a:buFont typeface="+mj-lt"/>
                        <a:buAutoNum type="arabicPeriod"/>
                      </a:pPr>
                      <a:r>
                        <a:rPr lang="en-ID" sz="2000" b="0" dirty="0">
                          <a:solidFill>
                            <a:schemeClr val="bg1"/>
                          </a:solidFill>
                          <a:effectLst/>
                          <a:latin typeface="Arial Rounded MT Bold" panose="020F0704030504030204" pitchFamily="34" charset="0"/>
                          <a:cs typeface="Arial" panose="020B0604020202020204" pitchFamily="34" charset="0"/>
                        </a:rPr>
                        <a:t>seni, </a:t>
                      </a:r>
                      <a:endParaRPr lang="en-US" sz="2000" b="0" dirty="0">
                        <a:solidFill>
                          <a:schemeClr val="bg1"/>
                        </a:solidFill>
                        <a:effectLst/>
                        <a:latin typeface="Arial Rounded MT Bold" panose="020F0704030504030204" pitchFamily="34" charset="0"/>
                        <a:cs typeface="Arial" panose="020B0604020202020204" pitchFamily="34" charset="0"/>
                      </a:endParaRPr>
                    </a:p>
                    <a:p>
                      <a:pPr marL="342900" marR="0" lvl="0" indent="-342900">
                        <a:lnSpc>
                          <a:spcPct val="80000"/>
                        </a:lnSpc>
                        <a:spcBef>
                          <a:spcPts val="300"/>
                        </a:spcBef>
                        <a:spcAft>
                          <a:spcPts val="0"/>
                        </a:spcAft>
                        <a:buFont typeface="+mj-lt"/>
                        <a:buAutoNum type="arabicPeriod"/>
                      </a:pPr>
                      <a:r>
                        <a:rPr lang="en-ID" sz="2000" b="0" dirty="0">
                          <a:solidFill>
                            <a:schemeClr val="bg1"/>
                          </a:solidFill>
                          <a:effectLst/>
                          <a:latin typeface="Arial Rounded MT Bold" panose="020F0704030504030204" pitchFamily="34" charset="0"/>
                          <a:cs typeface="Arial" panose="020B0604020202020204" pitchFamily="34" charset="0"/>
                        </a:rPr>
                        <a:t>budaya, dan </a:t>
                      </a:r>
                      <a:endParaRPr lang="en-US" sz="2000" b="0" dirty="0">
                        <a:solidFill>
                          <a:schemeClr val="bg1"/>
                        </a:solidFill>
                        <a:effectLst/>
                        <a:latin typeface="Arial Rounded MT Bold" panose="020F0704030504030204" pitchFamily="34" charset="0"/>
                        <a:cs typeface="Arial" panose="020B0604020202020204" pitchFamily="34" charset="0"/>
                      </a:endParaRPr>
                    </a:p>
                    <a:p>
                      <a:pPr marL="342900" marR="0" lvl="0" indent="-342900">
                        <a:lnSpc>
                          <a:spcPct val="80000"/>
                        </a:lnSpc>
                        <a:spcBef>
                          <a:spcPts val="300"/>
                        </a:spcBef>
                        <a:spcAft>
                          <a:spcPts val="0"/>
                        </a:spcAft>
                        <a:buFont typeface="+mj-lt"/>
                        <a:buAutoNum type="arabicPeriod"/>
                      </a:pPr>
                      <a:r>
                        <a:rPr lang="en-ID" sz="2000" b="0" dirty="0">
                          <a:solidFill>
                            <a:schemeClr val="bg1"/>
                          </a:solidFill>
                          <a:effectLst/>
                          <a:latin typeface="Arial Rounded MT Bold" panose="020F0704030504030204" pitchFamily="34" charset="0"/>
                          <a:cs typeface="Arial" panose="020B0604020202020204" pitchFamily="34" charset="0"/>
                        </a:rPr>
                        <a:t>humaniora</a:t>
                      </a:r>
                      <a:endParaRPr lang="en-US" sz="2000" b="0" dirty="0">
                        <a:solidFill>
                          <a:schemeClr val="bg1"/>
                        </a:solidFill>
                        <a:effectLst/>
                        <a:latin typeface="Arial Rounded MT Bold" panose="020F0704030504030204" pitchFamily="34" charset="0"/>
                        <a:cs typeface="Arial" panose="020B0604020202020204" pitchFamily="34" charset="0"/>
                      </a:endParaRPr>
                    </a:p>
                    <a:p>
                      <a:pPr marL="0" marR="0">
                        <a:lnSpc>
                          <a:spcPct val="80000"/>
                        </a:lnSpc>
                        <a:spcBef>
                          <a:spcPts val="300"/>
                        </a:spcBef>
                        <a:spcAft>
                          <a:spcPts val="0"/>
                        </a:spcAft>
                      </a:pPr>
                      <a:r>
                        <a:rPr lang="en-ID" sz="2000" b="0" dirty="0">
                          <a:solidFill>
                            <a:schemeClr val="bg1"/>
                          </a:solidFill>
                          <a:effectLst/>
                          <a:latin typeface="Arial Rounded MT Bold" panose="020F0704030504030204" pitchFamily="34" charset="0"/>
                          <a:cs typeface="Arial" panose="020B0604020202020204" pitchFamily="34" charset="0"/>
                        </a:rPr>
                        <a:t>dalam konteks pengembangan potensi diri sebagai bagian dari keluarga, sekolah, dunia kerja, warga masyarakat lokal, nasional, regional, dan internasional.</a:t>
                      </a:r>
                      <a:endParaRPr lang="en-US" sz="2000" b="0" dirty="0">
                        <a:solidFill>
                          <a:schemeClr val="bg1"/>
                        </a:solidFill>
                        <a:effectLst/>
                        <a:latin typeface="Arial Rounded MT Bold" panose="020F0704030504030204" pitchFamily="34" charset="0"/>
                        <a:ea typeface="Calibri"/>
                        <a:cs typeface="Arial" panose="020B0604020202020204" pitchFamily="34" charset="0"/>
                      </a:endParaRPr>
                    </a:p>
                  </a:txBody>
                  <a:tcPr marL="68580" marR="68580" marT="0" marB="0">
                    <a:solidFill>
                      <a:schemeClr val="accent5">
                        <a:lumMod val="20000"/>
                        <a:lumOff val="80000"/>
                      </a:schemeClr>
                    </a:solidFill>
                  </a:tcPr>
                </a:tc>
                <a:tc>
                  <a:txBody>
                    <a:bodyPr/>
                    <a:lstStyle/>
                    <a:p>
                      <a:pPr marL="0" marR="0">
                        <a:lnSpc>
                          <a:spcPct val="80000"/>
                        </a:lnSpc>
                        <a:spcBef>
                          <a:spcPts val="300"/>
                        </a:spcBef>
                        <a:spcAft>
                          <a:spcPts val="0"/>
                        </a:spcAft>
                      </a:pPr>
                      <a:r>
                        <a:rPr lang="en-ID" sz="2000" b="0" dirty="0">
                          <a:solidFill>
                            <a:schemeClr val="bg1"/>
                          </a:solidFill>
                          <a:effectLst/>
                          <a:latin typeface="Arial Rounded MT Bold" panose="020F0704030504030204" pitchFamily="34" charset="0"/>
                          <a:cs typeface="Arial" panose="020B0604020202020204" pitchFamily="34" charset="0"/>
                        </a:rPr>
                        <a:t>Berfikir secara faktual, konseptual, operasional lanjut, prinsip, dan metakognitif secara multidisiplin sesuai dengan bidang dan lingkup kerja pada tingkat teknis, spesifik, detil, dan kompleks, berkenaan dengan:</a:t>
                      </a:r>
                      <a:endParaRPr lang="en-US" sz="2000" b="0" dirty="0">
                        <a:solidFill>
                          <a:schemeClr val="bg1"/>
                        </a:solidFill>
                        <a:effectLst/>
                        <a:latin typeface="Arial Rounded MT Bold" panose="020F0704030504030204" pitchFamily="34" charset="0"/>
                        <a:cs typeface="Arial" panose="020B0604020202020204" pitchFamily="34" charset="0"/>
                      </a:endParaRPr>
                    </a:p>
                    <a:p>
                      <a:pPr marL="342900" marR="0" lvl="0" indent="-342900">
                        <a:lnSpc>
                          <a:spcPct val="80000"/>
                        </a:lnSpc>
                        <a:spcBef>
                          <a:spcPts val="300"/>
                        </a:spcBef>
                        <a:spcAft>
                          <a:spcPts val="0"/>
                        </a:spcAft>
                        <a:buFont typeface="+mj-lt"/>
                        <a:buAutoNum type="arabicPeriod"/>
                      </a:pPr>
                      <a:r>
                        <a:rPr lang="en-ID" sz="2000" b="0" dirty="0">
                          <a:solidFill>
                            <a:schemeClr val="bg1"/>
                          </a:solidFill>
                          <a:effectLst/>
                          <a:latin typeface="Arial Rounded MT Bold" panose="020F0704030504030204" pitchFamily="34" charset="0"/>
                          <a:cs typeface="Arial" panose="020B0604020202020204" pitchFamily="34" charset="0"/>
                        </a:rPr>
                        <a:t>ilmu pengetahuan,</a:t>
                      </a:r>
                      <a:endParaRPr lang="en-US" sz="2000" b="0" dirty="0">
                        <a:solidFill>
                          <a:schemeClr val="bg1"/>
                        </a:solidFill>
                        <a:effectLst/>
                        <a:latin typeface="Arial Rounded MT Bold" panose="020F0704030504030204" pitchFamily="34" charset="0"/>
                        <a:cs typeface="Arial" panose="020B0604020202020204" pitchFamily="34" charset="0"/>
                      </a:endParaRPr>
                    </a:p>
                    <a:p>
                      <a:pPr marL="342900" marR="0" lvl="0" indent="-342900">
                        <a:lnSpc>
                          <a:spcPct val="80000"/>
                        </a:lnSpc>
                        <a:spcBef>
                          <a:spcPts val="300"/>
                        </a:spcBef>
                        <a:spcAft>
                          <a:spcPts val="0"/>
                        </a:spcAft>
                        <a:buFont typeface="+mj-lt"/>
                        <a:buAutoNum type="arabicPeriod"/>
                      </a:pPr>
                      <a:r>
                        <a:rPr lang="en-ID" sz="2000" b="0" dirty="0">
                          <a:solidFill>
                            <a:schemeClr val="bg1"/>
                          </a:solidFill>
                          <a:effectLst/>
                          <a:latin typeface="Arial Rounded MT Bold" panose="020F0704030504030204" pitchFamily="34" charset="0"/>
                          <a:cs typeface="Arial" panose="020B0604020202020204" pitchFamily="34" charset="0"/>
                        </a:rPr>
                        <a:t>teknologi, </a:t>
                      </a:r>
                      <a:endParaRPr lang="en-US" sz="2000" b="0" dirty="0">
                        <a:solidFill>
                          <a:schemeClr val="bg1"/>
                        </a:solidFill>
                        <a:effectLst/>
                        <a:latin typeface="Arial Rounded MT Bold" panose="020F0704030504030204" pitchFamily="34" charset="0"/>
                        <a:cs typeface="Arial" panose="020B0604020202020204" pitchFamily="34" charset="0"/>
                      </a:endParaRPr>
                    </a:p>
                    <a:p>
                      <a:pPr marL="342900" marR="0" lvl="0" indent="-342900">
                        <a:lnSpc>
                          <a:spcPct val="80000"/>
                        </a:lnSpc>
                        <a:spcBef>
                          <a:spcPts val="300"/>
                        </a:spcBef>
                        <a:spcAft>
                          <a:spcPts val="0"/>
                        </a:spcAft>
                        <a:buFont typeface="+mj-lt"/>
                        <a:buAutoNum type="arabicPeriod"/>
                      </a:pPr>
                      <a:r>
                        <a:rPr lang="en-ID" sz="2000" b="0" dirty="0">
                          <a:solidFill>
                            <a:schemeClr val="bg1"/>
                          </a:solidFill>
                          <a:effectLst/>
                          <a:latin typeface="Arial Rounded MT Bold" panose="020F0704030504030204" pitchFamily="34" charset="0"/>
                          <a:cs typeface="Arial" panose="020B0604020202020204" pitchFamily="34" charset="0"/>
                        </a:rPr>
                        <a:t>seni, </a:t>
                      </a:r>
                      <a:endParaRPr lang="en-US" sz="2000" b="0" dirty="0">
                        <a:solidFill>
                          <a:schemeClr val="bg1"/>
                        </a:solidFill>
                        <a:effectLst/>
                        <a:latin typeface="Arial Rounded MT Bold" panose="020F0704030504030204" pitchFamily="34" charset="0"/>
                        <a:cs typeface="Arial" panose="020B0604020202020204" pitchFamily="34" charset="0"/>
                      </a:endParaRPr>
                    </a:p>
                    <a:p>
                      <a:pPr marL="342900" marR="0" lvl="0" indent="-342900">
                        <a:lnSpc>
                          <a:spcPct val="80000"/>
                        </a:lnSpc>
                        <a:spcBef>
                          <a:spcPts val="300"/>
                        </a:spcBef>
                        <a:spcAft>
                          <a:spcPts val="0"/>
                        </a:spcAft>
                        <a:buFont typeface="+mj-lt"/>
                        <a:buAutoNum type="arabicPeriod"/>
                      </a:pPr>
                      <a:r>
                        <a:rPr lang="en-ID" sz="2000" b="0" dirty="0">
                          <a:solidFill>
                            <a:schemeClr val="bg1"/>
                          </a:solidFill>
                          <a:effectLst/>
                          <a:latin typeface="Arial Rounded MT Bold" panose="020F0704030504030204" pitchFamily="34" charset="0"/>
                          <a:cs typeface="Arial" panose="020B0604020202020204" pitchFamily="34" charset="0"/>
                        </a:rPr>
                        <a:t>budaya, dan </a:t>
                      </a:r>
                      <a:endParaRPr lang="en-US" sz="2000" b="0" dirty="0">
                        <a:solidFill>
                          <a:schemeClr val="bg1"/>
                        </a:solidFill>
                        <a:effectLst/>
                        <a:latin typeface="Arial Rounded MT Bold" panose="020F0704030504030204" pitchFamily="34" charset="0"/>
                        <a:cs typeface="Arial" panose="020B0604020202020204" pitchFamily="34" charset="0"/>
                      </a:endParaRPr>
                    </a:p>
                    <a:p>
                      <a:pPr marL="342900" marR="0" lvl="0" indent="-342900">
                        <a:lnSpc>
                          <a:spcPct val="80000"/>
                        </a:lnSpc>
                        <a:spcBef>
                          <a:spcPts val="300"/>
                        </a:spcBef>
                        <a:spcAft>
                          <a:spcPts val="0"/>
                        </a:spcAft>
                        <a:buFont typeface="+mj-lt"/>
                        <a:buAutoNum type="arabicPeriod"/>
                      </a:pPr>
                      <a:r>
                        <a:rPr lang="en-ID" sz="2000" b="0" dirty="0">
                          <a:solidFill>
                            <a:schemeClr val="bg1"/>
                          </a:solidFill>
                          <a:effectLst/>
                          <a:latin typeface="Arial Rounded MT Bold" panose="020F0704030504030204" pitchFamily="34" charset="0"/>
                          <a:cs typeface="Arial" panose="020B0604020202020204" pitchFamily="34" charset="0"/>
                        </a:rPr>
                        <a:t>humaniora</a:t>
                      </a:r>
                      <a:endParaRPr lang="en-US" sz="2000" b="0" dirty="0">
                        <a:solidFill>
                          <a:schemeClr val="bg1"/>
                        </a:solidFill>
                        <a:effectLst/>
                        <a:latin typeface="Arial Rounded MT Bold" panose="020F0704030504030204" pitchFamily="34" charset="0"/>
                        <a:cs typeface="Arial" panose="020B0604020202020204" pitchFamily="34" charset="0"/>
                      </a:endParaRPr>
                    </a:p>
                    <a:p>
                      <a:pPr marL="0" marR="0">
                        <a:lnSpc>
                          <a:spcPct val="80000"/>
                        </a:lnSpc>
                        <a:spcBef>
                          <a:spcPts val="300"/>
                        </a:spcBef>
                        <a:spcAft>
                          <a:spcPts val="0"/>
                        </a:spcAft>
                      </a:pPr>
                      <a:r>
                        <a:rPr lang="en-ID" sz="2000" b="0" dirty="0">
                          <a:solidFill>
                            <a:schemeClr val="bg1"/>
                          </a:solidFill>
                          <a:effectLst/>
                          <a:latin typeface="Arial Rounded MT Bold" panose="020F0704030504030204" pitchFamily="34" charset="0"/>
                          <a:cs typeface="Arial" panose="020B0604020202020204" pitchFamily="34" charset="0"/>
                        </a:rPr>
                        <a:t>dalam konteks pengembangan potensi diri sebagai bagian dari keluarga, sekolah, dunia kerja, warga masyarakat lokal, nasional, regional, dan internasional.</a:t>
                      </a:r>
                      <a:endParaRPr lang="en-US" sz="2000" b="0" dirty="0">
                        <a:solidFill>
                          <a:schemeClr val="bg1"/>
                        </a:solidFill>
                        <a:effectLst/>
                        <a:latin typeface="Arial Rounded MT Bold" panose="020F0704030504030204" pitchFamily="34" charset="0"/>
                        <a:ea typeface="Calibri"/>
                        <a:cs typeface="Arial" panose="020B0604020202020204" pitchFamily="34" charset="0"/>
                      </a:endParaRPr>
                    </a:p>
                  </a:txBody>
                  <a:tcPr marL="68580" marR="68580" marT="0" marB="0">
                    <a:solidFill>
                      <a:schemeClr val="accent5">
                        <a:lumMod val="20000"/>
                        <a:lumOff val="80000"/>
                      </a:schemeClr>
                    </a:solidFill>
                  </a:tcPr>
                </a:tc>
                <a:extLst>
                  <a:ext uri="{0D108BD9-81ED-4DB2-BD59-A6C34878D82A}">
                    <a16:rowId xmlns="" xmlns:a16="http://schemas.microsoft.com/office/drawing/2014/main" val="10001"/>
                  </a:ext>
                </a:extLst>
              </a:tr>
            </a:tbl>
          </a:graphicData>
        </a:graphic>
      </p:graphicFrame>
      <p:grpSp>
        <p:nvGrpSpPr>
          <p:cNvPr id="5" name="Group 4"/>
          <p:cNvGrpSpPr/>
          <p:nvPr/>
        </p:nvGrpSpPr>
        <p:grpSpPr>
          <a:xfrm>
            <a:off x="310109" y="6334391"/>
            <a:ext cx="3968102" cy="540000"/>
            <a:chOff x="310109" y="6334391"/>
            <a:chExt cx="3968102" cy="540000"/>
          </a:xfrm>
        </p:grpSpPr>
        <p:pic>
          <p:nvPicPr>
            <p:cNvPr id="6" name="Picture 5" descr="tutwuri3d"/>
            <p:cNvPicPr>
              <a:picLocks noChangeAspect="1" noChangeArrowheads="1" noCrop="1"/>
            </p:cNvPicPr>
            <p:nvPr/>
          </p:nvPicPr>
          <p:blipFill>
            <a:blip r:embed="rId2"/>
            <a:srcRect/>
            <a:stretch>
              <a:fillRect/>
            </a:stretch>
          </p:blipFill>
          <p:spPr bwMode="auto">
            <a:xfrm>
              <a:off x="310109" y="6334391"/>
              <a:ext cx="540000" cy="540000"/>
            </a:xfrm>
            <a:prstGeom prst="rect">
              <a:avLst/>
            </a:prstGeom>
            <a:noFill/>
            <a:ln w="9525">
              <a:noFill/>
              <a:miter lim="800000"/>
              <a:headEnd/>
              <a:tailEnd/>
            </a:ln>
          </p:spPr>
        </p:pic>
        <p:sp>
          <p:nvSpPr>
            <p:cNvPr id="7" name="TextBox 6"/>
            <p:cNvSpPr txBox="1"/>
            <p:nvPr/>
          </p:nvSpPr>
          <p:spPr>
            <a:xfrm>
              <a:off x="776931" y="6446619"/>
              <a:ext cx="3501280" cy="338554"/>
            </a:xfrm>
            <a:prstGeom prst="rect">
              <a:avLst/>
            </a:prstGeom>
            <a:noFill/>
          </p:spPr>
          <p:txBody>
            <a:bodyPr wrap="none" rtlCol="0">
              <a:spAutoFit/>
            </a:bodyPr>
            <a:lstStyle/>
            <a:p>
              <a:pPr defTabSz="457200"/>
              <a:r>
                <a:rPr lang="en-US" sz="1600" b="1" i="1" dirty="0">
                  <a:solidFill>
                    <a:srgbClr val="002060"/>
                  </a:solidFill>
                </a:rPr>
                <a:t>Subdit Kurikulum, Direktorat PSMK</a:t>
              </a:r>
            </a:p>
          </p:txBody>
        </p:sp>
      </p:grpSp>
    </p:spTree>
    <p:extLst>
      <p:ext uri="{BB962C8B-B14F-4D97-AF65-F5344CB8AC3E}">
        <p14:creationId xmlns:p14="http://schemas.microsoft.com/office/powerpoint/2010/main" val="3911663448"/>
      </p:ext>
    </p:extLst>
  </p:cSld>
  <p:clrMapOvr>
    <a:masterClrMapping/>
  </p:clrMapOvr>
  <mc:AlternateContent xmlns:mc="http://schemas.openxmlformats.org/markup-compatibility/2006" xmlns:p14="http://schemas.microsoft.com/office/powerpoint/2010/main">
    <mc:Choice Requires="p14">
      <p:transition spd="slow" p14:dur="1750">
        <p14:prism dir="r" isContent="1"/>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6DB8EB18-3657-4051-A897-2ED38832359E}"/>
    </a:ext>
  </a:extLst>
</a:theme>
</file>

<file path=ppt/theme/theme2.xml><?xml version="1.0" encoding="utf-8"?>
<a:theme xmlns:a="http://schemas.openxmlformats.org/drawingml/2006/main" name="2_Vapor Trail">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6DB8EB18-3657-4051-A897-2ED38832359E}"/>
    </a:ext>
  </a:extLst>
</a:theme>
</file>

<file path=ppt/theme/theme3.xml><?xml version="1.0" encoding="utf-8"?>
<a:theme xmlns:a="http://schemas.openxmlformats.org/drawingml/2006/main" name="3_Vapor Trail">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6DB8EB18-3657-4051-A897-2ED38832359E}"/>
    </a:ext>
  </a:extLst>
</a:theme>
</file>

<file path=ppt/theme/theme4.xml><?xml version="1.0" encoding="utf-8"?>
<a:theme xmlns:a="http://schemas.openxmlformats.org/drawingml/2006/main" name="4_Vapor Trail">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1799</TotalTime>
  <Words>4021</Words>
  <Application>Microsoft Office PowerPoint</Application>
  <PresentationFormat>Custom</PresentationFormat>
  <Paragraphs>559</Paragraphs>
  <Slides>39</Slides>
  <Notes>0</Notes>
  <HiddenSlides>0</HiddenSlides>
  <MMClips>0</MMClips>
  <ScaleCrop>false</ScaleCrop>
  <HeadingPairs>
    <vt:vector size="4" baseType="variant">
      <vt:variant>
        <vt:lpstr>Theme</vt:lpstr>
      </vt:variant>
      <vt:variant>
        <vt:i4>4</vt:i4>
      </vt:variant>
      <vt:variant>
        <vt:lpstr>Slide Titles</vt:lpstr>
      </vt:variant>
      <vt:variant>
        <vt:i4>39</vt:i4>
      </vt:variant>
    </vt:vector>
  </HeadingPairs>
  <TitlesOfParts>
    <vt:vector size="43" baseType="lpstr">
      <vt:lpstr>Vapor Trail</vt:lpstr>
      <vt:lpstr>2_Vapor Trail</vt:lpstr>
      <vt:lpstr>3_Vapor Trail</vt:lpstr>
      <vt:lpstr>4_Vapor Trail</vt:lpstr>
      <vt:lpstr>PELATIHAN DAN PENDAMPINAN IMPLEMENTASI KURIKULUM 2013 SMK</vt:lpstr>
      <vt:lpstr>PETA KONSEP</vt:lpstr>
      <vt:lpstr>Tujuan Sesi B2.1</vt:lpstr>
      <vt:lpstr>ALUR PEMBELAJARAN</vt:lpstr>
      <vt:lpstr>PowerPoint Presentation</vt:lpstr>
      <vt:lpstr>PEMAHAMAN KOMPETENSI: SKL, KI, dan KD</vt:lpstr>
      <vt:lpstr>Program Pendidikan dan Kesetaraan Jenjang Kualifikasi Lulusan PMK</vt:lpstr>
      <vt:lpstr>STANDAR KOMPETENSI LULUSAN SMK/MAK: Dimensi Sikap</vt:lpstr>
      <vt:lpstr>STANDAR KOMPETENSI LULUSAN SMK/MAK: Dimensi Pengetahuan</vt:lpstr>
      <vt:lpstr>STANDAR KOMPETENSI LULUSAN SMK/MAK: Dimensi Keterampilan</vt:lpstr>
      <vt:lpstr>PowerPoint Presentation</vt:lpstr>
      <vt:lpstr>PEMAHAMAN KOMPETENSI</vt:lpstr>
      <vt:lpstr>KOMPETENSI INTI</vt:lpstr>
      <vt:lpstr>KOMPETENSI INTI</vt:lpstr>
      <vt:lpstr>KOMPETENSI INTI</vt:lpstr>
      <vt:lpstr>PEMAHAMAN Taksonomi</vt:lpstr>
      <vt:lpstr>PowerPoint Presentation</vt:lpstr>
      <vt:lpstr>KI Ranah SIKAP</vt:lpstr>
      <vt:lpstr>PowerPoint Presentation</vt:lpstr>
      <vt:lpstr>Dimensi proses kognitif</vt:lpstr>
      <vt:lpstr>Dimensi pengetahuan</vt:lpstr>
      <vt:lpstr>HUBUNGAN DIMENSI PROSES KOGNITIF DAN DIMENSI PENGETAHUAN</vt:lpstr>
      <vt:lpstr>PowerPoint Presentation</vt:lpstr>
      <vt:lpstr>DIMENSI KETERAMPILAN ABSTRAK</vt:lpstr>
      <vt:lpstr>DIMENSI KETERAMPILAN KONKRET</vt:lpstr>
      <vt:lpstr>RINCIAN GRADASI SIKAP, PENGETAHUAN, DAN KETERAMPILAN</vt:lpstr>
      <vt:lpstr>PEMAHAMAN KOMPETENSI DASAR (KD)</vt:lpstr>
      <vt:lpstr>PowerPoint Presentation</vt:lpstr>
      <vt:lpstr>PEMAHAMAN PENGUATAN PENDIDIKAN KARAKTER</vt:lpstr>
      <vt:lpstr>TUJUAN PENGUATAN PENDIDIKAN KARAKTER</vt:lpstr>
      <vt:lpstr>NILAI-NILAI KARAKTER SESUAI berdasarkan PERATURAN PRESIDEN NOMOR 87 TAHUN 2017</vt:lpstr>
      <vt:lpstr>LANGKAH-LANGKAH ANALISIS KETERKAITAN SKL, KI, DAN KD</vt:lpstr>
      <vt:lpstr>Tabel Analisis KI-KD Mata Pelajaran: AKUNTANSI DASAR</vt:lpstr>
      <vt:lpstr>PowerPoint Presentation</vt:lpstr>
      <vt:lpstr>PowerPoint Presentation</vt:lpstr>
      <vt:lpstr>Keterangan Pengisian Kolom:</vt:lpstr>
      <vt:lpstr>Latihan: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ASUS</cp:lastModifiedBy>
  <cp:revision>160</cp:revision>
  <dcterms:created xsi:type="dcterms:W3CDTF">2017-03-03T06:49:08Z</dcterms:created>
  <dcterms:modified xsi:type="dcterms:W3CDTF">2018-02-20T15:03:08Z</dcterms:modified>
</cp:coreProperties>
</file>