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7" r:id="rId2"/>
    <p:sldMasterId id="2147483705" r:id="rId3"/>
  </p:sldMasterIdLst>
  <p:notesMasterIdLst>
    <p:notesMasterId r:id="rId27"/>
  </p:notesMasterIdLst>
  <p:sldIdLst>
    <p:sldId id="311" r:id="rId4"/>
    <p:sldId id="312" r:id="rId5"/>
    <p:sldId id="290" r:id="rId6"/>
    <p:sldId id="291" r:id="rId7"/>
    <p:sldId id="292" r:id="rId8"/>
    <p:sldId id="294" r:id="rId9"/>
    <p:sldId id="293"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485" autoAdjust="0"/>
  </p:normalViewPr>
  <p:slideViewPr>
    <p:cSldViewPr snapToGrid="0">
      <p:cViewPr varScale="1">
        <p:scale>
          <a:sx n="66" d="100"/>
          <a:sy n="66" d="100"/>
        </p:scale>
        <p:origin x="-90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06D-1284-45EF-A085-33EBF40B5EA4}" type="datetimeFigureOut">
              <a:rPr lang="en-US" smtClean="0"/>
              <a:t>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0EAAD-A993-4313-9736-AC3E0186C032}" type="slidenum">
              <a:rPr lang="en-US" smtClean="0"/>
              <a:t>‹#›</a:t>
            </a:fld>
            <a:endParaRPr lang="en-US"/>
          </a:p>
        </p:txBody>
      </p:sp>
    </p:spTree>
    <p:extLst>
      <p:ext uri="{BB962C8B-B14F-4D97-AF65-F5344CB8AC3E}">
        <p14:creationId xmlns:p14="http://schemas.microsoft.com/office/powerpoint/2010/main" val="6540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0EAAD-A993-4313-9736-AC3E0186C032}" type="slidenum">
              <a:rPr lang="en-US" smtClean="0"/>
              <a:t>18</a:t>
            </a:fld>
            <a:endParaRPr lang="en-US"/>
          </a:p>
        </p:txBody>
      </p:sp>
    </p:spTree>
    <p:extLst>
      <p:ext uri="{BB962C8B-B14F-4D97-AF65-F5344CB8AC3E}">
        <p14:creationId xmlns:p14="http://schemas.microsoft.com/office/powerpoint/2010/main" val="1207565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0EAAD-A993-4313-9736-AC3E0186C032}" type="slidenum">
              <a:rPr lang="en-US" smtClean="0"/>
              <a:t>19</a:t>
            </a:fld>
            <a:endParaRPr lang="en-US"/>
          </a:p>
        </p:txBody>
      </p:sp>
    </p:spTree>
    <p:extLst>
      <p:ext uri="{BB962C8B-B14F-4D97-AF65-F5344CB8AC3E}">
        <p14:creationId xmlns:p14="http://schemas.microsoft.com/office/powerpoint/2010/main" val="79163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0EAAD-A993-4313-9736-AC3E0186C032}" type="slidenum">
              <a:rPr lang="en-US" smtClean="0"/>
              <a:t>20</a:t>
            </a:fld>
            <a:endParaRPr lang="en-US"/>
          </a:p>
        </p:txBody>
      </p:sp>
    </p:spTree>
    <p:extLst>
      <p:ext uri="{BB962C8B-B14F-4D97-AF65-F5344CB8AC3E}">
        <p14:creationId xmlns:p14="http://schemas.microsoft.com/office/powerpoint/2010/main" val="1068105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0EAAD-A993-4313-9736-AC3E0186C032}" type="slidenum">
              <a:rPr lang="en-US" smtClean="0"/>
              <a:t>21</a:t>
            </a:fld>
            <a:endParaRPr lang="en-US"/>
          </a:p>
        </p:txBody>
      </p:sp>
    </p:spTree>
    <p:extLst>
      <p:ext uri="{BB962C8B-B14F-4D97-AF65-F5344CB8AC3E}">
        <p14:creationId xmlns:p14="http://schemas.microsoft.com/office/powerpoint/2010/main" val="320000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0EAAD-A993-4313-9736-AC3E0186C032}" type="slidenum">
              <a:rPr lang="en-US" smtClean="0"/>
              <a:t>22</a:t>
            </a:fld>
            <a:endParaRPr lang="en-US"/>
          </a:p>
        </p:txBody>
      </p:sp>
    </p:spTree>
    <p:extLst>
      <p:ext uri="{BB962C8B-B14F-4D97-AF65-F5344CB8AC3E}">
        <p14:creationId xmlns:p14="http://schemas.microsoft.com/office/powerpoint/2010/main" val="921174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787237" y="553494"/>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787237"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1787237" y="4323845"/>
            <a:ext cx="6400800"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077201" y="131220"/>
            <a:ext cx="2743200"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380" y="553494"/>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222725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943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922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1893206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8883"/>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9267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31992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90987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25615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0"/>
            <a:ext cx="6991492"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9770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787237" y="553494"/>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787237"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1787237" y="4323845"/>
            <a:ext cx="6400800"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077201" y="131220"/>
            <a:ext cx="2743200"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380" y="553494"/>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1673474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95360" y="6355845"/>
            <a:ext cx="2910840" cy="365125"/>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8" name="TextBox 7"/>
          <p:cNvSpPr txBox="1"/>
          <p:nvPr userDrawn="1"/>
        </p:nvSpPr>
        <p:spPr>
          <a:xfrm>
            <a:off x="757382" y="6411260"/>
            <a:ext cx="7426036" cy="400110"/>
          </a:xfrm>
          <a:prstGeom prst="rect">
            <a:avLst/>
          </a:prstGeom>
          <a:noFill/>
        </p:spPr>
        <p:txBody>
          <a:bodyPr wrap="square" rtlCol="0">
            <a:spAutoFit/>
          </a:bodyPr>
          <a:lstStyle/>
          <a:p>
            <a:r>
              <a:rPr lang="en-US" sz="2000" b="1" i="1" dirty="0" smtClean="0">
                <a:solidFill>
                  <a:srgbClr val="42BA97">
                    <a:lumMod val="75000"/>
                  </a:srgbClr>
                </a:solidFill>
                <a:latin typeface="Arial" panose="020B0604020202020204" pitchFamily="34" charset="0"/>
                <a:cs typeface="Arial" panose="020B0604020202020204" pitchFamily="34" charset="0"/>
              </a:rPr>
              <a:t>©</a:t>
            </a:r>
            <a:r>
              <a:rPr lang="en-US" sz="1600" b="1" i="1" dirty="0" smtClean="0">
                <a:solidFill>
                  <a:srgbClr val="42BA97">
                    <a:lumMod val="75000"/>
                  </a:srgbClr>
                </a:solidFill>
                <a:latin typeface="Arial" panose="020B0604020202020204" pitchFamily="34" charset="0"/>
                <a:cs typeface="Arial" panose="020B0604020202020204" pitchFamily="34" charset="0"/>
              </a:rPr>
              <a:t> Direktorat </a:t>
            </a:r>
            <a:r>
              <a:rPr lang="en-US" sz="1600" b="1" i="1" dirty="0">
                <a:solidFill>
                  <a:srgbClr val="42BA97">
                    <a:lumMod val="75000"/>
                  </a:srgbClr>
                </a:solidFill>
                <a:latin typeface="Arial" panose="020B0604020202020204" pitchFamily="34" charset="0"/>
                <a:cs typeface="Arial" panose="020B0604020202020204" pitchFamily="34" charset="0"/>
              </a:rPr>
              <a:t>Pembinaan Sekolah Menengah Kejuruan</a:t>
            </a:r>
          </a:p>
        </p:txBody>
      </p:sp>
    </p:spTree>
    <p:extLst>
      <p:ext uri="{BB962C8B-B14F-4D97-AF65-F5344CB8AC3E}">
        <p14:creationId xmlns:p14="http://schemas.microsoft.com/office/powerpoint/2010/main" val="237015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95360" y="6355845"/>
            <a:ext cx="2910840" cy="365125"/>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8" name="TextBox 7"/>
          <p:cNvSpPr txBox="1"/>
          <p:nvPr userDrawn="1"/>
        </p:nvSpPr>
        <p:spPr>
          <a:xfrm>
            <a:off x="757382" y="6411260"/>
            <a:ext cx="7426036" cy="400110"/>
          </a:xfrm>
          <a:prstGeom prst="rect">
            <a:avLst/>
          </a:prstGeom>
          <a:noFill/>
        </p:spPr>
        <p:txBody>
          <a:bodyPr wrap="square" rtlCol="0">
            <a:spAutoFit/>
          </a:bodyPr>
          <a:lstStyle/>
          <a:p>
            <a:r>
              <a:rPr lang="en-US" sz="2000" b="1" i="1" dirty="0" smtClean="0">
                <a:solidFill>
                  <a:srgbClr val="42BA97">
                    <a:lumMod val="75000"/>
                  </a:srgbClr>
                </a:solidFill>
                <a:latin typeface="Arial" panose="020B0604020202020204" pitchFamily="34" charset="0"/>
                <a:cs typeface="Arial" panose="020B0604020202020204" pitchFamily="34" charset="0"/>
              </a:rPr>
              <a:t>©</a:t>
            </a:r>
            <a:r>
              <a:rPr lang="en-US" sz="1600" b="1" i="1" dirty="0" smtClean="0">
                <a:solidFill>
                  <a:srgbClr val="42BA97">
                    <a:lumMod val="75000"/>
                  </a:srgbClr>
                </a:solidFill>
                <a:latin typeface="Arial" panose="020B0604020202020204" pitchFamily="34" charset="0"/>
                <a:cs typeface="Arial" panose="020B0604020202020204" pitchFamily="34" charset="0"/>
              </a:rPr>
              <a:t> Direktorat </a:t>
            </a:r>
            <a:r>
              <a:rPr lang="en-US" sz="1600" b="1" i="1" dirty="0">
                <a:solidFill>
                  <a:srgbClr val="42BA97">
                    <a:lumMod val="75000"/>
                  </a:srgbClr>
                </a:solidFill>
                <a:latin typeface="Arial" panose="020B0604020202020204" pitchFamily="34" charset="0"/>
                <a:cs typeface="Arial" panose="020B0604020202020204" pitchFamily="34" charset="0"/>
              </a:rPr>
              <a:t>Pembinaan Sekolah Menengah Kejuruan</a:t>
            </a:r>
          </a:p>
        </p:txBody>
      </p:sp>
    </p:spTree>
    <p:extLst>
      <p:ext uri="{BB962C8B-B14F-4D97-AF65-F5344CB8AC3E}">
        <p14:creationId xmlns:p14="http://schemas.microsoft.com/office/powerpoint/2010/main" val="3397960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858818" y="942635"/>
            <a:ext cx="9655849" cy="2354748"/>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858817" y="3641725"/>
            <a:ext cx="9655849"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1"/>
            <a:ext cx="6991492" cy="36406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942" y="1163296"/>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3332013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2537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13301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703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72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5601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7163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3306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396125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413644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858818" y="942635"/>
            <a:ext cx="9655849" cy="2354748"/>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858817" y="3641725"/>
            <a:ext cx="9655849"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1"/>
            <a:ext cx="6991492" cy="36406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942" y="1163296"/>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2087106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8883"/>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88085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720179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12748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348204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0"/>
            <a:ext cx="6991492"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60669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787237" y="553494"/>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787237"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1787237" y="4323845"/>
            <a:ext cx="6400800"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077201" y="131220"/>
            <a:ext cx="2743200"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380" y="553494"/>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25087615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95360" y="6355845"/>
            <a:ext cx="2910840" cy="365125"/>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8" name="TextBox 7"/>
          <p:cNvSpPr txBox="1"/>
          <p:nvPr userDrawn="1"/>
        </p:nvSpPr>
        <p:spPr>
          <a:xfrm>
            <a:off x="757382" y="6411260"/>
            <a:ext cx="7426036" cy="400110"/>
          </a:xfrm>
          <a:prstGeom prst="rect">
            <a:avLst/>
          </a:prstGeom>
          <a:noFill/>
        </p:spPr>
        <p:txBody>
          <a:bodyPr wrap="square" rtlCol="0">
            <a:spAutoFit/>
          </a:bodyPr>
          <a:lstStyle/>
          <a:p>
            <a:r>
              <a:rPr lang="en-US" sz="2000" b="1" i="1" dirty="0" smtClean="0">
                <a:solidFill>
                  <a:srgbClr val="42BA97">
                    <a:lumMod val="75000"/>
                  </a:srgbClr>
                </a:solidFill>
                <a:latin typeface="Arial" panose="020B0604020202020204" pitchFamily="34" charset="0"/>
                <a:cs typeface="Arial" panose="020B0604020202020204" pitchFamily="34" charset="0"/>
              </a:rPr>
              <a:t>©</a:t>
            </a:r>
            <a:r>
              <a:rPr lang="en-US" sz="1600" b="1" i="1" dirty="0" smtClean="0">
                <a:solidFill>
                  <a:srgbClr val="42BA97">
                    <a:lumMod val="75000"/>
                  </a:srgbClr>
                </a:solidFill>
                <a:latin typeface="Arial" panose="020B0604020202020204" pitchFamily="34" charset="0"/>
                <a:cs typeface="Arial" panose="020B0604020202020204" pitchFamily="34" charset="0"/>
              </a:rPr>
              <a:t> Direktorat Pembinaan Sekolah Menengah Kejuruan</a:t>
            </a:r>
            <a:endParaRPr lang="en-US" sz="1600" b="1" i="1" dirty="0">
              <a:solidFill>
                <a:srgbClr val="42BA97">
                  <a:lumMod val="7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238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858818" y="942635"/>
            <a:ext cx="9655849" cy="2354748"/>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858817" y="3641725"/>
            <a:ext cx="9655849"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1"/>
            <a:ext cx="6991492" cy="36406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942" y="1163296"/>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33643166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147752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36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79881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047566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25080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723503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17192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99623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774152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3651314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8883"/>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58896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270337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067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4067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7340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0"/>
            <a:ext cx="6991492"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8392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096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7545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9384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8292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2.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userDrawn="1"/>
        </p:nvSpPr>
        <p:spPr>
          <a:xfrm>
            <a:off x="0" y="6355845"/>
            <a:ext cx="12192000" cy="502155"/>
          </a:xfrm>
          <a:prstGeom prst="rect">
            <a:avLst/>
          </a:prstGeom>
          <a:gradFill>
            <a:gsLst>
              <a:gs pos="0">
                <a:schemeClr val="accent4">
                  <a:lumMod val="5000"/>
                  <a:lumOff val="95000"/>
                </a:schemeClr>
              </a:gs>
              <a:gs pos="84000">
                <a:schemeClr val="accent4">
                  <a:lumMod val="45000"/>
                  <a:lumOff val="55000"/>
                </a:schemeClr>
              </a:gs>
              <a:gs pos="48000">
                <a:schemeClr val="accent4">
                  <a:lumMod val="45000"/>
                  <a:lumOff val="55000"/>
                </a:schemeClr>
              </a:gs>
              <a:gs pos="100000">
                <a:schemeClr val="accent4">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0">
            <a:clrChange>
              <a:clrFrom>
                <a:srgbClr val="000000">
                  <a:alpha val="0"/>
                </a:srgbClr>
              </a:clrFrom>
              <a:clrTo>
                <a:srgbClr val="000000">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645" y="105153"/>
            <a:ext cx="2630895" cy="1228641"/>
          </a:xfrm>
          <a:prstGeom prst="rect">
            <a:avLst/>
          </a:prstGeom>
          <a:ln>
            <a:noFill/>
          </a:ln>
          <a:effectLst>
            <a:glow rad="1397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289137252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userDrawn="1"/>
        </p:nvSpPr>
        <p:spPr>
          <a:xfrm>
            <a:off x="0" y="6355845"/>
            <a:ext cx="12192000" cy="502155"/>
          </a:xfrm>
          <a:prstGeom prst="rect">
            <a:avLst/>
          </a:prstGeom>
          <a:gradFill>
            <a:gsLst>
              <a:gs pos="0">
                <a:schemeClr val="accent4">
                  <a:lumMod val="5000"/>
                  <a:lumOff val="95000"/>
                </a:schemeClr>
              </a:gs>
              <a:gs pos="84000">
                <a:schemeClr val="accent4">
                  <a:lumMod val="45000"/>
                  <a:lumOff val="55000"/>
                </a:schemeClr>
              </a:gs>
              <a:gs pos="48000">
                <a:schemeClr val="accent4">
                  <a:lumMod val="45000"/>
                  <a:lumOff val="55000"/>
                </a:schemeClr>
              </a:gs>
              <a:gs pos="100000">
                <a:schemeClr val="accent4">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0">
            <a:clrChange>
              <a:clrFrom>
                <a:srgbClr val="000000">
                  <a:alpha val="0"/>
                </a:srgbClr>
              </a:clrFrom>
              <a:clrTo>
                <a:srgbClr val="000000">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645" y="105153"/>
            <a:ext cx="2630895" cy="1228641"/>
          </a:xfrm>
          <a:prstGeom prst="rect">
            <a:avLst/>
          </a:prstGeom>
          <a:ln>
            <a:noFill/>
          </a:ln>
          <a:effectLst>
            <a:glow rad="1397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228600021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userDrawn="1"/>
        </p:nvSpPr>
        <p:spPr>
          <a:xfrm>
            <a:off x="0" y="6355845"/>
            <a:ext cx="12192000" cy="502155"/>
          </a:xfrm>
          <a:prstGeom prst="rect">
            <a:avLst/>
          </a:prstGeom>
          <a:gradFill>
            <a:gsLst>
              <a:gs pos="0">
                <a:schemeClr val="accent4">
                  <a:lumMod val="5000"/>
                  <a:lumOff val="95000"/>
                </a:schemeClr>
              </a:gs>
              <a:gs pos="84000">
                <a:schemeClr val="accent4">
                  <a:lumMod val="45000"/>
                  <a:lumOff val="55000"/>
                </a:schemeClr>
              </a:gs>
              <a:gs pos="48000">
                <a:schemeClr val="accent4">
                  <a:lumMod val="45000"/>
                  <a:lumOff val="55000"/>
                </a:schemeClr>
              </a:gs>
              <a:gs pos="100000">
                <a:schemeClr val="accent4">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0">
            <a:clrChange>
              <a:clrFrom>
                <a:srgbClr val="000000">
                  <a:alpha val="0"/>
                </a:srgbClr>
              </a:clrFrom>
              <a:clrTo>
                <a:srgbClr val="000000">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645" y="105153"/>
            <a:ext cx="2630895" cy="1228641"/>
          </a:xfrm>
          <a:prstGeom prst="rect">
            <a:avLst/>
          </a:prstGeom>
          <a:ln>
            <a:noFill/>
          </a:ln>
          <a:effectLst>
            <a:glow rad="1397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269297375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4586" y="4264212"/>
            <a:ext cx="9448800" cy="1733176"/>
          </a:xfrm>
        </p:spPr>
        <p:txBody>
          <a:bodyPr>
            <a:noAutofit/>
          </a:bodyPr>
          <a:lstStyle/>
          <a:p>
            <a:pPr algn="r">
              <a:lnSpc>
                <a:spcPct val="100000"/>
              </a:lnSpc>
              <a:spcBef>
                <a:spcPts val="0"/>
              </a:spcBef>
            </a:pPr>
            <a:r>
              <a:rPr lang="en-US" sz="2400" b="1" dirty="0">
                <a:solidFill>
                  <a:schemeClr val="bg1"/>
                </a:solidFill>
                <a:latin typeface="Arial Rounded MT Bold" panose="020F0704030504030204" pitchFamily="34" charset="0"/>
                <a:cs typeface="Arial" panose="020B0604020202020204" pitchFamily="34" charset="0"/>
              </a:rPr>
              <a:t>Direktorat Pembinaan Sekolah Menengah Kejuruan</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a:solidFill>
                  <a:schemeClr val="bg1"/>
                </a:solidFill>
                <a:latin typeface="Arial Rounded MT Bold" panose="020F0704030504030204" pitchFamily="34" charset="0"/>
                <a:cs typeface="Arial" panose="020B0604020202020204" pitchFamily="34" charset="0"/>
              </a:rPr>
              <a:t>Direktorat Jenderal Pendidikan Dasar dan Menengah</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Kementerian Pendidikan dan Kebudayaan</a:t>
            </a:r>
            <a:endParaRPr lang="en-US" sz="2400" dirty="0" smtClean="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Tahun 2018</a:t>
            </a:r>
            <a:endParaRPr lang="en-US" sz="2400" dirty="0">
              <a:solidFill>
                <a:schemeClr val="bg1"/>
              </a:solidFill>
              <a:latin typeface="Arial Rounded MT Bold" panose="020F0704030504030204" pitchFamily="34" charset="0"/>
              <a:cs typeface="Arial" panose="020B0604020202020204" pitchFamily="34" charset="0"/>
            </a:endParaRPr>
          </a:p>
        </p:txBody>
      </p:sp>
      <p:cxnSp>
        <p:nvCxnSpPr>
          <p:cNvPr id="4" name="Straight Connector 3"/>
          <p:cNvCxnSpPr/>
          <p:nvPr/>
        </p:nvCxnSpPr>
        <p:spPr>
          <a:xfrm>
            <a:off x="2223491" y="2098487"/>
            <a:ext cx="865518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2169703" y="864111"/>
            <a:ext cx="9144000" cy="1190531"/>
          </a:xfrm>
        </p:spPr>
        <p:txBody>
          <a:bodyPr anchor="ctr">
            <a:normAutofit/>
          </a:bodyPr>
          <a:lstStyle/>
          <a:p>
            <a:r>
              <a:rPr lang="en-US" sz="3600" b="1" dirty="0" smtClean="0">
                <a:solidFill>
                  <a:srgbClr val="FFFF00"/>
                </a:solidFill>
                <a:latin typeface="Arial Rounded MT Bold" panose="020F0704030504030204" pitchFamily="34" charset="0"/>
                <a:cs typeface="Arial" panose="020B0604020202020204" pitchFamily="34" charset="0"/>
              </a:rPr>
              <a:t>PELATIHAN DAN PENDAMPINGAN</a:t>
            </a:r>
            <a:r>
              <a:rPr lang="en-US" sz="3600" b="1" dirty="0">
                <a:solidFill>
                  <a:srgbClr val="FFFF00"/>
                </a:solidFill>
                <a:latin typeface="Arial Rounded MT Bold" panose="020F0704030504030204" pitchFamily="34" charset="0"/>
                <a:cs typeface="Arial" panose="020B0604020202020204" pitchFamily="34" charset="0"/>
              </a:rPr>
              <a:t/>
            </a:r>
            <a:br>
              <a:rPr lang="en-US" sz="3600" b="1" dirty="0">
                <a:solidFill>
                  <a:srgbClr val="FFFF00"/>
                </a:solidFill>
                <a:latin typeface="Arial Rounded MT Bold" panose="020F0704030504030204" pitchFamily="34" charset="0"/>
                <a:cs typeface="Arial" panose="020B0604020202020204" pitchFamily="34" charset="0"/>
              </a:rPr>
            </a:br>
            <a:r>
              <a:rPr lang="id-ID" sz="3600" b="1" dirty="0">
                <a:solidFill>
                  <a:srgbClr val="FFFF00"/>
                </a:solidFill>
                <a:latin typeface="Arial Rounded MT Bold" panose="020F0704030504030204" pitchFamily="34" charset="0"/>
                <a:cs typeface="Arial" panose="020B0604020202020204" pitchFamily="34" charset="0"/>
              </a:rPr>
              <a:t>IMPLEMENTASI</a:t>
            </a:r>
            <a:r>
              <a:rPr lang="en-US" sz="3600" dirty="0">
                <a:solidFill>
                  <a:srgbClr val="FFFF00"/>
                </a:solidFill>
                <a:latin typeface="Arial Rounded MT Bold" panose="020F0704030504030204" pitchFamily="34" charset="0"/>
                <a:cs typeface="Arial" panose="020B0604020202020204" pitchFamily="34" charset="0"/>
              </a:rPr>
              <a:t> </a:t>
            </a:r>
            <a:r>
              <a:rPr lang="en-ID" sz="3600" b="1" dirty="0">
                <a:solidFill>
                  <a:srgbClr val="FFFF00"/>
                </a:solidFill>
                <a:latin typeface="Arial Rounded MT Bold" panose="020F0704030504030204" pitchFamily="34" charset="0"/>
                <a:cs typeface="Arial" panose="020B0604020202020204" pitchFamily="34" charset="0"/>
              </a:rPr>
              <a:t>KURIKULUM 2013 </a:t>
            </a:r>
            <a:r>
              <a:rPr lang="en-ID" sz="3600" b="1" dirty="0" smtClean="0">
                <a:solidFill>
                  <a:srgbClr val="FFFF00"/>
                </a:solidFill>
                <a:latin typeface="Arial Rounded MT Bold" panose="020F0704030504030204" pitchFamily="34" charset="0"/>
                <a:cs typeface="Arial" panose="020B0604020202020204" pitchFamily="34" charset="0"/>
              </a:rPr>
              <a:t>SMK</a:t>
            </a:r>
            <a:endParaRPr lang="en-US" sz="3600" b="1"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5808694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1" name="Title 1"/>
          <p:cNvSpPr>
            <a:spLocks noGrp="1"/>
          </p:cNvSpPr>
          <p:nvPr>
            <p:ph type="title"/>
          </p:nvPr>
        </p:nvSpPr>
        <p:spPr>
          <a:xfrm>
            <a:off x="4600575" y="827541"/>
            <a:ext cx="6537596" cy="655353"/>
          </a:xfrm>
        </p:spPr>
        <p:txBody>
          <a:bodyPr>
            <a:normAutofit/>
          </a:bodyPr>
          <a:lstStyle/>
          <a:p>
            <a:r>
              <a:rPr lang="en-US" sz="3200" b="1" cap="none" dirty="0" smtClean="0">
                <a:latin typeface="Arial Rounded MT Bold" panose="020F0704030504030204" pitchFamily="34" charset="0"/>
                <a:cs typeface="Arial" panose="020B0604020202020204" pitchFamily="34" charset="0"/>
              </a:rPr>
              <a:t>Rambu-rambu Perumusan </a:t>
            </a:r>
            <a:r>
              <a:rPr lang="en-US" sz="3200" b="1" dirty="0" smtClean="0">
                <a:latin typeface="Arial Rounded MT Bold" panose="020F0704030504030204" pitchFamily="34" charset="0"/>
                <a:cs typeface="Arial" panose="020B0604020202020204" pitchFamily="34" charset="0"/>
              </a:rPr>
              <a:t>IPK</a:t>
            </a:r>
            <a:endParaRPr lang="en-US" sz="3200" dirty="0">
              <a:latin typeface="Arial Rounded MT Bold" panose="020F0704030504030204" pitchFamily="34" charset="0"/>
              <a:cs typeface="Arial" panose="020B0604020202020204" pitchFamily="34" charset="0"/>
            </a:endParaRPr>
          </a:p>
        </p:txBody>
      </p:sp>
      <p:sp>
        <p:nvSpPr>
          <p:cNvPr id="12" name="Content Placeholder 2"/>
          <p:cNvSpPr txBox="1">
            <a:spLocks/>
          </p:cNvSpPr>
          <p:nvPr/>
        </p:nvSpPr>
        <p:spPr>
          <a:xfrm>
            <a:off x="1357313" y="1726367"/>
            <a:ext cx="10144125" cy="460802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515938" lvl="4" indent="-457200">
              <a:lnSpc>
                <a:spcPct val="80000"/>
              </a:lnSpc>
              <a:spcBef>
                <a:spcPts val="600"/>
              </a:spcBef>
              <a:buFont typeface="+mj-lt"/>
              <a:buAutoNum type="alphaLcPeriod"/>
            </a:pPr>
            <a:r>
              <a:rPr lang="en-ID" sz="2400" dirty="0" smtClean="0">
                <a:latin typeface="Arial Rounded MT Bold" panose="020F0704030504030204" pitchFamily="34" charset="0"/>
                <a:cs typeface="Arial" panose="020B0604020202020204" pitchFamily="34" charset="0"/>
              </a:rPr>
              <a:t>Indikator merupakan penanda perilaku pengetahuan (KD dari KI-3) dan perilaku keterampilan (KD dari KI-4) yang dapat diukur dan atau diobservasi.</a:t>
            </a:r>
            <a:endParaRPr lang="en-US" sz="2400" dirty="0" smtClean="0">
              <a:latin typeface="Arial Rounded MT Bold" panose="020F0704030504030204" pitchFamily="34" charset="0"/>
              <a:cs typeface="Arial" panose="020B0604020202020204" pitchFamily="34" charset="0"/>
            </a:endParaRPr>
          </a:p>
          <a:p>
            <a:pPr marL="515938" lvl="4" indent="-457200">
              <a:lnSpc>
                <a:spcPct val="80000"/>
              </a:lnSpc>
              <a:spcBef>
                <a:spcPts val="600"/>
              </a:spcBef>
              <a:buFont typeface="+mj-lt"/>
              <a:buAutoNum type="alphaLcPeriod"/>
            </a:pPr>
            <a:r>
              <a:rPr lang="en-ID" sz="2400" dirty="0" smtClean="0">
                <a:latin typeface="Arial Rounded MT Bold" panose="020F0704030504030204" pitchFamily="34" charset="0"/>
                <a:cs typeface="Arial" panose="020B0604020202020204" pitchFamily="34" charset="0"/>
              </a:rPr>
              <a:t>Khusus untuk Mapel PA-BP dan PPKn, perlu merumuskan indikator untuk sikap spiritual dan sikap sosial.</a:t>
            </a:r>
            <a:endParaRPr lang="en-US" sz="2400" dirty="0" smtClean="0">
              <a:latin typeface="Arial Rounded MT Bold" panose="020F0704030504030204" pitchFamily="34" charset="0"/>
              <a:cs typeface="Arial" panose="020B0604020202020204" pitchFamily="34" charset="0"/>
            </a:endParaRPr>
          </a:p>
          <a:p>
            <a:pPr marL="515938" lvl="4" indent="-457200">
              <a:lnSpc>
                <a:spcPct val="80000"/>
              </a:lnSpc>
              <a:spcBef>
                <a:spcPts val="600"/>
              </a:spcBef>
              <a:buFont typeface="+mj-lt"/>
              <a:buAutoNum type="alphaLcPeriod"/>
            </a:pPr>
            <a:r>
              <a:rPr lang="en-ID" sz="2400" dirty="0" smtClean="0">
                <a:latin typeface="Arial Rounded MT Bold" panose="020F0704030504030204" pitchFamily="34" charset="0"/>
                <a:cs typeface="Arial" panose="020B0604020202020204" pitchFamily="34" charset="0"/>
              </a:rPr>
              <a:t>Rumusan indikator </a:t>
            </a:r>
            <a:r>
              <a:rPr lang="id-ID" sz="2400" dirty="0" smtClean="0">
                <a:latin typeface="Arial Rounded MT Bold" panose="020F0704030504030204" pitchFamily="34" charset="0"/>
                <a:cs typeface="Arial" panose="020B0604020202020204" pitchFamily="34" charset="0"/>
              </a:rPr>
              <a:t>pengetahuan </a:t>
            </a:r>
            <a:r>
              <a:rPr lang="en-ID" sz="2400" dirty="0" smtClean="0">
                <a:latin typeface="Arial Rounded MT Bold" panose="020F0704030504030204" pitchFamily="34" charset="0"/>
                <a:cs typeface="Arial" panose="020B0604020202020204" pitchFamily="34" charset="0"/>
              </a:rPr>
              <a:t>dimensi proses kognitif (dari memahami sampai dengan mengevaluasi) dan dimensi bentuk pengetahuan (</a:t>
            </a:r>
            <a:r>
              <a:rPr lang="en-US" sz="2400" dirty="0" smtClean="0">
                <a:latin typeface="Arial Rounded MT Bold" panose="020F0704030504030204" pitchFamily="34" charset="0"/>
                <a:cs typeface="Arial" panose="020B0604020202020204" pitchFamily="34" charset="0"/>
              </a:rPr>
              <a:t>faktual</a:t>
            </a:r>
            <a:r>
              <a:rPr lang="en-ID" sz="2400" dirty="0" smtClean="0">
                <a:latin typeface="Arial Rounded MT Bold" panose="020F0704030504030204" pitchFamily="34" charset="0"/>
                <a:cs typeface="Arial" panose="020B0604020202020204" pitchFamily="34" charset="0"/>
              </a:rPr>
              <a:t>, konsep</a:t>
            </a:r>
            <a:r>
              <a:rPr lang="id-ID" sz="2400" dirty="0" smtClean="0">
                <a:latin typeface="Arial Rounded MT Bold" panose="020F0704030504030204" pitchFamily="34" charset="0"/>
                <a:cs typeface="Arial" panose="020B0604020202020204" pitchFamily="34" charset="0"/>
              </a:rPr>
              <a:t>tual</a:t>
            </a:r>
            <a:r>
              <a:rPr lang="en-ID" sz="2400" dirty="0" smtClean="0">
                <a:latin typeface="Arial Rounded MT Bold" panose="020F0704030504030204" pitchFamily="34" charset="0"/>
                <a:cs typeface="Arial" panose="020B0604020202020204" pitchFamily="34" charset="0"/>
              </a:rPr>
              <a:t>, prosedur</a:t>
            </a:r>
            <a:r>
              <a:rPr lang="id-ID" sz="2400" dirty="0" smtClean="0">
                <a:latin typeface="Arial Rounded MT Bold" panose="020F0704030504030204" pitchFamily="34" charset="0"/>
                <a:cs typeface="Arial" panose="020B0604020202020204" pitchFamily="34" charset="0"/>
              </a:rPr>
              <a:t>al</a:t>
            </a:r>
            <a:r>
              <a:rPr lang="en-ID" sz="2400" dirty="0" smtClean="0">
                <a:latin typeface="Arial Rounded MT Bold" panose="020F0704030504030204" pitchFamily="34" charset="0"/>
                <a:cs typeface="Arial" panose="020B0604020202020204" pitchFamily="34" charset="0"/>
              </a:rPr>
              <a:t>, dan </a:t>
            </a:r>
            <a:r>
              <a:rPr lang="id-ID" sz="2400" dirty="0" smtClean="0">
                <a:latin typeface="Arial Rounded MT Bold" panose="020F0704030504030204" pitchFamily="34" charset="0"/>
                <a:cs typeface="Arial" panose="020B0604020202020204" pitchFamily="34" charset="0"/>
              </a:rPr>
              <a:t>metakonitif</a:t>
            </a:r>
            <a:r>
              <a:rPr lang="en-ID" sz="2400" dirty="0" smtClean="0">
                <a:latin typeface="Arial Rounded MT Bold" panose="020F0704030504030204" pitchFamily="34" charset="0"/>
                <a:cs typeface="Arial" panose="020B0604020202020204" pitchFamily="34" charset="0"/>
              </a:rPr>
              <a:t>) yang sesuai dengan KD, </a:t>
            </a:r>
            <a:endParaRPr lang="id-ID" sz="2400" dirty="0" smtClean="0">
              <a:latin typeface="Arial Rounded MT Bold" panose="020F0704030504030204" pitchFamily="34" charset="0"/>
              <a:cs typeface="Arial" panose="020B0604020202020204" pitchFamily="34" charset="0"/>
            </a:endParaRPr>
          </a:p>
          <a:p>
            <a:pPr marL="515938" lvl="4" indent="-457200">
              <a:lnSpc>
                <a:spcPct val="80000"/>
              </a:lnSpc>
              <a:spcBef>
                <a:spcPts val="600"/>
              </a:spcBef>
              <a:buFont typeface="+mj-lt"/>
              <a:buAutoNum type="alphaLcPeriod"/>
            </a:pPr>
            <a:r>
              <a:rPr lang="id-ID" sz="2400" dirty="0" smtClean="0">
                <a:latin typeface="Arial Rounded MT Bold" panose="020F0704030504030204" pitchFamily="34" charset="0"/>
                <a:cs typeface="Arial" panose="020B0604020202020204" pitchFamily="34" charset="0"/>
              </a:rPr>
              <a:t>Rumusan </a:t>
            </a:r>
            <a:r>
              <a:rPr lang="en-US" sz="2400" dirty="0" smtClean="0">
                <a:latin typeface="Arial Rounded MT Bold" panose="020F0704030504030204" pitchFamily="34" charset="0"/>
                <a:cs typeface="Arial" panose="020B0604020202020204" pitchFamily="34" charset="0"/>
              </a:rPr>
              <a:t>indikator </a:t>
            </a:r>
            <a:r>
              <a:rPr lang="id-ID" sz="2400" dirty="0" smtClean="0">
                <a:latin typeface="Arial Rounded MT Bold" panose="020F0704030504030204" pitchFamily="34" charset="0"/>
                <a:cs typeface="Arial" panose="020B0604020202020204" pitchFamily="34" charset="0"/>
              </a:rPr>
              <a:t>keterampilan sesuai dengan bentuk dan gradasi KD keterampilan.</a:t>
            </a:r>
            <a:endParaRPr lang="en-ID" sz="2400" dirty="0" smtClean="0">
              <a:latin typeface="Arial Rounded MT Bold" panose="020F0704030504030204" pitchFamily="34" charset="0"/>
              <a:cs typeface="Arial" panose="020B0604020202020204" pitchFamily="34" charset="0"/>
            </a:endParaRPr>
          </a:p>
          <a:p>
            <a:pPr marL="515938" lvl="4" indent="-457200">
              <a:lnSpc>
                <a:spcPct val="80000"/>
              </a:lnSpc>
              <a:spcBef>
                <a:spcPts val="600"/>
              </a:spcBef>
              <a:buFont typeface="+mj-lt"/>
              <a:buAutoNum type="alphaLcPeriod"/>
            </a:pPr>
            <a:r>
              <a:rPr lang="en-ID" sz="2400" dirty="0" smtClean="0">
                <a:latin typeface="Arial Rounded MT Bold" panose="020F0704030504030204" pitchFamily="34" charset="0"/>
                <a:cs typeface="Arial" panose="020B0604020202020204" pitchFamily="34" charset="0"/>
              </a:rPr>
              <a:t>Tidak menutup kemungkinan perumusan indikator dimulai dari serendah-rendahnya C2 sampai setara dengan KD hasil analisis dan rekomendasi.</a:t>
            </a:r>
            <a:endParaRPr lang="id-ID" sz="2400" dirty="0" smtClean="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513819307"/>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3" name="Title 1"/>
          <p:cNvSpPr>
            <a:spLocks noGrp="1"/>
          </p:cNvSpPr>
          <p:nvPr>
            <p:ph type="title"/>
          </p:nvPr>
        </p:nvSpPr>
        <p:spPr>
          <a:xfrm>
            <a:off x="2727159" y="571869"/>
            <a:ext cx="8610600" cy="823792"/>
          </a:xfrm>
        </p:spPr>
        <p:txBody>
          <a:bodyPr>
            <a:noAutofit/>
          </a:bodyPr>
          <a:lstStyle/>
          <a:p>
            <a:r>
              <a:rPr lang="en-US" sz="3200" b="1" cap="none" dirty="0" smtClean="0">
                <a:latin typeface="Arial Rounded MT Bold" panose="020F0704030504030204" pitchFamily="34" charset="0"/>
                <a:cs typeface="Arial" panose="020B0604020202020204" pitchFamily="34" charset="0"/>
              </a:rPr>
              <a:t>Langkah-langkah Merumuskan </a:t>
            </a:r>
            <a:r>
              <a:rPr lang="en-ID" sz="3200" b="1" cap="none" dirty="0" smtClean="0">
                <a:latin typeface="Arial Rounded MT Bold" panose="020F0704030504030204" pitchFamily="34" charset="0"/>
                <a:cs typeface="Arial" panose="020B0604020202020204" pitchFamily="34" charset="0"/>
              </a:rPr>
              <a:t>IPK</a:t>
            </a:r>
            <a:endParaRPr lang="en-US" sz="3200" cap="none" dirty="0">
              <a:latin typeface="Arial Rounded MT Bold" panose="020F0704030504030204" pitchFamily="34" charset="0"/>
              <a:cs typeface="Arial" panose="020B0604020202020204" pitchFamily="34" charset="0"/>
            </a:endParaRPr>
          </a:p>
        </p:txBody>
      </p:sp>
      <p:sp>
        <p:nvSpPr>
          <p:cNvPr id="14" name="Content Placeholder 2"/>
          <p:cNvSpPr txBox="1">
            <a:spLocks/>
          </p:cNvSpPr>
          <p:nvPr/>
        </p:nvSpPr>
        <p:spPr>
          <a:xfrm>
            <a:off x="1035847" y="1654008"/>
            <a:ext cx="10820400" cy="45342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573088" lvl="5" indent="-514350">
              <a:lnSpc>
                <a:spcPct val="80000"/>
              </a:lnSpc>
              <a:spcBef>
                <a:spcPts val="1200"/>
              </a:spcBef>
              <a:buFont typeface="+mj-lt"/>
              <a:buAutoNum type="arabicPeriod"/>
            </a:pPr>
            <a:r>
              <a:rPr lang="en-ID" sz="2500" dirty="0" smtClean="0">
                <a:latin typeface="Arial Rounded MT Bold" panose="020F0704030504030204" pitchFamily="34" charset="0"/>
                <a:cs typeface="Arial" panose="020B0604020202020204" pitchFamily="34" charset="0"/>
              </a:rPr>
              <a:t>Tentukan kedudukan KD dari KI-3 dan KD dari KI-4 berdasarkan gradasinya dan tuntutan KI</a:t>
            </a:r>
            <a:r>
              <a:rPr lang="id-ID" sz="2500" dirty="0" smtClean="0">
                <a:latin typeface="Arial Rounded MT Bold" panose="020F0704030504030204" pitchFamily="34" charset="0"/>
                <a:cs typeface="Arial" panose="020B0604020202020204" pitchFamily="34" charset="0"/>
              </a:rPr>
              <a:t>;</a:t>
            </a:r>
            <a:endParaRPr lang="en-US" sz="2500" dirty="0" smtClean="0">
              <a:latin typeface="Arial Rounded MT Bold" panose="020F0704030504030204" pitchFamily="34" charset="0"/>
              <a:cs typeface="Arial" panose="020B0604020202020204" pitchFamily="34" charset="0"/>
            </a:endParaRPr>
          </a:p>
          <a:p>
            <a:pPr marL="573088" lvl="5" indent="-514350">
              <a:lnSpc>
                <a:spcPct val="80000"/>
              </a:lnSpc>
              <a:spcBef>
                <a:spcPts val="1200"/>
              </a:spcBef>
              <a:buFont typeface="+mj-lt"/>
              <a:buAutoNum type="arabicPeriod"/>
            </a:pPr>
            <a:r>
              <a:rPr lang="en-ID" sz="2500" dirty="0" smtClean="0">
                <a:latin typeface="Arial Rounded MT Bold" panose="020F0704030504030204" pitchFamily="34" charset="0"/>
                <a:cs typeface="Arial" panose="020B0604020202020204" pitchFamily="34" charset="0"/>
              </a:rPr>
              <a:t>Tentukan dimensi pengetahuan (faktual, konseptual, prosedural, atau metakognitif)</a:t>
            </a:r>
            <a:r>
              <a:rPr lang="id-ID" sz="2500" dirty="0" smtClean="0">
                <a:latin typeface="Arial Rounded MT Bold" panose="020F0704030504030204" pitchFamily="34" charset="0"/>
                <a:cs typeface="Arial" panose="020B0604020202020204" pitchFamily="34" charset="0"/>
              </a:rPr>
              <a:t>;</a:t>
            </a:r>
            <a:r>
              <a:rPr lang="en-US" sz="2500" dirty="0" smtClean="0">
                <a:latin typeface="Arial Rounded MT Bold" panose="020F0704030504030204" pitchFamily="34" charset="0"/>
                <a:cs typeface="Arial" panose="020B0604020202020204" pitchFamily="34" charset="0"/>
              </a:rPr>
              <a:t> </a:t>
            </a:r>
          </a:p>
          <a:p>
            <a:pPr marL="573088" lvl="5" indent="-514350">
              <a:lnSpc>
                <a:spcPct val="80000"/>
              </a:lnSpc>
              <a:spcBef>
                <a:spcPts val="1200"/>
              </a:spcBef>
              <a:buFont typeface="+mj-lt"/>
              <a:buAutoNum type="arabicPeriod"/>
            </a:pPr>
            <a:r>
              <a:rPr lang="en-US" sz="2500" dirty="0" smtClean="0">
                <a:latin typeface="Arial Rounded MT Bold" panose="020F0704030504030204" pitchFamily="34" charset="0"/>
                <a:cs typeface="Arial" panose="020B0604020202020204" pitchFamily="34" charset="0"/>
              </a:rPr>
              <a:t>Tentukan </a:t>
            </a:r>
            <a:r>
              <a:rPr lang="en-ID" sz="2500" dirty="0" smtClean="0">
                <a:latin typeface="Arial Rounded MT Bold" panose="020F0704030504030204" pitchFamily="34" charset="0"/>
                <a:cs typeface="Arial" panose="020B0604020202020204" pitchFamily="34" charset="0"/>
              </a:rPr>
              <a:t>bentuk keterampilan (abstrak atau konkret)</a:t>
            </a:r>
            <a:r>
              <a:rPr lang="id-ID" sz="2500" dirty="0" smtClean="0">
                <a:latin typeface="Arial Rounded MT Bold" panose="020F0704030504030204" pitchFamily="34" charset="0"/>
                <a:cs typeface="Arial" panose="020B0604020202020204" pitchFamily="34" charset="0"/>
              </a:rPr>
              <a:t>;</a:t>
            </a:r>
            <a:endParaRPr lang="en-US" sz="2500" dirty="0" smtClean="0">
              <a:latin typeface="Arial Rounded MT Bold" panose="020F0704030504030204" pitchFamily="34" charset="0"/>
              <a:cs typeface="Arial" panose="020B0604020202020204" pitchFamily="34" charset="0"/>
            </a:endParaRPr>
          </a:p>
          <a:p>
            <a:pPr marL="573088" lvl="5" indent="-514350">
              <a:lnSpc>
                <a:spcPct val="80000"/>
              </a:lnSpc>
              <a:spcBef>
                <a:spcPts val="1200"/>
              </a:spcBef>
              <a:buFont typeface="+mj-lt"/>
              <a:buAutoNum type="arabicPeriod"/>
            </a:pPr>
            <a:r>
              <a:rPr lang="en-ID" sz="2500" dirty="0" smtClean="0">
                <a:latin typeface="Arial Rounded MT Bold" panose="020F0704030504030204" pitchFamily="34" charset="0"/>
                <a:cs typeface="Arial" panose="020B0604020202020204" pitchFamily="34" charset="0"/>
              </a:rPr>
              <a:t>Keterampilan konkret pada kelas X cenderung menggunakan kata kerja operasional sampai tingkat membiasakan/manipulasi, untuk kelas XI pada tingkat mahir/presisi, dan untuk kelas XII sampai minimal pada tingkat </a:t>
            </a:r>
            <a:r>
              <a:rPr lang="id-ID" sz="2500" dirty="0" smtClean="0">
                <a:latin typeface="Arial Rounded MT Bold" panose="020F0704030504030204" pitchFamily="34" charset="0"/>
                <a:cs typeface="Arial" panose="020B0604020202020204" pitchFamily="34" charset="0"/>
              </a:rPr>
              <a:t>presisi hingga </a:t>
            </a:r>
            <a:r>
              <a:rPr lang="en-ID" sz="2500" dirty="0" smtClean="0">
                <a:latin typeface="Arial Rounded MT Bold" panose="020F0704030504030204" pitchFamily="34" charset="0"/>
                <a:cs typeface="Arial" panose="020B0604020202020204" pitchFamily="34" charset="0"/>
              </a:rPr>
              <a:t>gerakan alami/artikulasi/pada taksonomi psikomotor Simpson atau Dave</a:t>
            </a:r>
            <a:r>
              <a:rPr lang="en-US" sz="2500" dirty="0" smtClean="0">
                <a:latin typeface="Arial Rounded MT Bold" panose="020F0704030504030204" pitchFamily="34" charset="0"/>
                <a:cs typeface="Arial" panose="020B0604020202020204" pitchFamily="34" charset="0"/>
              </a:rPr>
              <a:t>;</a:t>
            </a:r>
          </a:p>
          <a:p>
            <a:pPr marL="573088" lvl="5" indent="-514350">
              <a:lnSpc>
                <a:spcPct val="80000"/>
              </a:lnSpc>
              <a:spcBef>
                <a:spcPts val="1200"/>
              </a:spcBef>
              <a:buFont typeface="+mj-lt"/>
              <a:buAutoNum type="arabicPeriod"/>
            </a:pPr>
            <a:r>
              <a:rPr lang="en-ID" sz="2500" dirty="0" smtClean="0">
                <a:latin typeface="Arial Rounded MT Bold" panose="020F0704030504030204" pitchFamily="34" charset="0"/>
                <a:cs typeface="Arial" panose="020B0604020202020204" pitchFamily="34" charset="0"/>
              </a:rPr>
              <a:t>Rumusan IPK pada setiap KD dari KI-3 dan pada KD dari KI-4 minimal memiliki 2 (dua) indikator.</a:t>
            </a:r>
            <a:endParaRPr lang="en-US" sz="2500" dirty="0" smtClean="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77642858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1" name="Title 1"/>
          <p:cNvSpPr>
            <a:spLocks noGrp="1"/>
          </p:cNvSpPr>
          <p:nvPr>
            <p:ph type="title"/>
          </p:nvPr>
        </p:nvSpPr>
        <p:spPr>
          <a:xfrm>
            <a:off x="5729288" y="547806"/>
            <a:ext cx="5728786" cy="799732"/>
          </a:xfrm>
        </p:spPr>
        <p:txBody>
          <a:bodyPr>
            <a:normAutofit/>
          </a:bodyPr>
          <a:lstStyle/>
          <a:p>
            <a:r>
              <a:rPr lang="en-US" sz="3200" b="1" dirty="0">
                <a:latin typeface="Arial Rounded MT Bold" panose="020F0704030504030204" pitchFamily="34" charset="0"/>
                <a:cs typeface="Arial" panose="020B0604020202020204" pitchFamily="34" charset="0"/>
              </a:rPr>
              <a:t>Tujuan </a:t>
            </a:r>
            <a:r>
              <a:rPr lang="en-US" sz="3200" b="1" dirty="0" smtClean="0">
                <a:latin typeface="Arial Rounded MT Bold" panose="020F0704030504030204" pitchFamily="34" charset="0"/>
                <a:cs typeface="Arial" panose="020B0604020202020204" pitchFamily="34" charset="0"/>
              </a:rPr>
              <a:t>Pembelajaran</a:t>
            </a:r>
            <a:endParaRPr lang="en-US" sz="3200" dirty="0">
              <a:latin typeface="Arial Rounded MT Bold" panose="020F0704030504030204" pitchFamily="34" charset="0"/>
              <a:cs typeface="Arial" panose="020B0604020202020204" pitchFamily="34" charset="0"/>
            </a:endParaRPr>
          </a:p>
        </p:txBody>
      </p:sp>
      <p:sp>
        <p:nvSpPr>
          <p:cNvPr id="12" name="Content Placeholder 2"/>
          <p:cNvSpPr txBox="1">
            <a:spLocks/>
          </p:cNvSpPr>
          <p:nvPr/>
        </p:nvSpPr>
        <p:spPr>
          <a:xfrm>
            <a:off x="1549695" y="1717060"/>
            <a:ext cx="9908379" cy="382649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1200"/>
              </a:spcBef>
              <a:buSzPct val="100000"/>
              <a:buFont typeface="Arial" panose="020B0604020202020204" pitchFamily="34" charset="0"/>
              <a:buNone/>
            </a:pPr>
            <a:r>
              <a:rPr lang="en-US" sz="2700" dirty="0" smtClean="0">
                <a:latin typeface="Arial Rounded MT Bold" panose="020F0704030504030204" pitchFamily="34" charset="0"/>
                <a:cs typeface="Arial" panose="020B0604020202020204" pitchFamily="34" charset="0"/>
              </a:rPr>
              <a:t>Tujuan pembelajaran adalah rumusan hasil belajar (tingkah laku -</a:t>
            </a:r>
            <a:r>
              <a:rPr lang="en-US" sz="2700" i="1" dirty="0" smtClean="0">
                <a:latin typeface="Arial Rounded MT Bold" panose="020F0704030504030204" pitchFamily="34" charset="0"/>
                <a:cs typeface="Arial" panose="020B0604020202020204" pitchFamily="34" charset="0"/>
              </a:rPr>
              <a:t>behavior</a:t>
            </a:r>
            <a:r>
              <a:rPr lang="en-US" sz="2700" dirty="0" smtClean="0">
                <a:latin typeface="Arial Rounded MT Bold" panose="020F0704030504030204" pitchFamily="34" charset="0"/>
                <a:cs typeface="Arial" panose="020B0604020202020204" pitchFamily="34" charset="0"/>
              </a:rPr>
              <a:t>) yang harus dicapai oleh peserta didik sesuai dengan KD yang dipelajari.</a:t>
            </a:r>
          </a:p>
          <a:p>
            <a:pPr marL="0" indent="0">
              <a:spcBef>
                <a:spcPts val="1200"/>
              </a:spcBef>
              <a:buSzPct val="100000"/>
              <a:buFont typeface="Arial" panose="020B0604020202020204" pitchFamily="34" charset="0"/>
              <a:buNone/>
            </a:pPr>
            <a:r>
              <a:rPr lang="en-US" sz="2700" dirty="0" smtClean="0">
                <a:latin typeface="Arial Rounded MT Bold" panose="020F0704030504030204" pitchFamily="34" charset="0"/>
                <a:cs typeface="Arial" panose="020B0604020202020204" pitchFamily="34" charset="0"/>
              </a:rPr>
              <a:t>Tujuan pembelajaran dapat digunakan sebagai tolak ukur capaian setiap sintaks satu langkah model pembelajaran pada kegiatan inti setiap kegiatan pembelajaran, menggambarkan proses dan hasil pembelajaran.</a:t>
            </a:r>
          </a:p>
          <a:p>
            <a:pPr marL="0" indent="0">
              <a:spcBef>
                <a:spcPts val="1200"/>
              </a:spcBef>
              <a:buSzPct val="100000"/>
              <a:buFont typeface="Arial" panose="020B0604020202020204" pitchFamily="34" charset="0"/>
              <a:buNone/>
            </a:pPr>
            <a:r>
              <a:rPr lang="en-ID" sz="2700" dirty="0" smtClean="0">
                <a:latin typeface="Arial Rounded MT Bold" panose="020F0704030504030204" pitchFamily="34" charset="0"/>
                <a:cs typeface="Arial" panose="020B0604020202020204" pitchFamily="34" charset="0"/>
              </a:rPr>
              <a:t>Rumusan tujuan pembelajaran merupakan jabaran lebih rinci dari IPK, jadi dirumuskan </a:t>
            </a:r>
            <a:r>
              <a:rPr lang="en-US" sz="2700" dirty="0" smtClean="0">
                <a:latin typeface="Arial Rounded MT Bold" panose="020F0704030504030204" pitchFamily="34" charset="0"/>
                <a:cs typeface="Arial" panose="020B0604020202020204" pitchFamily="34" charset="0"/>
              </a:rPr>
              <a:t>s</a:t>
            </a:r>
            <a:r>
              <a:rPr lang="id-ID" sz="2700" dirty="0" smtClean="0">
                <a:latin typeface="Arial Rounded MT Bold" panose="020F0704030504030204" pitchFamily="34" charset="0"/>
                <a:cs typeface="Arial" panose="020B0604020202020204" pitchFamily="34" charset="0"/>
              </a:rPr>
              <a:t>etelah membuat IPK</a:t>
            </a:r>
            <a:r>
              <a:rPr lang="en-US" sz="2700" dirty="0" smtClean="0">
                <a:latin typeface="Arial Rounded MT Bold" panose="020F0704030504030204" pitchFamily="34" charset="0"/>
                <a:cs typeface="Arial" panose="020B0604020202020204" pitchFamily="34" charset="0"/>
              </a:rPr>
              <a:t>.</a:t>
            </a:r>
            <a:endParaRPr lang="en-ID" sz="2700" dirty="0" smtClean="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75050963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3" name="Title 1"/>
          <p:cNvSpPr>
            <a:spLocks noGrp="1"/>
          </p:cNvSpPr>
          <p:nvPr>
            <p:ph type="title"/>
          </p:nvPr>
        </p:nvSpPr>
        <p:spPr>
          <a:xfrm>
            <a:off x="3763860" y="1007671"/>
            <a:ext cx="7203926" cy="883772"/>
          </a:xfrm>
        </p:spPr>
        <p:txBody>
          <a:bodyPr>
            <a:normAutofit/>
          </a:bodyPr>
          <a:lstStyle/>
          <a:p>
            <a:r>
              <a:rPr lang="en-US" sz="3200" b="1" cap="none" dirty="0" smtClean="0">
                <a:latin typeface="Arial Rounded MT Bold" panose="020F0704030504030204" pitchFamily="34" charset="0"/>
                <a:cs typeface="Arial" panose="020B0604020202020204" pitchFamily="34" charset="0"/>
              </a:rPr>
              <a:t>Rumusan Tujuan Pembelajaran</a:t>
            </a:r>
            <a:endParaRPr lang="en-US" sz="3200" cap="none" dirty="0">
              <a:latin typeface="Arial Rounded MT Bold" panose="020F0704030504030204" pitchFamily="34" charset="0"/>
              <a:cs typeface="Arial" panose="020B0604020202020204" pitchFamily="34" charset="0"/>
            </a:endParaRPr>
          </a:p>
        </p:txBody>
      </p:sp>
      <p:sp>
        <p:nvSpPr>
          <p:cNvPr id="14" name="Content Placeholder 2"/>
          <p:cNvSpPr txBox="1">
            <a:spLocks/>
          </p:cNvSpPr>
          <p:nvPr/>
        </p:nvSpPr>
        <p:spPr>
          <a:xfrm>
            <a:off x="2014787" y="2198834"/>
            <a:ext cx="9138737" cy="39019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514350" indent="-514350">
              <a:spcBef>
                <a:spcPts val="1200"/>
              </a:spcBef>
              <a:buSzPct val="100000"/>
              <a:buFont typeface="+mj-lt"/>
              <a:buAutoNum type="arabicPeriod"/>
            </a:pPr>
            <a:r>
              <a:rPr lang="id-ID" sz="2800" dirty="0" smtClean="0">
                <a:latin typeface="Arial Rounded MT Bold" panose="020F0704030504030204" pitchFamily="34" charset="0"/>
                <a:cs typeface="Arial" panose="020B0604020202020204" pitchFamily="34" charset="0"/>
              </a:rPr>
              <a:t>Dirumuskan berdasarkanKD dari KI-3 dan KD dari KI-4</a:t>
            </a:r>
            <a:r>
              <a:rPr lang="en-US" sz="2800" dirty="0" smtClean="0">
                <a:latin typeface="Arial Rounded MT Bold" panose="020F0704030504030204" pitchFamily="34" charset="0"/>
                <a:cs typeface="Arial" panose="020B0604020202020204" pitchFamily="34" charset="0"/>
              </a:rPr>
              <a:t>. </a:t>
            </a:r>
          </a:p>
          <a:p>
            <a:pPr marL="514350" indent="-514350">
              <a:spcBef>
                <a:spcPts val="1200"/>
              </a:spcBef>
              <a:buSzPct val="100000"/>
              <a:buFont typeface="+mj-lt"/>
              <a:buAutoNum type="arabicPeriod"/>
            </a:pPr>
            <a:r>
              <a:rPr lang="en-US" sz="2800" dirty="0" smtClean="0">
                <a:latin typeface="Arial Rounded MT Bold" panose="020F0704030504030204" pitchFamily="34" charset="0"/>
                <a:cs typeface="Arial" panose="020B0604020202020204" pitchFamily="34" charset="0"/>
              </a:rPr>
              <a:t>Untuk mata pelajaran PA-BP dan PPKn ditambah dengan KD dari KI-1 dan KD dari KI-2.</a:t>
            </a:r>
          </a:p>
          <a:p>
            <a:pPr marL="514350" indent="-514350">
              <a:spcBef>
                <a:spcPts val="1200"/>
              </a:spcBef>
              <a:buSzPct val="100000"/>
              <a:buFont typeface="+mj-lt"/>
              <a:buAutoNum type="arabicPeriod"/>
            </a:pPr>
            <a:r>
              <a:rPr lang="id-ID" sz="2800" dirty="0" smtClean="0">
                <a:latin typeface="Arial Rounded MT Bold" panose="020F0704030504030204" pitchFamily="34" charset="0"/>
                <a:cs typeface="Arial" panose="020B0604020202020204" pitchFamily="34" charset="0"/>
              </a:rPr>
              <a:t>Menggunakan kata kerja operasional yang dapat diamati dan atau diukur, mencakup ranah sikap, pengetahuan, dan keterampilan</a:t>
            </a:r>
            <a:r>
              <a:rPr lang="en-US" sz="2800" dirty="0" smtClean="0">
                <a:latin typeface="Arial Rounded MT Bold" panose="020F0704030504030204" pitchFamily="34" charset="0"/>
                <a:cs typeface="Arial" panose="020B0604020202020204" pitchFamily="34" charset="0"/>
              </a:rPr>
              <a:t>.</a:t>
            </a:r>
            <a:endParaRPr lang="en-US" sz="28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488415152"/>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1" name="Title 1"/>
          <p:cNvSpPr>
            <a:spLocks noGrp="1"/>
          </p:cNvSpPr>
          <p:nvPr>
            <p:ph type="title"/>
          </p:nvPr>
        </p:nvSpPr>
        <p:spPr>
          <a:xfrm>
            <a:off x="2632410" y="917949"/>
            <a:ext cx="8610600" cy="871921"/>
          </a:xfrm>
        </p:spPr>
        <p:txBody>
          <a:bodyPr>
            <a:noAutofit/>
          </a:bodyPr>
          <a:lstStyle/>
          <a:p>
            <a:r>
              <a:rPr lang="en-US" sz="3200" b="1" cap="none" dirty="0" smtClean="0">
                <a:latin typeface="Arial Rounded MT Bold" panose="020F0704030504030204" pitchFamily="34" charset="0"/>
                <a:cs typeface="Arial" panose="020B0604020202020204" pitchFamily="34" charset="0"/>
              </a:rPr>
              <a:t>Komponen Rumusan Tujuan Pembelajaran</a:t>
            </a:r>
            <a:endParaRPr lang="en-US" sz="3200" cap="none" dirty="0">
              <a:latin typeface="Arial Rounded MT Bold" panose="020F0704030504030204" pitchFamily="34" charset="0"/>
              <a:cs typeface="Arial" panose="020B0604020202020204" pitchFamily="34" charset="0"/>
            </a:endParaRPr>
          </a:p>
        </p:txBody>
      </p:sp>
      <p:sp>
        <p:nvSpPr>
          <p:cNvPr id="12" name="Content Placeholder 2"/>
          <p:cNvSpPr txBox="1">
            <a:spLocks/>
          </p:cNvSpPr>
          <p:nvPr/>
        </p:nvSpPr>
        <p:spPr>
          <a:xfrm>
            <a:off x="1243012" y="1971978"/>
            <a:ext cx="9999998" cy="401373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800" dirty="0" smtClean="0">
                <a:latin typeface="Arial Rounded MT Bold" panose="020F0704030504030204" pitchFamily="34" charset="0"/>
                <a:cs typeface="Arial" panose="020B0604020202020204" pitchFamily="34" charset="0"/>
              </a:rPr>
              <a:t>Mengandung komponen </a:t>
            </a:r>
            <a:r>
              <a:rPr lang="en-US" sz="2800" i="1" dirty="0" smtClean="0">
                <a:latin typeface="Arial Rounded MT Bold" panose="020F0704030504030204" pitchFamily="34" charset="0"/>
                <a:cs typeface="Arial" panose="020B0604020202020204" pitchFamily="34" charset="0"/>
              </a:rPr>
              <a:t>Audience</a:t>
            </a:r>
            <a:r>
              <a:rPr lang="en-US" sz="2800" dirty="0" smtClean="0">
                <a:latin typeface="Arial Rounded MT Bold" panose="020F0704030504030204" pitchFamily="34" charset="0"/>
                <a:cs typeface="Arial" panose="020B0604020202020204" pitchFamily="34" charset="0"/>
              </a:rPr>
              <a:t>, </a:t>
            </a:r>
            <a:r>
              <a:rPr lang="en-US" sz="2800" i="1" dirty="0" smtClean="0">
                <a:latin typeface="Arial Rounded MT Bold" panose="020F0704030504030204" pitchFamily="34" charset="0"/>
                <a:cs typeface="Arial" panose="020B0604020202020204" pitchFamily="34" charset="0"/>
              </a:rPr>
              <a:t>Behavior</a:t>
            </a:r>
            <a:r>
              <a:rPr lang="en-US" sz="2800" dirty="0" smtClean="0">
                <a:latin typeface="Arial Rounded MT Bold" panose="020F0704030504030204" pitchFamily="34" charset="0"/>
                <a:cs typeface="Arial" panose="020B0604020202020204" pitchFamily="34" charset="0"/>
              </a:rPr>
              <a:t>, </a:t>
            </a:r>
            <a:r>
              <a:rPr lang="en-US" sz="2800" i="1" dirty="0" smtClean="0">
                <a:latin typeface="Arial Rounded MT Bold" panose="020F0704030504030204" pitchFamily="34" charset="0"/>
                <a:cs typeface="Arial" panose="020B0604020202020204" pitchFamily="34" charset="0"/>
              </a:rPr>
              <a:t>Condition</a:t>
            </a:r>
            <a:r>
              <a:rPr lang="en-US" sz="2800" dirty="0" smtClean="0">
                <a:latin typeface="Arial Rounded MT Bold" panose="020F0704030504030204" pitchFamily="34" charset="0"/>
                <a:cs typeface="Arial" panose="020B0604020202020204" pitchFamily="34" charset="0"/>
              </a:rPr>
              <a:t> dan </a:t>
            </a:r>
            <a:r>
              <a:rPr lang="en-US" sz="2800" i="1" dirty="0" smtClean="0">
                <a:latin typeface="Arial Rounded MT Bold" panose="020F0704030504030204" pitchFamily="34" charset="0"/>
                <a:cs typeface="Arial" panose="020B0604020202020204" pitchFamily="34" charset="0"/>
              </a:rPr>
              <a:t>Degree</a:t>
            </a:r>
            <a:r>
              <a:rPr lang="en-US" sz="2800" dirty="0" smtClean="0">
                <a:latin typeface="Arial Rounded MT Bold" panose="020F0704030504030204" pitchFamily="34" charset="0"/>
                <a:cs typeface="Arial" panose="020B0604020202020204" pitchFamily="34" charset="0"/>
              </a:rPr>
              <a:t> (ABCD)</a:t>
            </a:r>
            <a:r>
              <a:rPr lang="id-ID" sz="2800" dirty="0" smtClean="0">
                <a:latin typeface="Arial Rounded MT Bold" panose="020F0704030504030204" pitchFamily="34" charset="0"/>
                <a:cs typeface="Arial" panose="020B0604020202020204" pitchFamily="34" charset="0"/>
              </a:rPr>
              <a:t>,</a:t>
            </a:r>
            <a:r>
              <a:rPr lang="en-US" sz="2800" dirty="0" smtClean="0">
                <a:latin typeface="Arial Rounded MT Bold" panose="020F0704030504030204" pitchFamily="34" charset="0"/>
                <a:cs typeface="Arial" panose="020B0604020202020204" pitchFamily="34" charset="0"/>
              </a:rPr>
              <a:t> yaitu:</a:t>
            </a:r>
          </a:p>
          <a:p>
            <a:pPr marL="342900" indent="-342900">
              <a:spcBef>
                <a:spcPts val="1200"/>
              </a:spcBef>
              <a:buFont typeface="Courier New" panose="02070309020205020404" pitchFamily="49" charset="0"/>
              <a:buChar char="o"/>
            </a:pPr>
            <a:r>
              <a:rPr lang="en-US" sz="2800" i="1" dirty="0" smtClean="0">
                <a:latin typeface="Arial Rounded MT Bold" panose="020F0704030504030204" pitchFamily="34" charset="0"/>
                <a:cs typeface="Arial" panose="020B0604020202020204" pitchFamily="34" charset="0"/>
              </a:rPr>
              <a:t>Audience</a:t>
            </a:r>
            <a:r>
              <a:rPr lang="en-US" sz="2800" dirty="0" smtClean="0">
                <a:latin typeface="Arial Rounded MT Bold" panose="020F0704030504030204" pitchFamily="34" charset="0"/>
                <a:cs typeface="Arial" panose="020B0604020202020204" pitchFamily="34" charset="0"/>
              </a:rPr>
              <a:t> adalah </a:t>
            </a:r>
            <a:r>
              <a:rPr lang="id-ID" sz="2800" dirty="0" smtClean="0">
                <a:latin typeface="Arial Rounded MT Bold" panose="020F0704030504030204" pitchFamily="34" charset="0"/>
                <a:cs typeface="Arial" panose="020B0604020202020204" pitchFamily="34" charset="0"/>
              </a:rPr>
              <a:t>peserta didik</a:t>
            </a:r>
            <a:r>
              <a:rPr lang="en-US" sz="2800" dirty="0" smtClean="0">
                <a:latin typeface="Arial Rounded MT Bold" panose="020F0704030504030204" pitchFamily="34" charset="0"/>
                <a:cs typeface="Arial" panose="020B0604020202020204" pitchFamily="34" charset="0"/>
              </a:rPr>
              <a:t>; </a:t>
            </a:r>
          </a:p>
          <a:p>
            <a:pPr marL="342900" indent="-342900">
              <a:spcBef>
                <a:spcPts val="1200"/>
              </a:spcBef>
              <a:buFont typeface="Courier New" panose="02070309020205020404" pitchFamily="49" charset="0"/>
              <a:buChar char="o"/>
            </a:pPr>
            <a:r>
              <a:rPr lang="en-US" sz="2800" i="1" dirty="0" smtClean="0">
                <a:latin typeface="Arial Rounded MT Bold" panose="020F0704030504030204" pitchFamily="34" charset="0"/>
                <a:cs typeface="Arial" panose="020B0604020202020204" pitchFamily="34" charset="0"/>
              </a:rPr>
              <a:t>Behavior</a:t>
            </a:r>
            <a:r>
              <a:rPr lang="en-US" sz="2800" dirty="0" smtClean="0">
                <a:latin typeface="Arial Rounded MT Bold" panose="020F0704030504030204" pitchFamily="34" charset="0"/>
                <a:cs typeface="Arial" panose="020B0604020202020204" pitchFamily="34" charset="0"/>
              </a:rPr>
              <a:t> adalah perubahan perilaku </a:t>
            </a:r>
            <a:r>
              <a:rPr lang="id-ID" sz="2800" dirty="0" smtClean="0">
                <a:latin typeface="Arial Rounded MT Bold" panose="020F0704030504030204" pitchFamily="34" charset="0"/>
                <a:cs typeface="Arial" panose="020B0604020202020204" pitchFamily="34" charset="0"/>
              </a:rPr>
              <a:t>peserta didik </a:t>
            </a:r>
            <a:r>
              <a:rPr lang="en-US" sz="2800" dirty="0" smtClean="0">
                <a:latin typeface="Arial Rounded MT Bold" panose="020F0704030504030204" pitchFamily="34" charset="0"/>
                <a:cs typeface="Arial" panose="020B0604020202020204" pitchFamily="34" charset="0"/>
              </a:rPr>
              <a:t>yang diharapkan </a:t>
            </a:r>
            <a:r>
              <a:rPr lang="id-ID" sz="2800" dirty="0" smtClean="0">
                <a:latin typeface="Arial Rounded MT Bold" panose="020F0704030504030204" pitchFamily="34" charset="0"/>
                <a:cs typeface="Arial" panose="020B0604020202020204" pitchFamily="34" charset="0"/>
              </a:rPr>
              <a:t>dicapai </a:t>
            </a:r>
            <a:r>
              <a:rPr lang="en-US" sz="2800" dirty="0" smtClean="0">
                <a:latin typeface="Arial Rounded MT Bold" panose="020F0704030504030204" pitchFamily="34" charset="0"/>
                <a:cs typeface="Arial" panose="020B0604020202020204" pitchFamily="34" charset="0"/>
              </a:rPr>
              <a:t>setelah mengikuti pembelajaran; </a:t>
            </a:r>
          </a:p>
          <a:p>
            <a:pPr marL="342900" indent="-342900">
              <a:spcBef>
                <a:spcPts val="1200"/>
              </a:spcBef>
              <a:buFont typeface="Courier New" panose="02070309020205020404" pitchFamily="49" charset="0"/>
              <a:buChar char="o"/>
            </a:pPr>
            <a:r>
              <a:rPr lang="en-US" sz="2800" i="1" dirty="0" smtClean="0">
                <a:latin typeface="Arial Rounded MT Bold" panose="020F0704030504030204" pitchFamily="34" charset="0"/>
                <a:cs typeface="Arial" panose="020B0604020202020204" pitchFamily="34" charset="0"/>
              </a:rPr>
              <a:t>Condition</a:t>
            </a:r>
            <a:r>
              <a:rPr lang="en-US" sz="2800" dirty="0" smtClean="0">
                <a:latin typeface="Arial Rounded MT Bold" panose="020F0704030504030204" pitchFamily="34" charset="0"/>
                <a:cs typeface="Arial" panose="020B0604020202020204" pitchFamily="34" charset="0"/>
              </a:rPr>
              <a:t> adalah prasyarat dan kondisi yang disediakan serta proses yang harus dilalui agar tujuan pembelajaran tercapai; </a:t>
            </a:r>
          </a:p>
          <a:p>
            <a:pPr marL="342900" indent="-342900">
              <a:spcBef>
                <a:spcPts val="1200"/>
              </a:spcBef>
              <a:buFont typeface="Courier New" panose="02070309020205020404" pitchFamily="49" charset="0"/>
              <a:buChar char="o"/>
            </a:pPr>
            <a:r>
              <a:rPr lang="en-US" sz="2800" i="1" dirty="0" smtClean="0">
                <a:latin typeface="Arial Rounded MT Bold" panose="020F0704030504030204" pitchFamily="34" charset="0"/>
                <a:cs typeface="Arial" panose="020B0604020202020204" pitchFamily="34" charset="0"/>
              </a:rPr>
              <a:t>Degree</a:t>
            </a:r>
            <a:r>
              <a:rPr lang="en-US" sz="2800" dirty="0" smtClean="0">
                <a:latin typeface="Arial Rounded MT Bold" panose="020F0704030504030204" pitchFamily="34" charset="0"/>
                <a:cs typeface="Arial" panose="020B0604020202020204" pitchFamily="34" charset="0"/>
              </a:rPr>
              <a:t> adalah ukuran tingkat atau level kemampuan yang harus dicapai </a:t>
            </a:r>
            <a:r>
              <a:rPr lang="id-ID" sz="2800" dirty="0" smtClean="0">
                <a:latin typeface="Arial Rounded MT Bold" panose="020F0704030504030204" pitchFamily="34" charset="0"/>
                <a:cs typeface="Arial" panose="020B0604020202020204" pitchFamily="34" charset="0"/>
              </a:rPr>
              <a:t>peserta didik</a:t>
            </a:r>
            <a:r>
              <a:rPr lang="en-US" sz="2800" dirty="0" smtClean="0">
                <a:latin typeface="Arial Rounded MT Bold" panose="020F0704030504030204" pitchFamily="34" charset="0"/>
                <a:cs typeface="Arial" panose="020B0604020202020204" pitchFamily="34" charset="0"/>
              </a:rPr>
              <a:t>.</a:t>
            </a:r>
            <a:endParaRPr lang="en-US" dirty="0">
              <a:latin typeface="Arial Rounded MT Bold" panose="020F0704030504030204" pitchFamily="34" charset="0"/>
            </a:endParaRPr>
          </a:p>
        </p:txBody>
      </p:sp>
    </p:spTree>
    <p:extLst>
      <p:ext uri="{BB962C8B-B14F-4D97-AF65-F5344CB8AC3E}">
        <p14:creationId xmlns:p14="http://schemas.microsoft.com/office/powerpoint/2010/main" val="133561146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1" name="Title 1"/>
          <p:cNvSpPr>
            <a:spLocks noGrp="1"/>
          </p:cNvSpPr>
          <p:nvPr>
            <p:ph type="title"/>
          </p:nvPr>
        </p:nvSpPr>
        <p:spPr>
          <a:xfrm>
            <a:off x="2632410" y="1003677"/>
            <a:ext cx="8610600" cy="871921"/>
          </a:xfrm>
        </p:spPr>
        <p:txBody>
          <a:bodyPr>
            <a:noAutofit/>
          </a:bodyPr>
          <a:lstStyle/>
          <a:p>
            <a:r>
              <a:rPr lang="en-US" sz="3200" b="1" cap="none" dirty="0" smtClean="0">
                <a:latin typeface="Arial Rounded MT Bold" panose="020F0704030504030204" pitchFamily="34" charset="0"/>
                <a:cs typeface="Arial" panose="020B0604020202020204" pitchFamily="34" charset="0"/>
              </a:rPr>
              <a:t>Komponen Rumusan Tujuan Pembelajaran</a:t>
            </a:r>
            <a:br>
              <a:rPr lang="en-US" sz="3200" b="1" cap="none" dirty="0" smtClean="0">
                <a:latin typeface="Arial Rounded MT Bold" panose="020F0704030504030204" pitchFamily="34" charset="0"/>
                <a:cs typeface="Arial" panose="020B0604020202020204" pitchFamily="34" charset="0"/>
              </a:rPr>
            </a:br>
            <a:r>
              <a:rPr lang="en-US" sz="2000" i="1" cap="none" dirty="0" smtClean="0">
                <a:latin typeface="Arial Rounded MT Bold" panose="020F0704030504030204" pitchFamily="34" charset="0"/>
                <a:cs typeface="Arial" panose="020B0604020202020204" pitchFamily="34" charset="0"/>
              </a:rPr>
              <a:t>(lanjutan …)</a:t>
            </a:r>
            <a:endParaRPr lang="en-US" sz="2000" i="1" cap="none" dirty="0">
              <a:latin typeface="Arial Rounded MT Bold" panose="020F0704030504030204" pitchFamily="34" charset="0"/>
              <a:cs typeface="Arial" panose="020B0604020202020204" pitchFamily="34" charset="0"/>
            </a:endParaRPr>
          </a:p>
        </p:txBody>
      </p:sp>
      <p:sp>
        <p:nvSpPr>
          <p:cNvPr id="13" name="Content Placeholder 2"/>
          <p:cNvSpPr txBox="1">
            <a:spLocks/>
          </p:cNvSpPr>
          <p:nvPr/>
        </p:nvSpPr>
        <p:spPr>
          <a:xfrm>
            <a:off x="2226594" y="2216427"/>
            <a:ext cx="9336506" cy="33271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00000"/>
              </a:lnSpc>
              <a:spcBef>
                <a:spcPts val="1200"/>
              </a:spcBef>
              <a:buFont typeface="Arial" panose="020B0604020202020204" pitchFamily="34" charset="0"/>
              <a:buNone/>
            </a:pPr>
            <a:r>
              <a:rPr lang="en-ID" sz="2800" i="1" dirty="0" smtClean="0">
                <a:solidFill>
                  <a:srgbClr val="FFFF00"/>
                </a:solidFill>
                <a:latin typeface="Arial Rounded MT Bold" panose="020F0704030504030204" pitchFamily="34" charset="0"/>
              </a:rPr>
              <a:t>Degree</a:t>
            </a:r>
            <a:r>
              <a:rPr lang="en-ID" sz="2800" dirty="0" smtClean="0">
                <a:solidFill>
                  <a:srgbClr val="FFFF00"/>
                </a:solidFill>
                <a:latin typeface="Arial Rounded MT Bold" panose="020F0704030504030204" pitchFamily="34" charset="0"/>
              </a:rPr>
              <a:t>  dapat berupa ukuran kualitatif, kuantitatif, atau norma </a:t>
            </a:r>
            <a:r>
              <a:rPr lang="en-US" sz="2800" dirty="0" smtClean="0">
                <a:solidFill>
                  <a:srgbClr val="FFFF00"/>
                </a:solidFill>
                <a:latin typeface="Arial Rounded MT Bold" panose="020F0704030504030204" pitchFamily="34" charset="0"/>
              </a:rPr>
              <a:t>perilaku yang </a:t>
            </a:r>
            <a:r>
              <a:rPr lang="id-ID" sz="2800" dirty="0" smtClean="0">
                <a:solidFill>
                  <a:srgbClr val="FFFF00"/>
                </a:solidFill>
                <a:latin typeface="Arial Rounded MT Bold" panose="020F0704030504030204" pitchFamily="34" charset="0"/>
              </a:rPr>
              <a:t>mencakup </a:t>
            </a:r>
            <a:r>
              <a:rPr lang="en-US" sz="2800" i="1" dirty="0" smtClean="0">
                <a:solidFill>
                  <a:srgbClr val="FFFF00"/>
                </a:solidFill>
                <a:latin typeface="Arial Rounded MT Bold" panose="020F0704030504030204" pitchFamily="34" charset="0"/>
              </a:rPr>
              <a:t>affective </a:t>
            </a:r>
            <a:r>
              <a:rPr lang="en-US" sz="2800" dirty="0" smtClean="0">
                <a:solidFill>
                  <a:srgbClr val="FFFF00"/>
                </a:solidFill>
                <a:latin typeface="Arial Rounded MT Bold" panose="020F0704030504030204" pitchFamily="34" charset="0"/>
              </a:rPr>
              <a:t>dan atau </a:t>
            </a:r>
            <a:r>
              <a:rPr lang="id-ID" sz="2800" i="1" dirty="0" smtClean="0">
                <a:solidFill>
                  <a:srgbClr val="FFFF00"/>
                </a:solidFill>
                <a:latin typeface="Arial Rounded MT Bold" panose="020F0704030504030204" pitchFamily="34" charset="0"/>
              </a:rPr>
              <a:t>attitude</a:t>
            </a:r>
            <a:r>
              <a:rPr lang="en-ID" sz="2800" dirty="0" smtClean="0">
                <a:solidFill>
                  <a:srgbClr val="FFFF00"/>
                </a:solidFill>
                <a:latin typeface="Arial Rounded MT Bold" panose="020F0704030504030204" pitchFamily="34" charset="0"/>
              </a:rPr>
              <a:t>.</a:t>
            </a:r>
          </a:p>
          <a:p>
            <a:pPr marL="0" indent="0">
              <a:lnSpc>
                <a:spcPct val="100000"/>
              </a:lnSpc>
              <a:spcBef>
                <a:spcPts val="1200"/>
              </a:spcBef>
              <a:buFont typeface="Arial" panose="020B0604020202020204" pitchFamily="34" charset="0"/>
              <a:buNone/>
            </a:pPr>
            <a:r>
              <a:rPr lang="en-US" sz="2800" i="1" dirty="0" smtClean="0">
                <a:solidFill>
                  <a:srgbClr val="FFFF00"/>
                </a:solidFill>
                <a:latin typeface="Arial Rounded MT Bold" panose="020F0704030504030204" pitchFamily="34" charset="0"/>
              </a:rPr>
              <a:t>Degree</a:t>
            </a:r>
            <a:r>
              <a:rPr lang="en-US" sz="2800" dirty="0" smtClean="0">
                <a:solidFill>
                  <a:srgbClr val="FFFF00"/>
                </a:solidFill>
                <a:latin typeface="Arial Rounded MT Bold" panose="020F0704030504030204" pitchFamily="34" charset="0"/>
              </a:rPr>
              <a:t> yang berupa norma perilaku dikembangkan berdasarkan tuntutan norma-norma pekerjaan dan atau nilai-nilai karakter sebagaimana dimaksud </a:t>
            </a:r>
            <a:r>
              <a:rPr lang="id-ID" sz="2800" dirty="0" smtClean="0">
                <a:solidFill>
                  <a:srgbClr val="FFFF00"/>
                </a:solidFill>
                <a:latin typeface="Arial Rounded MT Bold" panose="020F0704030504030204" pitchFamily="34" charset="0"/>
              </a:rPr>
              <a:t>Peraturan Presiden Nomor 87 tahun 2017</a:t>
            </a:r>
            <a:r>
              <a:rPr lang="en-US" sz="2800" dirty="0" smtClean="0">
                <a:solidFill>
                  <a:srgbClr val="FFFF00"/>
                </a:solidFill>
                <a:latin typeface="Arial Rounded MT Bold" panose="020F0704030504030204" pitchFamily="34" charset="0"/>
              </a:rPr>
              <a:t>.</a:t>
            </a:r>
            <a:endParaRPr lang="en-US"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175754329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7" name="Title 1"/>
          <p:cNvSpPr txBox="1">
            <a:spLocks/>
          </p:cNvSpPr>
          <p:nvPr/>
        </p:nvSpPr>
        <p:spPr>
          <a:xfrm>
            <a:off x="2895600" y="716247"/>
            <a:ext cx="8610600" cy="968174"/>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2800" b="1" cap="none" dirty="0" smtClean="0">
                <a:latin typeface="Arial Rounded MT Bold" panose="020F0704030504030204" pitchFamily="34" charset="0"/>
                <a:cs typeface="Arial" panose="020B0604020202020204" pitchFamily="34" charset="0"/>
              </a:rPr>
              <a:t>Contoh Rumusan Tujuan Pembelajaran </a:t>
            </a:r>
            <a:br>
              <a:rPr lang="en-US" sz="2800" b="1" cap="none" dirty="0" smtClean="0">
                <a:latin typeface="Arial Rounded MT Bold" panose="020F0704030504030204" pitchFamily="34" charset="0"/>
                <a:cs typeface="Arial" panose="020B0604020202020204" pitchFamily="34" charset="0"/>
              </a:rPr>
            </a:br>
            <a:r>
              <a:rPr lang="en-US" sz="2400" i="1" cap="none" dirty="0" smtClean="0">
                <a:latin typeface="Arial Rounded MT Bold" panose="020F0704030504030204" pitchFamily="34" charset="0"/>
                <a:cs typeface="Arial" panose="020B0604020202020204" pitchFamily="34" charset="0"/>
              </a:rPr>
              <a:t>(Dengan Komponen A, B, C, D)</a:t>
            </a:r>
            <a:endParaRPr lang="en-US" sz="2400" i="1" cap="none" dirty="0">
              <a:latin typeface="Arial Rounded MT Bold" panose="020F0704030504030204" pitchFamily="34" charset="0"/>
              <a:cs typeface="Arial" panose="020B0604020202020204" pitchFamily="34" charset="0"/>
            </a:endParaRPr>
          </a:p>
        </p:txBody>
      </p:sp>
      <p:sp>
        <p:nvSpPr>
          <p:cNvPr id="12" name="Text Box 2"/>
          <p:cNvSpPr txBox="1">
            <a:spLocks noChangeArrowheads="1"/>
          </p:cNvSpPr>
          <p:nvPr/>
        </p:nvSpPr>
        <p:spPr bwMode="auto">
          <a:xfrm>
            <a:off x="2384225" y="2999270"/>
            <a:ext cx="6956463" cy="2062982"/>
          </a:xfrm>
          <a:prstGeom prst="rect">
            <a:avLst/>
          </a:prstGeom>
          <a:solidFill>
            <a:srgbClr val="FFFFFF"/>
          </a:soli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defTabSz="457200" eaLnBrk="0" fontAlgn="base" hangingPunct="0">
              <a:spcBef>
                <a:spcPts val="300"/>
              </a:spcBef>
              <a:spcAft>
                <a:spcPts val="300"/>
              </a:spcAft>
            </a:pPr>
            <a:r>
              <a:rPr lang="en-US" altLang="zh-CN" sz="2800" u="sng" dirty="0">
                <a:solidFill>
                  <a:prstClr val="black"/>
                </a:solidFill>
                <a:latin typeface="Arial Rounded MT Bold" panose="020F0704030504030204" pitchFamily="34" charset="0"/>
                <a:cs typeface="Arial" panose="020B0604020202020204" pitchFamily="34" charset="0"/>
              </a:rPr>
              <a:t>Melalui diskusi dan menggali informasi</a:t>
            </a:r>
            <a:r>
              <a:rPr lang="en-US" altLang="zh-CN" sz="2800" dirty="0">
                <a:solidFill>
                  <a:prstClr val="black"/>
                </a:solidFill>
                <a:latin typeface="Arial Rounded MT Bold" panose="020F0704030504030204" pitchFamily="34" charset="0"/>
                <a:cs typeface="Arial" panose="020B0604020202020204" pitchFamily="34" charset="0"/>
              </a:rPr>
              <a:t>, </a:t>
            </a:r>
          </a:p>
          <a:p>
            <a:pPr defTabSz="457200" eaLnBrk="0" fontAlgn="base" hangingPunct="0">
              <a:spcBef>
                <a:spcPts val="300"/>
              </a:spcBef>
              <a:spcAft>
                <a:spcPts val="300"/>
              </a:spcAft>
            </a:pPr>
            <a:r>
              <a:rPr lang="en-US" altLang="zh-CN" sz="2800" dirty="0">
                <a:solidFill>
                  <a:srgbClr val="FF0000"/>
                </a:solidFill>
                <a:latin typeface="Arial Rounded MT Bold" panose="020F0704030504030204" pitchFamily="34" charset="0"/>
                <a:cs typeface="Arial" panose="020B0604020202020204" pitchFamily="34" charset="0"/>
              </a:rPr>
              <a:t>peserta didik </a:t>
            </a:r>
            <a:r>
              <a:rPr lang="en-US" altLang="zh-CN" sz="2800" dirty="0">
                <a:solidFill>
                  <a:srgbClr val="0070C0"/>
                </a:solidFill>
                <a:latin typeface="Arial Rounded MT Bold" panose="020F0704030504030204" pitchFamily="34" charset="0"/>
                <a:cs typeface="Arial" panose="020B0604020202020204" pitchFamily="34" charset="0"/>
              </a:rPr>
              <a:t>dapat menerapkan 2 jenis pengelolaan informasi digital</a:t>
            </a:r>
            <a:r>
              <a:rPr lang="en-US" altLang="zh-CN" sz="2800" dirty="0">
                <a:solidFill>
                  <a:prstClr val="black"/>
                </a:solidFill>
                <a:latin typeface="Arial Rounded MT Bold" panose="020F0704030504030204" pitchFamily="34" charset="0"/>
                <a:cs typeface="Arial" panose="020B0604020202020204" pitchFamily="34" charset="0"/>
              </a:rPr>
              <a:t> </a:t>
            </a:r>
            <a:r>
              <a:rPr lang="en-US" altLang="zh-CN" sz="2800" u="sng" dirty="0">
                <a:solidFill>
                  <a:schemeClr val="bg1"/>
                </a:solidFill>
                <a:latin typeface="Arial Rounded MT Bold" panose="020F0704030504030204" pitchFamily="34" charset="0"/>
                <a:cs typeface="Arial" panose="020B0604020202020204" pitchFamily="34" charset="0"/>
              </a:rPr>
              <a:t>secara </a:t>
            </a:r>
            <a:r>
              <a:rPr lang="en-US" altLang="zh-CN" sz="2800" u="sng" dirty="0" smtClean="0">
                <a:solidFill>
                  <a:schemeClr val="bg1"/>
                </a:solidFill>
                <a:latin typeface="Arial Rounded MT Bold" panose="020F0704030504030204" pitchFamily="34" charset="0"/>
                <a:cs typeface="Arial" panose="020B0604020202020204" pitchFamily="34" charset="0"/>
              </a:rPr>
              <a:t>bertanggung-jawab</a:t>
            </a:r>
            <a:endParaRPr lang="en-US" altLang="en-US" sz="2800" u="sng" dirty="0">
              <a:solidFill>
                <a:schemeClr val="bg1"/>
              </a:solidFill>
              <a:latin typeface="Arial Rounded MT Bold" panose="020F0704030504030204" pitchFamily="34" charset="0"/>
              <a:cs typeface="Arial" panose="020B0604020202020204" pitchFamily="34" charset="0"/>
            </a:endParaRPr>
          </a:p>
        </p:txBody>
      </p:sp>
      <p:sp>
        <p:nvSpPr>
          <p:cNvPr id="14" name="Rectangle 3"/>
          <p:cNvSpPr>
            <a:spLocks noChangeArrowheads="1"/>
          </p:cNvSpPr>
          <p:nvPr/>
        </p:nvSpPr>
        <p:spPr bwMode="auto">
          <a:xfrm>
            <a:off x="4200114" y="1975404"/>
            <a:ext cx="1748118" cy="548640"/>
          </a:xfrm>
          <a:prstGeom prst="rect">
            <a:avLst/>
          </a:prstGeom>
          <a:solidFill>
            <a:srgbClr val="FFFFFF"/>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ctr" anchorCtr="0" compatLnSpc="1">
            <a:prstTxWarp prst="textNoShape">
              <a:avLst/>
            </a:prstTxWarp>
          </a:bodyPr>
          <a:lstStyle/>
          <a:p>
            <a:pPr algn="ctr" defTabSz="457200" eaLnBrk="0" fontAlgn="base" hangingPunct="0">
              <a:spcBef>
                <a:spcPct val="0"/>
              </a:spcBef>
              <a:spcAft>
                <a:spcPts val="800"/>
              </a:spcAft>
            </a:pPr>
            <a:r>
              <a:rPr lang="en-US" altLang="zh-CN" sz="2400" i="1" dirty="0">
                <a:solidFill>
                  <a:prstClr val="black"/>
                </a:solidFill>
                <a:latin typeface="Arial Rounded MT Bold" panose="020F0704030504030204" pitchFamily="34" charset="0"/>
                <a:cs typeface="Arial" panose="020B0604020202020204" pitchFamily="34" charset="0"/>
              </a:rPr>
              <a:t>Condition</a:t>
            </a:r>
            <a:endParaRPr lang="en-US" altLang="en-US" sz="2400" i="1" dirty="0">
              <a:solidFill>
                <a:prstClr val="black"/>
              </a:solidFill>
              <a:latin typeface="Arial Rounded MT Bold" panose="020F0704030504030204" pitchFamily="34" charset="0"/>
              <a:cs typeface="Arial" panose="020B0604020202020204" pitchFamily="34" charset="0"/>
            </a:endParaRPr>
          </a:p>
        </p:txBody>
      </p:sp>
      <p:sp>
        <p:nvSpPr>
          <p:cNvPr id="15" name="Rectangle 4"/>
          <p:cNvSpPr>
            <a:spLocks noChangeArrowheads="1"/>
          </p:cNvSpPr>
          <p:nvPr/>
        </p:nvSpPr>
        <p:spPr bwMode="auto">
          <a:xfrm>
            <a:off x="9921742" y="3577730"/>
            <a:ext cx="1783976" cy="548640"/>
          </a:xfrm>
          <a:prstGeom prst="rect">
            <a:avLst/>
          </a:prstGeom>
          <a:solidFill>
            <a:srgbClr val="FFFFFF"/>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ctr" anchorCtr="0" compatLnSpc="1">
            <a:prstTxWarp prst="textNoShape">
              <a:avLst/>
            </a:prstTxWarp>
          </a:bodyPr>
          <a:lstStyle/>
          <a:p>
            <a:pPr algn="ctr" defTabSz="457200" eaLnBrk="0" fontAlgn="base" hangingPunct="0">
              <a:spcBef>
                <a:spcPct val="0"/>
              </a:spcBef>
              <a:spcAft>
                <a:spcPts val="800"/>
              </a:spcAft>
            </a:pPr>
            <a:r>
              <a:rPr lang="en-US" altLang="zh-CN" sz="2400" i="1" dirty="0" smtClean="0">
                <a:solidFill>
                  <a:srgbClr val="0070C0"/>
                </a:solidFill>
                <a:latin typeface="Arial Rounded MT Bold" panose="020F0704030504030204" pitchFamily="34" charset="0"/>
                <a:cs typeface="Arial" panose="020B0604020202020204" pitchFamily="34" charset="0"/>
              </a:rPr>
              <a:t>Behavior</a:t>
            </a:r>
            <a:endParaRPr lang="en-US" altLang="en-US" sz="2400" i="1" dirty="0">
              <a:solidFill>
                <a:srgbClr val="0070C0"/>
              </a:solidFill>
              <a:latin typeface="Arial Rounded MT Bold" panose="020F0704030504030204" pitchFamily="34" charset="0"/>
              <a:cs typeface="Arial" panose="020B0604020202020204" pitchFamily="34" charset="0"/>
            </a:endParaRPr>
          </a:p>
        </p:txBody>
      </p:sp>
      <p:sp>
        <p:nvSpPr>
          <p:cNvPr id="16" name="Rectangle 5"/>
          <p:cNvSpPr>
            <a:spLocks noChangeArrowheads="1"/>
          </p:cNvSpPr>
          <p:nvPr/>
        </p:nvSpPr>
        <p:spPr bwMode="auto">
          <a:xfrm>
            <a:off x="126117" y="3520572"/>
            <a:ext cx="1698358" cy="548640"/>
          </a:xfrm>
          <a:prstGeom prst="rect">
            <a:avLst/>
          </a:prstGeom>
          <a:solidFill>
            <a:srgbClr val="FFFFFF"/>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ctr" anchorCtr="0" compatLnSpc="1">
            <a:prstTxWarp prst="textNoShape">
              <a:avLst/>
            </a:prstTxWarp>
          </a:bodyPr>
          <a:lstStyle/>
          <a:p>
            <a:pPr algn="ctr" defTabSz="457200" eaLnBrk="0" fontAlgn="base" hangingPunct="0">
              <a:spcBef>
                <a:spcPct val="0"/>
              </a:spcBef>
              <a:spcAft>
                <a:spcPts val="800"/>
              </a:spcAft>
            </a:pPr>
            <a:r>
              <a:rPr lang="en-US" altLang="zh-CN" sz="2400" i="1" dirty="0">
                <a:solidFill>
                  <a:srgbClr val="FF0000"/>
                </a:solidFill>
                <a:latin typeface="Arial Rounded MT Bold" panose="020F0704030504030204" pitchFamily="34" charset="0"/>
                <a:cs typeface="Arial" panose="020B0604020202020204" pitchFamily="34" charset="0"/>
              </a:rPr>
              <a:t>Audience</a:t>
            </a:r>
            <a:endParaRPr lang="en-US" altLang="en-US" sz="2400" i="1" dirty="0">
              <a:solidFill>
                <a:srgbClr val="FF0000"/>
              </a:solidFill>
              <a:latin typeface="Arial Rounded MT Bold" panose="020F0704030504030204" pitchFamily="34" charset="0"/>
              <a:cs typeface="Arial" panose="020B0604020202020204" pitchFamily="34" charset="0"/>
            </a:endParaRPr>
          </a:p>
        </p:txBody>
      </p:sp>
      <p:sp>
        <p:nvSpPr>
          <p:cNvPr id="17" name="Rectangle 7"/>
          <p:cNvSpPr>
            <a:spLocks noChangeArrowheads="1"/>
          </p:cNvSpPr>
          <p:nvPr/>
        </p:nvSpPr>
        <p:spPr bwMode="auto">
          <a:xfrm>
            <a:off x="6483604" y="5320948"/>
            <a:ext cx="1609016" cy="576912"/>
          </a:xfrm>
          <a:prstGeom prst="rect">
            <a:avLst/>
          </a:prstGeom>
          <a:solidFill>
            <a:srgbClr val="FFFFFF"/>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ctr" anchorCtr="0" compatLnSpc="1">
            <a:prstTxWarp prst="textNoShape">
              <a:avLst/>
            </a:prstTxWarp>
          </a:bodyPr>
          <a:lstStyle/>
          <a:p>
            <a:pPr algn="ctr" defTabSz="457200" eaLnBrk="0" fontAlgn="base" hangingPunct="0">
              <a:spcBef>
                <a:spcPct val="0"/>
              </a:spcBef>
              <a:spcAft>
                <a:spcPts val="800"/>
              </a:spcAft>
            </a:pPr>
            <a:r>
              <a:rPr lang="en-US" altLang="zh-CN" sz="2400" i="1" dirty="0" smtClean="0">
                <a:solidFill>
                  <a:prstClr val="black"/>
                </a:solidFill>
                <a:latin typeface="Arial Rounded MT Bold" panose="020F0704030504030204" pitchFamily="34" charset="0"/>
                <a:cs typeface="Arial" panose="020B0604020202020204" pitchFamily="34" charset="0"/>
              </a:rPr>
              <a:t>Degree</a:t>
            </a:r>
            <a:endParaRPr lang="en-US" altLang="en-US" sz="2400" i="1" dirty="0">
              <a:solidFill>
                <a:prstClr val="black"/>
              </a:solidFill>
              <a:latin typeface="Arial Rounded MT Bold" panose="020F0704030504030204" pitchFamily="34" charset="0"/>
              <a:cs typeface="Arial" panose="020B0604020202020204" pitchFamily="34" charset="0"/>
            </a:endParaRPr>
          </a:p>
        </p:txBody>
      </p:sp>
      <p:cxnSp>
        <p:nvCxnSpPr>
          <p:cNvPr id="18" name="AutoShape 10"/>
          <p:cNvCxnSpPr>
            <a:cxnSpLocks noChangeShapeType="1"/>
          </p:cNvCxnSpPr>
          <p:nvPr/>
        </p:nvCxnSpPr>
        <p:spPr bwMode="auto">
          <a:xfrm flipV="1">
            <a:off x="5032149" y="2523740"/>
            <a:ext cx="0" cy="876684"/>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9" name="AutoShape 11"/>
          <p:cNvCxnSpPr>
            <a:cxnSpLocks noChangeShapeType="1"/>
            <a:endCxn id="16" idx="3"/>
          </p:cNvCxnSpPr>
          <p:nvPr/>
        </p:nvCxnSpPr>
        <p:spPr bwMode="auto">
          <a:xfrm flipH="1" flipV="1">
            <a:off x="1824475" y="3794892"/>
            <a:ext cx="703096" cy="70413"/>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0" name="AutoShape 12"/>
          <p:cNvCxnSpPr>
            <a:cxnSpLocks noChangeShapeType="1"/>
          </p:cNvCxnSpPr>
          <p:nvPr/>
        </p:nvCxnSpPr>
        <p:spPr bwMode="auto">
          <a:xfrm>
            <a:off x="9055171" y="3845860"/>
            <a:ext cx="866571" cy="38891"/>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1" name="AutoShape 13"/>
          <p:cNvCxnSpPr>
            <a:cxnSpLocks noChangeShapeType="1"/>
          </p:cNvCxnSpPr>
          <p:nvPr/>
        </p:nvCxnSpPr>
        <p:spPr bwMode="auto">
          <a:xfrm>
            <a:off x="5248891" y="4793557"/>
            <a:ext cx="1234713" cy="815847"/>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317244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7" name="Title 1"/>
          <p:cNvSpPr txBox="1">
            <a:spLocks/>
          </p:cNvSpPr>
          <p:nvPr/>
        </p:nvSpPr>
        <p:spPr>
          <a:xfrm>
            <a:off x="2895600" y="716247"/>
            <a:ext cx="8610600" cy="968174"/>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2800" b="1" cap="none" dirty="0" smtClean="0">
                <a:latin typeface="Arial Rounded MT Bold" panose="020F0704030504030204" pitchFamily="34" charset="0"/>
                <a:cs typeface="Arial" panose="020B0604020202020204" pitchFamily="34" charset="0"/>
              </a:rPr>
              <a:t>Contoh-contoh Rumusan Tujuan Pembelajaran </a:t>
            </a:r>
            <a:br>
              <a:rPr lang="en-US" sz="2800" b="1" cap="none" dirty="0" smtClean="0">
                <a:latin typeface="Arial Rounded MT Bold" panose="020F0704030504030204" pitchFamily="34" charset="0"/>
                <a:cs typeface="Arial" panose="020B0604020202020204" pitchFamily="34" charset="0"/>
              </a:rPr>
            </a:br>
            <a:r>
              <a:rPr lang="en-US" sz="2800" i="1" cap="none" dirty="0" smtClean="0">
                <a:solidFill>
                  <a:srgbClr val="FFFF00"/>
                </a:solidFill>
                <a:latin typeface="Arial Rounded MT Bold" panose="020F0704030504030204" pitchFamily="34" charset="0"/>
                <a:cs typeface="Arial" panose="020B0604020202020204" pitchFamily="34" charset="0"/>
              </a:rPr>
              <a:t>Mapel : Akuntansi Dasar</a:t>
            </a:r>
            <a:endParaRPr lang="en-US" sz="2800" i="1" cap="none" dirty="0">
              <a:solidFill>
                <a:srgbClr val="FFFF00"/>
              </a:solidFill>
              <a:latin typeface="Arial Rounded MT Bold" panose="020F0704030504030204" pitchFamily="34" charset="0"/>
              <a:cs typeface="Arial" panose="020B0604020202020204" pitchFamily="34" charset="0"/>
            </a:endParaRPr>
          </a:p>
        </p:txBody>
      </p:sp>
      <p:sp>
        <p:nvSpPr>
          <p:cNvPr id="22" name="Content Placeholder 2"/>
          <p:cNvSpPr txBox="1">
            <a:spLocks/>
          </p:cNvSpPr>
          <p:nvPr/>
        </p:nvSpPr>
        <p:spPr>
          <a:xfrm>
            <a:off x="957262" y="1870165"/>
            <a:ext cx="10820400" cy="424489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457200">
              <a:buFont typeface="+mj-lt"/>
              <a:buAutoNum type="arabicPeriod"/>
            </a:pPr>
            <a:r>
              <a:rPr lang="en-US" sz="2400" dirty="0" smtClean="0">
                <a:latin typeface="Arial Rounded MT Bold" panose="020F0704030504030204" pitchFamily="34" charset="0"/>
                <a:cs typeface="Arial" panose="020B0604020202020204" pitchFamily="34" charset="0"/>
              </a:rPr>
              <a:t>Melalui diskusi dan menggali informasi, peserta didik dapat menjelaskan </a:t>
            </a:r>
            <a:r>
              <a:rPr lang="en-ID" sz="2400" dirty="0" smtClean="0">
                <a:latin typeface="Arial Rounded MT Bold" panose="020F0704030504030204" pitchFamily="34" charset="0"/>
                <a:cs typeface="Arial" panose="020B0604020202020204" pitchFamily="34" charset="0"/>
              </a:rPr>
              <a:t>jenis-jenis profesi akuntansi dan etika profesi </a:t>
            </a:r>
            <a:r>
              <a:rPr lang="en-US" sz="2400" dirty="0" smtClean="0">
                <a:latin typeface="Arial Rounded MT Bold" panose="020F0704030504030204" pitchFamily="34" charset="0"/>
                <a:cs typeface="Arial" panose="020B0604020202020204" pitchFamily="34" charset="0"/>
              </a:rPr>
              <a:t>sesuai dengan </a:t>
            </a:r>
            <a:r>
              <a:rPr lang="en-ID" sz="2400" dirty="0" smtClean="0">
                <a:latin typeface="Arial Rounded MT Bold" panose="020F0704030504030204" pitchFamily="34" charset="0"/>
                <a:cs typeface="Arial" panose="020B0604020202020204" pitchFamily="34" charset="0"/>
              </a:rPr>
              <a:t>spesialisasi akuntansi </a:t>
            </a:r>
            <a:r>
              <a:rPr lang="en-US" sz="2400" dirty="0" smtClean="0">
                <a:latin typeface="Arial Rounded MT Bold" panose="020F0704030504030204" pitchFamily="34" charset="0"/>
                <a:cs typeface="Arial" panose="020B0604020202020204" pitchFamily="34" charset="0"/>
              </a:rPr>
              <a:t>secara santun.</a:t>
            </a:r>
          </a:p>
          <a:p>
            <a:pPr marL="457200" indent="-457200">
              <a:buFont typeface="+mj-lt"/>
              <a:buAutoNum type="arabicPeriod"/>
            </a:pPr>
            <a:r>
              <a:rPr lang="en-US" sz="2400" dirty="0" smtClean="0">
                <a:latin typeface="Arial Rounded MT Bold" panose="020F0704030504030204" pitchFamily="34" charset="0"/>
                <a:cs typeface="Arial" panose="020B0604020202020204" pitchFamily="34" charset="0"/>
              </a:rPr>
              <a:t>Melalui diskusi dan menggali informasi, peserta didik dapat menentukan </a:t>
            </a:r>
            <a:r>
              <a:rPr lang="en-ID" sz="2400" dirty="0" smtClean="0">
                <a:latin typeface="Arial Rounded MT Bold" panose="020F0704030504030204" pitchFamily="34" charset="0"/>
                <a:cs typeface="Arial" panose="020B0604020202020204" pitchFamily="34" charset="0"/>
              </a:rPr>
              <a:t>asumsi dan konsep dasar akuntansi </a:t>
            </a:r>
            <a:r>
              <a:rPr lang="en-US" sz="2400" dirty="0" smtClean="0">
                <a:latin typeface="Arial Rounded MT Bold" panose="020F0704030504030204" pitchFamily="34" charset="0"/>
                <a:cs typeface="Arial" panose="020B0604020202020204" pitchFamily="34" charset="0"/>
              </a:rPr>
              <a:t>berdasarkan prinsip akuntansi sesuai standar akuntansi.</a:t>
            </a:r>
          </a:p>
          <a:p>
            <a:pPr marL="457200" indent="-457200">
              <a:buFont typeface="+mj-lt"/>
              <a:buAutoNum type="arabicPeriod"/>
            </a:pPr>
            <a:r>
              <a:rPr lang="en-US" sz="2400" dirty="0" smtClean="0">
                <a:latin typeface="Arial Rounded MT Bold" panose="020F0704030504030204" pitchFamily="34" charset="0"/>
                <a:cs typeface="Arial" panose="020B0604020202020204" pitchFamily="34" charset="0"/>
              </a:rPr>
              <a:t>Disediakan kelengkapan format </a:t>
            </a:r>
            <a:r>
              <a:rPr lang="en-ID" sz="2400" dirty="0" smtClean="0">
                <a:latin typeface="Arial Rounded MT Bold" panose="020F0704030504030204" pitchFamily="34" charset="0"/>
                <a:cs typeface="Arial" panose="020B0604020202020204" pitchFamily="34" charset="0"/>
              </a:rPr>
              <a:t>akuntansi</a:t>
            </a:r>
            <a:r>
              <a:rPr lang="en-US" sz="2400" dirty="0" smtClean="0">
                <a:latin typeface="Arial Rounded MT Bold" panose="020F0704030504030204" pitchFamily="34" charset="0"/>
                <a:cs typeface="Arial" panose="020B0604020202020204" pitchFamily="34" charset="0"/>
              </a:rPr>
              <a:t>, peserta didik dapat mendemonstrasikan </a:t>
            </a:r>
            <a:r>
              <a:rPr lang="en-ID" sz="2400" dirty="0" smtClean="0">
                <a:latin typeface="Arial Rounded MT Bold" panose="020F0704030504030204" pitchFamily="34" charset="0"/>
                <a:cs typeface="Arial" panose="020B0604020202020204" pitchFamily="34" charset="0"/>
              </a:rPr>
              <a:t>transaksi bisnis perusahaan jasa, dagang, dan manufaktur </a:t>
            </a:r>
            <a:r>
              <a:rPr lang="en-US" sz="2400" dirty="0" smtClean="0">
                <a:latin typeface="Arial Rounded MT Bold" panose="020F0704030504030204" pitchFamily="34" charset="0"/>
                <a:cs typeface="Arial" panose="020B0604020202020204" pitchFamily="34" charset="0"/>
              </a:rPr>
              <a:t>sesuai prosedur secara bertanggung-jawab.</a:t>
            </a:r>
          </a:p>
          <a:p>
            <a:pPr marL="457200" indent="-457200">
              <a:buFont typeface="+mj-lt"/>
              <a:buAutoNum type="arabicPeriod"/>
            </a:pPr>
            <a:r>
              <a:rPr lang="en-US" sz="2400" dirty="0" smtClean="0">
                <a:latin typeface="Arial Rounded MT Bold" panose="020F0704030504030204" pitchFamily="34" charset="0"/>
                <a:cs typeface="Arial" panose="020B0604020202020204" pitchFamily="34" charset="0"/>
              </a:rPr>
              <a:t>Disediakan kelengkapan jurnal </a:t>
            </a:r>
            <a:r>
              <a:rPr lang="en-ID" sz="2400" dirty="0" smtClean="0">
                <a:latin typeface="Arial Rounded MT Bold" panose="020F0704030504030204" pitchFamily="34" charset="0"/>
                <a:cs typeface="Arial" panose="020B0604020202020204" pitchFamily="34" charset="0"/>
              </a:rPr>
              <a:t>akuntansi</a:t>
            </a:r>
            <a:r>
              <a:rPr lang="en-US" sz="2400" dirty="0" smtClean="0">
                <a:latin typeface="Arial Rounded MT Bold" panose="020F0704030504030204" pitchFamily="34" charset="0"/>
                <a:cs typeface="Arial" panose="020B0604020202020204" pitchFamily="34" charset="0"/>
              </a:rPr>
              <a:t>, peserta didik dapat melakukan tugas </a:t>
            </a:r>
            <a:r>
              <a:rPr lang="id-ID" sz="2400" dirty="0" smtClean="0">
                <a:latin typeface="Arial Rounded MT Bold" panose="020F0704030504030204" pitchFamily="34" charset="0"/>
                <a:cs typeface="Arial" panose="020B0604020202020204" pitchFamily="34" charset="0"/>
              </a:rPr>
              <a:t>jurnal penyesuaian </a:t>
            </a:r>
            <a:r>
              <a:rPr lang="en-US" sz="2400" dirty="0" smtClean="0">
                <a:latin typeface="Arial Rounded MT Bold" panose="020F0704030504030204" pitchFamily="34" charset="0"/>
                <a:cs typeface="Arial" panose="020B0604020202020204" pitchFamily="34" charset="0"/>
              </a:rPr>
              <a:t>sesuai prosedur dan </a:t>
            </a:r>
            <a:r>
              <a:rPr lang="en-US" sz="2400" dirty="0" err="1" smtClean="0">
                <a:latin typeface="Arial Rounded MT Bold" panose="020F0704030504030204" pitchFamily="34" charset="0"/>
                <a:cs typeface="Arial" panose="020B0604020202020204" pitchFamily="34" charset="0"/>
              </a:rPr>
              <a:t>teliti</a:t>
            </a:r>
            <a:r>
              <a:rPr lang="en-US" sz="2400" dirty="0" smtClean="0">
                <a:latin typeface="Arial Rounded MT Bold" panose="020F0704030504030204" pitchFamily="34" charset="0"/>
                <a:cs typeface="Arial" panose="020B0604020202020204" pitchFamily="34" charset="0"/>
              </a:rPr>
              <a:t>.</a:t>
            </a:r>
            <a:endParaRPr lang="en-US" sz="24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43909000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1" name="Title 1"/>
          <p:cNvSpPr>
            <a:spLocks noGrp="1"/>
          </p:cNvSpPr>
          <p:nvPr>
            <p:ph type="title"/>
          </p:nvPr>
        </p:nvSpPr>
        <p:spPr>
          <a:xfrm>
            <a:off x="2211554" y="167310"/>
            <a:ext cx="9075818" cy="799729"/>
          </a:xfrm>
        </p:spPr>
        <p:txBody>
          <a:bodyPr>
            <a:normAutofit/>
          </a:bodyPr>
          <a:lstStyle/>
          <a:p>
            <a:r>
              <a:rPr lang="en-ID" sz="2400" b="1" dirty="0">
                <a:latin typeface="Arial Rounded MT Bold" panose="020F0704030504030204" pitchFamily="34" charset="0"/>
              </a:rPr>
              <a:t>Penjabaran </a:t>
            </a:r>
            <a:r>
              <a:rPr lang="en-ID" sz="2400" b="1" dirty="0" smtClean="0">
                <a:latin typeface="Arial Rounded MT Bold" panose="020F0704030504030204" pitchFamily="34" charset="0"/>
              </a:rPr>
              <a:t>KI-KD </a:t>
            </a:r>
            <a:r>
              <a:rPr lang="en-ID" sz="2400" b="1" dirty="0">
                <a:latin typeface="Arial Rounded MT Bold" panose="020F0704030504030204" pitchFamily="34" charset="0"/>
              </a:rPr>
              <a:t>ke dalam </a:t>
            </a:r>
            <a:r>
              <a:rPr lang="en-ID" sz="2400" b="1" dirty="0" smtClean="0">
                <a:latin typeface="Arial Rounded MT Bold" panose="020F0704030504030204" pitchFamily="34" charset="0"/>
              </a:rPr>
              <a:t/>
            </a:r>
            <a:br>
              <a:rPr lang="en-ID" sz="2400" b="1" dirty="0" smtClean="0">
                <a:latin typeface="Arial Rounded MT Bold" panose="020F0704030504030204" pitchFamily="34" charset="0"/>
              </a:rPr>
            </a:br>
            <a:r>
              <a:rPr lang="en-ID" sz="2400" b="1" dirty="0" smtClean="0">
                <a:latin typeface="Arial Rounded MT Bold" panose="020F0704030504030204" pitchFamily="34" charset="0"/>
              </a:rPr>
              <a:t>IPK, tujuan, dan Materi pembelajaran</a:t>
            </a:r>
            <a:endParaRPr lang="en-US" sz="2400" dirty="0">
              <a:latin typeface="Arial Rounded MT Bold" panose="020F0704030504030204" pitchFamily="34" charset="0"/>
            </a:endParaRPr>
          </a:p>
        </p:txBody>
      </p:sp>
      <p:graphicFrame>
        <p:nvGraphicFramePr>
          <p:cNvPr id="12" name="Content Placeholder 3"/>
          <p:cNvGraphicFramePr>
            <a:graphicFrameLocks/>
          </p:cNvGraphicFramePr>
          <p:nvPr>
            <p:extLst>
              <p:ext uri="{D42A27DB-BD31-4B8C-83A1-F6EECF244321}">
                <p14:modId xmlns:p14="http://schemas.microsoft.com/office/powerpoint/2010/main" val="4215881539"/>
              </p:ext>
            </p:extLst>
          </p:nvPr>
        </p:nvGraphicFramePr>
        <p:xfrm>
          <a:off x="336885" y="1056499"/>
          <a:ext cx="11622504" cy="5199922"/>
        </p:xfrm>
        <a:graphic>
          <a:graphicData uri="http://schemas.openxmlformats.org/drawingml/2006/table">
            <a:tbl>
              <a:tblPr firstRow="1" firstCol="1" bandRow="1">
                <a:tableStyleId>{5C22544A-7EE6-4342-B048-85BDC9FD1C3A}</a:tableStyleId>
              </a:tblPr>
              <a:tblGrid>
                <a:gridCol w="1563353">
                  <a:extLst>
                    <a:ext uri="{9D8B030D-6E8A-4147-A177-3AD203B41FA5}">
                      <a16:colId xmlns="" xmlns:a16="http://schemas.microsoft.com/office/drawing/2014/main" val="20000"/>
                    </a:ext>
                  </a:extLst>
                </a:gridCol>
                <a:gridCol w="2358942">
                  <a:extLst>
                    <a:ext uri="{9D8B030D-6E8A-4147-A177-3AD203B41FA5}">
                      <a16:colId xmlns="" xmlns:a16="http://schemas.microsoft.com/office/drawing/2014/main" val="20001"/>
                    </a:ext>
                  </a:extLst>
                </a:gridCol>
                <a:gridCol w="5436146">
                  <a:extLst>
                    <a:ext uri="{9D8B030D-6E8A-4147-A177-3AD203B41FA5}">
                      <a16:colId xmlns="" xmlns:a16="http://schemas.microsoft.com/office/drawing/2014/main" val="20002"/>
                    </a:ext>
                  </a:extLst>
                </a:gridCol>
                <a:gridCol w="2264063">
                  <a:extLst>
                    <a:ext uri="{9D8B030D-6E8A-4147-A177-3AD203B41FA5}">
                      <a16:colId xmlns="" xmlns:a16="http://schemas.microsoft.com/office/drawing/2014/main" val="20003"/>
                    </a:ext>
                  </a:extLst>
                </a:gridCol>
              </a:tblGrid>
              <a:tr h="1252102">
                <a:tc gridSpan="4">
                  <a:txBody>
                    <a:bodyPr/>
                    <a:lstStyle/>
                    <a:p>
                      <a:pPr marL="342900" marR="0" lvl="0" indent="-342900" algn="l">
                        <a:lnSpc>
                          <a:spcPct val="80000"/>
                        </a:lnSpc>
                        <a:spcBef>
                          <a:spcPts val="0"/>
                        </a:spcBef>
                        <a:spcAft>
                          <a:spcPts val="0"/>
                        </a:spcAft>
                        <a:buFont typeface="+mj-lt"/>
                        <a:buAutoNum type="arabicPeriod" startAt="3"/>
                      </a:pPr>
                      <a:r>
                        <a:rPr lang="en-US" sz="1800" b="1" kern="1200" dirty="0" smtClean="0">
                          <a:solidFill>
                            <a:schemeClr val="lt1"/>
                          </a:solidFill>
                          <a:effectLst/>
                          <a:latin typeface="Arial" panose="020B0604020202020204" pitchFamily="34" charset="0"/>
                          <a:ea typeface="+mn-ea"/>
                          <a:cs typeface="Arial" panose="020B0604020202020204" pitchFamily="34" charset="0"/>
                        </a:rPr>
                        <a:t>Memahami, menerapkan, menganalisis, dan mengevaluasi tentang pengetahuan faktual, konseptual, operasional dasar, dan metakognitif sesuai dengan bidang dan lingkup kerja Perbankan dan Keuangan Mikro pada tingkat teknis, spesifik, detil, dan kompleks, berkenaan dengan ilmu pengetahuan, teknologi, seni, budaya, dan humaniora dalam konteks pengembangan potensi diri sebagai bagian dari keluarga, sekolah, dunia kerja, warga masyarakat nasional, regional, dan internasional.</a:t>
                      </a:r>
                      <a:endParaRPr lang="en-US" sz="1800" dirty="0">
                        <a:effectLst/>
                        <a:latin typeface="Arial" panose="020B0604020202020204" pitchFamily="34" charset="0"/>
                        <a:ea typeface="Calibri"/>
                        <a:cs typeface="Arial" panose="020B0604020202020204" pitchFamily="34" charset="0"/>
                      </a:endParaRPr>
                    </a:p>
                  </a:txBody>
                  <a:tcPr marL="47972" marR="47972"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504540">
                <a:tc>
                  <a:txBody>
                    <a:bodyPr/>
                    <a:lstStyle/>
                    <a:p>
                      <a:pPr marL="0" marR="0" algn="ctr">
                        <a:lnSpc>
                          <a:spcPct val="80000"/>
                        </a:lnSpc>
                        <a:spcBef>
                          <a:spcPts val="0"/>
                        </a:spcBef>
                        <a:spcAft>
                          <a:spcPts val="0"/>
                        </a:spcAft>
                      </a:pPr>
                      <a:r>
                        <a:rPr lang="en-ID" sz="1800" dirty="0">
                          <a:effectLst/>
                          <a:latin typeface="Arial" panose="020B0604020202020204" pitchFamily="34" charset="0"/>
                          <a:cs typeface="Arial" panose="020B0604020202020204" pitchFamily="34" charset="0"/>
                        </a:rPr>
                        <a:t>Kompetensi Dasar</a:t>
                      </a:r>
                      <a:endParaRPr lang="en-US" sz="1800" dirty="0">
                        <a:effectLst/>
                        <a:latin typeface="Arial" panose="020B0604020202020204" pitchFamily="34" charset="0"/>
                        <a:ea typeface="Calibri"/>
                        <a:cs typeface="Arial" panose="020B0604020202020204" pitchFamily="34" charset="0"/>
                      </a:endParaRPr>
                    </a:p>
                  </a:txBody>
                  <a:tcPr marL="47972" marR="47972" marT="0" marB="0" anchor="ctr"/>
                </a:tc>
                <a:tc>
                  <a:txBody>
                    <a:bodyPr/>
                    <a:lstStyle/>
                    <a:p>
                      <a:pPr marL="0" marR="0" algn="ctr">
                        <a:lnSpc>
                          <a:spcPct val="80000"/>
                        </a:lnSpc>
                        <a:spcBef>
                          <a:spcPts val="0"/>
                        </a:spcBef>
                        <a:spcAft>
                          <a:spcPts val="0"/>
                        </a:spcAft>
                      </a:pPr>
                      <a:r>
                        <a:rPr lang="en-ID" sz="1800" dirty="0">
                          <a:effectLst/>
                          <a:latin typeface="Arial" panose="020B0604020202020204" pitchFamily="34" charset="0"/>
                          <a:cs typeface="Arial" panose="020B0604020202020204" pitchFamily="34" charset="0"/>
                        </a:rPr>
                        <a:t>IPK</a:t>
                      </a:r>
                      <a:endParaRPr lang="en-US" sz="1800" dirty="0">
                        <a:effectLst/>
                        <a:latin typeface="Arial" panose="020B0604020202020204" pitchFamily="34" charset="0"/>
                        <a:ea typeface="Calibri"/>
                        <a:cs typeface="Arial" panose="020B0604020202020204" pitchFamily="34" charset="0"/>
                      </a:endParaRPr>
                    </a:p>
                  </a:txBody>
                  <a:tcPr marL="47972" marR="47972" marT="0" marB="0" anchor="ctr"/>
                </a:tc>
                <a:tc>
                  <a:txBody>
                    <a:bodyPr/>
                    <a:lstStyle/>
                    <a:p>
                      <a:pPr marL="0" marR="0" algn="ctr">
                        <a:lnSpc>
                          <a:spcPct val="80000"/>
                        </a:lnSpc>
                        <a:spcBef>
                          <a:spcPts val="0"/>
                        </a:spcBef>
                        <a:spcAft>
                          <a:spcPts val="0"/>
                        </a:spcAft>
                      </a:pPr>
                      <a:r>
                        <a:rPr lang="id-ID" sz="1800" dirty="0">
                          <a:solidFill>
                            <a:schemeClr val="bg1"/>
                          </a:solidFill>
                          <a:effectLst/>
                          <a:latin typeface="Arial" panose="020B0604020202020204" pitchFamily="34" charset="0"/>
                          <a:cs typeface="Arial" panose="020B0604020202020204" pitchFamily="34" charset="0"/>
                        </a:rPr>
                        <a:t>Tujuan </a:t>
                      </a:r>
                      <a:r>
                        <a:rPr lang="id-ID" sz="1800" dirty="0" smtClean="0">
                          <a:solidFill>
                            <a:schemeClr val="bg1"/>
                          </a:solidFill>
                          <a:effectLst/>
                          <a:latin typeface="Arial" panose="020B0604020202020204" pitchFamily="34" charset="0"/>
                          <a:cs typeface="Arial" panose="020B0604020202020204" pitchFamily="34" charset="0"/>
                        </a:rPr>
                        <a:t>Pembelajaran</a:t>
                      </a:r>
                      <a:endParaRPr lang="en-US" sz="1800" dirty="0" smtClean="0">
                        <a:solidFill>
                          <a:schemeClr val="bg1"/>
                        </a:solidFill>
                        <a:effectLst/>
                        <a:latin typeface="Arial" panose="020B0604020202020204" pitchFamily="34" charset="0"/>
                        <a:cs typeface="Arial" panose="020B0604020202020204" pitchFamily="34" charset="0"/>
                      </a:endParaRPr>
                    </a:p>
                    <a:p>
                      <a:pPr marL="0" marR="0" algn="ctr">
                        <a:lnSpc>
                          <a:spcPct val="80000"/>
                        </a:lnSpc>
                        <a:spcBef>
                          <a:spcPts val="0"/>
                        </a:spcBef>
                        <a:spcAft>
                          <a:spcPts val="0"/>
                        </a:spcAft>
                      </a:pPr>
                      <a:r>
                        <a:rPr lang="en-SG" sz="1800" kern="1200" dirty="0" smtClean="0">
                          <a:solidFill>
                            <a:schemeClr val="bg1"/>
                          </a:solidFill>
                          <a:effectLst/>
                          <a:latin typeface="Arial" panose="020B0604020202020204" pitchFamily="34" charset="0"/>
                          <a:ea typeface="+mn-ea"/>
                          <a:cs typeface="Arial" panose="020B0604020202020204" pitchFamily="34" charset="0"/>
                        </a:rPr>
                        <a:t>(Integrasi nilai-nilai Karakter)</a:t>
                      </a:r>
                      <a:endParaRPr lang="en-US" sz="1800" dirty="0">
                        <a:solidFill>
                          <a:schemeClr val="bg1"/>
                        </a:solidFill>
                        <a:effectLst/>
                        <a:latin typeface="Arial" panose="020B0604020202020204" pitchFamily="34" charset="0"/>
                        <a:ea typeface="Calibri"/>
                        <a:cs typeface="Arial" panose="020B0604020202020204" pitchFamily="34" charset="0"/>
                      </a:endParaRPr>
                    </a:p>
                  </a:txBody>
                  <a:tcPr marL="47972" marR="47972" marT="0" marB="0" anchor="ctr"/>
                </a:tc>
                <a:tc>
                  <a:txBody>
                    <a:bodyPr/>
                    <a:lstStyle/>
                    <a:p>
                      <a:pPr marL="0" marR="0" algn="ctr">
                        <a:lnSpc>
                          <a:spcPct val="80000"/>
                        </a:lnSpc>
                        <a:spcBef>
                          <a:spcPts val="0"/>
                        </a:spcBef>
                        <a:spcAft>
                          <a:spcPts val="0"/>
                        </a:spcAft>
                      </a:pPr>
                      <a:r>
                        <a:rPr lang="id-ID" sz="1800" dirty="0">
                          <a:effectLst/>
                          <a:latin typeface="Arial" panose="020B0604020202020204" pitchFamily="34" charset="0"/>
                          <a:cs typeface="Arial" panose="020B0604020202020204" pitchFamily="34" charset="0"/>
                        </a:rPr>
                        <a:t>Materi Pembelajaran</a:t>
                      </a:r>
                      <a:endParaRPr lang="en-US" sz="1800" dirty="0">
                        <a:effectLst/>
                        <a:latin typeface="Arial" panose="020B0604020202020204" pitchFamily="34" charset="0"/>
                        <a:ea typeface="Calibri"/>
                        <a:cs typeface="Arial" panose="020B0604020202020204" pitchFamily="34" charset="0"/>
                      </a:endParaRPr>
                    </a:p>
                  </a:txBody>
                  <a:tcPr marL="47972" marR="47972" marT="0" marB="0" anchor="ctr"/>
                </a:tc>
                <a:extLst>
                  <a:ext uri="{0D108BD9-81ED-4DB2-BD59-A6C34878D82A}">
                    <a16:rowId xmlns="" xmlns:a16="http://schemas.microsoft.com/office/drawing/2014/main" val="10001"/>
                  </a:ext>
                </a:extLst>
              </a:tr>
              <a:tr h="1565127">
                <a:tc rowSpan="2">
                  <a:txBody>
                    <a:bodyPr/>
                    <a:lstStyle/>
                    <a:p>
                      <a:pPr marL="342900" indent="-342900" eaLnBrk="0"/>
                      <a:r>
                        <a:rPr lang="en-US" sz="1800" b="1" kern="1200" dirty="0" smtClean="0">
                          <a:solidFill>
                            <a:schemeClr val="lt1"/>
                          </a:solidFill>
                          <a:effectLst/>
                          <a:latin typeface="Arial" panose="020B0604020202020204" pitchFamily="34" charset="0"/>
                          <a:ea typeface="+mn-ea"/>
                          <a:cs typeface="Arial" panose="020B0604020202020204" pitchFamily="34" charset="0"/>
                        </a:rPr>
                        <a:t>3.6 </a:t>
                      </a:r>
                      <a:r>
                        <a:rPr lang="en-US" sz="1800" b="1" kern="1200" dirty="0" err="1" smtClean="0">
                          <a:solidFill>
                            <a:schemeClr val="lt1"/>
                          </a:solidFill>
                          <a:effectLst/>
                          <a:latin typeface="Arial" panose="020B0604020202020204" pitchFamily="34" charset="0"/>
                          <a:ea typeface="+mn-ea"/>
                          <a:cs typeface="Arial" panose="020B0604020202020204" pitchFamily="34" charset="0"/>
                        </a:rPr>
                        <a:t>Menerap</a:t>
                      </a:r>
                      <a:r>
                        <a:rPr lang="en-US" sz="1800" b="1" kern="1200" dirty="0" smtClean="0">
                          <a:solidFill>
                            <a:schemeClr val="lt1"/>
                          </a:solidFill>
                          <a:effectLst/>
                          <a:latin typeface="Arial" panose="020B0604020202020204" pitchFamily="34" charset="0"/>
                          <a:ea typeface="+mn-ea"/>
                          <a:cs typeface="Arial" panose="020B0604020202020204" pitchFamily="34" charset="0"/>
                        </a:rPr>
                        <a:t> ken persamaan dasar akuntansi</a:t>
                      </a:r>
                    </a:p>
                    <a:p>
                      <a:pPr marL="179705" marR="0" eaLnBrk="0">
                        <a:lnSpc>
                          <a:spcPct val="80000"/>
                        </a:lnSpc>
                        <a:spcBef>
                          <a:spcPts val="0"/>
                        </a:spcBef>
                        <a:spcAft>
                          <a:spcPts val="0"/>
                        </a:spcAft>
                      </a:pPr>
                      <a:r>
                        <a:rPr lang="en-ID"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Times New Roman"/>
                        <a:cs typeface="Arial" panose="020B0604020202020204" pitchFamily="34" charset="0"/>
                      </a:endParaRPr>
                    </a:p>
                  </a:txBody>
                  <a:tcPr marL="47972" marR="47972" marT="0" marB="0"/>
                </a:tc>
                <a:tc>
                  <a:txBody>
                    <a:bodyPr/>
                    <a:lstStyle/>
                    <a:p>
                      <a:pPr marL="285750" lvl="0" indent="-285750">
                        <a:buFont typeface="Arial" panose="020B0604020202020204" pitchFamily="34" charset="0"/>
                        <a:buChar char="•"/>
                      </a:pPr>
                      <a:r>
                        <a:rPr lang="id-ID" sz="1800" kern="1200" dirty="0" smtClean="0">
                          <a:solidFill>
                            <a:schemeClr val="dk1"/>
                          </a:solidFill>
                          <a:effectLst/>
                          <a:latin typeface="Arial" panose="020B0604020202020204" pitchFamily="34" charset="0"/>
                          <a:ea typeface="+mn-ea"/>
                          <a:cs typeface="Arial" panose="020B0604020202020204" pitchFamily="34" charset="0"/>
                        </a:rPr>
                        <a:t>Menjelaskan unsur</a:t>
                      </a:r>
                      <a:r>
                        <a:rPr lang="en-SG" sz="1800" kern="1200" dirty="0" smtClean="0">
                          <a:solidFill>
                            <a:schemeClr val="dk1"/>
                          </a:solidFill>
                          <a:effectLst/>
                          <a:latin typeface="Arial" panose="020B0604020202020204" pitchFamily="34" charset="0"/>
                          <a:ea typeface="+mn-ea"/>
                          <a:cs typeface="Arial" panose="020B0604020202020204" pitchFamily="34" charset="0"/>
                        </a:rPr>
                        <a:t>-unsur </a:t>
                      </a:r>
                      <a:r>
                        <a:rPr lang="id-ID" sz="1800" kern="1200" dirty="0" smtClean="0">
                          <a:solidFill>
                            <a:schemeClr val="dk1"/>
                          </a:solidFill>
                          <a:effectLst/>
                          <a:latin typeface="Arial" panose="020B0604020202020204" pitchFamily="34" charset="0"/>
                          <a:ea typeface="+mn-ea"/>
                          <a:cs typeface="Arial" panose="020B0604020202020204" pitchFamily="34" charset="0"/>
                        </a:rPr>
                        <a:t>persamaan dasar akuntansi</a:t>
                      </a:r>
                      <a:r>
                        <a:rPr lang="en-US" sz="1800" kern="1200" dirty="0" smtClean="0">
                          <a:solidFill>
                            <a:schemeClr val="dk1"/>
                          </a:solidFill>
                          <a:effectLst/>
                          <a:latin typeface="Arial" panose="020B0604020202020204" pitchFamily="34" charset="0"/>
                          <a:ea typeface="+mn-ea"/>
                          <a:cs typeface="Arial" panose="020B0604020202020204" pitchFamily="34" charset="0"/>
                        </a:rPr>
                        <a:t>.</a:t>
                      </a:r>
                      <a:endParaRPr lang="en-US" sz="1800" kern="1200" dirty="0">
                        <a:solidFill>
                          <a:schemeClr val="dk1"/>
                        </a:solidFill>
                        <a:effectLst/>
                        <a:latin typeface="Arial" panose="020B0604020202020204" pitchFamily="34" charset="0"/>
                        <a:ea typeface="+mn-ea"/>
                        <a:cs typeface="Arial" panose="020B0604020202020204" pitchFamily="34" charset="0"/>
                      </a:endParaRPr>
                    </a:p>
                  </a:txBody>
                  <a:tcPr marL="47972" marR="47972" marT="0" marB="0"/>
                </a:tc>
                <a:tc>
                  <a:txBody>
                    <a:bodyPr/>
                    <a:lstStyle/>
                    <a:p>
                      <a:pPr marL="285750" lvl="0" indent="-285750">
                        <a:buFont typeface="Arial" panose="020B0604020202020204" pitchFamily="34" charset="0"/>
                        <a:buChar char="•"/>
                      </a:pPr>
                      <a:r>
                        <a:rPr lang="en-SG" sz="1800" kern="1200" dirty="0" smtClean="0">
                          <a:solidFill>
                            <a:schemeClr val="bg1"/>
                          </a:solidFill>
                          <a:effectLst/>
                          <a:latin typeface="Arial" panose="020B0604020202020204" pitchFamily="34" charset="0"/>
                          <a:ea typeface="+mn-ea"/>
                          <a:cs typeface="Arial" panose="020B0604020202020204" pitchFamily="34" charset="0"/>
                        </a:rPr>
                        <a:t>Melalui penggalian informasi peserta didik</a:t>
                      </a:r>
                      <a:r>
                        <a:rPr lang="id-ID" sz="1800" kern="1200" dirty="0" smtClean="0">
                          <a:solidFill>
                            <a:schemeClr val="bg1"/>
                          </a:solidFill>
                          <a:effectLst/>
                          <a:latin typeface="Arial" panose="020B0604020202020204" pitchFamily="34" charset="0"/>
                          <a:ea typeface="+mn-ea"/>
                          <a:cs typeface="Arial" panose="020B0604020202020204" pitchFamily="34" charset="0"/>
                        </a:rPr>
                        <a:t> mampu</a:t>
                      </a:r>
                      <a:r>
                        <a:rPr lang="en-US" sz="1800" kern="1200" baseline="0" dirty="0" smtClean="0">
                          <a:solidFill>
                            <a:schemeClr val="bg1"/>
                          </a:solidFill>
                          <a:effectLst/>
                          <a:latin typeface="Arial" panose="020B0604020202020204" pitchFamily="34" charset="0"/>
                          <a:ea typeface="+mn-ea"/>
                          <a:cs typeface="Arial" panose="020B0604020202020204" pitchFamily="34" charset="0"/>
                        </a:rPr>
                        <a:t> </a:t>
                      </a:r>
                      <a:r>
                        <a:rPr lang="id-ID" sz="1800" kern="1200" dirty="0" smtClean="0">
                          <a:solidFill>
                            <a:schemeClr val="bg1"/>
                          </a:solidFill>
                          <a:effectLst/>
                          <a:latin typeface="Arial" panose="020B0604020202020204" pitchFamily="34" charset="0"/>
                          <a:ea typeface="+mn-ea"/>
                          <a:cs typeface="Arial" panose="020B0604020202020204" pitchFamily="34" charset="0"/>
                        </a:rPr>
                        <a:t>menjelaskan </a:t>
                      </a:r>
                      <a:r>
                        <a:rPr lang="en-SG" sz="1800" kern="1200" dirty="0" smtClean="0">
                          <a:solidFill>
                            <a:schemeClr val="bg1"/>
                          </a:solidFill>
                          <a:effectLst/>
                          <a:latin typeface="Arial" panose="020B0604020202020204" pitchFamily="34" charset="0"/>
                          <a:ea typeface="+mn-ea"/>
                          <a:cs typeface="Arial" panose="020B0604020202020204" pitchFamily="34" charset="0"/>
                        </a:rPr>
                        <a:t>unsur-unsur dalam </a:t>
                      </a:r>
                      <a:r>
                        <a:rPr lang="id-ID" sz="1800" kern="1200" dirty="0" smtClean="0">
                          <a:solidFill>
                            <a:schemeClr val="bg1"/>
                          </a:solidFill>
                          <a:effectLst/>
                          <a:latin typeface="Arial" panose="020B0604020202020204" pitchFamily="34" charset="0"/>
                          <a:ea typeface="+mn-ea"/>
                          <a:cs typeface="Arial" panose="020B0604020202020204" pitchFamily="34" charset="0"/>
                        </a:rPr>
                        <a:t>persamaan dasar akuntansi</a:t>
                      </a:r>
                      <a:r>
                        <a:rPr lang="en-SG" sz="1800" kern="1200" dirty="0" smtClean="0">
                          <a:solidFill>
                            <a:schemeClr val="bg1"/>
                          </a:solidFill>
                          <a:effectLst/>
                          <a:latin typeface="Arial" panose="020B0604020202020204" pitchFamily="34" charset="0"/>
                          <a:ea typeface="+mn-ea"/>
                          <a:cs typeface="Arial" panose="020B0604020202020204" pitchFamily="34" charset="0"/>
                        </a:rPr>
                        <a:t> meliputi harta, kewajiban, modal, pendapatan dan biaya sesuai buku siswa dengan penuh rasa ingin tahu.</a:t>
                      </a:r>
                      <a:endParaRPr lang="en-US" sz="1800" kern="1200" dirty="0">
                        <a:solidFill>
                          <a:schemeClr val="bg1"/>
                        </a:solidFill>
                        <a:effectLst/>
                        <a:latin typeface="Arial" panose="020B0604020202020204" pitchFamily="34" charset="0"/>
                        <a:ea typeface="+mn-ea"/>
                        <a:cs typeface="Arial" panose="020B0604020202020204" pitchFamily="34" charset="0"/>
                      </a:endParaRPr>
                    </a:p>
                  </a:txBody>
                  <a:tcPr marL="68580" marR="68580" marT="0" marB="0"/>
                </a:tc>
                <a:tc rowSpan="2">
                  <a:txBody>
                    <a:bodyPr/>
                    <a:lstStyle/>
                    <a:p>
                      <a:pPr eaLnBrk="0"/>
                      <a:r>
                        <a:rPr lang="en-US" sz="1800" kern="1200" dirty="0" smtClean="0">
                          <a:solidFill>
                            <a:schemeClr val="dk1"/>
                          </a:solidFill>
                          <a:effectLst/>
                          <a:latin typeface="Arial" panose="020B0604020202020204" pitchFamily="34" charset="0"/>
                          <a:ea typeface="+mn-ea"/>
                          <a:cs typeface="Arial" panose="020B0604020202020204" pitchFamily="34" charset="0"/>
                        </a:rPr>
                        <a:t>Persamaan dasar akuntansi:</a:t>
                      </a:r>
                    </a:p>
                    <a:p>
                      <a:pPr marL="285750" lvl="0" indent="-285750" eaLnBrk="0">
                        <a:buFont typeface="Arial" panose="020B0604020202020204" pitchFamily="34" charset="0"/>
                        <a:buChar char="•"/>
                      </a:pPr>
                      <a:r>
                        <a:rPr lang="en-US" sz="1800" kern="1200" dirty="0" smtClean="0">
                          <a:solidFill>
                            <a:schemeClr val="dk1"/>
                          </a:solidFill>
                          <a:effectLst/>
                          <a:latin typeface="Arial" panose="020B0604020202020204" pitchFamily="34" charset="0"/>
                          <a:ea typeface="+mn-ea"/>
                          <a:cs typeface="Arial" panose="020B0604020202020204" pitchFamily="34" charset="0"/>
                        </a:rPr>
                        <a:t>Harta</a:t>
                      </a:r>
                    </a:p>
                    <a:p>
                      <a:pPr marL="285750" lvl="0" indent="-285750" eaLnBrk="0">
                        <a:buFont typeface="Arial" panose="020B0604020202020204" pitchFamily="34" charset="0"/>
                        <a:buChar char="•"/>
                      </a:pPr>
                      <a:r>
                        <a:rPr lang="en-US" sz="1800" kern="1200" dirty="0" smtClean="0">
                          <a:solidFill>
                            <a:schemeClr val="dk1"/>
                          </a:solidFill>
                          <a:effectLst/>
                          <a:latin typeface="Arial" panose="020B0604020202020204" pitchFamily="34" charset="0"/>
                          <a:ea typeface="+mn-ea"/>
                          <a:cs typeface="Arial" panose="020B0604020202020204" pitchFamily="34" charset="0"/>
                        </a:rPr>
                        <a:t>Kewajiban</a:t>
                      </a:r>
                    </a:p>
                    <a:p>
                      <a:pPr marL="285750" lvl="0" indent="-285750" eaLnBrk="0">
                        <a:buFont typeface="Arial" panose="020B0604020202020204" pitchFamily="34" charset="0"/>
                        <a:buChar char="•"/>
                      </a:pPr>
                      <a:r>
                        <a:rPr lang="en-US" sz="1800" kern="1200" dirty="0" smtClean="0">
                          <a:solidFill>
                            <a:schemeClr val="dk1"/>
                          </a:solidFill>
                          <a:effectLst/>
                          <a:latin typeface="Arial" panose="020B0604020202020204" pitchFamily="34" charset="0"/>
                          <a:ea typeface="+mn-ea"/>
                          <a:cs typeface="Arial" panose="020B0604020202020204" pitchFamily="34" charset="0"/>
                        </a:rPr>
                        <a:t>Modal</a:t>
                      </a:r>
                    </a:p>
                    <a:p>
                      <a:pPr marL="285750" lvl="0" indent="-285750" eaLnBrk="0">
                        <a:buFont typeface="Arial" panose="020B0604020202020204" pitchFamily="34" charset="0"/>
                        <a:buChar char="•"/>
                      </a:pPr>
                      <a:r>
                        <a:rPr lang="en-US" sz="1800" kern="1200" dirty="0" smtClean="0">
                          <a:solidFill>
                            <a:schemeClr val="dk1"/>
                          </a:solidFill>
                          <a:effectLst/>
                          <a:latin typeface="Arial" panose="020B0604020202020204" pitchFamily="34" charset="0"/>
                          <a:ea typeface="+mn-ea"/>
                          <a:cs typeface="Arial" panose="020B0604020202020204" pitchFamily="34" charset="0"/>
                        </a:rPr>
                        <a:t>Pendapatan</a:t>
                      </a:r>
                    </a:p>
                    <a:p>
                      <a:pPr marL="285750" lvl="0" indent="-285750" eaLnBrk="0">
                        <a:buFont typeface="Arial" panose="020B0604020202020204" pitchFamily="34" charset="0"/>
                        <a:buChar char="•"/>
                      </a:pPr>
                      <a:r>
                        <a:rPr lang="en-US" sz="1800" kern="1200" dirty="0" smtClean="0">
                          <a:solidFill>
                            <a:schemeClr val="dk1"/>
                          </a:solidFill>
                          <a:effectLst/>
                          <a:latin typeface="Arial" panose="020B0604020202020204" pitchFamily="34" charset="0"/>
                          <a:ea typeface="+mn-ea"/>
                          <a:cs typeface="Arial" panose="020B0604020202020204" pitchFamily="34" charset="0"/>
                        </a:rPr>
                        <a:t>Biaya</a:t>
                      </a:r>
                    </a:p>
                    <a:p>
                      <a:pPr eaLnBrk="0"/>
                      <a:r>
                        <a:rPr lang="en-US" sz="1800" kern="1200" dirty="0" smtClean="0">
                          <a:solidFill>
                            <a:schemeClr val="dk1"/>
                          </a:solidFill>
                          <a:effectLst/>
                          <a:latin typeface="Arial" panose="020B0604020202020204" pitchFamily="34" charset="0"/>
                          <a:ea typeface="+mn-ea"/>
                          <a:cs typeface="Arial" panose="020B0604020202020204" pitchFamily="34" charset="0"/>
                        </a:rPr>
                        <a:t>Laporan:</a:t>
                      </a:r>
                    </a:p>
                    <a:p>
                      <a:pPr marL="285750" lvl="0" indent="-285750" eaLnBrk="0">
                        <a:buFont typeface="Arial" panose="020B0604020202020204" pitchFamily="34" charset="0"/>
                        <a:buChar char="•"/>
                      </a:pPr>
                      <a:r>
                        <a:rPr lang="en-US" sz="1800" kern="1200" dirty="0" smtClean="0">
                          <a:solidFill>
                            <a:schemeClr val="dk1"/>
                          </a:solidFill>
                          <a:effectLst/>
                          <a:latin typeface="Arial" panose="020B0604020202020204" pitchFamily="34" charset="0"/>
                          <a:ea typeface="+mn-ea"/>
                          <a:cs typeface="Arial" panose="020B0604020202020204" pitchFamily="34" charset="0"/>
                        </a:rPr>
                        <a:t>Laba-rugi</a:t>
                      </a:r>
                    </a:p>
                    <a:p>
                      <a:pPr marL="285750" lvl="0" indent="-285750" eaLnBrk="0">
                        <a:buFont typeface="Arial" panose="020B0604020202020204" pitchFamily="34" charset="0"/>
                        <a:buChar char="•"/>
                      </a:pPr>
                      <a:r>
                        <a:rPr lang="en-US" sz="1800" kern="1200" dirty="0" smtClean="0">
                          <a:solidFill>
                            <a:schemeClr val="dk1"/>
                          </a:solidFill>
                          <a:effectLst/>
                          <a:latin typeface="Arial" panose="020B0604020202020204" pitchFamily="34" charset="0"/>
                          <a:ea typeface="+mn-ea"/>
                          <a:cs typeface="Arial" panose="020B0604020202020204" pitchFamily="34" charset="0"/>
                        </a:rPr>
                        <a:t>Perubahan modal</a:t>
                      </a:r>
                    </a:p>
                    <a:p>
                      <a:pPr marL="285750" indent="-285750">
                        <a:buFont typeface="Arial" panose="020B0604020202020204" pitchFamily="34" charset="0"/>
                        <a:buChar char="•"/>
                      </a:pPr>
                      <a:r>
                        <a:rPr lang="en-US" sz="1800" kern="1200" dirty="0" smtClean="0">
                          <a:solidFill>
                            <a:schemeClr val="dk1"/>
                          </a:solidFill>
                          <a:effectLst/>
                          <a:latin typeface="Arial" panose="020B0604020202020204" pitchFamily="34" charset="0"/>
                          <a:ea typeface="+mn-ea"/>
                          <a:cs typeface="Arial" panose="020B0604020202020204" pitchFamily="34" charset="0"/>
                        </a:rPr>
                        <a:t>Neraca</a:t>
                      </a:r>
                      <a:endParaRPr lang="en-US" sz="1800" dirty="0">
                        <a:effectLst/>
                        <a:latin typeface="Arial" panose="020B0604020202020204" pitchFamily="34" charset="0"/>
                        <a:ea typeface="Times New Roman"/>
                        <a:cs typeface="Arial" panose="020B0604020202020204" pitchFamily="34" charset="0"/>
                      </a:endParaRPr>
                    </a:p>
                  </a:txBody>
                  <a:tcPr marL="47972" marR="47972" marT="0" marB="0"/>
                </a:tc>
                <a:extLst>
                  <a:ext uri="{0D108BD9-81ED-4DB2-BD59-A6C34878D82A}">
                    <a16:rowId xmlns="" xmlns:a16="http://schemas.microsoft.com/office/drawing/2014/main" val="10002"/>
                  </a:ext>
                </a:extLst>
              </a:tr>
              <a:tr h="1878153">
                <a:tc vMerge="1">
                  <a:txBody>
                    <a:bodyPr/>
                    <a:lstStyle/>
                    <a:p>
                      <a:pPr marL="179705" marR="0" eaLnBrk="0">
                        <a:lnSpc>
                          <a:spcPct val="80000"/>
                        </a:lnSpc>
                        <a:spcBef>
                          <a:spcPts val="0"/>
                        </a:spcBef>
                        <a:spcAft>
                          <a:spcPts val="0"/>
                        </a:spcAft>
                      </a:pPr>
                      <a:endParaRPr lang="en-US" sz="1800" dirty="0">
                        <a:effectLst/>
                        <a:latin typeface="Arial" panose="020B0604020202020204" pitchFamily="34" charset="0"/>
                        <a:ea typeface="Times New Roman"/>
                        <a:cs typeface="Arial" panose="020B0604020202020204" pitchFamily="34" charset="0"/>
                      </a:endParaRPr>
                    </a:p>
                  </a:txBody>
                  <a:tcPr marL="47972" marR="47972" marT="0" marB="0"/>
                </a:tc>
                <a:tc>
                  <a:txBody>
                    <a:bodyPr/>
                    <a:lstStyle/>
                    <a:p>
                      <a:pPr marL="285750" marR="0" lvl="0" indent="-285750" eaLnBrk="0">
                        <a:lnSpc>
                          <a:spcPct val="80000"/>
                        </a:lnSpc>
                        <a:spcBef>
                          <a:spcPts val="0"/>
                        </a:spcBef>
                        <a:spcAft>
                          <a:spcPts val="0"/>
                        </a:spcAft>
                        <a:buFont typeface="Arial" panose="020B0604020202020204" pitchFamily="34" charset="0"/>
                        <a:buChar char="•"/>
                      </a:pPr>
                      <a:r>
                        <a:rPr lang="en-US" sz="1800" kern="1200" dirty="0" smtClean="0">
                          <a:solidFill>
                            <a:schemeClr val="dk1"/>
                          </a:solidFill>
                          <a:effectLst/>
                          <a:latin typeface="Arial" panose="020B0604020202020204" pitchFamily="34" charset="0"/>
                          <a:ea typeface="+mn-ea"/>
                          <a:cs typeface="Arial" panose="020B0604020202020204" pitchFamily="34" charset="0"/>
                        </a:rPr>
                        <a:t>Menentukan prosedur penyusunan laporan keuangan sederhana dari persamaan dasar akuntansi.</a:t>
                      </a:r>
                      <a:endParaRPr lang="en-US" sz="1800" dirty="0">
                        <a:effectLst/>
                        <a:latin typeface="Arial" panose="020B0604020202020204" pitchFamily="34" charset="0"/>
                        <a:ea typeface="Times New Roman"/>
                        <a:cs typeface="Arial" panose="020B0604020202020204" pitchFamily="34" charset="0"/>
                      </a:endParaRPr>
                    </a:p>
                  </a:txBody>
                  <a:tcPr marL="47972" marR="47972" marT="0" marB="0"/>
                </a:tc>
                <a:tc>
                  <a:txBody>
                    <a:bodyPr/>
                    <a:lstStyle/>
                    <a:p>
                      <a:pPr marL="285750" marR="0" lvl="0" indent="-285750" eaLnBrk="0">
                        <a:spcBef>
                          <a:spcPts val="300"/>
                        </a:spcBef>
                        <a:spcAft>
                          <a:spcPts val="0"/>
                        </a:spcAft>
                        <a:buFont typeface="Arial" panose="020B0604020202020204" pitchFamily="34" charset="0"/>
                        <a:buChar char="•"/>
                      </a:pPr>
                      <a:r>
                        <a:rPr lang="en-SG" sz="1800" kern="1200" dirty="0" smtClean="0">
                          <a:solidFill>
                            <a:schemeClr val="bg1"/>
                          </a:solidFill>
                          <a:effectLst/>
                          <a:latin typeface="Arial" panose="020B0604020202020204" pitchFamily="34" charset="0"/>
                          <a:ea typeface="+mn-ea"/>
                          <a:cs typeface="Arial" panose="020B0604020202020204" pitchFamily="34" charset="0"/>
                        </a:rPr>
                        <a:t>Melalui diskusi peserta didik</a:t>
                      </a:r>
                      <a:r>
                        <a:rPr lang="id-ID" sz="1800" kern="1200" dirty="0" smtClean="0">
                          <a:solidFill>
                            <a:schemeClr val="bg1"/>
                          </a:solidFill>
                          <a:effectLst/>
                          <a:latin typeface="Arial" panose="020B0604020202020204" pitchFamily="34" charset="0"/>
                          <a:ea typeface="+mn-ea"/>
                          <a:cs typeface="Arial" panose="020B0604020202020204" pitchFamily="34" charset="0"/>
                        </a:rPr>
                        <a:t> mampu </a:t>
                      </a:r>
                      <a:r>
                        <a:rPr lang="en-US" sz="1800" kern="1200" dirty="0" smtClean="0">
                          <a:solidFill>
                            <a:schemeClr val="bg1"/>
                          </a:solidFill>
                          <a:effectLst/>
                          <a:latin typeface="Arial" panose="020B0604020202020204" pitchFamily="34" charset="0"/>
                          <a:ea typeface="+mn-ea"/>
                          <a:cs typeface="Arial" panose="020B0604020202020204" pitchFamily="34" charset="0"/>
                        </a:rPr>
                        <a:t>menentukan langkah-langkah prosedur penyusunan laporan keuangan sesuai buku siswa dengan penuh rasa ingin tahu.</a:t>
                      </a:r>
                      <a:endParaRPr lang="en-US" sz="1800" u="none" strike="noStrike"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tc>
                <a:tc vMerge="1">
                  <a:txBody>
                    <a:bodyPr/>
                    <a:lstStyle/>
                    <a:p>
                      <a:pPr marL="71755" marR="0" eaLnBrk="0">
                        <a:lnSpc>
                          <a:spcPct val="80000"/>
                        </a:lnSpc>
                        <a:spcBef>
                          <a:spcPts val="0"/>
                        </a:spcBef>
                        <a:spcAft>
                          <a:spcPts val="0"/>
                        </a:spcAft>
                      </a:pPr>
                      <a:endParaRPr lang="en-US" sz="1800" dirty="0">
                        <a:effectLst/>
                        <a:latin typeface="Arial" panose="020B0604020202020204" pitchFamily="34" charset="0"/>
                        <a:ea typeface="Times New Roman"/>
                        <a:cs typeface="Arial" panose="020B0604020202020204" pitchFamily="34" charset="0"/>
                      </a:endParaRPr>
                    </a:p>
                  </a:txBody>
                  <a:tcPr marL="47972" marR="47972"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50253538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1" name="Title 1"/>
          <p:cNvSpPr>
            <a:spLocks noGrp="1"/>
          </p:cNvSpPr>
          <p:nvPr>
            <p:ph type="title"/>
          </p:nvPr>
        </p:nvSpPr>
        <p:spPr>
          <a:xfrm>
            <a:off x="2211554" y="167310"/>
            <a:ext cx="9075818" cy="799729"/>
          </a:xfrm>
        </p:spPr>
        <p:txBody>
          <a:bodyPr>
            <a:normAutofit/>
          </a:bodyPr>
          <a:lstStyle/>
          <a:p>
            <a:r>
              <a:rPr lang="en-ID" sz="2400" b="1" dirty="0">
                <a:latin typeface="Arial Rounded MT Bold" panose="020F0704030504030204" pitchFamily="34" charset="0"/>
              </a:rPr>
              <a:t>Penjabaran </a:t>
            </a:r>
            <a:r>
              <a:rPr lang="en-ID" sz="2400" b="1" dirty="0" smtClean="0">
                <a:latin typeface="Arial Rounded MT Bold" panose="020F0704030504030204" pitchFamily="34" charset="0"/>
              </a:rPr>
              <a:t>KI-KD </a:t>
            </a:r>
            <a:r>
              <a:rPr lang="en-ID" sz="2400" b="1" dirty="0">
                <a:latin typeface="Arial Rounded MT Bold" panose="020F0704030504030204" pitchFamily="34" charset="0"/>
              </a:rPr>
              <a:t>ke dalam </a:t>
            </a:r>
            <a:r>
              <a:rPr lang="en-ID" sz="2400" b="1" dirty="0" smtClean="0">
                <a:latin typeface="Arial Rounded MT Bold" panose="020F0704030504030204" pitchFamily="34" charset="0"/>
              </a:rPr>
              <a:t/>
            </a:r>
            <a:br>
              <a:rPr lang="en-ID" sz="2400" b="1" dirty="0" smtClean="0">
                <a:latin typeface="Arial Rounded MT Bold" panose="020F0704030504030204" pitchFamily="34" charset="0"/>
              </a:rPr>
            </a:br>
            <a:r>
              <a:rPr lang="en-ID" sz="2400" b="1" dirty="0" smtClean="0">
                <a:latin typeface="Arial Rounded MT Bold" panose="020F0704030504030204" pitchFamily="34" charset="0"/>
              </a:rPr>
              <a:t>IPK, tujuan, dan Materi pembelajaran</a:t>
            </a:r>
            <a:endParaRPr lang="en-US" sz="2400" dirty="0">
              <a:latin typeface="Arial Rounded MT Bold" panose="020F0704030504030204" pitchFamily="34" charset="0"/>
            </a:endParaRPr>
          </a:p>
        </p:txBody>
      </p:sp>
      <p:graphicFrame>
        <p:nvGraphicFramePr>
          <p:cNvPr id="13" name="Content Placeholder 3"/>
          <p:cNvGraphicFramePr>
            <a:graphicFrameLocks/>
          </p:cNvGraphicFramePr>
          <p:nvPr>
            <p:extLst>
              <p:ext uri="{D42A27DB-BD31-4B8C-83A1-F6EECF244321}">
                <p14:modId xmlns:p14="http://schemas.microsoft.com/office/powerpoint/2010/main" val="1893115223"/>
              </p:ext>
            </p:extLst>
          </p:nvPr>
        </p:nvGraphicFramePr>
        <p:xfrm>
          <a:off x="433137" y="1094113"/>
          <a:ext cx="11381873" cy="5650992"/>
        </p:xfrm>
        <a:graphic>
          <a:graphicData uri="http://schemas.openxmlformats.org/drawingml/2006/table">
            <a:tbl>
              <a:tblPr firstRow="1" firstCol="1" bandRow="1">
                <a:tableStyleId>{5C22544A-7EE6-4342-B048-85BDC9FD1C3A}</a:tableStyleId>
              </a:tblPr>
              <a:tblGrid>
                <a:gridCol w="1973179">
                  <a:extLst>
                    <a:ext uri="{9D8B030D-6E8A-4147-A177-3AD203B41FA5}">
                      <a16:colId xmlns="" xmlns:a16="http://schemas.microsoft.com/office/drawing/2014/main" val="20000"/>
                    </a:ext>
                  </a:extLst>
                </a:gridCol>
                <a:gridCol w="2502568">
                  <a:extLst>
                    <a:ext uri="{9D8B030D-6E8A-4147-A177-3AD203B41FA5}">
                      <a16:colId xmlns="" xmlns:a16="http://schemas.microsoft.com/office/drawing/2014/main" val="20001"/>
                    </a:ext>
                  </a:extLst>
                </a:gridCol>
                <a:gridCol w="4331369">
                  <a:extLst>
                    <a:ext uri="{9D8B030D-6E8A-4147-A177-3AD203B41FA5}">
                      <a16:colId xmlns="" xmlns:a16="http://schemas.microsoft.com/office/drawing/2014/main" val="20002"/>
                    </a:ext>
                  </a:extLst>
                </a:gridCol>
                <a:gridCol w="2574757">
                  <a:extLst>
                    <a:ext uri="{9D8B030D-6E8A-4147-A177-3AD203B41FA5}">
                      <a16:colId xmlns="" xmlns:a16="http://schemas.microsoft.com/office/drawing/2014/main" val="20003"/>
                    </a:ext>
                  </a:extLst>
                </a:gridCol>
              </a:tblGrid>
              <a:tr h="2166151">
                <a:tc gridSpan="4">
                  <a:txBody>
                    <a:bodyPr/>
                    <a:lstStyle/>
                    <a:p>
                      <a:pPr marL="342900" marR="0" lvl="0" indent="-342900" algn="l">
                        <a:lnSpc>
                          <a:spcPct val="80000"/>
                        </a:lnSpc>
                        <a:spcBef>
                          <a:spcPts val="0"/>
                        </a:spcBef>
                        <a:spcAft>
                          <a:spcPts val="0"/>
                        </a:spcAft>
                        <a:buFont typeface="+mj-lt"/>
                        <a:buAutoNum type="arabicPeriod" startAt="4"/>
                      </a:pPr>
                      <a:r>
                        <a:rPr lang="en-US" sz="1800" b="0" kern="1200" dirty="0" smtClean="0">
                          <a:solidFill>
                            <a:schemeClr val="lt1"/>
                          </a:solidFill>
                          <a:effectLst/>
                          <a:latin typeface="Arial Rounded MT Bold" panose="020F0704030504030204" pitchFamily="34" charset="0"/>
                          <a:ea typeface="+mn-ea"/>
                          <a:cs typeface="Arial" panose="020B0604020202020204" pitchFamily="34" charset="0"/>
                        </a:rPr>
                        <a:t>Melaksanakan tugas spesifik dengan menggunakan alat, informasi, dan prosedur kerja yang lazim dilakukan serta memecahkan masalah sesuai dengan bidang Perbankan dan Keuangan Mikro. Menampilkan kinerja di bawah bimbingan dengan mutu dan kuantitas yang terukur sesuai dengan standar kompetensi kerja. Menunjukkan keterampilan menalar, mengolah, dan menyaji secara efektif, kreatif, produktif, kritis, mandiri, kolaboratif, komunikatif, dan solutif dalam ranah abstrak terkait dengan pengembangan dari yang dipelajarinya di sekolah, serta mampu melaksanakan tugas spesifik di bawah pengawasan langsung. Menunjukkan keterampilan mempersepsi, kesiapan, meniru, membiasakan, gerak mahir, menjadikan gerak alami dalam ranah konkret terkait dengan pengembangan dari yang dipelajarinya di sekolah, serta mampu melaksanakan tugas spesifik di bawah pengawasan langsung.</a:t>
                      </a:r>
                      <a:endParaRPr lang="en-US" sz="1800" b="0" dirty="0">
                        <a:effectLst/>
                        <a:latin typeface="Arial Rounded MT Bold" panose="020F0704030504030204" pitchFamily="34" charset="0"/>
                        <a:ea typeface="Calibri"/>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433230">
                <a:tc>
                  <a:txBody>
                    <a:bodyPr/>
                    <a:lstStyle/>
                    <a:p>
                      <a:pPr marL="0" marR="0" algn="ctr">
                        <a:lnSpc>
                          <a:spcPct val="80000"/>
                        </a:lnSpc>
                        <a:spcBef>
                          <a:spcPts val="0"/>
                        </a:spcBef>
                        <a:spcAft>
                          <a:spcPts val="0"/>
                        </a:spcAft>
                      </a:pPr>
                      <a:r>
                        <a:rPr lang="en-ID" sz="1800" b="0" dirty="0">
                          <a:effectLst/>
                          <a:latin typeface="Arial Rounded MT Bold" panose="020F0704030504030204" pitchFamily="34" charset="0"/>
                          <a:cs typeface="Arial" panose="020B0604020202020204" pitchFamily="34" charset="0"/>
                        </a:rPr>
                        <a:t>Kompetensi Dasar</a:t>
                      </a:r>
                      <a:endParaRPr lang="en-US" sz="1800" b="0" dirty="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80000"/>
                        </a:lnSpc>
                        <a:spcBef>
                          <a:spcPts val="0"/>
                        </a:spcBef>
                        <a:spcAft>
                          <a:spcPts val="0"/>
                        </a:spcAft>
                      </a:pPr>
                      <a:r>
                        <a:rPr lang="en-ID" sz="1800" b="0" dirty="0">
                          <a:solidFill>
                            <a:schemeClr val="bg1"/>
                          </a:solidFill>
                          <a:effectLst/>
                          <a:latin typeface="Arial Rounded MT Bold" panose="020F0704030504030204" pitchFamily="34" charset="0"/>
                          <a:cs typeface="Arial" panose="020B0604020202020204" pitchFamily="34" charset="0"/>
                        </a:rPr>
                        <a:t>IPK</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80000"/>
                        </a:lnSpc>
                        <a:spcBef>
                          <a:spcPts val="0"/>
                        </a:spcBef>
                        <a:spcAft>
                          <a:spcPts val="0"/>
                        </a:spcAft>
                      </a:pPr>
                      <a:r>
                        <a:rPr lang="id-ID" sz="1800" b="0" dirty="0">
                          <a:solidFill>
                            <a:schemeClr val="bg1"/>
                          </a:solidFill>
                          <a:effectLst/>
                          <a:latin typeface="Arial Rounded MT Bold" panose="020F0704030504030204" pitchFamily="34" charset="0"/>
                          <a:cs typeface="Arial" panose="020B0604020202020204" pitchFamily="34" charset="0"/>
                        </a:rPr>
                        <a:t>Tujuan </a:t>
                      </a:r>
                      <a:r>
                        <a:rPr lang="id-ID" sz="1800" b="0" dirty="0" smtClean="0">
                          <a:solidFill>
                            <a:schemeClr val="bg1"/>
                          </a:solidFill>
                          <a:effectLst/>
                          <a:latin typeface="Arial Rounded MT Bold" panose="020F0704030504030204" pitchFamily="34" charset="0"/>
                          <a:cs typeface="Arial" panose="020B0604020202020204" pitchFamily="34" charset="0"/>
                        </a:rPr>
                        <a:t>Pembelajaran</a:t>
                      </a:r>
                      <a:endParaRPr lang="en-US" sz="1800" b="0" dirty="0" smtClean="0">
                        <a:solidFill>
                          <a:schemeClr val="bg1"/>
                        </a:solidFill>
                        <a:effectLst/>
                        <a:latin typeface="Arial Rounded MT Bold" panose="020F0704030504030204" pitchFamily="34" charset="0"/>
                        <a:cs typeface="Arial" panose="020B0604020202020204" pitchFamily="34" charset="0"/>
                      </a:endParaRPr>
                    </a:p>
                    <a:p>
                      <a:pPr marL="0" marR="0" algn="ctr">
                        <a:lnSpc>
                          <a:spcPct val="80000"/>
                        </a:lnSpc>
                        <a:spcBef>
                          <a:spcPts val="0"/>
                        </a:spcBef>
                        <a:spcAft>
                          <a:spcPts val="0"/>
                        </a:spcAft>
                      </a:pPr>
                      <a:r>
                        <a:rPr lang="en-US" sz="1800" b="0" dirty="0" smtClean="0">
                          <a:solidFill>
                            <a:schemeClr val="bg1"/>
                          </a:solidFill>
                          <a:effectLst/>
                          <a:latin typeface="Arial Rounded MT Bold" panose="020F0704030504030204" pitchFamily="34" charset="0"/>
                          <a:cs typeface="Arial" panose="020B0604020202020204" pitchFamily="34" charset="0"/>
                        </a:rPr>
                        <a:t> </a:t>
                      </a:r>
                      <a:r>
                        <a:rPr lang="en-SG" sz="1800" b="0" kern="1200" dirty="0" smtClean="0">
                          <a:solidFill>
                            <a:schemeClr val="bg1"/>
                          </a:solidFill>
                          <a:effectLst/>
                          <a:latin typeface="Arial Rounded MT Bold" panose="020F0704030504030204" pitchFamily="34" charset="0"/>
                          <a:ea typeface="+mn-ea"/>
                          <a:cs typeface="+mn-cs"/>
                        </a:rPr>
                        <a:t>(Integrasi nilai-nilai Karakter)</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80000"/>
                        </a:lnSpc>
                        <a:spcBef>
                          <a:spcPts val="0"/>
                        </a:spcBef>
                        <a:spcAft>
                          <a:spcPts val="0"/>
                        </a:spcAft>
                      </a:pPr>
                      <a:r>
                        <a:rPr lang="id-ID" sz="1800" b="0" dirty="0">
                          <a:solidFill>
                            <a:schemeClr val="bg1"/>
                          </a:solidFill>
                          <a:effectLst/>
                          <a:latin typeface="Arial Rounded MT Bold" panose="020F0704030504030204" pitchFamily="34" charset="0"/>
                          <a:cs typeface="Arial" panose="020B0604020202020204" pitchFamily="34" charset="0"/>
                        </a:rPr>
                        <a:t>Materi Pembelajaran</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1"/>
                  </a:ext>
                </a:extLst>
              </a:tr>
              <a:tr h="1083076">
                <a:tc rowSpan="2">
                  <a:txBody>
                    <a:bodyPr/>
                    <a:lstStyle/>
                    <a:p>
                      <a:pPr marL="379413" marR="0" indent="-415925" algn="l" eaLnBrk="0">
                        <a:lnSpc>
                          <a:spcPct val="80000"/>
                        </a:lnSpc>
                        <a:spcBef>
                          <a:spcPts val="0"/>
                        </a:spcBef>
                        <a:spcAft>
                          <a:spcPts val="0"/>
                        </a:spcAft>
                      </a:pPr>
                      <a:r>
                        <a:rPr lang="id-ID" sz="1800" b="0" dirty="0" smtClean="0">
                          <a:effectLst/>
                          <a:latin typeface="Arial Rounded MT Bold" panose="020F0704030504030204" pitchFamily="34" charset="0"/>
                          <a:cs typeface="Arial" panose="020B0604020202020204" pitchFamily="34" charset="0"/>
                        </a:rPr>
                        <a:t>4.</a:t>
                      </a:r>
                      <a:r>
                        <a:rPr lang="en-US" sz="1800" b="0" dirty="0" smtClean="0">
                          <a:effectLst/>
                          <a:latin typeface="Arial Rounded MT Bold" panose="020F0704030504030204" pitchFamily="34" charset="0"/>
                          <a:cs typeface="Arial" panose="020B0604020202020204" pitchFamily="34" charset="0"/>
                        </a:rPr>
                        <a:t>6</a:t>
                      </a:r>
                      <a:r>
                        <a:rPr lang="id-ID" sz="1800" b="0" dirty="0" smtClean="0">
                          <a:effectLst/>
                          <a:latin typeface="Arial Rounded MT Bold" panose="020F0704030504030204" pitchFamily="34" charset="0"/>
                          <a:cs typeface="Arial" panose="020B0604020202020204" pitchFamily="34" charset="0"/>
                        </a:rPr>
                        <a:t> </a:t>
                      </a:r>
                      <a:r>
                        <a:rPr lang="id-ID" sz="1800" b="0" kern="1200" dirty="0" smtClean="0">
                          <a:solidFill>
                            <a:schemeClr val="lt1"/>
                          </a:solidFill>
                          <a:effectLst/>
                          <a:latin typeface="Arial Rounded MT Bold" panose="020F0704030504030204" pitchFamily="34" charset="0"/>
                          <a:ea typeface="+mn-ea"/>
                          <a:cs typeface="Arial" panose="020B0604020202020204" pitchFamily="34" charset="0"/>
                        </a:rPr>
                        <a:t>Membuat</a:t>
                      </a:r>
                      <a:r>
                        <a:rPr lang="en-US" sz="1800" b="0" kern="1200" dirty="0" smtClean="0">
                          <a:solidFill>
                            <a:schemeClr val="lt1"/>
                          </a:solidFill>
                          <a:effectLst/>
                          <a:latin typeface="Arial Rounded MT Bold" panose="020F0704030504030204" pitchFamily="34" charset="0"/>
                          <a:ea typeface="+mn-ea"/>
                          <a:cs typeface="Arial" panose="020B0604020202020204" pitchFamily="34" charset="0"/>
                        </a:rPr>
                        <a:t> persamaan dasar akuntansi.</a:t>
                      </a:r>
                      <a:endParaRPr lang="en-US" sz="1800" b="0" dirty="0">
                        <a:effectLst/>
                        <a:latin typeface="Arial Rounded MT Bold" panose="020F0704030504030204" pitchFamily="34" charset="0"/>
                        <a:ea typeface="Times New Roman"/>
                        <a:cs typeface="Arial" panose="020B0604020202020204" pitchFamily="34" charset="0"/>
                      </a:endParaRPr>
                    </a:p>
                  </a:txBody>
                  <a:tcPr marL="68580" marR="68580" marT="0" marB="0"/>
                </a:tc>
                <a:tc>
                  <a:txBody>
                    <a:bodyPr/>
                    <a:lstStyle/>
                    <a:p>
                      <a:pPr marL="285750" marR="0" lvl="0" indent="-285750" algn="just" defTabSz="914400" rtl="0" eaLnBrk="1" fontAlgn="auto" latinLnBrk="0" hangingPunct="1">
                        <a:lnSpc>
                          <a:spcPct val="80000"/>
                        </a:lnSpc>
                        <a:spcBef>
                          <a:spcPts val="0"/>
                        </a:spcBef>
                        <a:spcAft>
                          <a:spcPts val="0"/>
                        </a:spcAft>
                        <a:buClrTx/>
                        <a:buSzTx/>
                        <a:buFont typeface="Arial" panose="020B0604020202020204" pitchFamily="34" charset="0"/>
                        <a:buChar char="•"/>
                        <a:tabLst/>
                        <a:defRPr/>
                      </a:pPr>
                      <a:r>
                        <a:rPr lang="en-SG" sz="1800" b="0" kern="1200" dirty="0" smtClean="0">
                          <a:solidFill>
                            <a:schemeClr val="bg1"/>
                          </a:solidFill>
                          <a:effectLst/>
                          <a:latin typeface="Arial Rounded MT Bold" panose="020F0704030504030204" pitchFamily="34" charset="0"/>
                          <a:ea typeface="+mn-ea"/>
                          <a:cs typeface="Arial" panose="020B0604020202020204" pitchFamily="34" charset="0"/>
                        </a:rPr>
                        <a:t>Mengolah</a:t>
                      </a:r>
                      <a:r>
                        <a:rPr lang="id-ID" sz="1800" b="0" kern="1200" dirty="0" smtClean="0">
                          <a:solidFill>
                            <a:schemeClr val="bg1"/>
                          </a:solidFill>
                          <a:effectLst/>
                          <a:latin typeface="Arial Rounded MT Bold" panose="020F0704030504030204" pitchFamily="34" charset="0"/>
                          <a:ea typeface="+mn-ea"/>
                          <a:cs typeface="Arial" panose="020B0604020202020204" pitchFamily="34" charset="0"/>
                        </a:rPr>
                        <a:t> persamaan dasar akun</a:t>
                      </a:r>
                      <a:r>
                        <a:rPr lang="en-SG" sz="1800" b="0" kern="1200" dirty="0" smtClean="0">
                          <a:solidFill>
                            <a:schemeClr val="bg1"/>
                          </a:solidFill>
                          <a:effectLst/>
                          <a:latin typeface="Arial Rounded MT Bold" panose="020F0704030504030204" pitchFamily="34" charset="0"/>
                          <a:ea typeface="+mn-ea"/>
                          <a:cs typeface="Arial" panose="020B0604020202020204" pitchFamily="34" charset="0"/>
                        </a:rPr>
                        <a:t>t</a:t>
                      </a:r>
                      <a:r>
                        <a:rPr lang="id-ID" sz="1800" b="0" kern="1200" dirty="0" smtClean="0">
                          <a:solidFill>
                            <a:schemeClr val="bg1"/>
                          </a:solidFill>
                          <a:effectLst/>
                          <a:latin typeface="Arial Rounded MT Bold" panose="020F0704030504030204" pitchFamily="34" charset="0"/>
                          <a:ea typeface="+mn-ea"/>
                          <a:cs typeface="Arial" panose="020B0604020202020204" pitchFamily="34" charset="0"/>
                        </a:rPr>
                        <a:t>ansi</a:t>
                      </a:r>
                      <a:endParaRPr lang="en-US" sz="1800" b="0" kern="1200" dirty="0" smtClean="0">
                        <a:solidFill>
                          <a:schemeClr val="bg1"/>
                        </a:solidFill>
                        <a:effectLst/>
                        <a:latin typeface="Arial Rounded MT Bold" panose="020F0704030504030204" pitchFamily="34" charset="0"/>
                        <a:ea typeface="+mn-ea"/>
                        <a:cs typeface="Arial" panose="020B0604020202020204" pitchFamily="34" charset="0"/>
                      </a:endParaRPr>
                    </a:p>
                    <a:p>
                      <a:pPr marL="0" marR="0" algn="ctr">
                        <a:lnSpc>
                          <a:spcPct val="80000"/>
                        </a:lnSpc>
                        <a:spcBef>
                          <a:spcPts val="0"/>
                        </a:spcBef>
                        <a:spcAft>
                          <a:spcPts val="0"/>
                        </a:spcAft>
                      </a:pP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285750" marR="0" lvl="1" indent="-285750" algn="l" defTabSz="914400" rtl="0" eaLnBrk="1" fontAlgn="auto" latinLnBrk="0" hangingPunct="1">
                        <a:lnSpc>
                          <a:spcPct val="80000"/>
                        </a:lnSpc>
                        <a:spcBef>
                          <a:spcPts val="0"/>
                        </a:spcBef>
                        <a:spcAft>
                          <a:spcPts val="0"/>
                        </a:spcAft>
                        <a:buClrTx/>
                        <a:buSzTx/>
                        <a:buFont typeface="Arial" panose="020B0604020202020204" pitchFamily="34" charset="0"/>
                        <a:buChar char="•"/>
                        <a:tabLst/>
                        <a:defRPr/>
                      </a:pPr>
                      <a:r>
                        <a:rPr lang="en-SG" sz="1800" b="0" kern="1200" dirty="0" smtClean="0">
                          <a:solidFill>
                            <a:schemeClr val="bg1"/>
                          </a:solidFill>
                          <a:effectLst/>
                          <a:latin typeface="Arial Rounded MT Bold" panose="020F0704030504030204" pitchFamily="34" charset="0"/>
                          <a:ea typeface="+mn-ea"/>
                          <a:cs typeface="Arial" panose="020B0604020202020204" pitchFamily="34" charset="0"/>
                        </a:rPr>
                        <a:t>Melalui latihan, peserta didik dapat mengolah</a:t>
                      </a:r>
                      <a:r>
                        <a:rPr lang="id-ID" sz="1800" b="0" kern="1200" dirty="0" smtClean="0">
                          <a:solidFill>
                            <a:schemeClr val="bg1"/>
                          </a:solidFill>
                          <a:effectLst/>
                          <a:latin typeface="Arial Rounded MT Bold" panose="020F0704030504030204" pitchFamily="34" charset="0"/>
                          <a:ea typeface="+mn-ea"/>
                          <a:cs typeface="Arial" panose="020B0604020202020204" pitchFamily="34" charset="0"/>
                        </a:rPr>
                        <a:t> persamaan dasar akun</a:t>
                      </a:r>
                      <a:r>
                        <a:rPr lang="en-SG" sz="1800" b="0" kern="1200" dirty="0" smtClean="0">
                          <a:solidFill>
                            <a:schemeClr val="bg1"/>
                          </a:solidFill>
                          <a:effectLst/>
                          <a:latin typeface="Arial Rounded MT Bold" panose="020F0704030504030204" pitchFamily="34" charset="0"/>
                          <a:ea typeface="+mn-ea"/>
                          <a:cs typeface="Arial" panose="020B0604020202020204" pitchFamily="34" charset="0"/>
                        </a:rPr>
                        <a:t>t</a:t>
                      </a:r>
                      <a:r>
                        <a:rPr lang="id-ID" sz="1800" b="0" kern="1200" dirty="0" smtClean="0">
                          <a:solidFill>
                            <a:schemeClr val="bg1"/>
                          </a:solidFill>
                          <a:effectLst/>
                          <a:latin typeface="Arial Rounded MT Bold" panose="020F0704030504030204" pitchFamily="34" charset="0"/>
                          <a:ea typeface="+mn-ea"/>
                          <a:cs typeface="Arial" panose="020B0604020202020204" pitchFamily="34" charset="0"/>
                        </a:rPr>
                        <a:t>ansi</a:t>
                      </a:r>
                      <a:r>
                        <a:rPr lang="en-SG" sz="1800" b="0" kern="1200" dirty="0" smtClean="0">
                          <a:solidFill>
                            <a:schemeClr val="bg1"/>
                          </a:solidFill>
                          <a:effectLst/>
                          <a:latin typeface="Arial Rounded MT Bold" panose="020F0704030504030204" pitchFamily="34" charset="0"/>
                          <a:ea typeface="+mn-ea"/>
                          <a:cs typeface="Arial" panose="020B0604020202020204" pitchFamily="34" charset="0"/>
                        </a:rPr>
                        <a:t> sesuai SOP secara mandiri.</a:t>
                      </a:r>
                      <a:endParaRPr lang="en-US" sz="2400" b="0" kern="1200" dirty="0" smtClean="0">
                        <a:solidFill>
                          <a:schemeClr val="bg1"/>
                        </a:solidFill>
                        <a:effectLst/>
                        <a:latin typeface="Arial Rounded MT Bold" panose="020F0704030504030204" pitchFamily="34" charset="0"/>
                        <a:ea typeface="+mn-ea"/>
                        <a:cs typeface="Arial" panose="020B0604020202020204" pitchFamily="34" charset="0"/>
                      </a:endParaRPr>
                    </a:p>
                    <a:p>
                      <a:pPr marL="0" marR="0" algn="ctr">
                        <a:lnSpc>
                          <a:spcPct val="80000"/>
                        </a:lnSpc>
                        <a:spcBef>
                          <a:spcPts val="0"/>
                        </a:spcBef>
                        <a:spcAft>
                          <a:spcPts val="0"/>
                        </a:spcAft>
                      </a:pP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rowSpan="2">
                  <a:txBody>
                    <a:bodyPr/>
                    <a:lstStyle/>
                    <a:p>
                      <a:pPr eaLnBrk="0"/>
                      <a:r>
                        <a:rPr lang="en-US" sz="1800" b="0" kern="1200" dirty="0" smtClean="0">
                          <a:solidFill>
                            <a:schemeClr val="bg1"/>
                          </a:solidFill>
                          <a:effectLst/>
                          <a:latin typeface="Arial Rounded MT Bold" panose="020F0704030504030204" pitchFamily="34" charset="0"/>
                          <a:ea typeface="+mn-ea"/>
                          <a:cs typeface="Arial" panose="020B0604020202020204" pitchFamily="34" charset="0"/>
                        </a:rPr>
                        <a:t>Persamaan dasar akuntansi:</a:t>
                      </a:r>
                    </a:p>
                    <a:p>
                      <a:pPr marL="285750" lvl="0" indent="-285750" eaLnBrk="0">
                        <a:buFont typeface="Arial" panose="020B0604020202020204" pitchFamily="34" charset="0"/>
                        <a:buChar char="•"/>
                      </a:pPr>
                      <a:r>
                        <a:rPr lang="en-US" sz="1800" b="0" kern="1200" dirty="0" smtClean="0">
                          <a:solidFill>
                            <a:schemeClr val="bg1"/>
                          </a:solidFill>
                          <a:effectLst/>
                          <a:latin typeface="Arial Rounded MT Bold" panose="020F0704030504030204" pitchFamily="34" charset="0"/>
                          <a:ea typeface="+mn-ea"/>
                          <a:cs typeface="Arial" panose="020B0604020202020204" pitchFamily="34" charset="0"/>
                        </a:rPr>
                        <a:t>Harta</a:t>
                      </a:r>
                    </a:p>
                    <a:p>
                      <a:pPr marL="285750" lvl="0" indent="-285750" eaLnBrk="0">
                        <a:buFont typeface="Arial" panose="020B0604020202020204" pitchFamily="34" charset="0"/>
                        <a:buChar char="•"/>
                      </a:pPr>
                      <a:r>
                        <a:rPr lang="en-US" sz="1800" b="0" kern="1200" dirty="0" smtClean="0">
                          <a:solidFill>
                            <a:schemeClr val="bg1"/>
                          </a:solidFill>
                          <a:effectLst/>
                          <a:latin typeface="Arial Rounded MT Bold" panose="020F0704030504030204" pitchFamily="34" charset="0"/>
                          <a:ea typeface="+mn-ea"/>
                          <a:cs typeface="Arial" panose="020B0604020202020204" pitchFamily="34" charset="0"/>
                        </a:rPr>
                        <a:t>Kewajiban</a:t>
                      </a:r>
                    </a:p>
                    <a:p>
                      <a:pPr marL="285750" lvl="0" indent="-285750" eaLnBrk="0">
                        <a:buFont typeface="Arial" panose="020B0604020202020204" pitchFamily="34" charset="0"/>
                        <a:buChar char="•"/>
                      </a:pPr>
                      <a:r>
                        <a:rPr lang="en-US" sz="1800" b="0" kern="1200" dirty="0" smtClean="0">
                          <a:solidFill>
                            <a:schemeClr val="bg1"/>
                          </a:solidFill>
                          <a:effectLst/>
                          <a:latin typeface="Arial Rounded MT Bold" panose="020F0704030504030204" pitchFamily="34" charset="0"/>
                          <a:ea typeface="+mn-ea"/>
                          <a:cs typeface="Arial" panose="020B0604020202020204" pitchFamily="34" charset="0"/>
                        </a:rPr>
                        <a:t>Modal</a:t>
                      </a:r>
                    </a:p>
                    <a:p>
                      <a:pPr marL="285750" lvl="0" indent="-285750" eaLnBrk="0">
                        <a:buFont typeface="Arial" panose="020B0604020202020204" pitchFamily="34" charset="0"/>
                        <a:buChar char="•"/>
                      </a:pPr>
                      <a:r>
                        <a:rPr lang="en-US" sz="1800" b="0" kern="1200" dirty="0" smtClean="0">
                          <a:solidFill>
                            <a:schemeClr val="bg1"/>
                          </a:solidFill>
                          <a:effectLst/>
                          <a:latin typeface="Arial Rounded MT Bold" panose="020F0704030504030204" pitchFamily="34" charset="0"/>
                          <a:ea typeface="+mn-ea"/>
                          <a:cs typeface="Arial" panose="020B0604020202020204" pitchFamily="34" charset="0"/>
                        </a:rPr>
                        <a:t>Pendapatan</a:t>
                      </a:r>
                    </a:p>
                    <a:p>
                      <a:pPr marL="285750" lvl="0" indent="-285750" eaLnBrk="0">
                        <a:buFont typeface="Arial" panose="020B0604020202020204" pitchFamily="34" charset="0"/>
                        <a:buChar char="•"/>
                      </a:pPr>
                      <a:r>
                        <a:rPr lang="en-US" sz="1800" b="0" kern="1200" dirty="0" smtClean="0">
                          <a:solidFill>
                            <a:schemeClr val="bg1"/>
                          </a:solidFill>
                          <a:effectLst/>
                          <a:latin typeface="Arial Rounded MT Bold" panose="020F0704030504030204" pitchFamily="34" charset="0"/>
                          <a:ea typeface="+mn-ea"/>
                          <a:cs typeface="Arial" panose="020B0604020202020204" pitchFamily="34" charset="0"/>
                        </a:rPr>
                        <a:t>Biaya</a:t>
                      </a:r>
                    </a:p>
                    <a:p>
                      <a:pPr eaLnBrk="0"/>
                      <a:r>
                        <a:rPr lang="en-US" sz="1800" b="0" kern="1200" dirty="0" smtClean="0">
                          <a:solidFill>
                            <a:schemeClr val="bg1"/>
                          </a:solidFill>
                          <a:effectLst/>
                          <a:latin typeface="Arial Rounded MT Bold" panose="020F0704030504030204" pitchFamily="34" charset="0"/>
                          <a:ea typeface="+mn-ea"/>
                          <a:cs typeface="Arial" panose="020B0604020202020204" pitchFamily="34" charset="0"/>
                        </a:rPr>
                        <a:t>Laporan:</a:t>
                      </a:r>
                    </a:p>
                    <a:p>
                      <a:pPr marL="285750" lvl="0" indent="-285750" eaLnBrk="0">
                        <a:buFont typeface="Arial" panose="020B0604020202020204" pitchFamily="34" charset="0"/>
                        <a:buChar char="•"/>
                      </a:pPr>
                      <a:r>
                        <a:rPr lang="en-US" sz="1800" b="0" kern="1200" dirty="0" smtClean="0">
                          <a:solidFill>
                            <a:schemeClr val="bg1"/>
                          </a:solidFill>
                          <a:effectLst/>
                          <a:latin typeface="Arial Rounded MT Bold" panose="020F0704030504030204" pitchFamily="34" charset="0"/>
                          <a:ea typeface="+mn-ea"/>
                          <a:cs typeface="Arial" panose="020B0604020202020204" pitchFamily="34" charset="0"/>
                        </a:rPr>
                        <a:t>Laba-rugi</a:t>
                      </a:r>
                    </a:p>
                    <a:p>
                      <a:pPr marL="285750" lvl="0" indent="-285750" eaLnBrk="0">
                        <a:buFont typeface="Arial" panose="020B0604020202020204" pitchFamily="34" charset="0"/>
                        <a:buChar char="•"/>
                      </a:pPr>
                      <a:r>
                        <a:rPr lang="en-US" sz="1800" b="0" kern="1200" dirty="0" smtClean="0">
                          <a:solidFill>
                            <a:schemeClr val="bg1"/>
                          </a:solidFill>
                          <a:effectLst/>
                          <a:latin typeface="Arial Rounded MT Bold" panose="020F0704030504030204" pitchFamily="34" charset="0"/>
                          <a:ea typeface="+mn-ea"/>
                          <a:cs typeface="Arial" panose="020B0604020202020204" pitchFamily="34" charset="0"/>
                        </a:rPr>
                        <a:t>Perubahan modal</a:t>
                      </a:r>
                    </a:p>
                    <a:p>
                      <a:pPr marL="285750" indent="-285750">
                        <a:buFont typeface="Arial" panose="020B0604020202020204" pitchFamily="34" charset="0"/>
                        <a:buChar char="•"/>
                      </a:pPr>
                      <a:r>
                        <a:rPr lang="en-US" sz="1800" b="0" kern="1200" dirty="0" smtClean="0">
                          <a:solidFill>
                            <a:schemeClr val="bg1"/>
                          </a:solidFill>
                          <a:effectLst/>
                          <a:latin typeface="Arial Rounded MT Bold" panose="020F0704030504030204" pitchFamily="34" charset="0"/>
                          <a:ea typeface="+mn-ea"/>
                          <a:cs typeface="Arial" panose="020B0604020202020204" pitchFamily="34" charset="0"/>
                        </a:rPr>
                        <a:t>Neraca</a:t>
                      </a:r>
                      <a:endParaRPr lang="en-US" sz="1800" b="0" dirty="0">
                        <a:solidFill>
                          <a:schemeClr val="bg1"/>
                        </a:solidFill>
                        <a:effectLst/>
                        <a:latin typeface="Arial Rounded MT Bold" panose="020F0704030504030204" pitchFamily="34" charset="0"/>
                        <a:ea typeface="Times New Roman"/>
                        <a:cs typeface="Arial" panose="020B0604020202020204" pitchFamily="34" charset="0"/>
                      </a:endParaRPr>
                    </a:p>
                  </a:txBody>
                  <a:tcPr marL="68580" marR="68580" marT="0" marB="0"/>
                </a:tc>
              </a:tr>
              <a:tr h="1895383">
                <a:tc vMerge="1">
                  <a:txBody>
                    <a:bodyPr/>
                    <a:lstStyle/>
                    <a:p>
                      <a:pPr marL="144145" marR="0" indent="-180340" eaLnBrk="0">
                        <a:lnSpc>
                          <a:spcPct val="80000"/>
                        </a:lnSpc>
                        <a:spcBef>
                          <a:spcPts val="0"/>
                        </a:spcBef>
                        <a:spcAft>
                          <a:spcPts val="0"/>
                        </a:spcAft>
                      </a:pPr>
                      <a:endParaRPr lang="en-US" sz="18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marL="285750" marR="0" lvl="0" indent="-285750" eaLnBrk="0">
                        <a:lnSpc>
                          <a:spcPct val="80000"/>
                        </a:lnSpc>
                        <a:spcBef>
                          <a:spcPts val="0"/>
                        </a:spcBef>
                        <a:spcAft>
                          <a:spcPts val="0"/>
                        </a:spcAft>
                        <a:buFont typeface="Arial" panose="020B0604020202020204" pitchFamily="34" charset="0"/>
                        <a:buChar char="•"/>
                      </a:pPr>
                      <a:r>
                        <a:rPr lang="id-ID" sz="1800" b="0" kern="1200" dirty="0" smtClean="0">
                          <a:solidFill>
                            <a:schemeClr val="bg1"/>
                          </a:solidFill>
                          <a:effectLst/>
                          <a:latin typeface="Arial Rounded MT Bold" panose="020F0704030504030204" pitchFamily="34" charset="0"/>
                          <a:ea typeface="+mn-ea"/>
                          <a:cs typeface="Arial" panose="020B0604020202020204" pitchFamily="34" charset="0"/>
                        </a:rPr>
                        <a:t>Membuat laporan keuangan sederhana dari persamaan dasar akuntansi</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tc>
                <a:tc>
                  <a:txBody>
                    <a:bodyPr/>
                    <a:lstStyle/>
                    <a:p>
                      <a:pPr marL="285750" marR="0" lvl="0" indent="-285750" eaLnBrk="0">
                        <a:lnSpc>
                          <a:spcPct val="80000"/>
                        </a:lnSpc>
                        <a:spcBef>
                          <a:spcPts val="0"/>
                        </a:spcBef>
                        <a:spcAft>
                          <a:spcPts val="0"/>
                        </a:spcAft>
                        <a:buFont typeface="Arial" panose="020B0604020202020204" pitchFamily="34" charset="0"/>
                        <a:buChar char="•"/>
                      </a:pPr>
                      <a:r>
                        <a:rPr lang="en-SG" sz="1800" b="0" kern="1200" dirty="0" smtClean="0">
                          <a:solidFill>
                            <a:schemeClr val="bg1"/>
                          </a:solidFill>
                          <a:effectLst/>
                          <a:latin typeface="Arial Rounded MT Bold" panose="020F0704030504030204" pitchFamily="34" charset="0"/>
                          <a:ea typeface="+mn-ea"/>
                          <a:cs typeface="Arial" panose="020B0604020202020204" pitchFamily="34" charset="0"/>
                        </a:rPr>
                        <a:t>Melalui praktikum, peserta didik dapat m</a:t>
                      </a:r>
                      <a:r>
                        <a:rPr lang="id-ID" sz="1800" b="0" kern="1200" dirty="0" smtClean="0">
                          <a:solidFill>
                            <a:schemeClr val="bg1"/>
                          </a:solidFill>
                          <a:effectLst/>
                          <a:latin typeface="Arial Rounded MT Bold" panose="020F0704030504030204" pitchFamily="34" charset="0"/>
                          <a:ea typeface="+mn-ea"/>
                          <a:cs typeface="Arial" panose="020B0604020202020204" pitchFamily="34" charset="0"/>
                        </a:rPr>
                        <a:t>embuat laporan keuangan sederhana dari persamaan dasar akuntansi</a:t>
                      </a:r>
                      <a:r>
                        <a:rPr lang="en-SG" sz="1800" b="0" kern="1200" dirty="0" smtClean="0">
                          <a:solidFill>
                            <a:schemeClr val="bg1"/>
                          </a:solidFill>
                          <a:effectLst/>
                          <a:latin typeface="Arial Rounded MT Bold" panose="020F0704030504030204" pitchFamily="34" charset="0"/>
                          <a:ea typeface="+mn-ea"/>
                          <a:cs typeface="Arial" panose="020B0604020202020204" pitchFamily="34" charset="0"/>
                        </a:rPr>
                        <a:t> sesuai dengan SOP secara bertanggung-jawab. </a:t>
                      </a:r>
                      <a:endParaRPr lang="en-US" sz="1800" b="0" dirty="0">
                        <a:solidFill>
                          <a:schemeClr val="bg1"/>
                        </a:solidFill>
                        <a:effectLst/>
                        <a:latin typeface="Arial Rounded MT Bold" panose="020F0704030504030204" pitchFamily="34" charset="0"/>
                        <a:ea typeface="Times New Roman"/>
                        <a:cs typeface="Arial" panose="020B0604020202020204" pitchFamily="34" charset="0"/>
                      </a:endParaRPr>
                    </a:p>
                  </a:txBody>
                  <a:tcPr marL="68580" marR="68580" marT="0" marB="0"/>
                </a:tc>
                <a:tc vMerge="1">
                  <a:txBody>
                    <a:bodyPr/>
                    <a:lstStyle/>
                    <a:p>
                      <a:pPr eaLnBrk="0"/>
                      <a:endParaRPr lang="en-US" sz="18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52508445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4" name="Title 1"/>
          <p:cNvSpPr>
            <a:spLocks noGrp="1"/>
          </p:cNvSpPr>
          <p:nvPr>
            <p:ph type="title"/>
          </p:nvPr>
        </p:nvSpPr>
        <p:spPr>
          <a:xfrm>
            <a:off x="6241558" y="69582"/>
            <a:ext cx="3923798" cy="693376"/>
          </a:xfrm>
        </p:spPr>
        <p:txBody>
          <a:bodyPr>
            <a:normAutofit/>
          </a:bodyPr>
          <a:lstStyle/>
          <a:p>
            <a:pPr algn="ctr"/>
            <a:r>
              <a:rPr lang="id-ID" sz="3200" b="1" dirty="0">
                <a:solidFill>
                  <a:srgbClr val="FFFF00"/>
                </a:solidFill>
                <a:latin typeface="Arial Rounded MT Bold" panose="020F0704030504030204" pitchFamily="34" charset="0"/>
                <a:cs typeface="Arial" panose="020B0604020202020204" pitchFamily="34" charset="0"/>
              </a:rPr>
              <a:t>PETA KONSEP</a:t>
            </a:r>
            <a:endParaRPr lang="en-US" sz="3200" dirty="0">
              <a:solidFill>
                <a:srgbClr val="FFFF00"/>
              </a:solidFill>
              <a:latin typeface="Arial Rounded MT Bold" panose="020F0704030504030204" pitchFamily="34" charset="0"/>
              <a:cs typeface="Arial" panose="020B0604020202020204" pitchFamily="34" charset="0"/>
            </a:endParaRPr>
          </a:p>
        </p:txBody>
      </p:sp>
      <p:grpSp>
        <p:nvGrpSpPr>
          <p:cNvPr id="43" name="Group 42"/>
          <p:cNvGrpSpPr/>
          <p:nvPr/>
        </p:nvGrpSpPr>
        <p:grpSpPr>
          <a:xfrm>
            <a:off x="537882" y="762958"/>
            <a:ext cx="10703868" cy="5435148"/>
            <a:chOff x="537882" y="762958"/>
            <a:chExt cx="10703868" cy="5435148"/>
          </a:xfrm>
        </p:grpSpPr>
        <p:sp>
          <p:nvSpPr>
            <p:cNvPr id="13" name="Rounded Rectangle 12"/>
            <p:cNvSpPr/>
            <p:nvPr/>
          </p:nvSpPr>
          <p:spPr>
            <a:xfrm>
              <a:off x="537882" y="2727649"/>
              <a:ext cx="3083264" cy="1828800"/>
            </a:xfrm>
            <a:prstGeom prst="round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444D26"/>
                  </a:solidFill>
                  <a:latin typeface="Arial" panose="020B0604020202020204" pitchFamily="34" charset="0"/>
                  <a:cs typeface="Arial" panose="020B0604020202020204" pitchFamily="34" charset="0"/>
                </a:rPr>
                <a:t>PELATIHAN/BIMBINGAN TEKNIS IMPLEMENTASI </a:t>
              </a:r>
              <a:r>
                <a:rPr lang="id-ID" b="1" dirty="0" smtClean="0">
                  <a:solidFill>
                    <a:srgbClr val="444D26"/>
                  </a:solidFill>
                  <a:latin typeface="Arial" panose="020B0604020202020204" pitchFamily="34" charset="0"/>
                  <a:cs typeface="Arial" panose="020B0604020202020204" pitchFamily="34" charset="0"/>
                </a:rPr>
                <a:t>KURIKULUM </a:t>
              </a:r>
              <a:r>
                <a:rPr lang="id-ID" b="1" dirty="0">
                  <a:solidFill>
                    <a:srgbClr val="444D26"/>
                  </a:solidFill>
                  <a:latin typeface="Arial" panose="020B0604020202020204" pitchFamily="34" charset="0"/>
                  <a:cs typeface="Arial" panose="020B0604020202020204" pitchFamily="34" charset="0"/>
                </a:rPr>
                <a:t>2013 S</a:t>
              </a:r>
              <a:r>
                <a:rPr lang="en-US" b="1" dirty="0">
                  <a:solidFill>
                    <a:srgbClr val="444D26"/>
                  </a:solidFill>
                  <a:latin typeface="Arial" panose="020B0604020202020204" pitchFamily="34" charset="0"/>
                  <a:cs typeface="Arial" panose="020B0604020202020204" pitchFamily="34" charset="0"/>
                </a:rPr>
                <a:t>MK</a:t>
              </a:r>
              <a:endParaRPr lang="id-ID" dirty="0">
                <a:solidFill>
                  <a:srgbClr val="444D26"/>
                </a:solidFill>
                <a:latin typeface="Arial" panose="020B0604020202020204" pitchFamily="34" charset="0"/>
                <a:cs typeface="Arial" panose="020B0604020202020204" pitchFamily="34" charset="0"/>
              </a:endParaRPr>
            </a:p>
          </p:txBody>
        </p:sp>
        <p:grpSp>
          <p:nvGrpSpPr>
            <p:cNvPr id="42" name="Group 41"/>
            <p:cNvGrpSpPr/>
            <p:nvPr/>
          </p:nvGrpSpPr>
          <p:grpSpPr>
            <a:xfrm>
              <a:off x="3621146" y="762958"/>
              <a:ext cx="7620604" cy="5435148"/>
              <a:chOff x="3621137" y="757689"/>
              <a:chExt cx="7620604" cy="5435148"/>
            </a:xfrm>
          </p:grpSpPr>
          <p:sp>
            <p:nvSpPr>
              <p:cNvPr id="3" name="Rectangle 2"/>
              <p:cNvSpPr/>
              <p:nvPr/>
            </p:nvSpPr>
            <p:spPr>
              <a:xfrm>
                <a:off x="5363953" y="757689"/>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Spektrum Keahlian PMK</a:t>
                </a:r>
                <a:endParaRPr lang="en-US" sz="2000" dirty="0">
                  <a:solidFill>
                    <a:srgbClr val="FF0000"/>
                  </a:solidFill>
                  <a:latin typeface="Arial Rounded MT Bold" panose="020F0704030504030204" pitchFamily="34" charset="0"/>
                </a:endParaRPr>
              </a:p>
            </p:txBody>
          </p:sp>
          <p:sp>
            <p:nvSpPr>
              <p:cNvPr id="15" name="Rectangle 14"/>
              <p:cNvSpPr/>
              <p:nvPr/>
            </p:nvSpPr>
            <p:spPr>
              <a:xfrm>
                <a:off x="5363951" y="1310106"/>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Analisis SKL – KI - KD</a:t>
                </a:r>
                <a:endParaRPr lang="en-US" sz="2000" dirty="0">
                  <a:solidFill>
                    <a:srgbClr val="FF0000"/>
                  </a:solidFill>
                  <a:latin typeface="Arial Rounded MT Bold" panose="020F0704030504030204" pitchFamily="34" charset="0"/>
                </a:endParaRPr>
              </a:p>
            </p:txBody>
          </p:sp>
          <p:sp>
            <p:nvSpPr>
              <p:cNvPr id="16" name="Rectangle 15"/>
              <p:cNvSpPr/>
              <p:nvPr/>
            </p:nvSpPr>
            <p:spPr>
              <a:xfrm>
                <a:off x="5363954" y="1863316"/>
                <a:ext cx="5877785" cy="452954"/>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Analisis Materi – IPK – Tujuan Pembelajaran</a:t>
                </a:r>
                <a:endParaRPr lang="en-US" sz="2000" dirty="0">
                  <a:solidFill>
                    <a:srgbClr val="FF0000"/>
                  </a:solidFill>
                  <a:latin typeface="Arial Rounded MT Bold" panose="020F0704030504030204" pitchFamily="34" charset="0"/>
                </a:endParaRPr>
              </a:p>
            </p:txBody>
          </p:sp>
          <p:sp>
            <p:nvSpPr>
              <p:cNvPr id="17" name="Rectangle 16"/>
              <p:cNvSpPr/>
              <p:nvPr/>
            </p:nvSpPr>
            <p:spPr>
              <a:xfrm>
                <a:off x="5363955" y="2417354"/>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chemeClr val="tx1"/>
                    </a:solidFill>
                    <a:latin typeface="Arial Rounded MT Bold" panose="020F0704030504030204" pitchFamily="34" charset="0"/>
                  </a:rPr>
                  <a:t>Analisis Penerapan Model Pembelajaran </a:t>
                </a:r>
                <a:endParaRPr lang="en-US" sz="2000" dirty="0">
                  <a:solidFill>
                    <a:schemeClr val="tx1"/>
                  </a:solidFill>
                  <a:latin typeface="Arial Rounded MT Bold" panose="020F0704030504030204" pitchFamily="34" charset="0"/>
                </a:endParaRPr>
              </a:p>
            </p:txBody>
          </p:sp>
          <p:sp>
            <p:nvSpPr>
              <p:cNvPr id="18" name="Rectangle 17"/>
              <p:cNvSpPr/>
              <p:nvPr/>
            </p:nvSpPr>
            <p:spPr>
              <a:xfrm>
                <a:off x="5363956" y="2956032"/>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Analisis Penilaian Hasil Belajar</a:t>
                </a:r>
                <a:endParaRPr lang="en-US" sz="2000" dirty="0">
                  <a:solidFill>
                    <a:prstClr val="white"/>
                  </a:solidFill>
                  <a:latin typeface="Arial Rounded MT Bold" panose="020F0704030504030204" pitchFamily="34" charset="0"/>
                </a:endParaRPr>
              </a:p>
            </p:txBody>
          </p:sp>
          <p:sp>
            <p:nvSpPr>
              <p:cNvPr id="19" name="Rectangle 18"/>
              <p:cNvSpPr/>
              <p:nvPr/>
            </p:nvSpPr>
            <p:spPr>
              <a:xfrm>
                <a:off x="5363956" y="3522682"/>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Penyusunan Silabus</a:t>
                </a:r>
                <a:endParaRPr lang="en-US" sz="2000" dirty="0">
                  <a:solidFill>
                    <a:prstClr val="white"/>
                  </a:solidFill>
                  <a:latin typeface="Arial Rounded MT Bold" panose="020F0704030504030204" pitchFamily="34" charset="0"/>
                </a:endParaRPr>
              </a:p>
            </p:txBody>
          </p:sp>
          <p:sp>
            <p:nvSpPr>
              <p:cNvPr id="20" name="Rectangle 19"/>
              <p:cNvSpPr/>
              <p:nvPr/>
            </p:nvSpPr>
            <p:spPr>
              <a:xfrm>
                <a:off x="5363956" y="4089332"/>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Penyusunan Prota, Promes, dan RPP</a:t>
                </a:r>
                <a:endParaRPr lang="en-US" sz="2000" dirty="0">
                  <a:solidFill>
                    <a:prstClr val="white"/>
                  </a:solidFill>
                  <a:latin typeface="Arial Rounded MT Bold" panose="020F0704030504030204" pitchFamily="34" charset="0"/>
                </a:endParaRPr>
              </a:p>
            </p:txBody>
          </p:sp>
          <p:sp>
            <p:nvSpPr>
              <p:cNvPr id="21" name="Rectangle 20"/>
              <p:cNvSpPr/>
              <p:nvPr/>
            </p:nvSpPr>
            <p:spPr>
              <a:xfrm>
                <a:off x="5363956" y="4637709"/>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Praktik Pembelajaran (Peer Teaching)</a:t>
                </a:r>
                <a:endParaRPr lang="en-US" sz="2000" dirty="0">
                  <a:solidFill>
                    <a:prstClr val="white"/>
                  </a:solidFill>
                  <a:latin typeface="Arial Rounded MT Bold" panose="020F0704030504030204" pitchFamily="34" charset="0"/>
                </a:endParaRPr>
              </a:p>
            </p:txBody>
          </p:sp>
          <p:sp>
            <p:nvSpPr>
              <p:cNvPr id="22" name="Rectangle 21"/>
              <p:cNvSpPr/>
              <p:nvPr/>
            </p:nvSpPr>
            <p:spPr>
              <a:xfrm>
                <a:off x="5363956" y="5191747"/>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Pengolahan dan Pelaporan PHB</a:t>
                </a:r>
                <a:endParaRPr lang="en-US" sz="2000" dirty="0">
                  <a:solidFill>
                    <a:prstClr val="white"/>
                  </a:solidFill>
                  <a:latin typeface="Arial Rounded MT Bold" panose="020F0704030504030204" pitchFamily="34" charset="0"/>
                </a:endParaRPr>
              </a:p>
            </p:txBody>
          </p:sp>
          <p:sp>
            <p:nvSpPr>
              <p:cNvPr id="23" name="Rectangle 22"/>
              <p:cNvSpPr/>
              <p:nvPr/>
            </p:nvSpPr>
            <p:spPr>
              <a:xfrm>
                <a:off x="5363951" y="5739883"/>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PKL Peserta Didik SMK</a:t>
                </a:r>
                <a:endParaRPr lang="en-US" sz="2000" dirty="0">
                  <a:solidFill>
                    <a:prstClr val="white"/>
                  </a:solidFill>
                  <a:latin typeface="Arial Rounded MT Bold" panose="020F0704030504030204" pitchFamily="34" charset="0"/>
                </a:endParaRPr>
              </a:p>
            </p:txBody>
          </p:sp>
          <p:grpSp>
            <p:nvGrpSpPr>
              <p:cNvPr id="41" name="Group 40"/>
              <p:cNvGrpSpPr/>
              <p:nvPr/>
            </p:nvGrpSpPr>
            <p:grpSpPr>
              <a:xfrm>
                <a:off x="3621137" y="984166"/>
                <a:ext cx="1742819" cy="4982194"/>
                <a:chOff x="3621137" y="984166"/>
                <a:chExt cx="1742819" cy="4982194"/>
              </a:xfrm>
            </p:grpSpPr>
            <p:cxnSp>
              <p:nvCxnSpPr>
                <p:cNvPr id="5" name="Straight Arrow Connector 4"/>
                <p:cNvCxnSpPr>
                  <a:stCxn id="13" idx="3"/>
                  <a:endCxn id="3" idx="1"/>
                </p:cNvCxnSpPr>
                <p:nvPr/>
              </p:nvCxnSpPr>
              <p:spPr>
                <a:xfrm flipV="1">
                  <a:off x="3621137" y="984166"/>
                  <a:ext cx="1742816" cy="265261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5" idx="1"/>
                </p:cNvCxnSpPr>
                <p:nvPr/>
              </p:nvCxnSpPr>
              <p:spPr>
                <a:xfrm flipV="1">
                  <a:off x="3621144" y="1536583"/>
                  <a:ext cx="1742807" cy="210546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6" idx="1"/>
                </p:cNvCxnSpPr>
                <p:nvPr/>
              </p:nvCxnSpPr>
              <p:spPr>
                <a:xfrm flipV="1">
                  <a:off x="3621139" y="2089793"/>
                  <a:ext cx="1742815" cy="155053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7" idx="1"/>
                </p:cNvCxnSpPr>
                <p:nvPr/>
              </p:nvCxnSpPr>
              <p:spPr>
                <a:xfrm flipV="1">
                  <a:off x="3621143" y="2643831"/>
                  <a:ext cx="1742812" cy="101121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flipV="1">
                  <a:off x="3621141" y="3182509"/>
                  <a:ext cx="1742815" cy="47452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9" idx="1"/>
                </p:cNvCxnSpPr>
                <p:nvPr/>
              </p:nvCxnSpPr>
              <p:spPr>
                <a:xfrm>
                  <a:off x="3621138" y="3640333"/>
                  <a:ext cx="1742818" cy="10882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0" idx="1"/>
                </p:cNvCxnSpPr>
                <p:nvPr/>
              </p:nvCxnSpPr>
              <p:spPr>
                <a:xfrm>
                  <a:off x="3621144" y="3648550"/>
                  <a:ext cx="1742812" cy="66725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1"/>
                </p:cNvCxnSpPr>
                <p:nvPr/>
              </p:nvCxnSpPr>
              <p:spPr>
                <a:xfrm>
                  <a:off x="3621138" y="3633833"/>
                  <a:ext cx="1742818" cy="123035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2" idx="1"/>
                </p:cNvCxnSpPr>
                <p:nvPr/>
              </p:nvCxnSpPr>
              <p:spPr>
                <a:xfrm>
                  <a:off x="3621137" y="3644442"/>
                  <a:ext cx="1742819" cy="1773782"/>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3" idx="1"/>
                </p:cNvCxnSpPr>
                <p:nvPr/>
              </p:nvCxnSpPr>
              <p:spPr>
                <a:xfrm>
                  <a:off x="3621137" y="3606642"/>
                  <a:ext cx="1742814" cy="235971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76504429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2" name="Title 1"/>
          <p:cNvSpPr>
            <a:spLocks noGrp="1"/>
          </p:cNvSpPr>
          <p:nvPr>
            <p:ph type="title"/>
          </p:nvPr>
        </p:nvSpPr>
        <p:spPr>
          <a:xfrm>
            <a:off x="1250890" y="604214"/>
            <a:ext cx="10351169" cy="1353185"/>
          </a:xfrm>
        </p:spPr>
        <p:txBody>
          <a:bodyPr>
            <a:normAutofit/>
          </a:bodyPr>
          <a:lstStyle/>
          <a:p>
            <a:r>
              <a:rPr lang="en-ID" sz="3100" b="1" cap="none" dirty="0" smtClean="0">
                <a:latin typeface="Arial" panose="020B0604020202020204" pitchFamily="34" charset="0"/>
                <a:cs typeface="Arial" panose="020B0604020202020204" pitchFamily="34" charset="0"/>
              </a:rPr>
              <a:t>Pengintegrasian Muatan Lokal</a:t>
            </a:r>
            <a:br>
              <a:rPr lang="en-ID" sz="3100" b="1" cap="none" dirty="0" smtClean="0">
                <a:latin typeface="Arial" panose="020B0604020202020204" pitchFamily="34" charset="0"/>
                <a:cs typeface="Arial" panose="020B0604020202020204" pitchFamily="34" charset="0"/>
              </a:rPr>
            </a:br>
            <a:r>
              <a:rPr lang="en-ID" sz="3100" b="1" cap="none" dirty="0" smtClean="0">
                <a:latin typeface="Arial" panose="020B0604020202020204" pitchFamily="34" charset="0"/>
                <a:cs typeface="Arial" panose="020B0604020202020204" pitchFamily="34" charset="0"/>
              </a:rPr>
              <a:t>(Nilai Kontekstual) ke dalam Mapel Akuntansi Dasar</a:t>
            </a:r>
            <a:endParaRPr lang="en-US" dirty="0"/>
          </a:p>
        </p:txBody>
      </p:sp>
      <p:graphicFrame>
        <p:nvGraphicFramePr>
          <p:cNvPr id="14" name="Content Placeholder 5"/>
          <p:cNvGraphicFramePr>
            <a:graphicFrameLocks/>
          </p:cNvGraphicFramePr>
          <p:nvPr>
            <p:extLst>
              <p:ext uri="{D42A27DB-BD31-4B8C-83A1-F6EECF244321}">
                <p14:modId xmlns:p14="http://schemas.microsoft.com/office/powerpoint/2010/main" val="1798801018"/>
              </p:ext>
            </p:extLst>
          </p:nvPr>
        </p:nvGraphicFramePr>
        <p:xfrm>
          <a:off x="1336454" y="1957399"/>
          <a:ext cx="10265605" cy="4022307"/>
        </p:xfrm>
        <a:graphic>
          <a:graphicData uri="http://schemas.openxmlformats.org/drawingml/2006/table">
            <a:tbl>
              <a:tblPr firstRow="1" firstCol="1" bandRow="1">
                <a:tableStyleId>{5C22544A-7EE6-4342-B048-85BDC9FD1C3A}</a:tableStyleId>
              </a:tblPr>
              <a:tblGrid>
                <a:gridCol w="5200555">
                  <a:extLst>
                    <a:ext uri="{9D8B030D-6E8A-4147-A177-3AD203B41FA5}">
                      <a16:colId xmlns="" xmlns:a16="http://schemas.microsoft.com/office/drawing/2014/main" val="20000"/>
                    </a:ext>
                  </a:extLst>
                </a:gridCol>
                <a:gridCol w="5065050">
                  <a:extLst>
                    <a:ext uri="{9D8B030D-6E8A-4147-A177-3AD203B41FA5}">
                      <a16:colId xmlns="" xmlns:a16="http://schemas.microsoft.com/office/drawing/2014/main" val="20001"/>
                    </a:ext>
                  </a:extLst>
                </a:gridCol>
              </a:tblGrid>
              <a:tr h="893846">
                <a:tc>
                  <a:txBody>
                    <a:bodyPr/>
                    <a:lstStyle/>
                    <a:p>
                      <a:pPr marL="0" marR="0" algn="ctr">
                        <a:lnSpc>
                          <a:spcPct val="115000"/>
                        </a:lnSpc>
                        <a:spcBef>
                          <a:spcPts val="300"/>
                        </a:spcBef>
                        <a:spcAft>
                          <a:spcPts val="300"/>
                        </a:spcAft>
                      </a:pPr>
                      <a:r>
                        <a:rPr lang="en-ID" sz="2400" dirty="0">
                          <a:effectLst/>
                          <a:latin typeface="Arial" panose="020B0604020202020204" pitchFamily="34" charset="0"/>
                          <a:cs typeface="Arial" panose="020B0604020202020204" pitchFamily="34" charset="0"/>
                        </a:rPr>
                        <a:t>Kompetensi Dasar</a:t>
                      </a:r>
                      <a:endParaRPr lang="en-US" sz="24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ctr">
                        <a:lnSpc>
                          <a:spcPct val="115000"/>
                        </a:lnSpc>
                        <a:spcBef>
                          <a:spcPts val="300"/>
                        </a:spcBef>
                        <a:spcAft>
                          <a:spcPts val="300"/>
                        </a:spcAft>
                      </a:pPr>
                      <a:r>
                        <a:rPr lang="en-ID" sz="2400" spc="-40" dirty="0">
                          <a:effectLst/>
                          <a:latin typeface="Arial" panose="020B0604020202020204" pitchFamily="34" charset="0"/>
                          <a:cs typeface="Arial" panose="020B0604020202020204" pitchFamily="34" charset="0"/>
                        </a:rPr>
                        <a:t>Integrasi Muatan Lokal ke dalam Materi Mata Pelajaran</a:t>
                      </a:r>
                      <a:endParaRPr lang="en-US" sz="2400" dirty="0">
                        <a:effectLst/>
                        <a:latin typeface="Arial" panose="020B060402020202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0"/>
                  </a:ext>
                </a:extLst>
              </a:tr>
              <a:tr h="1340769">
                <a:tc>
                  <a:txBody>
                    <a:bodyPr/>
                    <a:lstStyle/>
                    <a:p>
                      <a:pPr marL="509588" marR="0" lvl="0" indent="-509588">
                        <a:lnSpc>
                          <a:spcPct val="90000"/>
                        </a:lnSpc>
                        <a:spcBef>
                          <a:spcPts val="300"/>
                        </a:spcBef>
                        <a:spcAft>
                          <a:spcPts val="300"/>
                        </a:spcAft>
                        <a:buFont typeface="+mj-lt"/>
                        <a:buNone/>
                      </a:pPr>
                      <a:r>
                        <a:rPr lang="en-ID" sz="2400" b="0" kern="1200" dirty="0" smtClean="0">
                          <a:solidFill>
                            <a:schemeClr val="lt1"/>
                          </a:solidFill>
                          <a:effectLst/>
                          <a:latin typeface="Arial" panose="020B0604020202020204" pitchFamily="34" charset="0"/>
                          <a:ea typeface="+mn-ea"/>
                          <a:cs typeface="Arial" panose="020B0604020202020204" pitchFamily="34" charset="0"/>
                        </a:rPr>
                        <a:t>3.7 Memahami transaksi bisnis perusahaan baik perusahaan jasa, dagang dan manufaktur.</a:t>
                      </a:r>
                      <a:endParaRPr lang="en-US" sz="2400" b="0" dirty="0">
                        <a:effectLst/>
                        <a:latin typeface="Arial" panose="020B0604020202020204" pitchFamily="34" charset="0"/>
                        <a:ea typeface="Calibri"/>
                        <a:cs typeface="Arial" panose="020B0604020202020204" pitchFamily="34" charset="0"/>
                      </a:endParaRPr>
                    </a:p>
                  </a:txBody>
                  <a:tcPr marL="68580" marR="68580" marT="0" marB="0" anchor="ctr"/>
                </a:tc>
                <a:tc rowSpan="2">
                  <a:txBody>
                    <a:bodyPr/>
                    <a:lstStyle/>
                    <a:p>
                      <a:pPr marL="0" marR="0">
                        <a:lnSpc>
                          <a:spcPct val="115000"/>
                        </a:lnSpc>
                        <a:spcBef>
                          <a:spcPts val="300"/>
                        </a:spcBef>
                        <a:spcAft>
                          <a:spcPts val="300"/>
                        </a:spcAft>
                      </a:pPr>
                      <a:r>
                        <a:rPr lang="en-ID" sz="2400" kern="1200" dirty="0" smtClean="0">
                          <a:solidFill>
                            <a:schemeClr val="dk1"/>
                          </a:solidFill>
                          <a:effectLst/>
                          <a:latin typeface="Arial" panose="020B0604020202020204" pitchFamily="34" charset="0"/>
                          <a:ea typeface="+mn-ea"/>
                          <a:cs typeface="Arial" panose="020B0604020202020204" pitchFamily="34" charset="0"/>
                        </a:rPr>
                        <a:t>Menggunakan transaksi bidang usaha </a:t>
                      </a:r>
                      <a:r>
                        <a:rPr lang="en-ID" sz="2400" kern="1200" dirty="0" err="1" smtClean="0">
                          <a:solidFill>
                            <a:schemeClr val="dk1"/>
                          </a:solidFill>
                          <a:effectLst/>
                          <a:latin typeface="Arial" panose="020B0604020202020204" pitchFamily="34" charset="0"/>
                          <a:ea typeface="+mn-ea"/>
                          <a:cs typeface="Arial" panose="020B0604020202020204" pitchFamily="34" charset="0"/>
                        </a:rPr>
                        <a:t>aneka</a:t>
                      </a:r>
                      <a:r>
                        <a:rPr lang="en-ID" sz="2400" kern="1200" dirty="0" smtClean="0">
                          <a:solidFill>
                            <a:schemeClr val="dk1"/>
                          </a:solidFill>
                          <a:effectLst/>
                          <a:latin typeface="Arial" panose="020B0604020202020204" pitchFamily="34" charset="0"/>
                          <a:ea typeface="+mn-ea"/>
                          <a:cs typeface="Arial" panose="020B0604020202020204" pitchFamily="34" charset="0"/>
                        </a:rPr>
                        <a:t> produk nanas di kabupaten </a:t>
                      </a:r>
                      <a:r>
                        <a:rPr lang="en-ID" sz="2400" kern="1200" dirty="0" err="1" smtClean="0">
                          <a:solidFill>
                            <a:schemeClr val="dk1"/>
                          </a:solidFill>
                          <a:effectLst/>
                          <a:latin typeface="Arial" panose="020B0604020202020204" pitchFamily="34" charset="0"/>
                          <a:ea typeface="+mn-ea"/>
                          <a:cs typeface="Arial" panose="020B0604020202020204" pitchFamily="34" charset="0"/>
                        </a:rPr>
                        <a:t>Subang</a:t>
                      </a:r>
                      <a:r>
                        <a:rPr lang="en-ID" sz="2400" kern="1200" dirty="0" smtClean="0">
                          <a:solidFill>
                            <a:schemeClr val="dk1"/>
                          </a:solidFill>
                          <a:effectLst/>
                          <a:latin typeface="Arial" panose="020B0604020202020204" pitchFamily="34" charset="0"/>
                          <a:ea typeface="+mn-ea"/>
                          <a:cs typeface="Arial" panose="020B0604020202020204" pitchFamily="34" charset="0"/>
                        </a:rPr>
                        <a:t>.</a:t>
                      </a:r>
                      <a:endParaRPr lang="en-US" sz="2400" b="0" dirty="0">
                        <a:effectLst/>
                        <a:latin typeface="Arial" panose="020B060402020202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1"/>
                  </a:ext>
                </a:extLst>
              </a:tr>
              <a:tr h="1787692">
                <a:tc>
                  <a:txBody>
                    <a:bodyPr/>
                    <a:lstStyle/>
                    <a:p>
                      <a:pPr marL="509588" marR="0" lvl="0" indent="-509588">
                        <a:lnSpc>
                          <a:spcPct val="90000"/>
                        </a:lnSpc>
                        <a:spcBef>
                          <a:spcPts val="600"/>
                        </a:spcBef>
                        <a:spcAft>
                          <a:spcPts val="600"/>
                        </a:spcAft>
                        <a:buFont typeface="+mj-lt"/>
                        <a:buNone/>
                      </a:pPr>
                      <a:r>
                        <a:rPr lang="en-ID" sz="2400" b="0" spc="-25" dirty="0" smtClean="0">
                          <a:effectLst/>
                          <a:latin typeface="Arial" panose="020B0604020202020204" pitchFamily="34" charset="0"/>
                          <a:cs typeface="Arial" panose="020B0604020202020204" pitchFamily="34" charset="0"/>
                        </a:rPr>
                        <a:t>4.7 </a:t>
                      </a:r>
                      <a:r>
                        <a:rPr lang="en-ID" sz="2400" b="0" kern="1200" dirty="0" smtClean="0">
                          <a:solidFill>
                            <a:schemeClr val="lt1"/>
                          </a:solidFill>
                          <a:effectLst/>
                          <a:latin typeface="Arial" panose="020B0604020202020204" pitchFamily="34" charset="0"/>
                          <a:ea typeface="+mn-ea"/>
                          <a:cs typeface="Arial" panose="020B0604020202020204" pitchFamily="34" charset="0"/>
                        </a:rPr>
                        <a:t>Mengelompokkan transaksi bisnis perusahaan baik perusahaan jasa, dagang dan manufaktur</a:t>
                      </a:r>
                      <a:endParaRPr lang="en-US" sz="2400" b="0" dirty="0">
                        <a:effectLst/>
                        <a:latin typeface="Arial" panose="020B0604020202020204" pitchFamily="34" charset="0"/>
                        <a:ea typeface="Calibri"/>
                        <a:cs typeface="Arial" panose="020B0604020202020204" pitchFamily="34" charset="0"/>
                      </a:endParaRPr>
                    </a:p>
                  </a:txBody>
                  <a:tcPr marL="68580" marR="68580" marT="0" marB="0" anchor="ctr"/>
                </a:tc>
                <a:tc vMerge="1">
                  <a:txBody>
                    <a:bodyPr/>
                    <a:lstStyle/>
                    <a:p>
                      <a:endParaRPr lang="en-US"/>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85774883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1" name="Title 1"/>
          <p:cNvSpPr>
            <a:spLocks noGrp="1"/>
          </p:cNvSpPr>
          <p:nvPr>
            <p:ph type="title"/>
          </p:nvPr>
        </p:nvSpPr>
        <p:spPr>
          <a:xfrm>
            <a:off x="1130968" y="379362"/>
            <a:ext cx="10351169" cy="1353185"/>
          </a:xfrm>
        </p:spPr>
        <p:txBody>
          <a:bodyPr>
            <a:normAutofit fontScale="90000"/>
          </a:bodyPr>
          <a:lstStyle/>
          <a:p>
            <a:r>
              <a:rPr lang="en-ID" sz="3100" b="1" cap="none" dirty="0" smtClean="0">
                <a:latin typeface="Arial Rounded MT Bold" panose="020F0704030504030204" pitchFamily="34" charset="0"/>
                <a:cs typeface="Arial" panose="020B0604020202020204" pitchFamily="34" charset="0"/>
              </a:rPr>
              <a:t>Pengintegrasian Mapel </a:t>
            </a:r>
            <a:br>
              <a:rPr lang="en-ID" sz="3100" b="1" cap="none" dirty="0" smtClean="0">
                <a:latin typeface="Arial Rounded MT Bold" panose="020F0704030504030204" pitchFamily="34" charset="0"/>
                <a:cs typeface="Arial" panose="020B0604020202020204" pitchFamily="34" charset="0"/>
              </a:rPr>
            </a:br>
            <a:r>
              <a:rPr lang="en-ID" sz="3100" b="1" cap="none" dirty="0" smtClean="0">
                <a:latin typeface="Arial Rounded MT Bold" panose="020F0704030504030204" pitchFamily="34" charset="0"/>
                <a:cs typeface="Arial" panose="020B0604020202020204" pitchFamily="34" charset="0"/>
              </a:rPr>
              <a:t>Akuntansi Dasar</a:t>
            </a:r>
            <a:br>
              <a:rPr lang="en-ID" sz="3100" b="1" cap="none" dirty="0" smtClean="0">
                <a:latin typeface="Arial Rounded MT Bold" panose="020F0704030504030204" pitchFamily="34" charset="0"/>
                <a:cs typeface="Arial" panose="020B0604020202020204" pitchFamily="34" charset="0"/>
              </a:rPr>
            </a:br>
            <a:r>
              <a:rPr lang="en-ID" sz="3100" b="1" cap="none" dirty="0" smtClean="0">
                <a:latin typeface="Arial Rounded MT Bold" panose="020F0704030504030204" pitchFamily="34" charset="0"/>
                <a:cs typeface="Arial" panose="020B0604020202020204" pitchFamily="34" charset="0"/>
              </a:rPr>
              <a:t>pada Kegiatan Aktualisasi Kepramukaan</a:t>
            </a:r>
            <a:endParaRPr lang="en-US" dirty="0">
              <a:latin typeface="Arial Rounded MT Bold" panose="020F070403050403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40651834"/>
              </p:ext>
            </p:extLst>
          </p:nvPr>
        </p:nvGraphicFramePr>
        <p:xfrm>
          <a:off x="774032" y="1989220"/>
          <a:ext cx="10655968" cy="4224443"/>
        </p:xfrm>
        <a:graphic>
          <a:graphicData uri="http://schemas.openxmlformats.org/drawingml/2006/table">
            <a:tbl>
              <a:tblPr firstRow="1" firstCol="1" bandRow="1">
                <a:tableStyleId>{5940675A-B579-460E-94D1-54222C63F5DA}</a:tableStyleId>
              </a:tblPr>
              <a:tblGrid>
                <a:gridCol w="5431896">
                  <a:extLst>
                    <a:ext uri="{9D8B030D-6E8A-4147-A177-3AD203B41FA5}">
                      <a16:colId xmlns="" xmlns:a16="http://schemas.microsoft.com/office/drawing/2014/main" val="20000"/>
                    </a:ext>
                  </a:extLst>
                </a:gridCol>
                <a:gridCol w="5224072">
                  <a:extLst>
                    <a:ext uri="{9D8B030D-6E8A-4147-A177-3AD203B41FA5}">
                      <a16:colId xmlns="" xmlns:a16="http://schemas.microsoft.com/office/drawing/2014/main" val="20001"/>
                    </a:ext>
                  </a:extLst>
                </a:gridCol>
              </a:tblGrid>
              <a:tr h="1233665">
                <a:tc>
                  <a:txBody>
                    <a:bodyPr/>
                    <a:lstStyle/>
                    <a:p>
                      <a:pPr marL="457200" algn="ctr">
                        <a:lnSpc>
                          <a:spcPct val="100000"/>
                        </a:lnSpc>
                        <a:spcBef>
                          <a:spcPts val="300"/>
                        </a:spcBef>
                        <a:spcAft>
                          <a:spcPts val="300"/>
                        </a:spcAft>
                      </a:pPr>
                      <a:r>
                        <a:rPr lang="en-ID" sz="2600" b="0" dirty="0">
                          <a:effectLst/>
                          <a:latin typeface="Arial Rounded MT Bold" panose="020F0704030504030204" pitchFamily="34" charset="0"/>
                        </a:rPr>
                        <a:t>Kompetensi Dasar</a:t>
                      </a:r>
                      <a:endParaRPr lang="id-ID" sz="2600" b="0" dirty="0">
                        <a:solidFill>
                          <a:schemeClr val="tx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457200" algn="ctr">
                        <a:lnSpc>
                          <a:spcPct val="100000"/>
                        </a:lnSpc>
                        <a:spcBef>
                          <a:spcPts val="300"/>
                        </a:spcBef>
                        <a:spcAft>
                          <a:spcPts val="300"/>
                        </a:spcAft>
                      </a:pPr>
                      <a:r>
                        <a:rPr lang="en-ID" sz="2600" b="0" dirty="0">
                          <a:effectLst/>
                          <a:latin typeface="Arial Rounded MT Bold" panose="020F0704030504030204" pitchFamily="34" charset="0"/>
                        </a:rPr>
                        <a:t>Integrasi </a:t>
                      </a:r>
                      <a:r>
                        <a:rPr lang="en-ID" sz="2600" b="0" dirty="0" smtClean="0">
                          <a:effectLst/>
                          <a:latin typeface="Arial Rounded MT Bold" panose="020F0704030504030204" pitchFamily="34" charset="0"/>
                        </a:rPr>
                        <a:t>Materi Mapel pada </a:t>
                      </a:r>
                      <a:r>
                        <a:rPr lang="en-ID" sz="2600" b="0" dirty="0">
                          <a:effectLst/>
                          <a:latin typeface="Arial Rounded MT Bold" panose="020F0704030504030204" pitchFamily="34" charset="0"/>
                        </a:rPr>
                        <a:t>Aktualisasi Ekstrakurikuler Kepramukaan</a:t>
                      </a:r>
                      <a:endParaRPr lang="id-ID" sz="2600" b="0" dirty="0">
                        <a:solidFill>
                          <a:schemeClr val="tx1"/>
                        </a:solidFill>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0"/>
                  </a:ext>
                </a:extLst>
              </a:tr>
              <a:tr h="1207698">
                <a:tc>
                  <a:txBody>
                    <a:bodyPr/>
                    <a:lstStyle/>
                    <a:p>
                      <a:pPr marL="854075" indent="-854075" eaLnBrk="0">
                        <a:lnSpc>
                          <a:spcPct val="90000"/>
                        </a:lnSpc>
                        <a:spcBef>
                          <a:spcPts val="600"/>
                        </a:spcBef>
                        <a:spcAft>
                          <a:spcPts val="600"/>
                        </a:spcAft>
                      </a:pPr>
                      <a:r>
                        <a:rPr lang="id-ID" sz="2600" b="0" dirty="0" smtClean="0">
                          <a:effectLst/>
                          <a:latin typeface="Arial Rounded MT Bold" panose="020F0704030504030204" pitchFamily="34" charset="0"/>
                        </a:rPr>
                        <a:t>3.</a:t>
                      </a:r>
                      <a:r>
                        <a:rPr lang="en-US" sz="2600" b="0" dirty="0" smtClean="0">
                          <a:effectLst/>
                          <a:latin typeface="Arial Rounded MT Bold" panose="020F0704030504030204" pitchFamily="34" charset="0"/>
                        </a:rPr>
                        <a:t>11</a:t>
                      </a:r>
                      <a:r>
                        <a:rPr lang="id-ID" sz="2600" b="0" dirty="0">
                          <a:effectLst/>
                          <a:latin typeface="Arial Rounded MT Bold" panose="020F0704030504030204" pitchFamily="34" charset="0"/>
                        </a:rPr>
                        <a:t>	</a:t>
                      </a:r>
                      <a:r>
                        <a:rPr lang="en-ID" sz="2600" b="0" kern="1200" dirty="0" smtClean="0">
                          <a:effectLst/>
                          <a:latin typeface="Arial Rounded MT Bold" panose="020F0704030504030204" pitchFamily="34" charset="0"/>
                        </a:rPr>
                        <a:t>Menganalisis perkiraan untuk menyusun </a:t>
                      </a:r>
                      <a:r>
                        <a:rPr lang="en-ID" sz="2600" b="0" kern="1200" dirty="0" err="1" smtClean="0">
                          <a:effectLst/>
                          <a:latin typeface="Arial Rounded MT Bold" panose="020F0704030504030204" pitchFamily="34" charset="0"/>
                        </a:rPr>
                        <a:t>neraca</a:t>
                      </a:r>
                      <a:r>
                        <a:rPr lang="en-ID" sz="2600" b="0" kern="1200" dirty="0" smtClean="0">
                          <a:effectLst/>
                          <a:latin typeface="Arial Rounded MT Bold" panose="020F0704030504030204" pitchFamily="34" charset="0"/>
                        </a:rPr>
                        <a:t> </a:t>
                      </a:r>
                      <a:r>
                        <a:rPr lang="en-ID" sz="2600" b="0" kern="1200" dirty="0" err="1" smtClean="0">
                          <a:effectLst/>
                          <a:latin typeface="Arial Rounded MT Bold" panose="020F0704030504030204" pitchFamily="34" charset="0"/>
                        </a:rPr>
                        <a:t>lajur</a:t>
                      </a:r>
                      <a:r>
                        <a:rPr lang="en-ID" sz="2600" b="0" kern="1200" dirty="0" smtClean="0">
                          <a:effectLst/>
                          <a:latin typeface="Arial Rounded MT Bold" panose="020F0704030504030204" pitchFamily="34" charset="0"/>
                        </a:rPr>
                        <a:t> sebagai </a:t>
                      </a:r>
                      <a:r>
                        <a:rPr lang="en-ID" sz="2600" b="0" kern="1200" dirty="0" err="1" smtClean="0">
                          <a:effectLst/>
                          <a:latin typeface="Arial Rounded MT Bold" panose="020F0704030504030204" pitchFamily="34" charset="0"/>
                        </a:rPr>
                        <a:t>pembantu</a:t>
                      </a:r>
                      <a:r>
                        <a:rPr lang="en-ID" sz="2600" b="0" kern="1200" dirty="0" smtClean="0">
                          <a:effectLst/>
                          <a:latin typeface="Arial Rounded MT Bold" panose="020F0704030504030204" pitchFamily="34" charset="0"/>
                        </a:rPr>
                        <a:t> dalam membuat laporan keuangan </a:t>
                      </a:r>
                      <a:endParaRPr lang="id-ID" sz="2600" b="0" dirty="0">
                        <a:solidFill>
                          <a:schemeClr val="tx1"/>
                        </a:solidFill>
                        <a:effectLst/>
                        <a:latin typeface="Arial Rounded MT Bold" panose="020F0704030504030204" pitchFamily="34" charset="0"/>
                        <a:ea typeface="Times New Roman"/>
                        <a:cs typeface="Arial" panose="020B0604020202020204" pitchFamily="34" charset="0"/>
                      </a:endParaRPr>
                    </a:p>
                  </a:txBody>
                  <a:tcPr marL="68580" marR="68580" marT="0" marB="0"/>
                </a:tc>
                <a:tc rowSpan="2">
                  <a:txBody>
                    <a:bodyPr/>
                    <a:lstStyle/>
                    <a:p>
                      <a:pPr marL="457200">
                        <a:lnSpc>
                          <a:spcPct val="90000"/>
                        </a:lnSpc>
                        <a:spcBef>
                          <a:spcPts val="600"/>
                        </a:spcBef>
                        <a:spcAft>
                          <a:spcPts val="600"/>
                        </a:spcAft>
                      </a:pPr>
                      <a:r>
                        <a:rPr lang="en-ID" sz="2600" b="0" kern="1200" dirty="0" smtClean="0">
                          <a:effectLst/>
                          <a:latin typeface="Arial Rounded MT Bold" panose="020F0704030504030204" pitchFamily="34" charset="0"/>
                        </a:rPr>
                        <a:t>Menggunakan laporan keuangan pada laporan keuangan organisasi Kepramukaan.</a:t>
                      </a:r>
                      <a:endParaRPr lang="id-ID" sz="2600" b="0" dirty="0">
                        <a:solidFill>
                          <a:schemeClr val="tx1"/>
                        </a:solidFill>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1"/>
                  </a:ext>
                </a:extLst>
              </a:tr>
              <a:tr h="1207698">
                <a:tc>
                  <a:txBody>
                    <a:bodyPr/>
                    <a:lstStyle/>
                    <a:p>
                      <a:pPr marL="854075" indent="-854075" eaLnBrk="0">
                        <a:lnSpc>
                          <a:spcPct val="90000"/>
                        </a:lnSpc>
                        <a:spcBef>
                          <a:spcPts val="600"/>
                        </a:spcBef>
                        <a:spcAft>
                          <a:spcPts val="600"/>
                        </a:spcAft>
                        <a:tabLst>
                          <a:tab pos="3230880" algn="r"/>
                        </a:tabLst>
                      </a:pPr>
                      <a:r>
                        <a:rPr lang="id-ID" sz="2600" b="0" dirty="0" smtClean="0">
                          <a:effectLst/>
                          <a:latin typeface="Arial Rounded MT Bold" panose="020F0704030504030204" pitchFamily="34" charset="0"/>
                        </a:rPr>
                        <a:t>4.</a:t>
                      </a:r>
                      <a:r>
                        <a:rPr lang="en-US" sz="2600" b="0" dirty="0" smtClean="0">
                          <a:effectLst/>
                          <a:latin typeface="Arial Rounded MT Bold" panose="020F0704030504030204" pitchFamily="34" charset="0"/>
                        </a:rPr>
                        <a:t>11</a:t>
                      </a:r>
                      <a:r>
                        <a:rPr lang="id-ID" sz="2600" b="0" dirty="0">
                          <a:effectLst/>
                          <a:latin typeface="Arial Rounded MT Bold" panose="020F0704030504030204" pitchFamily="34" charset="0"/>
                        </a:rPr>
                        <a:t>	</a:t>
                      </a:r>
                      <a:r>
                        <a:rPr lang="en-US" sz="2600" b="0" dirty="0" smtClean="0">
                          <a:effectLst/>
                          <a:latin typeface="Arial Rounded MT Bold" panose="020F0704030504030204" pitchFamily="34" charset="0"/>
                        </a:rPr>
                        <a:t>Menyusun </a:t>
                      </a:r>
                      <a:r>
                        <a:rPr lang="en-ID" sz="2600" b="0" kern="1200" dirty="0" smtClean="0">
                          <a:effectLst/>
                          <a:latin typeface="Arial Rounded MT Bold" panose="020F0704030504030204" pitchFamily="34" charset="0"/>
                        </a:rPr>
                        <a:t>laporan keuangan</a:t>
                      </a:r>
                      <a:endParaRPr lang="id-ID" sz="2600" b="0" dirty="0">
                        <a:solidFill>
                          <a:schemeClr val="tx1"/>
                        </a:solidFill>
                        <a:effectLst/>
                        <a:latin typeface="Arial Rounded MT Bold" panose="020F0704030504030204" pitchFamily="34" charset="0"/>
                        <a:ea typeface="Times New Roman"/>
                        <a:cs typeface="Arial" panose="020B0604020202020204" pitchFamily="34" charset="0"/>
                      </a:endParaRPr>
                    </a:p>
                  </a:txBody>
                  <a:tcPr marL="68580" marR="68580" marT="0" marB="0"/>
                </a:tc>
                <a:tc vMerge="1">
                  <a:txBody>
                    <a:bodyPr/>
                    <a:lstStyle/>
                    <a:p>
                      <a:endParaRPr lang="id-ID"/>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9856553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2" name="Title 1"/>
          <p:cNvSpPr>
            <a:spLocks noGrp="1"/>
          </p:cNvSpPr>
          <p:nvPr>
            <p:ph type="title"/>
          </p:nvPr>
        </p:nvSpPr>
        <p:spPr>
          <a:xfrm>
            <a:off x="7060367" y="535053"/>
            <a:ext cx="3906187" cy="803431"/>
          </a:xfrm>
        </p:spPr>
        <p:txBody>
          <a:bodyPr>
            <a:normAutofit/>
          </a:bodyPr>
          <a:lstStyle/>
          <a:p>
            <a:r>
              <a:rPr lang="id-ID" sz="3200" b="1" dirty="0" smtClean="0">
                <a:latin typeface="Arial Rounded MT Bold" panose="020F0704030504030204" pitchFamily="34" charset="0"/>
                <a:ea typeface="Tahoma" pitchFamily="34" charset="0"/>
                <a:cs typeface="Arial" panose="020B0604020202020204" pitchFamily="34" charset="0"/>
              </a:rPr>
              <a:t>Latihan</a:t>
            </a:r>
            <a:endParaRPr lang="en-US" sz="3200" dirty="0">
              <a:latin typeface="Arial Rounded MT Bold" panose="020F0704030504030204" pitchFamily="34" charset="0"/>
              <a:cs typeface="Arial" panose="020B0604020202020204" pitchFamily="34" charset="0"/>
            </a:endParaRPr>
          </a:p>
        </p:txBody>
      </p:sp>
      <p:sp>
        <p:nvSpPr>
          <p:cNvPr id="14" name="Content Placeholder 2"/>
          <p:cNvSpPr txBox="1">
            <a:spLocks/>
          </p:cNvSpPr>
          <p:nvPr/>
        </p:nvSpPr>
        <p:spPr>
          <a:xfrm>
            <a:off x="1657400" y="1338484"/>
            <a:ext cx="9840057" cy="40740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514350" indent="-514350">
              <a:buFont typeface="+mj-lt"/>
              <a:buAutoNum type="arabicPeriod"/>
            </a:pPr>
            <a:r>
              <a:rPr lang="en-ID" sz="2600" dirty="0" smtClean="0">
                <a:latin typeface="Arial Rounded MT Bold" panose="020F0704030504030204" pitchFamily="34" charset="0"/>
                <a:cs typeface="Arial" panose="020B0604020202020204" pitchFamily="34" charset="0"/>
              </a:rPr>
              <a:t>Buat analisis keterkaitan KI, KD, IPK, </a:t>
            </a:r>
            <a:r>
              <a:rPr lang="id-ID" sz="2600" dirty="0" smtClean="0">
                <a:latin typeface="Arial Rounded MT Bold" panose="020F0704030504030204" pitchFamily="34" charset="0"/>
                <a:cs typeface="Arial" panose="020B0604020202020204" pitchFamily="34" charset="0"/>
              </a:rPr>
              <a:t>Tujuan Pembelajaran</a:t>
            </a:r>
            <a:r>
              <a:rPr lang="en-US" sz="2600" dirty="0" smtClean="0">
                <a:latin typeface="Arial Rounded MT Bold" panose="020F0704030504030204" pitchFamily="34" charset="0"/>
                <a:cs typeface="Arial" panose="020B0604020202020204" pitchFamily="34" charset="0"/>
              </a:rPr>
              <a:t>, dan </a:t>
            </a:r>
            <a:r>
              <a:rPr lang="en-ID" sz="2600" dirty="0" smtClean="0">
                <a:latin typeface="Arial Rounded MT Bold" panose="020F0704030504030204" pitchFamily="34" charset="0"/>
                <a:cs typeface="Arial" panose="020B0604020202020204" pitchFamily="34" charset="0"/>
              </a:rPr>
              <a:t>Materi </a:t>
            </a:r>
            <a:r>
              <a:rPr lang="en-US" sz="2600" dirty="0" smtClean="0">
                <a:latin typeface="Arial Rounded MT Bold" panose="020F0704030504030204" pitchFamily="34" charset="0"/>
                <a:cs typeface="Arial" panose="020B0604020202020204" pitchFamily="34" charset="0"/>
              </a:rPr>
              <a:t>Pembelajaran </a:t>
            </a:r>
            <a:r>
              <a:rPr lang="en-ID" sz="2600" dirty="0" smtClean="0">
                <a:latin typeface="Arial Rounded MT Bold" panose="020F0704030504030204" pitchFamily="34" charset="0"/>
                <a:cs typeface="Arial" panose="020B0604020202020204" pitchFamily="34" charset="0"/>
              </a:rPr>
              <a:t>seperti contoh (Tabel </a:t>
            </a:r>
            <a:r>
              <a:rPr lang="id-ID" sz="2600" dirty="0" smtClean="0">
                <a:latin typeface="Arial Rounded MT Bold" panose="020F0704030504030204" pitchFamily="34" charset="0"/>
                <a:cs typeface="Arial" panose="020B0604020202020204" pitchFamily="34" charset="0"/>
              </a:rPr>
              <a:t>1</a:t>
            </a:r>
            <a:r>
              <a:rPr lang="en-ID" sz="2600" dirty="0" smtClean="0">
                <a:latin typeface="Arial Rounded MT Bold" panose="020F0704030504030204" pitchFamily="34" charset="0"/>
                <a:cs typeface="Arial" panose="020B0604020202020204" pitchFamily="34" charset="0"/>
              </a:rPr>
              <a:t>) dari pasangan KD-3 dan KD-4 </a:t>
            </a:r>
            <a:r>
              <a:rPr lang="id-ID" sz="2600" dirty="0" smtClean="0">
                <a:latin typeface="Arial Rounded MT Bold" panose="020F0704030504030204" pitchFamily="34" charset="0"/>
                <a:cs typeface="Arial" panose="020B0604020202020204" pitchFamily="34" charset="0"/>
              </a:rPr>
              <a:t>sesuai dengan </a:t>
            </a:r>
            <a:r>
              <a:rPr lang="en-US" sz="2600" dirty="0" smtClean="0">
                <a:latin typeface="Arial Rounded MT Bold" panose="020F0704030504030204" pitchFamily="34" charset="0"/>
                <a:cs typeface="Arial" panose="020B0604020202020204" pitchFamily="34" charset="0"/>
              </a:rPr>
              <a:t>Mapel </a:t>
            </a:r>
            <a:r>
              <a:rPr lang="id-ID" sz="2600" dirty="0" smtClean="0">
                <a:latin typeface="Arial Rounded MT Bold" panose="020F0704030504030204" pitchFamily="34" charset="0"/>
                <a:cs typeface="Arial" panose="020B0604020202020204" pitchFamily="34" charset="0"/>
              </a:rPr>
              <a:t>yang diampu</a:t>
            </a:r>
            <a:r>
              <a:rPr lang="en-US" sz="2600" dirty="0" smtClean="0">
                <a:latin typeface="Arial Rounded MT Bold" panose="020F0704030504030204" pitchFamily="34" charset="0"/>
                <a:cs typeface="Arial" panose="020B0604020202020204" pitchFamily="34" charset="0"/>
              </a:rPr>
              <a:t>. Masukan </a:t>
            </a:r>
            <a:r>
              <a:rPr lang="id-ID" sz="2600" dirty="0" smtClean="0">
                <a:latin typeface="Arial Rounded MT Bold" panose="020F0704030504030204" pitchFamily="34" charset="0"/>
                <a:cs typeface="Arial" panose="020B0604020202020204" pitchFamily="34" charset="0"/>
              </a:rPr>
              <a:t>nilai-nilai karakter </a:t>
            </a:r>
            <a:r>
              <a:rPr lang="en-US" sz="2600" dirty="0" smtClean="0">
                <a:latin typeface="Arial Rounded MT Bold" panose="020F0704030504030204" pitchFamily="34" charset="0"/>
                <a:cs typeface="Arial" panose="020B0604020202020204" pitchFamily="34" charset="0"/>
              </a:rPr>
              <a:t>yang dapat dikembangkan</a:t>
            </a:r>
            <a:r>
              <a:rPr lang="en-ID" sz="2600" dirty="0" smtClean="0">
                <a:latin typeface="Arial Rounded MT Bold" panose="020F0704030504030204" pitchFamily="34" charset="0"/>
                <a:cs typeface="Arial" panose="020B0604020202020204" pitchFamily="34" charset="0"/>
              </a:rPr>
              <a:t>.</a:t>
            </a:r>
            <a:endParaRPr lang="en-US" sz="2600" dirty="0" smtClean="0">
              <a:latin typeface="Arial Rounded MT Bold" panose="020F0704030504030204" pitchFamily="34" charset="0"/>
              <a:cs typeface="Arial" panose="020B0604020202020204" pitchFamily="34" charset="0"/>
            </a:endParaRPr>
          </a:p>
          <a:p>
            <a:pPr marL="514350" indent="-514350">
              <a:buFont typeface="+mj-lt"/>
              <a:buAutoNum type="arabicPeriod"/>
            </a:pPr>
            <a:r>
              <a:rPr lang="en-ID" sz="2600" dirty="0" smtClean="0">
                <a:latin typeface="Arial Rounded MT Bold" panose="020F0704030504030204" pitchFamily="34" charset="0"/>
                <a:cs typeface="Arial" panose="020B0604020202020204" pitchFamily="34" charset="0"/>
              </a:rPr>
              <a:t>Buat analisis integrasi materi KD Mapel dengan Mulok/nilai-nilai kontekstual seperti contoh (Tabel </a:t>
            </a:r>
            <a:r>
              <a:rPr lang="id-ID" sz="2600" dirty="0" smtClean="0">
                <a:latin typeface="Arial Rounded MT Bold" panose="020F0704030504030204" pitchFamily="34" charset="0"/>
                <a:cs typeface="Arial" panose="020B0604020202020204" pitchFamily="34" charset="0"/>
              </a:rPr>
              <a:t>2</a:t>
            </a:r>
            <a:r>
              <a:rPr lang="en-US" sz="2600" dirty="0" smtClean="0">
                <a:latin typeface="Arial Rounded MT Bold" panose="020F0704030504030204" pitchFamily="34" charset="0"/>
                <a:cs typeface="Arial" panose="020B0604020202020204" pitchFamily="34" charset="0"/>
              </a:rPr>
              <a:t>) </a:t>
            </a:r>
            <a:r>
              <a:rPr lang="en-ID" sz="2600" dirty="0" smtClean="0">
                <a:latin typeface="Arial Rounded MT Bold" panose="020F0704030504030204" pitchFamily="34" charset="0"/>
                <a:cs typeface="Arial" panose="020B0604020202020204" pitchFamily="34" charset="0"/>
              </a:rPr>
              <a:t>dari pasangan KD-3 dan KD-4 </a:t>
            </a:r>
            <a:r>
              <a:rPr lang="id-ID" sz="2600" dirty="0" smtClean="0">
                <a:latin typeface="Arial Rounded MT Bold" panose="020F0704030504030204" pitchFamily="34" charset="0"/>
                <a:cs typeface="Arial" panose="020B0604020202020204" pitchFamily="34" charset="0"/>
              </a:rPr>
              <a:t>sesuai dengan </a:t>
            </a:r>
            <a:r>
              <a:rPr lang="en-US" sz="2600" dirty="0" smtClean="0">
                <a:latin typeface="Arial Rounded MT Bold" panose="020F0704030504030204" pitchFamily="34" charset="0"/>
                <a:cs typeface="Arial" panose="020B0604020202020204" pitchFamily="34" charset="0"/>
              </a:rPr>
              <a:t>Mapel </a:t>
            </a:r>
            <a:r>
              <a:rPr lang="id-ID" sz="2600" dirty="0" smtClean="0">
                <a:latin typeface="Arial Rounded MT Bold" panose="020F0704030504030204" pitchFamily="34" charset="0"/>
                <a:cs typeface="Arial" panose="020B0604020202020204" pitchFamily="34" charset="0"/>
              </a:rPr>
              <a:t>yang diampu</a:t>
            </a:r>
            <a:r>
              <a:rPr lang="en-US" sz="2600" dirty="0" smtClean="0">
                <a:latin typeface="Arial Rounded MT Bold" panose="020F0704030504030204" pitchFamily="34" charset="0"/>
                <a:cs typeface="Arial" panose="020B0604020202020204" pitchFamily="34" charset="0"/>
              </a:rPr>
              <a:t>.</a:t>
            </a:r>
          </a:p>
          <a:p>
            <a:pPr marL="514350" indent="-514350">
              <a:buFont typeface="+mj-lt"/>
              <a:buAutoNum type="arabicPeriod"/>
            </a:pPr>
            <a:r>
              <a:rPr lang="en-ID" sz="2600" dirty="0" smtClean="0">
                <a:latin typeface="Arial Rounded MT Bold" panose="020F0704030504030204" pitchFamily="34" charset="0"/>
                <a:cs typeface="Arial" panose="020B0604020202020204" pitchFamily="34" charset="0"/>
              </a:rPr>
              <a:t>Buat analisis integrasi materi KD Mapel dengan Ekstrakurikuler Kepramukaan seperti contoh (</a:t>
            </a:r>
            <a:r>
              <a:rPr lang="id-ID" sz="2600" dirty="0" smtClean="0">
                <a:latin typeface="Arial Rounded MT Bold" panose="020F0704030504030204" pitchFamily="34" charset="0"/>
                <a:cs typeface="Arial" panose="020B0604020202020204" pitchFamily="34" charset="0"/>
              </a:rPr>
              <a:t>Tabel 3</a:t>
            </a:r>
            <a:r>
              <a:rPr lang="en-US" sz="2600" dirty="0" smtClean="0">
                <a:latin typeface="Arial Rounded MT Bold" panose="020F0704030504030204" pitchFamily="34" charset="0"/>
                <a:cs typeface="Arial" panose="020B0604020202020204" pitchFamily="34" charset="0"/>
              </a:rPr>
              <a:t>) </a:t>
            </a:r>
            <a:r>
              <a:rPr lang="en-ID" sz="2600" dirty="0" smtClean="0">
                <a:latin typeface="Arial Rounded MT Bold" panose="020F0704030504030204" pitchFamily="34" charset="0"/>
                <a:cs typeface="Arial" panose="020B0604020202020204" pitchFamily="34" charset="0"/>
              </a:rPr>
              <a:t>dari pasangan KD-3 dan KD-4 </a:t>
            </a:r>
            <a:r>
              <a:rPr lang="id-ID" sz="2600" dirty="0" smtClean="0">
                <a:latin typeface="Arial Rounded MT Bold" panose="020F0704030504030204" pitchFamily="34" charset="0"/>
                <a:cs typeface="Arial" panose="020B0604020202020204" pitchFamily="34" charset="0"/>
              </a:rPr>
              <a:t>sesuai dengan mata pelajaran yang diampu</a:t>
            </a:r>
            <a:r>
              <a:rPr lang="en-US" sz="2600" dirty="0" smtClean="0">
                <a:latin typeface="Arial Rounded MT Bold" panose="020F0704030504030204" pitchFamily="34" charset="0"/>
                <a:cs typeface="Arial" panose="020B0604020202020204" pitchFamily="34" charset="0"/>
              </a:rPr>
              <a:t>.</a:t>
            </a:r>
            <a:endParaRPr lang="en-US" sz="26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33475259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4586" y="4264212"/>
            <a:ext cx="9448800" cy="1733176"/>
          </a:xfrm>
        </p:spPr>
        <p:txBody>
          <a:bodyPr>
            <a:noAutofit/>
          </a:bodyPr>
          <a:lstStyle/>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Direktorat Pembinaan Sekolah Menengah Kejuruan</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Direktorat Jenderal Pendidikan Dasar dan Menengah</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Kementerian Pendidikan dan Kebudayaan</a:t>
            </a:r>
            <a:endParaRPr lang="en-US" sz="2400" dirty="0" smtClean="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Tahun 2018</a:t>
            </a:r>
            <a:endParaRPr lang="en-US" sz="2400" dirty="0">
              <a:solidFill>
                <a:schemeClr val="bg1"/>
              </a:solidFill>
              <a:latin typeface="Arial Rounded MT Bold" panose="020F0704030504030204" pitchFamily="34" charset="0"/>
              <a:cs typeface="Arial" panose="020B0604020202020204" pitchFamily="34" charset="0"/>
            </a:endParaRPr>
          </a:p>
        </p:txBody>
      </p:sp>
      <p:sp>
        <p:nvSpPr>
          <p:cNvPr id="5" name="TextBox 4"/>
          <p:cNvSpPr txBox="1"/>
          <p:nvPr/>
        </p:nvSpPr>
        <p:spPr>
          <a:xfrm>
            <a:off x="2639616" y="2300679"/>
            <a:ext cx="8784976" cy="1200329"/>
          </a:xfrm>
          <a:prstGeom prst="rect">
            <a:avLst/>
          </a:prstGeom>
          <a:noFill/>
        </p:spPr>
        <p:txBody>
          <a:bodyPr wrap="square" rtlCol="0">
            <a:spAutoFit/>
          </a:bodyPr>
          <a:lstStyle/>
          <a:p>
            <a:pPr algn="ctr" defTabSz="914400"/>
            <a:r>
              <a:rPr lang="id-ID" sz="7200" b="1" dirty="0" smtClean="0">
                <a:solidFill>
                  <a:srgbClr val="FFFF00"/>
                </a:solidFill>
                <a:latin typeface="Bradley Hand ITC" panose="03070402050302030203" pitchFamily="66" charset="0"/>
              </a:rPr>
              <a:t>TERIMA KASIH</a:t>
            </a:r>
            <a:endParaRPr lang="id-ID" sz="7200" b="1" dirty="0">
              <a:solidFill>
                <a:srgbClr val="FFFF00"/>
              </a:solidFill>
              <a:latin typeface="Bradley Hand ITC" panose="03070402050302030203" pitchFamily="66" charset="0"/>
            </a:endParaRPr>
          </a:p>
        </p:txBody>
      </p:sp>
    </p:spTree>
    <p:extLst>
      <p:ext uri="{BB962C8B-B14F-4D97-AF65-F5344CB8AC3E}">
        <p14:creationId xmlns:p14="http://schemas.microsoft.com/office/powerpoint/2010/main" val="1271524931"/>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32" name="Content Placeholder 2"/>
          <p:cNvSpPr txBox="1">
            <a:spLocks/>
          </p:cNvSpPr>
          <p:nvPr/>
        </p:nvSpPr>
        <p:spPr>
          <a:xfrm>
            <a:off x="2142194" y="2423735"/>
            <a:ext cx="8946720" cy="21849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r">
              <a:buFont typeface="Arial" panose="020B0604020202020204" pitchFamily="34" charset="0"/>
              <a:buNone/>
            </a:pPr>
            <a:r>
              <a:rPr lang="id-ID" sz="3600" b="1" dirty="0" smtClean="0">
                <a:latin typeface="Arial Rounded MT Bold" panose="020F0704030504030204" pitchFamily="34" charset="0"/>
                <a:cs typeface="Arial" panose="020B0604020202020204" pitchFamily="34" charset="0"/>
              </a:rPr>
              <a:t>ANALISIS MATERI PEMBELAJARAN</a:t>
            </a:r>
            <a:r>
              <a:rPr lang="en-US" sz="3600" b="1" dirty="0" smtClean="0">
                <a:latin typeface="Arial Rounded MT Bold" panose="020F0704030504030204" pitchFamily="34" charset="0"/>
                <a:cs typeface="Arial" panose="020B0604020202020204" pitchFamily="34" charset="0"/>
              </a:rPr>
              <a:t>:</a:t>
            </a:r>
          </a:p>
          <a:p>
            <a:pPr marL="0" indent="0" algn="r">
              <a:buFont typeface="Arial" panose="020B0604020202020204" pitchFamily="34" charset="0"/>
              <a:buNone/>
            </a:pPr>
            <a:r>
              <a:rPr lang="en-US" sz="3200" b="1" dirty="0" smtClean="0">
                <a:solidFill>
                  <a:schemeClr val="tx2">
                    <a:lumMod val="50000"/>
                  </a:schemeClr>
                </a:solidFill>
                <a:latin typeface="Arial Rounded MT Bold" panose="020F0704030504030204" pitchFamily="34" charset="0"/>
                <a:cs typeface="Arial" panose="020B0604020202020204" pitchFamily="34" charset="0"/>
              </a:rPr>
              <a:t>K</a:t>
            </a:r>
            <a:r>
              <a:rPr lang="id-ID" sz="3200" b="1" dirty="0" smtClean="0">
                <a:solidFill>
                  <a:schemeClr val="tx2">
                    <a:lumMod val="50000"/>
                  </a:schemeClr>
                </a:solidFill>
                <a:latin typeface="Arial Rounded MT Bold" panose="020F0704030504030204" pitchFamily="34" charset="0"/>
                <a:cs typeface="Arial" panose="020B0604020202020204" pitchFamily="34" charset="0"/>
              </a:rPr>
              <a:t>eterkaitan KD, </a:t>
            </a:r>
            <a:r>
              <a:rPr lang="en-US" sz="3200" b="1" dirty="0" smtClean="0">
                <a:solidFill>
                  <a:schemeClr val="tx2">
                    <a:lumMod val="50000"/>
                  </a:schemeClr>
                </a:solidFill>
                <a:latin typeface="Arial Rounded MT Bold" panose="020F0704030504030204" pitchFamily="34" charset="0"/>
                <a:cs typeface="Arial" panose="020B0604020202020204" pitchFamily="34" charset="0"/>
              </a:rPr>
              <a:t>I</a:t>
            </a:r>
            <a:r>
              <a:rPr lang="id-ID" sz="3200" b="1" dirty="0" smtClean="0">
                <a:solidFill>
                  <a:schemeClr val="tx2">
                    <a:lumMod val="50000"/>
                  </a:schemeClr>
                </a:solidFill>
                <a:latin typeface="Arial Rounded MT Bold" panose="020F0704030504030204" pitchFamily="34" charset="0"/>
                <a:cs typeface="Arial" panose="020B0604020202020204" pitchFamily="34" charset="0"/>
              </a:rPr>
              <a:t>ndikator </a:t>
            </a:r>
            <a:r>
              <a:rPr lang="en-US" sz="3200" b="1" dirty="0" smtClean="0">
                <a:solidFill>
                  <a:schemeClr val="tx2">
                    <a:lumMod val="50000"/>
                  </a:schemeClr>
                </a:solidFill>
                <a:latin typeface="Arial Rounded MT Bold" panose="020F0704030504030204" pitchFamily="34" charset="0"/>
                <a:cs typeface="Arial" panose="020B0604020202020204" pitchFamily="34" charset="0"/>
              </a:rPr>
              <a:t>, Tujuan </a:t>
            </a:r>
            <a:r>
              <a:rPr lang="id-ID" sz="3200" b="1" dirty="0" smtClean="0">
                <a:solidFill>
                  <a:schemeClr val="tx2">
                    <a:lumMod val="50000"/>
                  </a:schemeClr>
                </a:solidFill>
                <a:latin typeface="Arial Rounded MT Bold" panose="020F0704030504030204" pitchFamily="34" charset="0"/>
                <a:cs typeface="Arial" panose="020B0604020202020204" pitchFamily="34" charset="0"/>
              </a:rPr>
              <a:t>dan </a:t>
            </a:r>
            <a:r>
              <a:rPr lang="en-US" sz="3200" b="1" dirty="0" smtClean="0">
                <a:solidFill>
                  <a:schemeClr val="tx2">
                    <a:lumMod val="50000"/>
                  </a:schemeClr>
                </a:solidFill>
                <a:latin typeface="Arial Rounded MT Bold" panose="020F0704030504030204" pitchFamily="34" charset="0"/>
                <a:cs typeface="Arial" panose="020B0604020202020204" pitchFamily="34" charset="0"/>
              </a:rPr>
              <a:t>M</a:t>
            </a:r>
            <a:r>
              <a:rPr lang="id-ID" sz="3200" b="1" dirty="0" smtClean="0">
                <a:solidFill>
                  <a:schemeClr val="tx2">
                    <a:lumMod val="50000"/>
                  </a:schemeClr>
                </a:solidFill>
                <a:latin typeface="Arial Rounded MT Bold" panose="020F0704030504030204" pitchFamily="34" charset="0"/>
                <a:cs typeface="Arial" panose="020B0604020202020204" pitchFamily="34" charset="0"/>
              </a:rPr>
              <a:t>ateri</a:t>
            </a:r>
            <a:r>
              <a:rPr lang="en-US" sz="3200" b="1" dirty="0" smtClean="0">
                <a:solidFill>
                  <a:schemeClr val="tx2">
                    <a:lumMod val="50000"/>
                  </a:schemeClr>
                </a:solidFill>
                <a:latin typeface="Arial Rounded MT Bold" panose="020F0704030504030204" pitchFamily="34" charset="0"/>
                <a:cs typeface="Arial" panose="020B0604020202020204" pitchFamily="34" charset="0"/>
              </a:rPr>
              <a:t> Pembelajaran</a:t>
            </a:r>
            <a:endParaRPr lang="id-ID" sz="3200" b="1" dirty="0" smtClean="0">
              <a:solidFill>
                <a:schemeClr val="tx2">
                  <a:lumMod val="50000"/>
                </a:schemeClr>
              </a:solidFill>
              <a:latin typeface="Arial Rounded MT Bold" panose="020F0704030504030204" pitchFamily="34" charset="0"/>
              <a:cs typeface="Arial" panose="020B0604020202020204" pitchFamily="34" charset="0"/>
            </a:endParaRPr>
          </a:p>
          <a:p>
            <a:pPr marL="0" indent="0" algn="r">
              <a:buFont typeface="Arial" panose="020B0604020202020204" pitchFamily="34" charset="0"/>
              <a:buNone/>
            </a:pPr>
            <a:endParaRPr lang="en-US" sz="32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23049448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6" name="Title 1"/>
          <p:cNvSpPr>
            <a:spLocks noGrp="1"/>
          </p:cNvSpPr>
          <p:nvPr>
            <p:ph type="title"/>
          </p:nvPr>
        </p:nvSpPr>
        <p:spPr>
          <a:xfrm>
            <a:off x="5950857" y="566135"/>
            <a:ext cx="4989286" cy="1064427"/>
          </a:xfrm>
        </p:spPr>
        <p:txBody>
          <a:bodyPr>
            <a:normAutofit/>
          </a:bodyPr>
          <a:lstStyle/>
          <a:p>
            <a:r>
              <a:rPr lang="en-US" sz="3600" b="1" cap="none" dirty="0" smtClean="0">
                <a:latin typeface="Arial Rounded MT Bold" panose="020F0704030504030204" pitchFamily="34" charset="0"/>
                <a:cs typeface="Arial" panose="020B0604020202020204" pitchFamily="34" charset="0"/>
              </a:rPr>
              <a:t>T</a:t>
            </a:r>
            <a:r>
              <a:rPr lang="id-ID" sz="3600" b="1" cap="none" dirty="0" smtClean="0">
                <a:latin typeface="Arial Rounded MT Bold" panose="020F0704030504030204" pitchFamily="34" charset="0"/>
                <a:cs typeface="Arial" panose="020B0604020202020204" pitchFamily="34" charset="0"/>
              </a:rPr>
              <a:t>ujuan </a:t>
            </a:r>
            <a:r>
              <a:rPr lang="en-US" sz="3600" b="1" cap="none" dirty="0" smtClean="0">
                <a:latin typeface="Arial Rounded MT Bold" panose="020F0704030504030204" pitchFamily="34" charset="0"/>
                <a:cs typeface="Arial" panose="020B0604020202020204" pitchFamily="34" charset="0"/>
              </a:rPr>
              <a:t>Sesi B2.2</a:t>
            </a:r>
            <a:endParaRPr lang="en-US" sz="3600" cap="none" dirty="0">
              <a:latin typeface="Arial Rounded MT Bold" panose="020F0704030504030204" pitchFamily="34" charset="0"/>
            </a:endParaRPr>
          </a:p>
        </p:txBody>
      </p:sp>
      <p:sp>
        <p:nvSpPr>
          <p:cNvPr id="7" name="Content Placeholder 2"/>
          <p:cNvSpPr txBox="1">
            <a:spLocks/>
          </p:cNvSpPr>
          <p:nvPr/>
        </p:nvSpPr>
        <p:spPr>
          <a:xfrm>
            <a:off x="1491914" y="1625829"/>
            <a:ext cx="10206790" cy="454274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80000"/>
              </a:lnSpc>
              <a:spcBef>
                <a:spcPts val="600"/>
              </a:spcBef>
              <a:buFont typeface="Arial" panose="020B0604020202020204" pitchFamily="34" charset="0"/>
              <a:buNone/>
            </a:pPr>
            <a:r>
              <a:rPr lang="id-ID" sz="2800" dirty="0" smtClean="0">
                <a:latin typeface="Arial Rounded MT Bold" panose="020F0704030504030204" pitchFamily="34" charset="0"/>
                <a:cs typeface="Arial" panose="020B0604020202020204" pitchFamily="34" charset="0"/>
              </a:rPr>
              <a:t>Peserta mampu</a:t>
            </a:r>
            <a:r>
              <a:rPr lang="en-US" sz="2800" dirty="0" smtClean="0">
                <a:latin typeface="Arial Rounded MT Bold" panose="020F0704030504030204" pitchFamily="34" charset="0"/>
                <a:cs typeface="Arial" panose="020B0604020202020204" pitchFamily="34" charset="0"/>
              </a:rPr>
              <a:t>:</a:t>
            </a:r>
          </a:p>
          <a:p>
            <a:pPr marL="514350" indent="-514350">
              <a:lnSpc>
                <a:spcPct val="80000"/>
              </a:lnSpc>
              <a:spcBef>
                <a:spcPts val="900"/>
              </a:spcBef>
              <a:buFont typeface="Arial" panose="020B0604020202020204" pitchFamily="34" charset="0"/>
              <a:buAutoNum type="arabicPeriod"/>
            </a:pPr>
            <a:r>
              <a:rPr lang="en-US" sz="2800" dirty="0" smtClean="0">
                <a:latin typeface="Arial Rounded MT Bold" panose="020F0704030504030204" pitchFamily="34" charset="0"/>
                <a:cs typeface="Arial" panose="020B0604020202020204" pitchFamily="34" charset="0"/>
              </a:rPr>
              <a:t>Menentukan m</a:t>
            </a:r>
            <a:r>
              <a:rPr lang="id-ID" sz="2800" dirty="0" smtClean="0">
                <a:latin typeface="Arial Rounded MT Bold" panose="020F0704030504030204" pitchFamily="34" charset="0"/>
                <a:cs typeface="Arial" panose="020B0604020202020204" pitchFamily="34" charset="0"/>
              </a:rPr>
              <a:t>ateri </a:t>
            </a:r>
            <a:r>
              <a:rPr lang="en-US" sz="2800" dirty="0" smtClean="0">
                <a:latin typeface="Arial Rounded MT Bold" panose="020F0704030504030204" pitchFamily="34" charset="0"/>
                <a:cs typeface="Arial" panose="020B0604020202020204" pitchFamily="34" charset="0"/>
              </a:rPr>
              <a:t>p</a:t>
            </a:r>
            <a:r>
              <a:rPr lang="id-ID" sz="2800" dirty="0" smtClean="0">
                <a:latin typeface="Arial Rounded MT Bold" panose="020F0704030504030204" pitchFamily="34" charset="0"/>
                <a:cs typeface="Arial" panose="020B0604020202020204" pitchFamily="34" charset="0"/>
              </a:rPr>
              <a:t>embelajaran </a:t>
            </a:r>
            <a:r>
              <a:rPr lang="en-US" sz="2800" dirty="0" smtClean="0">
                <a:latin typeface="Arial Rounded MT Bold" panose="020F0704030504030204" pitchFamily="34" charset="0"/>
                <a:cs typeface="Arial" panose="020B0604020202020204" pitchFamily="34" charset="0"/>
              </a:rPr>
              <a:t>berdasarkan silabus, buku teks, dan atau hasil analisis KD.</a:t>
            </a:r>
          </a:p>
          <a:p>
            <a:pPr marL="514350" indent="-514350">
              <a:lnSpc>
                <a:spcPct val="80000"/>
              </a:lnSpc>
              <a:spcBef>
                <a:spcPts val="900"/>
              </a:spcBef>
              <a:buFont typeface="Arial" panose="020B0604020202020204" pitchFamily="34" charset="0"/>
              <a:buAutoNum type="arabicPeriod"/>
            </a:pPr>
            <a:r>
              <a:rPr lang="id-ID" sz="2800" dirty="0" smtClean="0">
                <a:latin typeface="Arial Rounded MT Bold" panose="020F0704030504030204" pitchFamily="34" charset="0"/>
                <a:cs typeface="Arial" panose="020B0604020202020204" pitchFamily="34" charset="0"/>
              </a:rPr>
              <a:t>Menganalisis keterkaitan KD</a:t>
            </a:r>
            <a:r>
              <a:rPr lang="en-US" sz="2800" dirty="0" smtClean="0">
                <a:latin typeface="Arial Rounded MT Bold" panose="020F0704030504030204" pitchFamily="34" charset="0"/>
                <a:cs typeface="Arial" panose="020B0604020202020204" pitchFamily="34" charset="0"/>
              </a:rPr>
              <a:t> dan </a:t>
            </a:r>
            <a:r>
              <a:rPr lang="en-US" sz="2800" i="1" dirty="0" smtClean="0">
                <a:solidFill>
                  <a:srgbClr val="FFFF00"/>
                </a:solidFill>
                <a:latin typeface="Arial Rounded MT Bold" panose="020F0704030504030204" pitchFamily="34" charset="0"/>
                <a:cs typeface="Arial" panose="020B0604020202020204" pitchFamily="34" charset="0"/>
              </a:rPr>
              <a:t>I</a:t>
            </a:r>
            <a:r>
              <a:rPr lang="id-ID" sz="2800" i="1" dirty="0" smtClean="0">
                <a:solidFill>
                  <a:srgbClr val="FFFF00"/>
                </a:solidFill>
                <a:latin typeface="Arial Rounded MT Bold" panose="020F0704030504030204" pitchFamily="34" charset="0"/>
                <a:cs typeface="Arial" panose="020B0604020202020204" pitchFamily="34" charset="0"/>
              </a:rPr>
              <a:t>ndikator </a:t>
            </a:r>
            <a:r>
              <a:rPr lang="en-US" sz="2800" i="1" dirty="0" smtClean="0">
                <a:solidFill>
                  <a:srgbClr val="FFFF00"/>
                </a:solidFill>
                <a:latin typeface="Arial Rounded MT Bold" panose="020F0704030504030204" pitchFamily="34" charset="0"/>
                <a:cs typeface="Arial" panose="020B0604020202020204" pitchFamily="34" charset="0"/>
              </a:rPr>
              <a:t>Pencapaian Kompetensi.</a:t>
            </a:r>
          </a:p>
          <a:p>
            <a:pPr marL="514350" indent="-514350">
              <a:lnSpc>
                <a:spcPct val="80000"/>
              </a:lnSpc>
              <a:spcBef>
                <a:spcPts val="900"/>
              </a:spcBef>
              <a:buFont typeface="+mj-lt"/>
              <a:buAutoNum type="arabicPeriod"/>
            </a:pPr>
            <a:r>
              <a:rPr lang="id-ID" sz="2800" dirty="0" smtClean="0">
                <a:latin typeface="Arial Rounded MT Bold" panose="020F0704030504030204" pitchFamily="34" charset="0"/>
                <a:cs typeface="Arial" panose="020B0604020202020204" pitchFamily="34" charset="0"/>
              </a:rPr>
              <a:t>Menganalisis keterkaitan KD</a:t>
            </a:r>
            <a:r>
              <a:rPr lang="en-US" sz="2800" dirty="0" smtClean="0">
                <a:latin typeface="Arial Rounded MT Bold" panose="020F0704030504030204" pitchFamily="34" charset="0"/>
                <a:cs typeface="Arial" panose="020B0604020202020204" pitchFamily="34" charset="0"/>
              </a:rPr>
              <a:t> dengan Tujuan Pembelajaran yang memuat nilai-nilai karakter.</a:t>
            </a:r>
          </a:p>
          <a:p>
            <a:pPr marL="514350" indent="-514350">
              <a:lnSpc>
                <a:spcPct val="80000"/>
              </a:lnSpc>
              <a:spcBef>
                <a:spcPts val="900"/>
              </a:spcBef>
              <a:buFont typeface="+mj-lt"/>
              <a:buAutoNum type="arabicPeriod"/>
            </a:pPr>
            <a:r>
              <a:rPr lang="id-ID" sz="2800" dirty="0" smtClean="0">
                <a:latin typeface="Arial Rounded MT Bold" panose="020F0704030504030204" pitchFamily="34" charset="0"/>
                <a:cs typeface="Arial" panose="020B0604020202020204" pitchFamily="34" charset="0"/>
              </a:rPr>
              <a:t>Menganalisis integrasi muatan lokal </a:t>
            </a:r>
            <a:r>
              <a:rPr lang="en-US" sz="2800" dirty="0" smtClean="0">
                <a:latin typeface="Arial Rounded MT Bold" panose="020F0704030504030204" pitchFamily="34" charset="0"/>
                <a:cs typeface="Arial" panose="020B0604020202020204" pitchFamily="34" charset="0"/>
              </a:rPr>
              <a:t>pada </a:t>
            </a:r>
            <a:r>
              <a:rPr lang="id-ID" sz="2800" dirty="0" smtClean="0">
                <a:latin typeface="Arial Rounded MT Bold" panose="020F0704030504030204" pitchFamily="34" charset="0"/>
                <a:cs typeface="Arial" panose="020B0604020202020204" pitchFamily="34" charset="0"/>
              </a:rPr>
              <a:t>materi mata pelajaran dan </a:t>
            </a:r>
            <a:r>
              <a:rPr lang="en-US" sz="2800" dirty="0" smtClean="0">
                <a:latin typeface="Arial Rounded MT Bold" panose="020F0704030504030204" pitchFamily="34" charset="0"/>
                <a:cs typeface="Arial" panose="020B0604020202020204" pitchFamily="34" charset="0"/>
              </a:rPr>
              <a:t>materi mata pelajaran pada </a:t>
            </a:r>
            <a:r>
              <a:rPr lang="id-ID" sz="2800" dirty="0" smtClean="0">
                <a:latin typeface="Arial Rounded MT Bold" panose="020F0704030504030204" pitchFamily="34" charset="0"/>
                <a:cs typeface="Arial" panose="020B0604020202020204" pitchFamily="34" charset="0"/>
              </a:rPr>
              <a:t>ekstrakurikuler kepramukaan</a:t>
            </a:r>
            <a:r>
              <a:rPr lang="en-US" sz="2800" dirty="0" smtClean="0">
                <a:latin typeface="Arial Rounded MT Bold" panose="020F0704030504030204" pitchFamily="34" charset="0"/>
                <a:cs typeface="Arial" panose="020B0604020202020204" pitchFamily="34" charset="0"/>
              </a:rPr>
              <a:t> sesuai dengan karakteristik materi pembelajaran.</a:t>
            </a:r>
            <a:endParaRPr lang="id-ID" sz="2800" dirty="0" smtClean="0">
              <a:latin typeface="Arial Rounded MT Bold" panose="020F0704030504030204" pitchFamily="34" charset="0"/>
              <a:cs typeface="Arial" panose="020B0604020202020204" pitchFamily="34" charset="0"/>
            </a:endParaRPr>
          </a:p>
          <a:p>
            <a:pPr marL="0" indent="0">
              <a:lnSpc>
                <a:spcPct val="80000"/>
              </a:lnSpc>
              <a:spcBef>
                <a:spcPts val="600"/>
              </a:spcBef>
              <a:buFont typeface="Arial" panose="020B0604020202020204" pitchFamily="34" charset="0"/>
              <a:buNone/>
            </a:pP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102514043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1" name="Title 1"/>
          <p:cNvSpPr>
            <a:spLocks noGrp="1"/>
          </p:cNvSpPr>
          <p:nvPr>
            <p:ph type="title"/>
          </p:nvPr>
        </p:nvSpPr>
        <p:spPr>
          <a:xfrm>
            <a:off x="4496669" y="695312"/>
            <a:ext cx="7064829" cy="652089"/>
          </a:xfrm>
        </p:spPr>
        <p:txBody>
          <a:bodyPr>
            <a:normAutofit/>
          </a:bodyPr>
          <a:lstStyle/>
          <a:p>
            <a:r>
              <a:rPr lang="id-ID" sz="3600" b="1" dirty="0">
                <a:latin typeface="Arial Rounded MT Bold" panose="020F0704030504030204" pitchFamily="34" charset="0"/>
                <a:cs typeface="Arial" panose="020B0604020202020204" pitchFamily="34" charset="0"/>
              </a:rPr>
              <a:t>ALUR </a:t>
            </a:r>
            <a:r>
              <a:rPr lang="id-ID" sz="3600" b="1" dirty="0" smtClean="0">
                <a:latin typeface="Arial Rounded MT Bold" panose="020F0704030504030204" pitchFamily="34" charset="0"/>
                <a:cs typeface="Arial" panose="020B0604020202020204" pitchFamily="34" charset="0"/>
              </a:rPr>
              <a:t>PEMBELAJARAN</a:t>
            </a:r>
            <a:endParaRPr lang="en-US" sz="3600" dirty="0">
              <a:latin typeface="Arial Rounded MT Bold" panose="020F0704030504030204" pitchFamily="34" charset="0"/>
            </a:endParaRPr>
          </a:p>
        </p:txBody>
      </p:sp>
      <p:sp>
        <p:nvSpPr>
          <p:cNvPr id="12" name="Flowchart: Punched Tape 11"/>
          <p:cNvSpPr/>
          <p:nvPr/>
        </p:nvSpPr>
        <p:spPr>
          <a:xfrm>
            <a:off x="817433" y="1818430"/>
            <a:ext cx="1788610" cy="2103120"/>
          </a:xfrm>
          <a:prstGeom prst="flowChartPunchedTap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a:solidFill>
                  <a:schemeClr val="bg1"/>
                </a:solidFill>
                <a:latin typeface="Arial Rounded MT Bold" panose="020F0704030504030204" pitchFamily="34" charset="0"/>
                <a:cs typeface="Arial" panose="020B0604020202020204" pitchFamily="34" charset="0"/>
              </a:rPr>
              <a:t>TUJUAN </a:t>
            </a:r>
            <a:r>
              <a:rPr lang="id-ID" sz="1600" dirty="0" smtClean="0">
                <a:solidFill>
                  <a:schemeClr val="bg1"/>
                </a:solidFill>
                <a:latin typeface="Arial Rounded MT Bold" panose="020F0704030504030204" pitchFamily="34" charset="0"/>
                <a:cs typeface="Arial" panose="020B0604020202020204" pitchFamily="34" charset="0"/>
              </a:rPr>
              <a:t>SESI</a:t>
            </a:r>
            <a:r>
              <a:rPr lang="en-US" sz="1600" dirty="0" smtClean="0">
                <a:solidFill>
                  <a:schemeClr val="bg1"/>
                </a:solidFill>
                <a:latin typeface="Arial Rounded MT Bold" panose="020F0704030504030204" pitchFamily="34" charset="0"/>
                <a:cs typeface="Arial" panose="020B0604020202020204" pitchFamily="34" charset="0"/>
              </a:rPr>
              <a:t> B2.2</a:t>
            </a:r>
            <a:endParaRPr lang="en-US" sz="1600" dirty="0">
              <a:solidFill>
                <a:schemeClr val="bg1"/>
              </a:solidFill>
              <a:latin typeface="Arial Rounded MT Bold" panose="020F0704030504030204" pitchFamily="34" charset="0"/>
              <a:cs typeface="Arial" panose="020B0604020202020204" pitchFamily="34" charset="0"/>
            </a:endParaRPr>
          </a:p>
          <a:p>
            <a:r>
              <a:rPr lang="id-ID" sz="1600" dirty="0" smtClean="0">
                <a:solidFill>
                  <a:schemeClr val="bg1"/>
                </a:solidFill>
                <a:latin typeface="Arial Rounded MT Bold" panose="020F0704030504030204" pitchFamily="34" charset="0"/>
                <a:cs typeface="Arial" panose="020B0604020202020204" pitchFamily="34" charset="0"/>
              </a:rPr>
              <a:t>(Fasilitator 10</a:t>
            </a:r>
            <a:r>
              <a:rPr lang="id-ID" sz="1600" dirty="0">
                <a:solidFill>
                  <a:schemeClr val="bg1"/>
                </a:solidFill>
                <a:latin typeface="Arial Rounded MT Bold" panose="020F0704030504030204" pitchFamily="34" charset="0"/>
                <a:cs typeface="Arial" panose="020B0604020202020204" pitchFamily="34" charset="0"/>
              </a:rPr>
              <a:t>’)</a:t>
            </a:r>
          </a:p>
        </p:txBody>
      </p:sp>
      <p:sp>
        <p:nvSpPr>
          <p:cNvPr id="13" name="Flowchart: Punched Tape 12"/>
          <p:cNvSpPr/>
          <p:nvPr/>
        </p:nvSpPr>
        <p:spPr>
          <a:xfrm>
            <a:off x="2960760" y="1804951"/>
            <a:ext cx="2552546" cy="2103120"/>
          </a:xfrm>
          <a:prstGeom prst="flowChartPunchedTa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bg1"/>
                </a:solidFill>
                <a:latin typeface="Arial Rounded MT Bold" panose="020F0704030504030204" pitchFamily="34" charset="0"/>
                <a:cs typeface="Arial" panose="020B0604020202020204" pitchFamily="34" charset="0"/>
              </a:rPr>
              <a:t>MEMBACA </a:t>
            </a:r>
            <a:r>
              <a:rPr lang="id-ID" sz="1600" dirty="0" smtClean="0">
                <a:solidFill>
                  <a:schemeClr val="bg1"/>
                </a:solidFill>
                <a:latin typeface="Arial Rounded MT Bold" panose="020F0704030504030204" pitchFamily="34" charset="0"/>
                <a:cs typeface="Arial" panose="020B0604020202020204" pitchFamily="34" charset="0"/>
              </a:rPr>
              <a:t>INFORMASI</a:t>
            </a:r>
            <a:r>
              <a:rPr lang="en-US" sz="1600" dirty="0" smtClean="0">
                <a:solidFill>
                  <a:schemeClr val="bg1"/>
                </a:solidFill>
                <a:latin typeface="Arial Rounded MT Bold" panose="020F0704030504030204" pitchFamily="34" charset="0"/>
                <a:cs typeface="Arial" panose="020B0604020202020204" pitchFamily="34" charset="0"/>
              </a:rPr>
              <a:t>; Memahami Materi, IPK dan TP</a:t>
            </a:r>
            <a:endParaRPr lang="id-ID" sz="1600" dirty="0">
              <a:solidFill>
                <a:schemeClr val="bg1"/>
              </a:solidFill>
              <a:latin typeface="Arial Rounded MT Bold" panose="020F0704030504030204" pitchFamily="34" charset="0"/>
              <a:cs typeface="Arial" panose="020B0604020202020204" pitchFamily="34" charset="0"/>
            </a:endParaRPr>
          </a:p>
          <a:p>
            <a:pPr algn="ctr"/>
            <a:r>
              <a:rPr lang="id-ID" sz="1600" dirty="0" smtClean="0">
                <a:solidFill>
                  <a:schemeClr val="bg1"/>
                </a:solidFill>
                <a:latin typeface="Arial Rounded MT Bold" panose="020F0704030504030204" pitchFamily="34" charset="0"/>
                <a:cs typeface="Arial" panose="020B0604020202020204" pitchFamily="34" charset="0"/>
              </a:rPr>
              <a:t>(Individu </a:t>
            </a:r>
            <a:r>
              <a:rPr lang="en-US" sz="1600" dirty="0" smtClean="0">
                <a:solidFill>
                  <a:schemeClr val="bg1"/>
                </a:solidFill>
                <a:latin typeface="Arial Rounded MT Bold" panose="020F0704030504030204" pitchFamily="34" charset="0"/>
                <a:cs typeface="Arial" panose="020B0604020202020204" pitchFamily="34" charset="0"/>
              </a:rPr>
              <a:t>2</a:t>
            </a:r>
            <a:r>
              <a:rPr lang="id-ID" sz="1600" dirty="0" smtClean="0">
                <a:solidFill>
                  <a:schemeClr val="bg1"/>
                </a:solidFill>
                <a:latin typeface="Arial Rounded MT Bold" panose="020F0704030504030204" pitchFamily="34" charset="0"/>
                <a:cs typeface="Arial" panose="020B0604020202020204" pitchFamily="34" charset="0"/>
              </a:rPr>
              <a:t>0</a:t>
            </a:r>
            <a:r>
              <a:rPr lang="id-ID" sz="1600" dirty="0">
                <a:solidFill>
                  <a:schemeClr val="bg1"/>
                </a:solidFill>
                <a:latin typeface="Arial Rounded MT Bold" panose="020F0704030504030204" pitchFamily="34" charset="0"/>
                <a:cs typeface="Arial" panose="020B0604020202020204" pitchFamily="34" charset="0"/>
              </a:rPr>
              <a:t>’)</a:t>
            </a:r>
          </a:p>
        </p:txBody>
      </p:sp>
      <p:sp>
        <p:nvSpPr>
          <p:cNvPr id="14" name="Flowchart: Punched Tape 13"/>
          <p:cNvSpPr/>
          <p:nvPr/>
        </p:nvSpPr>
        <p:spPr>
          <a:xfrm>
            <a:off x="8727847" y="1788656"/>
            <a:ext cx="3082457" cy="2103120"/>
          </a:xfrm>
          <a:prstGeom prst="flowChartPunchedTap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smtClean="0">
              <a:solidFill>
                <a:schemeClr val="bg1"/>
              </a:solidFill>
              <a:latin typeface="Arial Rounded MT Bold" panose="020F0704030504030204" pitchFamily="34" charset="0"/>
              <a:cs typeface="Arial" panose="020B0604020202020204" pitchFamily="34" charset="0"/>
            </a:endParaRPr>
          </a:p>
          <a:p>
            <a:pPr algn="ctr"/>
            <a:r>
              <a:rPr lang="id-ID" sz="1600" dirty="0" smtClean="0">
                <a:solidFill>
                  <a:schemeClr val="bg1"/>
                </a:solidFill>
                <a:latin typeface="Arial Rounded MT Bold" panose="020F0704030504030204" pitchFamily="34" charset="0"/>
                <a:cs typeface="Arial" panose="020B0604020202020204" pitchFamily="34" charset="0"/>
              </a:rPr>
              <a:t>ANALISIS KE</a:t>
            </a:r>
            <a:r>
              <a:rPr lang="en-US" sz="1600" dirty="0" smtClean="0">
                <a:solidFill>
                  <a:schemeClr val="bg1"/>
                </a:solidFill>
                <a:latin typeface="Arial Rounded MT Bold" panose="020F0704030504030204" pitchFamily="34" charset="0"/>
                <a:cs typeface="Arial" panose="020B0604020202020204" pitchFamily="34" charset="0"/>
              </a:rPr>
              <a:t>TERKAITAN KD dengan IPK, IPK Pengetahuan dan IPK Keterampilan</a:t>
            </a:r>
          </a:p>
          <a:p>
            <a:pPr algn="ctr"/>
            <a:r>
              <a:rPr lang="id-ID" dirty="0" smtClean="0">
                <a:solidFill>
                  <a:schemeClr val="bg1"/>
                </a:solidFill>
                <a:latin typeface="Arial Rounded MT Bold" panose="020F0704030504030204" pitchFamily="34" charset="0"/>
                <a:cs typeface="Arial" panose="020B0604020202020204" pitchFamily="34" charset="0"/>
              </a:rPr>
              <a:t>(Individu</a:t>
            </a:r>
            <a:r>
              <a:rPr lang="en-US" dirty="0" smtClean="0">
                <a:solidFill>
                  <a:schemeClr val="bg1"/>
                </a:solidFill>
                <a:latin typeface="Arial Rounded MT Bold" panose="020F0704030504030204" pitchFamily="34" charset="0"/>
                <a:cs typeface="Arial" panose="020B0604020202020204" pitchFamily="34" charset="0"/>
              </a:rPr>
              <a:t>/K</a:t>
            </a:r>
            <a:r>
              <a:rPr lang="id-ID" dirty="0" smtClean="0">
                <a:solidFill>
                  <a:schemeClr val="bg1"/>
                </a:solidFill>
                <a:latin typeface="Arial Rounded MT Bold" panose="020F0704030504030204" pitchFamily="34" charset="0"/>
                <a:cs typeface="Arial" panose="020B0604020202020204" pitchFamily="34" charset="0"/>
              </a:rPr>
              <a:t>elompok </a:t>
            </a:r>
            <a:r>
              <a:rPr lang="en-US" dirty="0" smtClean="0">
                <a:solidFill>
                  <a:schemeClr val="bg1"/>
                </a:solidFill>
                <a:latin typeface="Arial Rounded MT Bold" panose="020F0704030504030204" pitchFamily="34" charset="0"/>
                <a:cs typeface="Arial" panose="020B0604020202020204" pitchFamily="34" charset="0"/>
              </a:rPr>
              <a:t>20</a:t>
            </a:r>
            <a:r>
              <a:rPr lang="id-ID" dirty="0" smtClean="0">
                <a:solidFill>
                  <a:schemeClr val="bg1"/>
                </a:solidFill>
                <a:latin typeface="Arial Rounded MT Bold" panose="020F0704030504030204" pitchFamily="34" charset="0"/>
                <a:cs typeface="Arial" panose="020B0604020202020204" pitchFamily="34" charset="0"/>
              </a:rPr>
              <a:t>’)</a:t>
            </a:r>
          </a:p>
          <a:p>
            <a:pPr algn="ctr"/>
            <a:endParaRPr lang="id-ID" dirty="0">
              <a:solidFill>
                <a:schemeClr val="bg1"/>
              </a:solidFill>
              <a:latin typeface="Arial Rounded MT Bold" panose="020F0704030504030204" pitchFamily="34" charset="0"/>
              <a:cs typeface="Arial" panose="020B0604020202020204" pitchFamily="34" charset="0"/>
            </a:endParaRPr>
          </a:p>
        </p:txBody>
      </p:sp>
      <p:sp>
        <p:nvSpPr>
          <p:cNvPr id="15" name="Right Arrow 14"/>
          <p:cNvSpPr/>
          <p:nvPr/>
        </p:nvSpPr>
        <p:spPr>
          <a:xfrm>
            <a:off x="5502263" y="2597370"/>
            <a:ext cx="365760" cy="4572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rial Rounded MT Bold" panose="020F0704030504030204" pitchFamily="34" charset="0"/>
            </a:endParaRPr>
          </a:p>
        </p:txBody>
      </p:sp>
      <p:sp>
        <p:nvSpPr>
          <p:cNvPr id="16" name="Flowchart: Punched Tape 15"/>
          <p:cNvSpPr/>
          <p:nvPr/>
        </p:nvSpPr>
        <p:spPr>
          <a:xfrm>
            <a:off x="8493568" y="4116611"/>
            <a:ext cx="3329154" cy="2103120"/>
          </a:xfrm>
          <a:prstGeom prst="flowChartPunchedTap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bg1"/>
                </a:solidFill>
                <a:latin typeface="Arial Rounded MT Bold" panose="020F0704030504030204" pitchFamily="34" charset="0"/>
                <a:cs typeface="Arial" panose="020B0604020202020204" pitchFamily="34" charset="0"/>
              </a:rPr>
              <a:t>ANALISIS KE</a:t>
            </a:r>
            <a:r>
              <a:rPr lang="en-US" sz="1600" dirty="0">
                <a:solidFill>
                  <a:schemeClr val="bg1"/>
                </a:solidFill>
                <a:latin typeface="Arial Rounded MT Bold" panose="020F0704030504030204" pitchFamily="34" charset="0"/>
                <a:cs typeface="Arial" panose="020B0604020202020204" pitchFamily="34" charset="0"/>
              </a:rPr>
              <a:t>TERKAITAN KD </a:t>
            </a:r>
            <a:r>
              <a:rPr lang="en-US" sz="1600" dirty="0" smtClean="0">
                <a:solidFill>
                  <a:schemeClr val="bg1"/>
                </a:solidFill>
                <a:latin typeface="Arial Rounded MT Bold" panose="020F0704030504030204" pitchFamily="34" charset="0"/>
                <a:cs typeface="Arial" panose="020B0604020202020204" pitchFamily="34" charset="0"/>
              </a:rPr>
              <a:t>dengan TUJUAN PEMBELAJARAN; Pengetahuan dan Keterampilan</a:t>
            </a:r>
            <a:endParaRPr lang="en-US" sz="1600" dirty="0">
              <a:solidFill>
                <a:schemeClr val="bg1"/>
              </a:solidFill>
              <a:latin typeface="Arial Rounded MT Bold" panose="020F0704030504030204" pitchFamily="34" charset="0"/>
              <a:cs typeface="Arial" panose="020B0604020202020204" pitchFamily="34" charset="0"/>
            </a:endParaRPr>
          </a:p>
          <a:p>
            <a:pPr algn="ctr"/>
            <a:r>
              <a:rPr lang="id-ID" sz="1600" dirty="0" smtClean="0">
                <a:solidFill>
                  <a:schemeClr val="bg1"/>
                </a:solidFill>
                <a:latin typeface="Arial Rounded MT Bold" panose="020F0704030504030204" pitchFamily="34" charset="0"/>
                <a:cs typeface="Arial" panose="020B0604020202020204" pitchFamily="34" charset="0"/>
              </a:rPr>
              <a:t>(Individu</a:t>
            </a:r>
            <a:r>
              <a:rPr lang="en-US" sz="1600" dirty="0" smtClean="0">
                <a:solidFill>
                  <a:schemeClr val="bg1"/>
                </a:solidFill>
                <a:latin typeface="Arial Rounded MT Bold" panose="020F0704030504030204" pitchFamily="34" charset="0"/>
                <a:cs typeface="Arial" panose="020B0604020202020204" pitchFamily="34" charset="0"/>
              </a:rPr>
              <a:t>/</a:t>
            </a:r>
            <a:r>
              <a:rPr lang="id-ID" sz="1600" dirty="0" smtClean="0">
                <a:solidFill>
                  <a:schemeClr val="bg1"/>
                </a:solidFill>
                <a:latin typeface="Arial Rounded MT Bold" panose="020F0704030504030204" pitchFamily="34" charset="0"/>
                <a:cs typeface="Arial" panose="020B0604020202020204" pitchFamily="34" charset="0"/>
              </a:rPr>
              <a:t>Kelompok</a:t>
            </a:r>
            <a:r>
              <a:rPr lang="en-US" sz="1600" dirty="0" smtClean="0">
                <a:solidFill>
                  <a:schemeClr val="bg1"/>
                </a:solidFill>
                <a:latin typeface="Arial Rounded MT Bold" panose="020F0704030504030204" pitchFamily="34" charset="0"/>
                <a:cs typeface="Arial" panose="020B0604020202020204" pitchFamily="34" charset="0"/>
              </a:rPr>
              <a:t> 20</a:t>
            </a:r>
            <a:r>
              <a:rPr lang="id-ID" sz="1600" dirty="0" smtClean="0">
                <a:solidFill>
                  <a:schemeClr val="bg1"/>
                </a:solidFill>
                <a:latin typeface="Arial Rounded MT Bold" panose="020F0704030504030204" pitchFamily="34" charset="0"/>
                <a:cs typeface="Arial" panose="020B0604020202020204" pitchFamily="34" charset="0"/>
              </a:rPr>
              <a:t>’)</a:t>
            </a:r>
            <a:endParaRPr lang="id-ID" sz="1600" dirty="0">
              <a:solidFill>
                <a:schemeClr val="bg1"/>
              </a:solidFill>
              <a:latin typeface="Arial Rounded MT Bold" panose="020F0704030504030204" pitchFamily="34" charset="0"/>
              <a:cs typeface="Arial" panose="020B0604020202020204" pitchFamily="34" charset="0"/>
            </a:endParaRPr>
          </a:p>
        </p:txBody>
      </p:sp>
      <p:sp>
        <p:nvSpPr>
          <p:cNvPr id="17" name="Flowchart: Punched Tape 16"/>
          <p:cNvSpPr/>
          <p:nvPr/>
        </p:nvSpPr>
        <p:spPr>
          <a:xfrm>
            <a:off x="5830241" y="1806295"/>
            <a:ext cx="2554832" cy="2103120"/>
          </a:xfrm>
          <a:prstGeom prst="flowChartPunchedTap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rial Rounded MT Bold" panose="020F0704030504030204" pitchFamily="34" charset="0"/>
                <a:cs typeface="Arial" panose="020B0604020202020204" pitchFamily="34" charset="0"/>
              </a:rPr>
              <a:t>MENENTUKAN MATERI PEMBELAJARAN KD MAPEL</a:t>
            </a:r>
          </a:p>
          <a:p>
            <a:pPr algn="ctr"/>
            <a:r>
              <a:rPr lang="id-ID" sz="1600" dirty="0" smtClean="0">
                <a:solidFill>
                  <a:schemeClr val="bg1"/>
                </a:solidFill>
                <a:latin typeface="Arial Rounded MT Bold" panose="020F0704030504030204" pitchFamily="34" charset="0"/>
                <a:cs typeface="Arial" panose="020B0604020202020204" pitchFamily="34" charset="0"/>
              </a:rPr>
              <a:t>(</a:t>
            </a:r>
            <a:r>
              <a:rPr lang="en-US" sz="1600" dirty="0" smtClean="0">
                <a:solidFill>
                  <a:schemeClr val="bg1"/>
                </a:solidFill>
                <a:latin typeface="Arial Rounded MT Bold" panose="020F0704030504030204" pitchFamily="34" charset="0"/>
                <a:cs typeface="Arial" panose="020B0604020202020204" pitchFamily="34" charset="0"/>
              </a:rPr>
              <a:t>Kelompok 2</a:t>
            </a:r>
            <a:r>
              <a:rPr lang="id-ID" sz="1600" dirty="0" smtClean="0">
                <a:solidFill>
                  <a:schemeClr val="bg1"/>
                </a:solidFill>
                <a:latin typeface="Arial Rounded MT Bold" panose="020F0704030504030204" pitchFamily="34" charset="0"/>
                <a:cs typeface="Arial" panose="020B0604020202020204" pitchFamily="34" charset="0"/>
              </a:rPr>
              <a:t>0’)</a:t>
            </a:r>
            <a:endParaRPr lang="id-ID" sz="1600" dirty="0">
              <a:solidFill>
                <a:schemeClr val="bg1"/>
              </a:solidFill>
              <a:latin typeface="Arial Rounded MT Bold" panose="020F0704030504030204" pitchFamily="34" charset="0"/>
              <a:cs typeface="Arial" panose="020B0604020202020204" pitchFamily="34" charset="0"/>
            </a:endParaRPr>
          </a:p>
        </p:txBody>
      </p:sp>
      <p:sp>
        <p:nvSpPr>
          <p:cNvPr id="18" name="Down Arrow 17"/>
          <p:cNvSpPr/>
          <p:nvPr/>
        </p:nvSpPr>
        <p:spPr>
          <a:xfrm>
            <a:off x="10736026" y="3421129"/>
            <a:ext cx="457200" cy="73152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rial Rounded MT Bold" panose="020F0704030504030204" pitchFamily="34" charset="0"/>
            </a:endParaRPr>
          </a:p>
        </p:txBody>
      </p:sp>
      <p:sp>
        <p:nvSpPr>
          <p:cNvPr id="19" name="Right Arrow 18"/>
          <p:cNvSpPr/>
          <p:nvPr/>
        </p:nvSpPr>
        <p:spPr>
          <a:xfrm>
            <a:off x="2606043" y="2595670"/>
            <a:ext cx="365760" cy="4572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rial Rounded MT Bold" panose="020F0704030504030204" pitchFamily="34" charset="0"/>
            </a:endParaRPr>
          </a:p>
        </p:txBody>
      </p:sp>
      <p:sp>
        <p:nvSpPr>
          <p:cNvPr id="20" name="Right Arrow 19"/>
          <p:cNvSpPr/>
          <p:nvPr/>
        </p:nvSpPr>
        <p:spPr>
          <a:xfrm flipH="1">
            <a:off x="8127808" y="4893851"/>
            <a:ext cx="365760" cy="4572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rial Rounded MT Bold" panose="020F0704030504030204" pitchFamily="34" charset="0"/>
            </a:endParaRPr>
          </a:p>
        </p:txBody>
      </p:sp>
      <p:sp>
        <p:nvSpPr>
          <p:cNvPr id="21" name="Flowchart: Punched Tape 20"/>
          <p:cNvSpPr/>
          <p:nvPr/>
        </p:nvSpPr>
        <p:spPr>
          <a:xfrm>
            <a:off x="1797062" y="4142110"/>
            <a:ext cx="2574589" cy="210312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b="1" dirty="0" smtClean="0">
                <a:solidFill>
                  <a:srgbClr val="FFFF00"/>
                </a:solidFill>
                <a:latin typeface="Arial Rounded MT Bold" panose="020F0704030504030204" pitchFamily="34" charset="0"/>
                <a:cs typeface="Arial" panose="020B0604020202020204" pitchFamily="34" charset="0"/>
              </a:rPr>
              <a:t>REFLEKSI DAN PENGUATAN (</a:t>
            </a:r>
            <a:r>
              <a:rPr lang="en-US" sz="1600" b="1" dirty="0" smtClean="0">
                <a:solidFill>
                  <a:srgbClr val="FFFF00"/>
                </a:solidFill>
                <a:latin typeface="Arial Rounded MT Bold" panose="020F0704030504030204" pitchFamily="34" charset="0"/>
                <a:cs typeface="Arial" panose="020B0604020202020204" pitchFamily="34" charset="0"/>
              </a:rPr>
              <a:t>2</a:t>
            </a:r>
            <a:r>
              <a:rPr lang="id-ID" sz="1600" b="1" dirty="0" smtClean="0">
                <a:solidFill>
                  <a:srgbClr val="FFFF00"/>
                </a:solidFill>
                <a:latin typeface="Arial Rounded MT Bold" panose="020F0704030504030204" pitchFamily="34" charset="0"/>
                <a:cs typeface="Arial" panose="020B0604020202020204" pitchFamily="34" charset="0"/>
              </a:rPr>
              <a:t>0’)</a:t>
            </a:r>
            <a:endParaRPr lang="id-ID" sz="1600" b="1" dirty="0">
              <a:solidFill>
                <a:srgbClr val="FFFF00"/>
              </a:solidFill>
              <a:latin typeface="Arial Rounded MT Bold" panose="020F0704030504030204" pitchFamily="34" charset="0"/>
              <a:cs typeface="Arial" panose="020B0604020202020204" pitchFamily="34" charset="0"/>
            </a:endParaRPr>
          </a:p>
        </p:txBody>
      </p:sp>
      <p:sp>
        <p:nvSpPr>
          <p:cNvPr id="22" name="Right Arrow 21"/>
          <p:cNvSpPr/>
          <p:nvPr/>
        </p:nvSpPr>
        <p:spPr>
          <a:xfrm flipH="1">
            <a:off x="4373222" y="4900582"/>
            <a:ext cx="365760" cy="4572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rial Rounded MT Bold" panose="020F0704030504030204" pitchFamily="34" charset="0"/>
            </a:endParaRPr>
          </a:p>
        </p:txBody>
      </p:sp>
      <p:sp>
        <p:nvSpPr>
          <p:cNvPr id="23" name="Flowchart: Punched Tape 22"/>
          <p:cNvSpPr/>
          <p:nvPr/>
        </p:nvSpPr>
        <p:spPr>
          <a:xfrm>
            <a:off x="4740553" y="4116611"/>
            <a:ext cx="3384113" cy="2103120"/>
          </a:xfrm>
          <a:prstGeom prst="flowChartPunchedTap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600" dirty="0">
                <a:solidFill>
                  <a:schemeClr val="bg1"/>
                </a:solidFill>
                <a:latin typeface="Arial Rounded MT Bold" panose="020F0704030504030204" pitchFamily="34" charset="0"/>
              </a:rPr>
              <a:t>Integrasi </a:t>
            </a:r>
            <a:r>
              <a:rPr lang="en-ID" sz="1600" dirty="0" smtClean="0">
                <a:solidFill>
                  <a:schemeClr val="bg1"/>
                </a:solidFill>
                <a:latin typeface="Arial Rounded MT Bold" panose="020F0704030504030204" pitchFamily="34" charset="0"/>
              </a:rPr>
              <a:t>Mulok ke </a:t>
            </a:r>
            <a:r>
              <a:rPr lang="en-ID" sz="1600" dirty="0">
                <a:solidFill>
                  <a:schemeClr val="bg1"/>
                </a:solidFill>
                <a:latin typeface="Arial Rounded MT Bold" panose="020F0704030504030204" pitchFamily="34" charset="0"/>
              </a:rPr>
              <a:t>dalam </a:t>
            </a:r>
            <a:r>
              <a:rPr lang="en-ID" sz="1600" dirty="0" smtClean="0">
                <a:solidFill>
                  <a:schemeClr val="bg1"/>
                </a:solidFill>
                <a:latin typeface="Arial Rounded MT Bold" panose="020F0704030504030204" pitchFamily="34" charset="0"/>
              </a:rPr>
              <a:t>materi Mapel </a:t>
            </a:r>
            <a:r>
              <a:rPr lang="en-US" sz="1600" dirty="0" smtClean="0">
                <a:solidFill>
                  <a:schemeClr val="bg1"/>
                </a:solidFill>
                <a:latin typeface="Arial Rounded MT Bold" panose="020F0704030504030204" pitchFamily="34" charset="0"/>
                <a:cs typeface="Arial" panose="020B0604020202020204" pitchFamily="34" charset="0"/>
              </a:rPr>
              <a:t>dan </a:t>
            </a:r>
            <a:r>
              <a:rPr lang="en-ID" sz="1600" dirty="0" smtClean="0">
                <a:solidFill>
                  <a:schemeClr val="bg1"/>
                </a:solidFill>
                <a:latin typeface="Arial Rounded MT Bold" panose="020F0704030504030204" pitchFamily="34" charset="0"/>
              </a:rPr>
              <a:t>integrasi materi Mapel pada </a:t>
            </a:r>
            <a:r>
              <a:rPr lang="en-ID" sz="1600" dirty="0">
                <a:solidFill>
                  <a:schemeClr val="bg1"/>
                </a:solidFill>
                <a:latin typeface="Arial Rounded MT Bold" panose="020F0704030504030204" pitchFamily="34" charset="0"/>
              </a:rPr>
              <a:t>Aktualisasi Ekstrakurikuler Kepramukaan </a:t>
            </a:r>
            <a:r>
              <a:rPr lang="id-ID" sz="1600" dirty="0" smtClean="0">
                <a:solidFill>
                  <a:schemeClr val="bg1"/>
                </a:solidFill>
                <a:latin typeface="Arial Rounded MT Bold" panose="020F0704030504030204" pitchFamily="34" charset="0"/>
                <a:cs typeface="Arial" panose="020B0604020202020204" pitchFamily="34" charset="0"/>
              </a:rPr>
              <a:t>(Individu</a:t>
            </a:r>
            <a:r>
              <a:rPr lang="en-US" sz="1600" dirty="0" smtClean="0">
                <a:solidFill>
                  <a:schemeClr val="bg1"/>
                </a:solidFill>
                <a:latin typeface="Arial Rounded MT Bold" panose="020F0704030504030204" pitchFamily="34" charset="0"/>
                <a:cs typeface="Arial" panose="020B0604020202020204" pitchFamily="34" charset="0"/>
              </a:rPr>
              <a:t>/</a:t>
            </a:r>
            <a:r>
              <a:rPr lang="id-ID" sz="1600" dirty="0" smtClean="0">
                <a:solidFill>
                  <a:schemeClr val="bg1"/>
                </a:solidFill>
                <a:latin typeface="Arial Rounded MT Bold" panose="020F0704030504030204" pitchFamily="34" charset="0"/>
                <a:cs typeface="Arial" panose="020B0604020202020204" pitchFamily="34" charset="0"/>
              </a:rPr>
              <a:t>Kelompok </a:t>
            </a:r>
            <a:r>
              <a:rPr lang="en-US" sz="1600" dirty="0" smtClean="0">
                <a:solidFill>
                  <a:schemeClr val="bg1"/>
                </a:solidFill>
                <a:latin typeface="Arial Rounded MT Bold" panose="020F0704030504030204" pitchFamily="34" charset="0"/>
                <a:cs typeface="Arial" panose="020B0604020202020204" pitchFamily="34" charset="0"/>
              </a:rPr>
              <a:t>10</a:t>
            </a:r>
            <a:r>
              <a:rPr lang="id-ID" sz="1600" dirty="0" smtClean="0">
                <a:solidFill>
                  <a:schemeClr val="bg1"/>
                </a:solidFill>
                <a:latin typeface="Arial Rounded MT Bold" panose="020F0704030504030204" pitchFamily="34" charset="0"/>
                <a:cs typeface="Arial" panose="020B0604020202020204" pitchFamily="34" charset="0"/>
              </a:rPr>
              <a:t>’)</a:t>
            </a:r>
            <a:endParaRPr lang="id-ID" sz="1600" dirty="0">
              <a:solidFill>
                <a:schemeClr val="bg1"/>
              </a:solidFill>
              <a:latin typeface="Arial Rounded MT Bold" panose="020F0704030504030204" pitchFamily="34" charset="0"/>
              <a:cs typeface="Arial" panose="020B0604020202020204" pitchFamily="34" charset="0"/>
            </a:endParaRPr>
          </a:p>
        </p:txBody>
      </p:sp>
      <p:sp>
        <p:nvSpPr>
          <p:cNvPr id="24" name="Right Arrow 23"/>
          <p:cNvSpPr/>
          <p:nvPr/>
        </p:nvSpPr>
        <p:spPr>
          <a:xfrm>
            <a:off x="8385036" y="2595670"/>
            <a:ext cx="365760" cy="4572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99656863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25" name="Title 1"/>
          <p:cNvSpPr>
            <a:spLocks noGrp="1"/>
          </p:cNvSpPr>
          <p:nvPr>
            <p:ph type="title"/>
          </p:nvPr>
        </p:nvSpPr>
        <p:spPr>
          <a:xfrm>
            <a:off x="8269940" y="555591"/>
            <a:ext cx="2495257" cy="775671"/>
          </a:xfrm>
        </p:spPr>
        <p:txBody>
          <a:bodyPr>
            <a:normAutofit/>
          </a:bodyPr>
          <a:lstStyle/>
          <a:p>
            <a:r>
              <a:rPr lang="id-ID" sz="3600" b="1" dirty="0">
                <a:latin typeface="Arial Rounded MT Bold" panose="020F0704030504030204" pitchFamily="34" charset="0"/>
                <a:cs typeface="Arial" panose="020B0604020202020204" pitchFamily="34" charset="0"/>
              </a:rPr>
              <a:t>KONSEP </a:t>
            </a:r>
            <a:endParaRPr lang="en-US" sz="3600" dirty="0">
              <a:latin typeface="Arial Rounded MT Bold" panose="020F0704030504030204" pitchFamily="34" charset="0"/>
              <a:cs typeface="Arial" panose="020B0604020202020204" pitchFamily="34" charset="0"/>
            </a:endParaRPr>
          </a:p>
        </p:txBody>
      </p:sp>
      <p:sp>
        <p:nvSpPr>
          <p:cNvPr id="26" name="Content Placeholder 2"/>
          <p:cNvSpPr txBox="1">
            <a:spLocks/>
          </p:cNvSpPr>
          <p:nvPr/>
        </p:nvSpPr>
        <p:spPr>
          <a:xfrm>
            <a:off x="1295873" y="1656801"/>
            <a:ext cx="10134127" cy="45431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80000"/>
              </a:lnSpc>
              <a:spcBef>
                <a:spcPts val="1200"/>
              </a:spcBef>
              <a:buFont typeface="Arial" panose="020B0604020202020204" pitchFamily="34" charset="0"/>
              <a:buNone/>
            </a:pPr>
            <a:r>
              <a:rPr lang="id-ID" sz="2800" b="1" dirty="0" smtClean="0">
                <a:solidFill>
                  <a:srgbClr val="FFFF00"/>
                </a:solidFill>
                <a:latin typeface="Arial Rounded MT Bold" panose="020F0704030504030204" pitchFamily="34" charset="0"/>
                <a:cs typeface="Arial" panose="020B0604020202020204" pitchFamily="34" charset="0"/>
              </a:rPr>
              <a:t>Materi pembelajaran </a:t>
            </a:r>
            <a:r>
              <a:rPr lang="id-ID" sz="2800" dirty="0" smtClean="0">
                <a:latin typeface="Arial Rounded MT Bold" panose="020F0704030504030204" pitchFamily="34" charset="0"/>
                <a:cs typeface="Arial" panose="020B0604020202020204" pitchFamily="34" charset="0"/>
              </a:rPr>
              <a:t>adalah bagian dari isi rumusan KD, merupakan </a:t>
            </a:r>
            <a:r>
              <a:rPr lang="en-US" sz="2800" dirty="0" smtClean="0">
                <a:latin typeface="Arial Rounded MT Bold" panose="020F0704030504030204" pitchFamily="34" charset="0"/>
                <a:cs typeface="Arial" panose="020B0604020202020204" pitchFamily="34" charset="0"/>
              </a:rPr>
              <a:t>obyek</a:t>
            </a:r>
            <a:r>
              <a:rPr lang="id-ID" sz="2800" dirty="0" smtClean="0">
                <a:latin typeface="Arial Rounded MT Bold" panose="020F0704030504030204" pitchFamily="34" charset="0"/>
                <a:cs typeface="Arial" panose="020B0604020202020204" pitchFamily="34" charset="0"/>
              </a:rPr>
              <a:t> pengalaman belajar yang diinteraksikan di antara peserta didik dan lingkungannya</a:t>
            </a:r>
            <a:r>
              <a:rPr lang="en-US" sz="2800" dirty="0" smtClean="0">
                <a:latin typeface="Arial Rounded MT Bold" panose="020F0704030504030204" pitchFamily="34" charset="0"/>
                <a:cs typeface="Arial" panose="020B0604020202020204" pitchFamily="34" charset="0"/>
              </a:rPr>
              <a:t>,</a:t>
            </a:r>
            <a:r>
              <a:rPr lang="id-ID" sz="2800" dirty="0" smtClean="0">
                <a:latin typeface="Arial Rounded MT Bold" panose="020F0704030504030204" pitchFamily="34" charset="0"/>
                <a:cs typeface="Arial" panose="020B0604020202020204" pitchFamily="34" charset="0"/>
              </a:rPr>
              <a:t> untuk mencapai kemampuan dasar berupa perubahan perilaku sebagai hasil belajar</a:t>
            </a:r>
            <a:r>
              <a:rPr lang="en-US" sz="2800" dirty="0" smtClean="0">
                <a:latin typeface="Arial Rounded MT Bold" panose="020F0704030504030204" pitchFamily="34" charset="0"/>
                <a:cs typeface="Arial" panose="020B0604020202020204" pitchFamily="34" charset="0"/>
              </a:rPr>
              <a:t>.</a:t>
            </a:r>
          </a:p>
          <a:p>
            <a:pPr marL="0" indent="0">
              <a:lnSpc>
                <a:spcPct val="80000"/>
              </a:lnSpc>
              <a:spcBef>
                <a:spcPts val="1200"/>
              </a:spcBef>
              <a:buFont typeface="Arial" panose="020B0604020202020204" pitchFamily="34" charset="0"/>
              <a:buNone/>
            </a:pPr>
            <a:r>
              <a:rPr lang="en-US" sz="2800" b="1" dirty="0" smtClean="0">
                <a:solidFill>
                  <a:srgbClr val="FFFF00"/>
                </a:solidFill>
                <a:latin typeface="Arial Rounded MT Bold" panose="020F0704030504030204" pitchFamily="34" charset="0"/>
                <a:cs typeface="Arial" panose="020B0604020202020204" pitchFamily="34" charset="0"/>
              </a:rPr>
              <a:t>Indikator Pencapaian Kompetensi </a:t>
            </a:r>
            <a:r>
              <a:rPr lang="en-US" sz="2800" dirty="0" smtClean="0">
                <a:latin typeface="Arial Rounded MT Bold" panose="020F0704030504030204" pitchFamily="34" charset="0"/>
                <a:cs typeface="Arial" panose="020B0604020202020204" pitchFamily="34" charset="0"/>
              </a:rPr>
              <a:t>merupakan rumusan kemampuan yang harus dilakukan atau ditampilkan oleh peserta didik sebagai bukti telah menguasai KD.</a:t>
            </a:r>
          </a:p>
          <a:p>
            <a:pPr marL="0" indent="0">
              <a:lnSpc>
                <a:spcPct val="80000"/>
              </a:lnSpc>
              <a:spcBef>
                <a:spcPts val="1200"/>
              </a:spcBef>
              <a:buFont typeface="Arial" panose="020B0604020202020204" pitchFamily="34" charset="0"/>
              <a:buNone/>
            </a:pPr>
            <a:r>
              <a:rPr lang="id-ID" sz="2800" b="1" dirty="0" smtClean="0">
                <a:solidFill>
                  <a:srgbClr val="FFFF00"/>
                </a:solidFill>
                <a:latin typeface="Arial Rounded MT Bold" panose="020F0704030504030204" pitchFamily="34" charset="0"/>
                <a:cs typeface="Arial" panose="020B0604020202020204" pitchFamily="34" charset="0"/>
              </a:rPr>
              <a:t>Tujuan pembelajaran </a:t>
            </a:r>
            <a:r>
              <a:rPr lang="id-ID" sz="2800" dirty="0" smtClean="0">
                <a:latin typeface="Arial Rounded MT Bold" panose="020F0704030504030204" pitchFamily="34" charset="0"/>
                <a:cs typeface="Arial" panose="020B0604020202020204" pitchFamily="34" charset="0"/>
              </a:rPr>
              <a:t>dirumuskan berdasarkan KD dari KI</a:t>
            </a:r>
            <a:r>
              <a:rPr lang="en-US" sz="2800" dirty="0" smtClean="0">
                <a:latin typeface="Arial Rounded MT Bold" panose="020F0704030504030204" pitchFamily="34" charset="0"/>
                <a:cs typeface="Arial" panose="020B0604020202020204" pitchFamily="34" charset="0"/>
              </a:rPr>
              <a:t>-3 </a:t>
            </a:r>
            <a:r>
              <a:rPr lang="id-ID" sz="2800" dirty="0" smtClean="0">
                <a:latin typeface="Arial Rounded MT Bold" panose="020F0704030504030204" pitchFamily="34" charset="0"/>
                <a:cs typeface="Arial" panose="020B0604020202020204" pitchFamily="34" charset="0"/>
              </a:rPr>
              <a:t>dan KD dari KI</a:t>
            </a:r>
            <a:r>
              <a:rPr lang="en-US" sz="2800" dirty="0" smtClean="0">
                <a:latin typeface="Arial Rounded MT Bold" panose="020F0704030504030204" pitchFamily="34" charset="0"/>
                <a:cs typeface="Arial" panose="020B0604020202020204" pitchFamily="34" charset="0"/>
              </a:rPr>
              <a:t>-4 </a:t>
            </a:r>
            <a:r>
              <a:rPr lang="id-ID" sz="2800" dirty="0" smtClean="0">
                <a:latin typeface="Arial Rounded MT Bold" panose="020F0704030504030204" pitchFamily="34" charset="0"/>
                <a:cs typeface="Arial" panose="020B0604020202020204" pitchFamily="34" charset="0"/>
              </a:rPr>
              <a:t>dengan </a:t>
            </a:r>
            <a:r>
              <a:rPr lang="en-US" sz="2800" dirty="0" smtClean="0">
                <a:latin typeface="Arial Rounded MT Bold" panose="020F0704030504030204" pitchFamily="34" charset="0"/>
                <a:cs typeface="Arial" panose="020B0604020202020204" pitchFamily="34" charset="0"/>
              </a:rPr>
              <a:t>mengintegrasikan </a:t>
            </a:r>
            <a:r>
              <a:rPr lang="id-ID" sz="2800" dirty="0" smtClean="0">
                <a:latin typeface="Arial Rounded MT Bold" panose="020F0704030504030204" pitchFamily="34" charset="0"/>
                <a:cs typeface="Arial" panose="020B0604020202020204" pitchFamily="34" charset="0"/>
              </a:rPr>
              <a:t>dimensi sikap </a:t>
            </a:r>
            <a:r>
              <a:rPr lang="en-US" sz="2800" dirty="0" smtClean="0">
                <a:latin typeface="Arial Rounded MT Bold" panose="020F0704030504030204" pitchFamily="34" charset="0"/>
                <a:cs typeface="Arial" panose="020B0604020202020204" pitchFamily="34" charset="0"/>
              </a:rPr>
              <a:t>dan nilai-nilai karakter </a:t>
            </a:r>
            <a:r>
              <a:rPr lang="id-ID" sz="2800" dirty="0" smtClean="0">
                <a:latin typeface="Arial Rounded MT Bold" panose="020F0704030504030204" pitchFamily="34" charset="0"/>
                <a:cs typeface="Arial" panose="020B0604020202020204" pitchFamily="34" charset="0"/>
              </a:rPr>
              <a:t>yang </a:t>
            </a:r>
            <a:r>
              <a:rPr lang="en-US" sz="2800" dirty="0" smtClean="0">
                <a:latin typeface="Arial Rounded MT Bold" panose="020F0704030504030204" pitchFamily="34" charset="0"/>
                <a:cs typeface="Arial" panose="020B0604020202020204" pitchFamily="34" charset="0"/>
              </a:rPr>
              <a:t>dapat </a:t>
            </a:r>
            <a:r>
              <a:rPr lang="id-ID" sz="2800" dirty="0" smtClean="0">
                <a:latin typeface="Arial Rounded MT Bold" panose="020F0704030504030204" pitchFamily="34" charset="0"/>
                <a:cs typeface="Arial" panose="020B0604020202020204" pitchFamily="34" charset="0"/>
              </a:rPr>
              <a:t>dikembangka</a:t>
            </a:r>
            <a:r>
              <a:rPr lang="en-US" sz="2800" dirty="0" smtClean="0">
                <a:latin typeface="Arial Rounded MT Bold" panose="020F0704030504030204" pitchFamily="34" charset="0"/>
                <a:cs typeface="Arial" panose="020B0604020202020204" pitchFamily="34" charset="0"/>
              </a:rPr>
              <a:t>n.</a:t>
            </a:r>
            <a:endParaRPr lang="en-US" sz="28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259115097"/>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25" name="Title 1"/>
          <p:cNvSpPr>
            <a:spLocks noGrp="1"/>
          </p:cNvSpPr>
          <p:nvPr>
            <p:ph type="title"/>
          </p:nvPr>
        </p:nvSpPr>
        <p:spPr>
          <a:xfrm>
            <a:off x="7449672" y="555591"/>
            <a:ext cx="3315526" cy="775671"/>
          </a:xfrm>
        </p:spPr>
        <p:txBody>
          <a:bodyPr>
            <a:noAutofit/>
          </a:bodyPr>
          <a:lstStyle/>
          <a:p>
            <a:r>
              <a:rPr lang="id-ID" sz="3600" b="1" dirty="0">
                <a:latin typeface="Arial Rounded MT Bold" panose="020F0704030504030204" pitchFamily="34" charset="0"/>
                <a:cs typeface="Arial" panose="020B0604020202020204" pitchFamily="34" charset="0"/>
              </a:rPr>
              <a:t>DESKRIPSI </a:t>
            </a:r>
            <a:endParaRPr lang="en-US" sz="3600" dirty="0">
              <a:latin typeface="Arial Rounded MT Bold" panose="020F0704030504030204" pitchFamily="34" charset="0"/>
              <a:cs typeface="Arial" panose="020B0604020202020204" pitchFamily="34" charset="0"/>
            </a:endParaRPr>
          </a:p>
        </p:txBody>
      </p:sp>
      <p:sp>
        <p:nvSpPr>
          <p:cNvPr id="27" name="Content Placeholder 2"/>
          <p:cNvSpPr txBox="1">
            <a:spLocks/>
          </p:cNvSpPr>
          <p:nvPr/>
        </p:nvSpPr>
        <p:spPr>
          <a:xfrm>
            <a:off x="1048163" y="1520161"/>
            <a:ext cx="10820400" cy="44707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80000"/>
              </a:lnSpc>
              <a:spcBef>
                <a:spcPts val="1200"/>
              </a:spcBef>
              <a:buFont typeface="Arial" panose="020B0604020202020204" pitchFamily="34" charset="0"/>
              <a:buNone/>
            </a:pPr>
            <a:r>
              <a:rPr lang="en-ID" sz="2400" dirty="0" smtClean="0">
                <a:latin typeface="Arial Rounded MT Bold" panose="020F0704030504030204" pitchFamily="34" charset="0"/>
                <a:cs typeface="Arial" panose="020B0604020202020204" pitchFamily="34" charset="0"/>
              </a:rPr>
              <a:t>Materi pembelajaran dikembangkan dari IPK sesuai tuntutan KD dari KI-3 dan KD dari KI-4, berdasarkan silabus</a:t>
            </a:r>
            <a:r>
              <a:rPr lang="id-ID" sz="2400" dirty="0" smtClean="0">
                <a:latin typeface="Arial Rounded MT Bold" panose="020F0704030504030204" pitchFamily="34" charset="0"/>
                <a:cs typeface="Arial" panose="020B0604020202020204" pitchFamily="34" charset="0"/>
              </a:rPr>
              <a:t>.</a:t>
            </a:r>
            <a:endParaRPr lang="en-ID" sz="2400" dirty="0" smtClean="0">
              <a:latin typeface="Arial Rounded MT Bold" panose="020F0704030504030204" pitchFamily="34" charset="0"/>
              <a:cs typeface="Arial" panose="020B0604020202020204" pitchFamily="34" charset="0"/>
            </a:endParaRPr>
          </a:p>
          <a:p>
            <a:pPr marL="0" indent="0">
              <a:lnSpc>
                <a:spcPct val="80000"/>
              </a:lnSpc>
              <a:spcBef>
                <a:spcPts val="1200"/>
              </a:spcBef>
              <a:buFont typeface="Arial" panose="020B0604020202020204" pitchFamily="34" charset="0"/>
              <a:buNone/>
            </a:pPr>
            <a:r>
              <a:rPr lang="en-ID" sz="2400" dirty="0" smtClean="0">
                <a:latin typeface="Arial Rounded MT Bold" panose="020F0704030504030204" pitchFamily="34" charset="0"/>
                <a:cs typeface="Arial" panose="020B0604020202020204" pitchFamily="34" charset="0"/>
              </a:rPr>
              <a:t>Pengembangan materi pembelajaran</a:t>
            </a:r>
            <a:r>
              <a:rPr lang="id-ID" sz="2400" dirty="0" smtClean="0">
                <a:latin typeface="Arial Rounded MT Bold" panose="020F0704030504030204" pitchFamily="34" charset="0"/>
                <a:cs typeface="Arial" panose="020B0604020202020204" pitchFamily="34" charset="0"/>
              </a:rPr>
              <a:t> </a:t>
            </a:r>
            <a:r>
              <a:rPr lang="en-ID" sz="2400" dirty="0" smtClean="0">
                <a:latin typeface="Arial Rounded MT Bold" panose="020F0704030504030204" pitchFamily="34" charset="0"/>
                <a:cs typeface="Arial" panose="020B0604020202020204" pitchFamily="34" charset="0"/>
              </a:rPr>
              <a:t>mempertimbangkan: 1) Relevansi dengan kebutuhan peserta didik dan tuntutan lingkungan, 2) Tingkat perkembangan fisik, intelektual, emosional, sosial dan spiritual peserta didik</a:t>
            </a:r>
            <a:r>
              <a:rPr lang="en-US" sz="2400" dirty="0" smtClean="0">
                <a:latin typeface="Arial Rounded MT Bold" panose="020F0704030504030204" pitchFamily="34" charset="0"/>
                <a:cs typeface="Arial" panose="020B0604020202020204" pitchFamily="34" charset="0"/>
              </a:rPr>
              <a:t>, 3) </a:t>
            </a:r>
            <a:r>
              <a:rPr lang="en-ID" sz="2400" dirty="0" smtClean="0">
                <a:latin typeface="Arial Rounded MT Bold" panose="020F0704030504030204" pitchFamily="34" charset="0"/>
                <a:cs typeface="Arial" panose="020B0604020202020204" pitchFamily="34" charset="0"/>
              </a:rPr>
              <a:t>Kebermanfaatan bagi peserta didik, 4) Struktur keilmuan, 4) </a:t>
            </a:r>
            <a:r>
              <a:rPr lang="id-ID" sz="2400" dirty="0" smtClean="0">
                <a:latin typeface="Arial Rounded MT Bold" panose="020F0704030504030204" pitchFamily="34" charset="0"/>
                <a:cs typeface="Arial" panose="020B0604020202020204" pitchFamily="34" charset="0"/>
              </a:rPr>
              <a:t>Berbaga</a:t>
            </a:r>
            <a:r>
              <a:rPr lang="en-US" sz="2400" dirty="0" smtClean="0">
                <a:latin typeface="Arial Rounded MT Bold" panose="020F0704030504030204" pitchFamily="34" charset="0"/>
                <a:cs typeface="Arial" panose="020B0604020202020204" pitchFamily="34" charset="0"/>
              </a:rPr>
              <a:t>i</a:t>
            </a:r>
            <a:r>
              <a:rPr lang="id-ID" sz="2400" dirty="0" smtClean="0">
                <a:latin typeface="Arial Rounded MT Bold" panose="020F0704030504030204" pitchFamily="34" charset="0"/>
                <a:cs typeface="Arial" panose="020B0604020202020204" pitchFamily="34" charset="0"/>
              </a:rPr>
              <a:t> sumber belajar yang relevan dan termutakhir</a:t>
            </a:r>
            <a:r>
              <a:rPr lang="en-US" sz="2400" dirty="0" smtClean="0">
                <a:latin typeface="Arial Rounded MT Bold" panose="020F0704030504030204" pitchFamily="34" charset="0"/>
                <a:cs typeface="Arial" panose="020B0604020202020204" pitchFamily="34" charset="0"/>
              </a:rPr>
              <a:t>, 5) </a:t>
            </a:r>
            <a:r>
              <a:rPr lang="en-ID" sz="2400" dirty="0" smtClean="0">
                <a:latin typeface="Arial Rounded MT Bold" panose="020F0704030504030204" pitchFamily="34" charset="0"/>
                <a:cs typeface="Arial" panose="020B0604020202020204" pitchFamily="34" charset="0"/>
              </a:rPr>
              <a:t>Alokasi waktu, 6) mempertimbangkan nilai-nilai karakter yang dapat dikembangkan.</a:t>
            </a:r>
          </a:p>
          <a:p>
            <a:pPr marL="0" indent="0">
              <a:lnSpc>
                <a:spcPct val="80000"/>
              </a:lnSpc>
              <a:spcBef>
                <a:spcPts val="1200"/>
              </a:spcBef>
              <a:buFont typeface="Arial" panose="020B0604020202020204" pitchFamily="34" charset="0"/>
              <a:buNone/>
            </a:pPr>
            <a:r>
              <a:rPr lang="en-ID" sz="2400" dirty="0" smtClean="0">
                <a:latin typeface="Arial Rounded MT Bold" panose="020F0704030504030204" pitchFamily="34" charset="0"/>
                <a:cs typeface="Arial" panose="020B0604020202020204" pitchFamily="34" charset="0"/>
              </a:rPr>
              <a:t>Pengembangan</a:t>
            </a:r>
            <a:r>
              <a:rPr lang="en-US" sz="2400" dirty="0" smtClean="0">
                <a:latin typeface="Arial Rounded MT Bold" panose="020F0704030504030204" pitchFamily="34" charset="0"/>
                <a:cs typeface="Arial" panose="020B0604020202020204" pitchFamily="34" charset="0"/>
              </a:rPr>
              <a:t> materi pembelajaran dapat berupa </a:t>
            </a:r>
            <a:r>
              <a:rPr lang="en-US" sz="2400" i="1" dirty="0" smtClean="0">
                <a:latin typeface="Arial Rounded MT Bold" panose="020F0704030504030204" pitchFamily="34" charset="0"/>
                <a:cs typeface="Arial" panose="020B0604020202020204" pitchFamily="34" charset="0"/>
              </a:rPr>
              <a:t>content knowledge</a:t>
            </a:r>
            <a:r>
              <a:rPr lang="en-US" sz="2400" dirty="0" smtClean="0">
                <a:latin typeface="Arial Rounded MT Bold" panose="020F0704030504030204" pitchFamily="34" charset="0"/>
                <a:cs typeface="Arial" panose="020B0604020202020204" pitchFamily="34" charset="0"/>
              </a:rPr>
              <a:t> (isi pengetahuan) dan </a:t>
            </a:r>
            <a:r>
              <a:rPr lang="en-US" sz="2400" i="1" dirty="0" smtClean="0">
                <a:latin typeface="Arial Rounded MT Bold" panose="020F0704030504030204" pitchFamily="34" charset="0"/>
                <a:cs typeface="Arial" panose="020B0604020202020204" pitchFamily="34" charset="0"/>
              </a:rPr>
              <a:t>pedagogical knowledge</a:t>
            </a:r>
            <a:r>
              <a:rPr lang="en-US" sz="2400" dirty="0" smtClean="0">
                <a:latin typeface="Arial Rounded MT Bold" panose="020F0704030504030204" pitchFamily="34" charset="0"/>
                <a:cs typeface="Arial" panose="020B0604020202020204" pitchFamily="34" charset="0"/>
              </a:rPr>
              <a:t> (dimensi pengetahuan). </a:t>
            </a:r>
            <a:r>
              <a:rPr lang="id-ID" sz="2400" dirty="0" smtClean="0">
                <a:latin typeface="Arial Rounded MT Bold" panose="020F0704030504030204" pitchFamily="34" charset="0"/>
                <a:cs typeface="Arial" panose="020B0604020202020204" pitchFamily="34" charset="0"/>
              </a:rPr>
              <a:t>Kegiatan pengembangan materi pembelajaran </a:t>
            </a:r>
            <a:r>
              <a:rPr lang="en-US" sz="2400" dirty="0" smtClean="0">
                <a:latin typeface="Arial Rounded MT Bold" panose="020F0704030504030204" pitchFamily="34" charset="0"/>
                <a:cs typeface="Arial" panose="020B0604020202020204" pitchFamily="34" charset="0"/>
              </a:rPr>
              <a:t>dilakukan </a:t>
            </a:r>
            <a:r>
              <a:rPr lang="id-ID" sz="2400" dirty="0" smtClean="0">
                <a:latin typeface="Arial Rounded MT Bold" panose="020F0704030504030204" pitchFamily="34" charset="0"/>
                <a:cs typeface="Arial" panose="020B0604020202020204" pitchFamily="34" charset="0"/>
              </a:rPr>
              <a:t>untuk menghasilkan ruang lingkup materi pembelajaran.</a:t>
            </a:r>
            <a:endParaRPr lang="en-US" sz="24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436696837"/>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1" name="Title 1"/>
          <p:cNvSpPr>
            <a:spLocks noGrp="1"/>
          </p:cNvSpPr>
          <p:nvPr>
            <p:ph type="title"/>
          </p:nvPr>
        </p:nvSpPr>
        <p:spPr>
          <a:xfrm>
            <a:off x="892972" y="1354402"/>
            <a:ext cx="5570173" cy="645729"/>
          </a:xfrm>
        </p:spPr>
        <p:txBody>
          <a:bodyPr>
            <a:noAutofit/>
          </a:bodyPr>
          <a:lstStyle/>
          <a:p>
            <a:pPr algn="l">
              <a:defRPr/>
            </a:pPr>
            <a:r>
              <a:rPr lang="en-US" sz="2800" cap="none" dirty="0" smtClean="0">
                <a:latin typeface="Arial Rounded MT Bold" panose="020F0704030504030204" pitchFamily="34" charset="0"/>
                <a:cs typeface="Arial" panose="020B0604020202020204" pitchFamily="34" charset="0"/>
              </a:rPr>
              <a:t>Mapel : Akuntansi Dasar</a:t>
            </a:r>
            <a:endParaRPr lang="en-US" sz="2400" cap="none" dirty="0">
              <a:latin typeface="Arial Rounded MT Bold" panose="020F0704030504030204" pitchFamily="34" charset="0"/>
              <a:cs typeface="Arial" panose="020B0604020202020204" pitchFamily="34" charset="0"/>
            </a:endParaRPr>
          </a:p>
        </p:txBody>
      </p:sp>
      <p:sp>
        <p:nvSpPr>
          <p:cNvPr id="12" name="Content Placeholder 2"/>
          <p:cNvSpPr txBox="1">
            <a:spLocks/>
          </p:cNvSpPr>
          <p:nvPr/>
        </p:nvSpPr>
        <p:spPr>
          <a:xfrm>
            <a:off x="912665" y="1943409"/>
            <a:ext cx="11017398" cy="45032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spcBef>
                <a:spcPts val="600"/>
              </a:spcBef>
            </a:pPr>
            <a:r>
              <a:rPr lang="en-ID" sz="2500" dirty="0" smtClean="0">
                <a:latin typeface="Arial Rounded MT Bold" panose="020F0704030504030204" pitchFamily="34" charset="0"/>
                <a:cs typeface="Arial" panose="020B0604020202020204" pitchFamily="34" charset="0"/>
              </a:rPr>
              <a:t>jenis-jenis profesi akuntansi (bidang spesialisasi akuntansi, etika profesi)</a:t>
            </a:r>
            <a:r>
              <a:rPr lang="id-ID" sz="2500" dirty="0" smtClean="0">
                <a:latin typeface="Arial Rounded MT Bold" panose="020F0704030504030204" pitchFamily="34" charset="0"/>
                <a:cs typeface="Arial" panose="020B0604020202020204" pitchFamily="34" charset="0"/>
              </a:rPr>
              <a:t>;</a:t>
            </a:r>
            <a:endParaRPr lang="en-US" sz="2500" dirty="0" smtClean="0">
              <a:latin typeface="Arial Rounded MT Bold" panose="020F0704030504030204" pitchFamily="34" charset="0"/>
              <a:cs typeface="Arial" panose="020B0604020202020204" pitchFamily="34" charset="0"/>
            </a:endParaRPr>
          </a:p>
          <a:p>
            <a:pPr>
              <a:spcBef>
                <a:spcPts val="600"/>
              </a:spcBef>
            </a:pPr>
            <a:r>
              <a:rPr lang="en-ID" sz="2500" dirty="0" smtClean="0">
                <a:latin typeface="Arial Rounded MT Bold" panose="020F0704030504030204" pitchFamily="34" charset="0"/>
                <a:cs typeface="Arial" panose="020B0604020202020204" pitchFamily="34" charset="0"/>
              </a:rPr>
              <a:t>asumsi, prinsip-prinsip, dan konsep dasar akuntansi</a:t>
            </a:r>
            <a:r>
              <a:rPr lang="id-ID" sz="2500" i="1" dirty="0" smtClean="0">
                <a:latin typeface="Arial Rounded MT Bold" panose="020F0704030504030204" pitchFamily="34" charset="0"/>
                <a:cs typeface="Arial" panose="020B0604020202020204" pitchFamily="34" charset="0"/>
              </a:rPr>
              <a:t>;</a:t>
            </a:r>
            <a:endParaRPr lang="en-US" sz="2500" dirty="0" smtClean="0">
              <a:latin typeface="Arial Rounded MT Bold" panose="020F0704030504030204" pitchFamily="34" charset="0"/>
              <a:cs typeface="Arial" panose="020B0604020202020204" pitchFamily="34" charset="0"/>
            </a:endParaRPr>
          </a:p>
          <a:p>
            <a:pPr>
              <a:spcBef>
                <a:spcPts val="600"/>
              </a:spcBef>
            </a:pPr>
            <a:r>
              <a:rPr lang="en-ID" sz="2500" dirty="0" smtClean="0">
                <a:latin typeface="Arial Rounded MT Bold" panose="020F0704030504030204" pitchFamily="34" charset="0"/>
                <a:cs typeface="Arial" panose="020B0604020202020204" pitchFamily="34" charset="0"/>
              </a:rPr>
              <a:t>siklus akuntansi</a:t>
            </a:r>
            <a:r>
              <a:rPr lang="id-ID" sz="2500" dirty="0" smtClean="0">
                <a:latin typeface="Arial Rounded MT Bold" panose="020F0704030504030204" pitchFamily="34" charset="0"/>
                <a:cs typeface="Arial" panose="020B0604020202020204" pitchFamily="34" charset="0"/>
              </a:rPr>
              <a:t>;</a:t>
            </a:r>
            <a:endParaRPr lang="en-US" sz="2500" dirty="0">
              <a:latin typeface="Arial Rounded MT Bold" panose="020F0704030504030204" pitchFamily="34" charset="0"/>
              <a:cs typeface="Arial" panose="020B0604020202020204" pitchFamily="34" charset="0"/>
            </a:endParaRPr>
          </a:p>
          <a:p>
            <a:pPr>
              <a:spcBef>
                <a:spcPts val="600"/>
              </a:spcBef>
            </a:pPr>
            <a:r>
              <a:rPr lang="en-ID" sz="2500" dirty="0" smtClean="0">
                <a:latin typeface="Arial Rounded MT Bold" panose="020F0704030504030204" pitchFamily="34" charset="0"/>
                <a:cs typeface="Arial" panose="020B0604020202020204" pitchFamily="34" charset="0"/>
              </a:rPr>
              <a:t>persamaan dasar akuntansi;</a:t>
            </a:r>
            <a:endParaRPr lang="en-US" sz="2500" dirty="0" smtClean="0">
              <a:latin typeface="Arial Rounded MT Bold" panose="020F0704030504030204" pitchFamily="34" charset="0"/>
              <a:cs typeface="Arial" panose="020B0604020202020204" pitchFamily="34" charset="0"/>
            </a:endParaRPr>
          </a:p>
          <a:p>
            <a:pPr>
              <a:spcBef>
                <a:spcPts val="600"/>
              </a:spcBef>
            </a:pPr>
            <a:r>
              <a:rPr lang="en-ID" sz="2500" dirty="0" smtClean="0">
                <a:latin typeface="Arial Rounded MT Bold" panose="020F0704030504030204" pitchFamily="34" charset="0"/>
                <a:cs typeface="Arial" panose="020B0604020202020204" pitchFamily="34" charset="0"/>
              </a:rPr>
              <a:t>transaksi bisnis perusahaan jasa, dagang, dan manufaktur;</a:t>
            </a:r>
            <a:endParaRPr lang="en-US" sz="2500" dirty="0" smtClean="0">
              <a:latin typeface="Arial Rounded MT Bold" panose="020F0704030504030204" pitchFamily="34" charset="0"/>
              <a:cs typeface="Arial" panose="020B0604020202020204" pitchFamily="34" charset="0"/>
            </a:endParaRPr>
          </a:p>
          <a:p>
            <a:pPr>
              <a:spcBef>
                <a:spcPts val="600"/>
              </a:spcBef>
            </a:pPr>
            <a:r>
              <a:rPr lang="id-ID" sz="2500" dirty="0" smtClean="0">
                <a:latin typeface="Arial Rounded MT Bold" panose="020F0704030504030204" pitchFamily="34" charset="0"/>
                <a:cs typeface="Arial" panose="020B0604020202020204" pitchFamily="34" charset="0"/>
              </a:rPr>
              <a:t>jurnal, konsep debet dan kredit, saldo normal, sistematika pencatatan, dan bentuk jurnal</a:t>
            </a:r>
            <a:r>
              <a:rPr lang="en-US" sz="2500" dirty="0" smtClean="0">
                <a:latin typeface="Arial Rounded MT Bold" panose="020F0704030504030204" pitchFamily="34" charset="0"/>
                <a:cs typeface="Arial" panose="020B0604020202020204" pitchFamily="34" charset="0"/>
              </a:rPr>
              <a:t>;</a:t>
            </a:r>
          </a:p>
          <a:p>
            <a:pPr>
              <a:spcBef>
                <a:spcPts val="600"/>
              </a:spcBef>
            </a:pPr>
            <a:r>
              <a:rPr lang="id-ID" sz="2500" dirty="0" smtClean="0">
                <a:latin typeface="Arial Rounded MT Bold" panose="020F0704030504030204" pitchFamily="34" charset="0"/>
                <a:cs typeface="Arial" panose="020B0604020202020204" pitchFamily="34" charset="0"/>
              </a:rPr>
              <a:t>buku besar</a:t>
            </a:r>
            <a:r>
              <a:rPr lang="en-US" sz="2500" dirty="0" smtClean="0">
                <a:latin typeface="Arial Rounded MT Bold" panose="020F0704030504030204" pitchFamily="34" charset="0"/>
                <a:cs typeface="Arial" panose="020B0604020202020204" pitchFamily="34" charset="0"/>
              </a:rPr>
              <a:t>;</a:t>
            </a:r>
          </a:p>
          <a:p>
            <a:pPr>
              <a:spcBef>
                <a:spcPts val="600"/>
              </a:spcBef>
            </a:pPr>
            <a:r>
              <a:rPr lang="id-ID" sz="2500" dirty="0" smtClean="0">
                <a:latin typeface="Arial Rounded MT Bold" panose="020F0704030504030204" pitchFamily="34" charset="0"/>
                <a:cs typeface="Arial" panose="020B0604020202020204" pitchFamily="34" charset="0"/>
              </a:rPr>
              <a:t>perkiraan untuk menyusun neraca lajur sebagai pembantu dalam membuat laporan keuangan.</a:t>
            </a:r>
            <a:endParaRPr lang="en-US" sz="2500" dirty="0">
              <a:latin typeface="Arial Rounded MT Bold" panose="020F0704030504030204" pitchFamily="34" charset="0"/>
              <a:cs typeface="Arial" panose="020B0604020202020204" pitchFamily="34" charset="0"/>
            </a:endParaRPr>
          </a:p>
        </p:txBody>
      </p:sp>
      <p:sp>
        <p:nvSpPr>
          <p:cNvPr id="4" name="Rectangle 3"/>
          <p:cNvSpPr/>
          <p:nvPr/>
        </p:nvSpPr>
        <p:spPr>
          <a:xfrm>
            <a:off x="5695285" y="657399"/>
            <a:ext cx="5665525" cy="584775"/>
          </a:xfrm>
          <a:prstGeom prst="rect">
            <a:avLst/>
          </a:prstGeom>
        </p:spPr>
        <p:txBody>
          <a:bodyPr wrap="none">
            <a:spAutoFit/>
          </a:bodyPr>
          <a:lstStyle/>
          <a:p>
            <a:pPr algn="r"/>
            <a:r>
              <a:rPr lang="en-US" sz="3200" b="1" dirty="0" smtClean="0">
                <a:latin typeface="Arial Rounded MT Bold" panose="020F0704030504030204" pitchFamily="34" charset="0"/>
                <a:cs typeface="Arial" panose="020B0604020202020204" pitchFamily="34" charset="0"/>
              </a:rPr>
              <a:t>CONTOH </a:t>
            </a:r>
            <a:r>
              <a:rPr lang="id-ID" sz="3200" b="1" dirty="0" smtClean="0">
                <a:latin typeface="Arial Rounded MT Bold" panose="020F0704030504030204" pitchFamily="34" charset="0"/>
                <a:cs typeface="Arial" panose="020B0604020202020204" pitchFamily="34" charset="0"/>
              </a:rPr>
              <a:t>LINGKUP MATER</a:t>
            </a:r>
            <a:r>
              <a:rPr lang="en-US" sz="3200" b="1" dirty="0">
                <a:latin typeface="Arial Rounded MT Bold" panose="020F0704030504030204" pitchFamily="34" charset="0"/>
                <a:cs typeface="Arial" panose="020B0604020202020204" pitchFamily="34" charset="0"/>
              </a:rPr>
              <a:t>I</a:t>
            </a:r>
            <a:endParaRPr lang="en-US" sz="3200" dirty="0"/>
          </a:p>
        </p:txBody>
      </p:sp>
    </p:spTree>
    <p:extLst>
      <p:ext uri="{BB962C8B-B14F-4D97-AF65-F5344CB8AC3E}">
        <p14:creationId xmlns:p14="http://schemas.microsoft.com/office/powerpoint/2010/main" val="234471229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i="1" dirty="0">
                  <a:solidFill>
                    <a:srgbClr val="002060"/>
                  </a:solidFill>
                </a:rPr>
                <a:t>Subdit Kurikulum, Direktorat PSMK</a:t>
              </a:r>
            </a:p>
          </p:txBody>
        </p:sp>
      </p:grpSp>
      <p:sp>
        <p:nvSpPr>
          <p:cNvPr id="13" name="Title 1"/>
          <p:cNvSpPr>
            <a:spLocks noGrp="1"/>
          </p:cNvSpPr>
          <p:nvPr>
            <p:ph type="title"/>
          </p:nvPr>
        </p:nvSpPr>
        <p:spPr>
          <a:xfrm>
            <a:off x="3105793" y="914934"/>
            <a:ext cx="8199630" cy="752120"/>
          </a:xfrm>
        </p:spPr>
        <p:txBody>
          <a:bodyPr>
            <a:normAutofit/>
          </a:bodyPr>
          <a:lstStyle/>
          <a:p>
            <a:r>
              <a:rPr lang="id-ID" sz="3200" b="1" dirty="0">
                <a:latin typeface="Arial Rounded MT Bold" panose="020F0704030504030204" pitchFamily="34" charset="0"/>
                <a:cs typeface="Arial" panose="020B0604020202020204" pitchFamily="34" charset="0"/>
              </a:rPr>
              <a:t>Indikator Pencapaian </a:t>
            </a:r>
            <a:r>
              <a:rPr lang="id-ID" sz="3200" b="1" dirty="0" smtClean="0">
                <a:latin typeface="Arial Rounded MT Bold" panose="020F0704030504030204" pitchFamily="34" charset="0"/>
                <a:cs typeface="Arial" panose="020B0604020202020204" pitchFamily="34" charset="0"/>
              </a:rPr>
              <a:t>Kompetensi</a:t>
            </a:r>
            <a:endParaRPr lang="en-US" sz="3200" dirty="0">
              <a:latin typeface="Arial Rounded MT Bold" panose="020F0704030504030204" pitchFamily="34" charset="0"/>
              <a:cs typeface="Arial" panose="020B0604020202020204" pitchFamily="34" charset="0"/>
            </a:endParaRPr>
          </a:p>
        </p:txBody>
      </p:sp>
      <p:sp>
        <p:nvSpPr>
          <p:cNvPr id="14" name="Content Placeholder 2"/>
          <p:cNvSpPr txBox="1">
            <a:spLocks/>
          </p:cNvSpPr>
          <p:nvPr/>
        </p:nvSpPr>
        <p:spPr>
          <a:xfrm>
            <a:off x="2034231" y="2238996"/>
            <a:ext cx="9556942" cy="32596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342900" indent="-342900">
              <a:spcBef>
                <a:spcPts val="1800"/>
              </a:spcBef>
              <a:buFont typeface="Courier New" panose="02070309020205020404" pitchFamily="49" charset="0"/>
              <a:buChar char="o"/>
            </a:pPr>
            <a:r>
              <a:rPr lang="en-US" sz="2800" b="1" dirty="0" smtClean="0">
                <a:latin typeface="Arial Rounded MT Bold" panose="020F0704030504030204" pitchFamily="34" charset="0"/>
                <a:cs typeface="Arial" panose="020B0604020202020204" pitchFamily="34" charset="0"/>
              </a:rPr>
              <a:t>Indikator Pencapaian Kompetensi (IPK) </a:t>
            </a:r>
            <a:r>
              <a:rPr lang="en-US" sz="2800" dirty="0" smtClean="0">
                <a:latin typeface="Arial Rounded MT Bold" panose="020F0704030504030204" pitchFamily="34" charset="0"/>
                <a:cs typeface="Arial" panose="020B0604020202020204" pitchFamily="34" charset="0"/>
              </a:rPr>
              <a:t>merupakan tolok ukur ketercapaian suatu KD.</a:t>
            </a:r>
            <a:endParaRPr lang="en-US" sz="2800" b="1" dirty="0" smtClean="0">
              <a:latin typeface="Arial Rounded MT Bold" panose="020F0704030504030204" pitchFamily="34" charset="0"/>
              <a:cs typeface="Arial" panose="020B0604020202020204" pitchFamily="34" charset="0"/>
            </a:endParaRPr>
          </a:p>
          <a:p>
            <a:pPr marL="342900" indent="-342900">
              <a:spcBef>
                <a:spcPts val="1800"/>
              </a:spcBef>
              <a:buFont typeface="Courier New" panose="02070309020205020404" pitchFamily="49" charset="0"/>
              <a:buChar char="o"/>
            </a:pPr>
            <a:r>
              <a:rPr lang="en-US" sz="2800" b="1" dirty="0" smtClean="0">
                <a:latin typeface="Arial Rounded MT Bold" panose="020F0704030504030204" pitchFamily="34" charset="0"/>
                <a:cs typeface="Arial" panose="020B0604020202020204" pitchFamily="34" charset="0"/>
              </a:rPr>
              <a:t>IPK </a:t>
            </a:r>
            <a:r>
              <a:rPr lang="en-US" sz="2800" dirty="0" smtClean="0">
                <a:latin typeface="Arial Rounded MT Bold" panose="020F0704030504030204" pitchFamily="34" charset="0"/>
                <a:cs typeface="Arial" panose="020B0604020202020204" pitchFamily="34" charset="0"/>
              </a:rPr>
              <a:t>dirumuskan dengan menggunakan kata kerja operasional yang dapat diukur, mencakup sikap, pengetahuan, dan keterampilan.</a:t>
            </a:r>
          </a:p>
          <a:p>
            <a:pPr marL="342900" indent="-342900">
              <a:spcBef>
                <a:spcPts val="1800"/>
              </a:spcBef>
              <a:buFont typeface="Courier New" panose="02070309020205020404" pitchFamily="49" charset="0"/>
              <a:buChar char="o"/>
            </a:pPr>
            <a:r>
              <a:rPr lang="en-US" sz="2800" b="1" dirty="0" smtClean="0">
                <a:latin typeface="Arial Rounded MT Bold" panose="020F0704030504030204" pitchFamily="34" charset="0"/>
                <a:cs typeface="Arial" panose="020B0604020202020204" pitchFamily="34" charset="0"/>
              </a:rPr>
              <a:t>IPK </a:t>
            </a:r>
            <a:r>
              <a:rPr lang="en-US" sz="2800" dirty="0" smtClean="0">
                <a:latin typeface="Arial Rounded MT Bold" panose="020F0704030504030204" pitchFamily="34" charset="0"/>
                <a:cs typeface="Arial" panose="020B0604020202020204" pitchFamily="34" charset="0"/>
              </a:rPr>
              <a:t>menjadi acuan penilaian mata pelajaran.</a:t>
            </a:r>
            <a:endParaRPr lang="en-US" sz="28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45822029"/>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2_Vapor Trai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theme/theme2.xml><?xml version="1.0" encoding="utf-8"?>
<a:theme xmlns:a="http://schemas.openxmlformats.org/drawingml/2006/main" name="1_Vapor Trai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theme/theme3.xml><?xml version="1.0" encoding="utf-8"?>
<a:theme xmlns:a="http://schemas.openxmlformats.org/drawingml/2006/main" name="3_Vapor Trai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889</TotalTime>
  <Words>1818</Words>
  <Application>Microsoft Office PowerPoint</Application>
  <PresentationFormat>Custom</PresentationFormat>
  <Paragraphs>194</Paragraphs>
  <Slides>23</Slides>
  <Notes>5</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2_Vapor Trail</vt:lpstr>
      <vt:lpstr>1_Vapor Trail</vt:lpstr>
      <vt:lpstr>3_Vapor Trail</vt:lpstr>
      <vt:lpstr>PELATIHAN DAN PENDAMPINGAN IMPLEMENTASI KURIKULUM 2013 SMK</vt:lpstr>
      <vt:lpstr>PETA KONSEP</vt:lpstr>
      <vt:lpstr>PowerPoint Presentation</vt:lpstr>
      <vt:lpstr>Tujuan Sesi B2.2</vt:lpstr>
      <vt:lpstr>ALUR PEMBELAJARAN</vt:lpstr>
      <vt:lpstr>KONSEP </vt:lpstr>
      <vt:lpstr>DESKRIPSI </vt:lpstr>
      <vt:lpstr>Mapel : Akuntansi Dasar</vt:lpstr>
      <vt:lpstr>Indikator Pencapaian Kompetensi</vt:lpstr>
      <vt:lpstr>Rambu-rambu Perumusan IPK</vt:lpstr>
      <vt:lpstr>Langkah-langkah Merumuskan IPK</vt:lpstr>
      <vt:lpstr>Tujuan Pembelajaran</vt:lpstr>
      <vt:lpstr>Rumusan Tujuan Pembelajaran</vt:lpstr>
      <vt:lpstr>Komponen Rumusan Tujuan Pembelajaran</vt:lpstr>
      <vt:lpstr>Komponen Rumusan Tujuan Pembelajaran (lanjutan …)</vt:lpstr>
      <vt:lpstr>PowerPoint Presentation</vt:lpstr>
      <vt:lpstr>PowerPoint Presentation</vt:lpstr>
      <vt:lpstr>Penjabaran KI-KD ke dalam  IPK, tujuan, dan Materi pembelajaran</vt:lpstr>
      <vt:lpstr>Penjabaran KI-KD ke dalam  IPK, tujuan, dan Materi pembelajaran</vt:lpstr>
      <vt:lpstr>Pengintegrasian Muatan Lokal (Nilai Kontekstual) ke dalam Mapel Akuntansi Dasar</vt:lpstr>
      <vt:lpstr>Pengintegrasian Mapel  Akuntansi Dasar pada Kegiatan Aktualisasi Kepramukaan</vt:lpstr>
      <vt:lpstr>Latihan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ASUS</cp:lastModifiedBy>
  <cp:revision>107</cp:revision>
  <dcterms:created xsi:type="dcterms:W3CDTF">2017-03-03T06:49:08Z</dcterms:created>
  <dcterms:modified xsi:type="dcterms:W3CDTF">2018-02-20T15:05:21Z</dcterms:modified>
</cp:coreProperties>
</file>