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 id="2147483687" r:id="rId2"/>
  </p:sldMasterIdLst>
  <p:sldIdLst>
    <p:sldId id="304" r:id="rId3"/>
    <p:sldId id="305"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2" r:id="rId28"/>
    <p:sldId id="333" r:id="rId29"/>
    <p:sldId id="334" r:id="rId30"/>
    <p:sldId id="335" r:id="rId31"/>
    <p:sldId id="336" r:id="rId32"/>
    <p:sldId id="337" r:id="rId33"/>
    <p:sldId id="338" r:id="rId34"/>
    <p:sldId id="330" r:id="rId35"/>
    <p:sldId id="30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787237" y="553494"/>
            <a:ext cx="9448800" cy="1825096"/>
          </a:xfrm>
        </p:spPr>
        <p:txBody>
          <a:bodyPr anchor="b">
            <a:normAutofit/>
          </a:bodyPr>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787237"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5" name="Footer Placeholder 4"/>
          <p:cNvSpPr>
            <a:spLocks noGrp="1"/>
          </p:cNvSpPr>
          <p:nvPr>
            <p:ph type="ftr" sz="quarter" idx="11"/>
          </p:nvPr>
        </p:nvSpPr>
        <p:spPr>
          <a:xfrm>
            <a:off x="1787237" y="4323845"/>
            <a:ext cx="6400800" cy="365125"/>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077201" y="131220"/>
            <a:ext cx="2743200"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2380" y="553494"/>
            <a:ext cx="1567875" cy="1567875"/>
          </a:xfrm>
          <a:prstGeom prst="rect">
            <a:avLst/>
          </a:prstGeom>
          <a:effectLst>
            <a:glow rad="139700">
              <a:schemeClr val="accent5">
                <a:satMod val="175000"/>
                <a:alpha val="40000"/>
              </a:schemeClr>
            </a:glow>
          </a:effectLst>
        </p:spPr>
      </p:pic>
    </p:spTree>
    <p:extLst>
      <p:ext uri="{BB962C8B-B14F-4D97-AF65-F5344CB8AC3E}">
        <p14:creationId xmlns:p14="http://schemas.microsoft.com/office/powerpoint/2010/main" val="2906301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59793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6" name="Footer Placeholder 5"/>
          <p:cNvSpPr>
            <a:spLocks noGrp="1"/>
          </p:cNvSpPr>
          <p:nvPr>
            <p:ph type="ftr" sz="quarter" idx="11"/>
          </p:nvPr>
        </p:nvSpPr>
        <p:spPr>
          <a:xfrm>
            <a:off x="685800" y="379941"/>
            <a:ext cx="6991492" cy="365125"/>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39958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6" name="Footer Placeholder 5"/>
          <p:cNvSpPr>
            <a:spLocks noGrp="1"/>
          </p:cNvSpPr>
          <p:nvPr>
            <p:ph type="ftr" sz="quarter" idx="11"/>
          </p:nvPr>
        </p:nvSpPr>
        <p:spPr>
          <a:xfrm>
            <a:off x="685800" y="379941"/>
            <a:ext cx="6991492" cy="365125"/>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8000" dirty="0">
                <a:solidFill>
                  <a:prstClr val="black"/>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black"/>
                </a:solidFill>
                <a:effectLst/>
              </a:rPr>
              <a:t>”</a:t>
            </a:r>
          </a:p>
        </p:txBody>
      </p:sp>
    </p:spTree>
    <p:extLst>
      <p:ext uri="{BB962C8B-B14F-4D97-AF65-F5344CB8AC3E}">
        <p14:creationId xmlns:p14="http://schemas.microsoft.com/office/powerpoint/2010/main" val="23527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6" name="Footer Placeholder 5"/>
          <p:cNvSpPr>
            <a:spLocks noGrp="1"/>
          </p:cNvSpPr>
          <p:nvPr>
            <p:ph type="ftr" sz="quarter" idx="11"/>
          </p:nvPr>
        </p:nvSpPr>
        <p:spPr>
          <a:xfrm>
            <a:off x="685800" y="378883"/>
            <a:ext cx="6991492" cy="365125"/>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77116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50071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47923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95009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5" name="Footer Placeholder 4"/>
          <p:cNvSpPr>
            <a:spLocks noGrp="1"/>
          </p:cNvSpPr>
          <p:nvPr>
            <p:ph type="ftr" sz="quarter" idx="11"/>
          </p:nvPr>
        </p:nvSpPr>
        <p:spPr>
          <a:xfrm>
            <a:off x="685800" y="381000"/>
            <a:ext cx="6991492" cy="365125"/>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55766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787237" y="553494"/>
            <a:ext cx="9448800" cy="1825096"/>
          </a:xfrm>
        </p:spPr>
        <p:txBody>
          <a:bodyPr anchor="b">
            <a:normAutofit/>
          </a:bodyPr>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787237"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5" name="Footer Placeholder 4"/>
          <p:cNvSpPr>
            <a:spLocks noGrp="1"/>
          </p:cNvSpPr>
          <p:nvPr>
            <p:ph type="ftr" sz="quarter" idx="11"/>
          </p:nvPr>
        </p:nvSpPr>
        <p:spPr>
          <a:xfrm>
            <a:off x="1787237" y="4323845"/>
            <a:ext cx="6400800" cy="365125"/>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077201" y="131220"/>
            <a:ext cx="2743200"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2380" y="553494"/>
            <a:ext cx="1567875" cy="1567875"/>
          </a:xfrm>
          <a:prstGeom prst="rect">
            <a:avLst/>
          </a:prstGeom>
          <a:effectLst>
            <a:glow rad="139700">
              <a:schemeClr val="accent5">
                <a:satMod val="175000"/>
                <a:alpha val="40000"/>
              </a:schemeClr>
            </a:glow>
          </a:effectLst>
        </p:spPr>
      </p:pic>
    </p:spTree>
    <p:extLst>
      <p:ext uri="{BB962C8B-B14F-4D97-AF65-F5344CB8AC3E}">
        <p14:creationId xmlns:p14="http://schemas.microsoft.com/office/powerpoint/2010/main" val="1171190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595360" y="6355845"/>
            <a:ext cx="2910840" cy="365125"/>
          </a:xfrm>
        </p:spPr>
        <p:txBody>
          <a:body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
        <p:nvSpPr>
          <p:cNvPr id="8" name="TextBox 7"/>
          <p:cNvSpPr txBox="1"/>
          <p:nvPr userDrawn="1"/>
        </p:nvSpPr>
        <p:spPr>
          <a:xfrm>
            <a:off x="757382" y="6411260"/>
            <a:ext cx="7426036" cy="400110"/>
          </a:xfrm>
          <a:prstGeom prst="rect">
            <a:avLst/>
          </a:prstGeom>
          <a:noFill/>
        </p:spPr>
        <p:txBody>
          <a:bodyPr wrap="square" rtlCol="0">
            <a:spAutoFit/>
          </a:bodyPr>
          <a:lstStyle/>
          <a:p>
            <a:r>
              <a:rPr lang="en-US" sz="2000" b="1" i="1" dirty="0" smtClean="0">
                <a:solidFill>
                  <a:srgbClr val="42BA97">
                    <a:lumMod val="75000"/>
                  </a:srgbClr>
                </a:solidFill>
                <a:latin typeface="Arial" panose="020B0604020202020204" pitchFamily="34" charset="0"/>
                <a:cs typeface="Arial" panose="020B0604020202020204" pitchFamily="34" charset="0"/>
              </a:rPr>
              <a:t>©</a:t>
            </a:r>
            <a:r>
              <a:rPr lang="en-US" sz="1600" b="1" i="1" dirty="0" smtClean="0">
                <a:solidFill>
                  <a:srgbClr val="42BA97">
                    <a:lumMod val="75000"/>
                  </a:srgbClr>
                </a:solidFill>
                <a:latin typeface="Arial" panose="020B0604020202020204" pitchFamily="34" charset="0"/>
                <a:cs typeface="Arial" panose="020B0604020202020204" pitchFamily="34" charset="0"/>
              </a:rPr>
              <a:t> Direktorat </a:t>
            </a:r>
            <a:r>
              <a:rPr lang="en-US" sz="1600" b="1" i="1" dirty="0">
                <a:solidFill>
                  <a:srgbClr val="42BA97">
                    <a:lumMod val="75000"/>
                  </a:srgbClr>
                </a:solidFill>
                <a:latin typeface="Arial" panose="020B0604020202020204" pitchFamily="34" charset="0"/>
                <a:cs typeface="Arial" panose="020B0604020202020204" pitchFamily="34" charset="0"/>
              </a:rPr>
              <a:t>Pembinaan Sekolah Menengah Kejuruan</a:t>
            </a:r>
          </a:p>
        </p:txBody>
      </p:sp>
    </p:spTree>
    <p:extLst>
      <p:ext uri="{BB962C8B-B14F-4D97-AF65-F5344CB8AC3E}">
        <p14:creationId xmlns:p14="http://schemas.microsoft.com/office/powerpoint/2010/main" val="1498272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595360" y="6355845"/>
            <a:ext cx="2910840" cy="365125"/>
          </a:xfrm>
        </p:spPr>
        <p:txBody>
          <a:body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
        <p:nvSpPr>
          <p:cNvPr id="8" name="TextBox 7"/>
          <p:cNvSpPr txBox="1"/>
          <p:nvPr userDrawn="1"/>
        </p:nvSpPr>
        <p:spPr>
          <a:xfrm>
            <a:off x="757382" y="6411260"/>
            <a:ext cx="7426036" cy="400110"/>
          </a:xfrm>
          <a:prstGeom prst="rect">
            <a:avLst/>
          </a:prstGeom>
          <a:noFill/>
        </p:spPr>
        <p:txBody>
          <a:bodyPr wrap="square" rtlCol="0">
            <a:spAutoFit/>
          </a:bodyPr>
          <a:lstStyle/>
          <a:p>
            <a:r>
              <a:rPr lang="en-US" sz="2000" b="1" i="1" dirty="0" smtClean="0">
                <a:solidFill>
                  <a:srgbClr val="42BA97">
                    <a:lumMod val="75000"/>
                  </a:srgbClr>
                </a:solidFill>
                <a:latin typeface="Arial" panose="020B0604020202020204" pitchFamily="34" charset="0"/>
                <a:cs typeface="Arial" panose="020B0604020202020204" pitchFamily="34" charset="0"/>
              </a:rPr>
              <a:t>©</a:t>
            </a:r>
            <a:r>
              <a:rPr lang="en-US" sz="1600" b="1" i="1" dirty="0" smtClean="0">
                <a:solidFill>
                  <a:srgbClr val="42BA97">
                    <a:lumMod val="75000"/>
                  </a:srgbClr>
                </a:solidFill>
                <a:latin typeface="Arial" panose="020B0604020202020204" pitchFamily="34" charset="0"/>
                <a:cs typeface="Arial" panose="020B0604020202020204" pitchFamily="34" charset="0"/>
              </a:rPr>
              <a:t> Direktorat </a:t>
            </a:r>
            <a:r>
              <a:rPr lang="en-US" sz="1600" b="1" i="1" dirty="0">
                <a:solidFill>
                  <a:srgbClr val="42BA97">
                    <a:lumMod val="75000"/>
                  </a:srgbClr>
                </a:solidFill>
                <a:latin typeface="Arial" panose="020B0604020202020204" pitchFamily="34" charset="0"/>
                <a:cs typeface="Arial" panose="020B0604020202020204" pitchFamily="34" charset="0"/>
              </a:rPr>
              <a:t>Pembinaan Sekolah Menengah Kejuruan</a:t>
            </a:r>
          </a:p>
        </p:txBody>
      </p:sp>
    </p:spTree>
    <p:extLst>
      <p:ext uri="{BB962C8B-B14F-4D97-AF65-F5344CB8AC3E}">
        <p14:creationId xmlns:p14="http://schemas.microsoft.com/office/powerpoint/2010/main" val="20139212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858818" y="942635"/>
            <a:ext cx="9655849" cy="2354748"/>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858817" y="3641725"/>
            <a:ext cx="9655849"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5" name="Footer Placeholder 4"/>
          <p:cNvSpPr>
            <a:spLocks noGrp="1"/>
          </p:cNvSpPr>
          <p:nvPr>
            <p:ph type="ftr" sz="quarter" idx="11"/>
          </p:nvPr>
        </p:nvSpPr>
        <p:spPr>
          <a:xfrm>
            <a:off x="685800" y="381001"/>
            <a:ext cx="6991492" cy="364065"/>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942" y="1163296"/>
            <a:ext cx="1567875" cy="1567875"/>
          </a:xfrm>
          <a:prstGeom prst="rect">
            <a:avLst/>
          </a:prstGeom>
          <a:effectLst>
            <a:glow rad="139700">
              <a:schemeClr val="accent5">
                <a:satMod val="175000"/>
                <a:alpha val="40000"/>
              </a:schemeClr>
            </a:glow>
          </a:effectLst>
        </p:spPr>
      </p:pic>
    </p:spTree>
    <p:extLst>
      <p:ext uri="{BB962C8B-B14F-4D97-AF65-F5344CB8AC3E}">
        <p14:creationId xmlns:p14="http://schemas.microsoft.com/office/powerpoint/2010/main" val="1342058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279266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225324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90168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25924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59259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89611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27020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6" name="Footer Placeholder 5"/>
          <p:cNvSpPr>
            <a:spLocks noGrp="1"/>
          </p:cNvSpPr>
          <p:nvPr>
            <p:ph type="ftr" sz="quarter" idx="11"/>
          </p:nvPr>
        </p:nvSpPr>
        <p:spPr>
          <a:xfrm>
            <a:off x="685800" y="379941"/>
            <a:ext cx="6991492" cy="365125"/>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405565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6" name="Footer Placeholder 5"/>
          <p:cNvSpPr>
            <a:spLocks noGrp="1"/>
          </p:cNvSpPr>
          <p:nvPr>
            <p:ph type="ftr" sz="quarter" idx="11"/>
          </p:nvPr>
        </p:nvSpPr>
        <p:spPr>
          <a:xfrm>
            <a:off x="685800" y="379941"/>
            <a:ext cx="6991492" cy="365125"/>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8000" dirty="0">
                <a:solidFill>
                  <a:prstClr val="black"/>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black"/>
                </a:solidFill>
                <a:effectLst/>
              </a:rPr>
              <a:t>”</a:t>
            </a:r>
          </a:p>
        </p:txBody>
      </p:sp>
    </p:spTree>
    <p:extLst>
      <p:ext uri="{BB962C8B-B14F-4D97-AF65-F5344CB8AC3E}">
        <p14:creationId xmlns:p14="http://schemas.microsoft.com/office/powerpoint/2010/main" val="3690125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858818" y="942635"/>
            <a:ext cx="9655849" cy="2354748"/>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858817" y="3641725"/>
            <a:ext cx="9655849"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5" name="Footer Placeholder 4"/>
          <p:cNvSpPr>
            <a:spLocks noGrp="1"/>
          </p:cNvSpPr>
          <p:nvPr>
            <p:ph type="ftr" sz="quarter" idx="11"/>
          </p:nvPr>
        </p:nvSpPr>
        <p:spPr>
          <a:xfrm>
            <a:off x="685800" y="381001"/>
            <a:ext cx="6991492" cy="364065"/>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942" y="1163296"/>
            <a:ext cx="1567875" cy="1567875"/>
          </a:xfrm>
          <a:prstGeom prst="rect">
            <a:avLst/>
          </a:prstGeom>
          <a:effectLst>
            <a:glow rad="139700">
              <a:schemeClr val="accent5">
                <a:satMod val="175000"/>
                <a:alpha val="40000"/>
              </a:schemeClr>
            </a:glow>
          </a:effectLst>
        </p:spPr>
      </p:pic>
    </p:spTree>
    <p:extLst>
      <p:ext uri="{BB962C8B-B14F-4D97-AF65-F5344CB8AC3E}">
        <p14:creationId xmlns:p14="http://schemas.microsoft.com/office/powerpoint/2010/main" val="29938961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6" name="Footer Placeholder 5"/>
          <p:cNvSpPr>
            <a:spLocks noGrp="1"/>
          </p:cNvSpPr>
          <p:nvPr>
            <p:ph type="ftr" sz="quarter" idx="11"/>
          </p:nvPr>
        </p:nvSpPr>
        <p:spPr>
          <a:xfrm>
            <a:off x="685800" y="378883"/>
            <a:ext cx="6991492" cy="365125"/>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889781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009568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031027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720470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5" name="Footer Placeholder 4"/>
          <p:cNvSpPr>
            <a:spLocks noGrp="1"/>
          </p:cNvSpPr>
          <p:nvPr>
            <p:ph type="ftr" sz="quarter" idx="11"/>
          </p:nvPr>
        </p:nvSpPr>
        <p:spPr>
          <a:xfrm>
            <a:off x="685800" y="381000"/>
            <a:ext cx="6991492" cy="365125"/>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8346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41463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554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02269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05915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44813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41893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userDrawn="1"/>
        </p:nvSpPr>
        <p:spPr>
          <a:xfrm>
            <a:off x="0" y="6355845"/>
            <a:ext cx="12192000" cy="502155"/>
          </a:xfrm>
          <a:prstGeom prst="rect">
            <a:avLst/>
          </a:prstGeom>
          <a:gradFill>
            <a:gsLst>
              <a:gs pos="0">
                <a:schemeClr val="accent4">
                  <a:lumMod val="5000"/>
                  <a:lumOff val="95000"/>
                </a:schemeClr>
              </a:gs>
              <a:gs pos="84000">
                <a:schemeClr val="accent4">
                  <a:lumMod val="45000"/>
                  <a:lumOff val="55000"/>
                </a:schemeClr>
              </a:gs>
              <a:gs pos="48000">
                <a:schemeClr val="accent4">
                  <a:lumMod val="45000"/>
                  <a:lumOff val="55000"/>
                </a:schemeClr>
              </a:gs>
              <a:gs pos="100000">
                <a:schemeClr val="accent4">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a:blip r:embed="rId20">
            <a:clrChange>
              <a:clrFrom>
                <a:srgbClr val="000000">
                  <a:alpha val="0"/>
                </a:srgbClr>
              </a:clrFrom>
              <a:clrTo>
                <a:srgbClr val="000000">
                  <a:alpha val="0"/>
                </a:srgbClr>
              </a:clrTo>
            </a:clrChange>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104645" y="105153"/>
            <a:ext cx="2630895" cy="1228641"/>
          </a:xfrm>
          <a:prstGeom prst="rect">
            <a:avLst/>
          </a:prstGeom>
          <a:ln>
            <a:noFill/>
          </a:ln>
          <a:effectLst>
            <a:glow rad="139700">
              <a:schemeClr val="accent4">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353936199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 name="Rectangle 9"/>
          <p:cNvSpPr/>
          <p:nvPr userDrawn="1"/>
        </p:nvSpPr>
        <p:spPr>
          <a:xfrm>
            <a:off x="0" y="6355845"/>
            <a:ext cx="12192000" cy="502155"/>
          </a:xfrm>
          <a:prstGeom prst="rect">
            <a:avLst/>
          </a:prstGeom>
          <a:gradFill>
            <a:gsLst>
              <a:gs pos="0">
                <a:schemeClr val="accent4">
                  <a:lumMod val="5000"/>
                  <a:lumOff val="95000"/>
                </a:schemeClr>
              </a:gs>
              <a:gs pos="84000">
                <a:schemeClr val="accent4">
                  <a:lumMod val="45000"/>
                  <a:lumOff val="55000"/>
                </a:schemeClr>
              </a:gs>
              <a:gs pos="48000">
                <a:schemeClr val="accent4">
                  <a:lumMod val="45000"/>
                  <a:lumOff val="55000"/>
                </a:schemeClr>
              </a:gs>
              <a:gs pos="100000">
                <a:schemeClr val="accent4">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solidFill>
                  <a:prstClr val="black">
                    <a:tint val="75000"/>
                  </a:prstClr>
                </a:solidFill>
              </a:rPr>
              <a:pPr/>
              <a:t>8/7/2019</a:t>
            </a:fld>
            <a:endParaRPr lang="en-US" dirty="0">
              <a:solidFill>
                <a:prstClr val="black">
                  <a:tint val="75000"/>
                </a:prstClr>
              </a:solidFill>
            </a:endParaRP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a:blip r:embed="rId20">
            <a:clrChange>
              <a:clrFrom>
                <a:srgbClr val="000000">
                  <a:alpha val="0"/>
                </a:srgbClr>
              </a:clrFrom>
              <a:clrTo>
                <a:srgbClr val="000000">
                  <a:alpha val="0"/>
                </a:srgbClr>
              </a:clrTo>
            </a:clrChange>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104645" y="105153"/>
            <a:ext cx="2630895" cy="1228641"/>
          </a:xfrm>
          <a:prstGeom prst="rect">
            <a:avLst/>
          </a:prstGeom>
          <a:ln>
            <a:noFill/>
          </a:ln>
          <a:effectLst>
            <a:glow rad="139700">
              <a:schemeClr val="accent4">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3356734874"/>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7.jpe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64586" y="4264212"/>
            <a:ext cx="9448800" cy="1733176"/>
          </a:xfrm>
        </p:spPr>
        <p:txBody>
          <a:bodyPr>
            <a:noAutofit/>
          </a:bodyPr>
          <a:lstStyle/>
          <a:p>
            <a:pPr algn="r">
              <a:lnSpc>
                <a:spcPct val="100000"/>
              </a:lnSpc>
              <a:spcBef>
                <a:spcPts val="0"/>
              </a:spcBef>
            </a:pPr>
            <a:r>
              <a:rPr lang="en-US" sz="2400" b="1" dirty="0">
                <a:solidFill>
                  <a:schemeClr val="bg1"/>
                </a:solidFill>
                <a:latin typeface="Arial Rounded MT Bold" panose="020F0704030504030204" pitchFamily="34" charset="0"/>
                <a:cs typeface="Arial" panose="020B0604020202020204" pitchFamily="34" charset="0"/>
              </a:rPr>
              <a:t>Direktorat Pembinaan Sekolah Menengah Kejuruan</a:t>
            </a:r>
            <a:endParaRPr lang="en-US" sz="2400" dirty="0">
              <a:solidFill>
                <a:schemeClr val="bg1"/>
              </a:solidFill>
              <a:latin typeface="Arial Rounded MT Bold" panose="020F0704030504030204" pitchFamily="34" charset="0"/>
              <a:cs typeface="Arial" panose="020B0604020202020204" pitchFamily="34" charset="0"/>
            </a:endParaRPr>
          </a:p>
          <a:p>
            <a:pPr algn="r">
              <a:lnSpc>
                <a:spcPct val="100000"/>
              </a:lnSpc>
              <a:spcBef>
                <a:spcPts val="0"/>
              </a:spcBef>
            </a:pPr>
            <a:r>
              <a:rPr lang="en-US" sz="2400" b="1" dirty="0">
                <a:solidFill>
                  <a:schemeClr val="bg1"/>
                </a:solidFill>
                <a:latin typeface="Arial Rounded MT Bold" panose="020F0704030504030204" pitchFamily="34" charset="0"/>
                <a:cs typeface="Arial" panose="020B0604020202020204" pitchFamily="34" charset="0"/>
              </a:rPr>
              <a:t>Direktorat Jenderal Pendidikan Dasar dan Menengah</a:t>
            </a:r>
            <a:endParaRPr lang="en-US" sz="2400" dirty="0">
              <a:solidFill>
                <a:schemeClr val="bg1"/>
              </a:solidFill>
              <a:latin typeface="Arial Rounded MT Bold" panose="020F0704030504030204" pitchFamily="34" charset="0"/>
              <a:cs typeface="Arial" panose="020B0604020202020204" pitchFamily="34" charset="0"/>
            </a:endParaRPr>
          </a:p>
          <a:p>
            <a:pPr algn="r">
              <a:lnSpc>
                <a:spcPct val="100000"/>
              </a:lnSpc>
              <a:spcBef>
                <a:spcPts val="0"/>
              </a:spcBef>
            </a:pPr>
            <a:r>
              <a:rPr lang="en-US" sz="2400" b="1" dirty="0" smtClean="0">
                <a:solidFill>
                  <a:schemeClr val="bg1"/>
                </a:solidFill>
                <a:latin typeface="Arial Rounded MT Bold" panose="020F0704030504030204" pitchFamily="34" charset="0"/>
                <a:cs typeface="Arial" panose="020B0604020202020204" pitchFamily="34" charset="0"/>
              </a:rPr>
              <a:t>Kementerian Pendidikan dan Kebudayaan</a:t>
            </a:r>
            <a:endParaRPr lang="en-US" sz="2400" dirty="0" smtClean="0">
              <a:solidFill>
                <a:schemeClr val="bg1"/>
              </a:solidFill>
              <a:latin typeface="Arial Rounded MT Bold" panose="020F0704030504030204" pitchFamily="34" charset="0"/>
              <a:cs typeface="Arial" panose="020B0604020202020204" pitchFamily="34" charset="0"/>
            </a:endParaRPr>
          </a:p>
          <a:p>
            <a:pPr algn="r">
              <a:lnSpc>
                <a:spcPct val="100000"/>
              </a:lnSpc>
              <a:spcBef>
                <a:spcPts val="0"/>
              </a:spcBef>
            </a:pPr>
            <a:r>
              <a:rPr lang="en-US" sz="2400" b="1" dirty="0" smtClean="0">
                <a:solidFill>
                  <a:schemeClr val="bg1"/>
                </a:solidFill>
                <a:latin typeface="Arial Rounded MT Bold" panose="020F0704030504030204" pitchFamily="34" charset="0"/>
                <a:cs typeface="Arial" panose="020B0604020202020204" pitchFamily="34" charset="0"/>
              </a:rPr>
              <a:t>Tahun 2018</a:t>
            </a:r>
            <a:endParaRPr lang="en-US" sz="2400" dirty="0">
              <a:solidFill>
                <a:schemeClr val="bg1"/>
              </a:solidFill>
              <a:latin typeface="Arial Rounded MT Bold" panose="020F0704030504030204" pitchFamily="34" charset="0"/>
              <a:cs typeface="Arial" panose="020B0604020202020204" pitchFamily="34" charset="0"/>
            </a:endParaRPr>
          </a:p>
        </p:txBody>
      </p:sp>
      <p:cxnSp>
        <p:nvCxnSpPr>
          <p:cNvPr id="4" name="Straight Connector 3"/>
          <p:cNvCxnSpPr/>
          <p:nvPr/>
        </p:nvCxnSpPr>
        <p:spPr>
          <a:xfrm>
            <a:off x="2223491" y="2098487"/>
            <a:ext cx="8655180"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2169703" y="864111"/>
            <a:ext cx="9144000" cy="1190531"/>
          </a:xfrm>
        </p:spPr>
        <p:txBody>
          <a:bodyPr anchor="ctr">
            <a:normAutofit/>
          </a:bodyPr>
          <a:lstStyle/>
          <a:p>
            <a:r>
              <a:rPr lang="en-US" sz="3600" b="1" dirty="0" smtClean="0">
                <a:solidFill>
                  <a:srgbClr val="FFFF00"/>
                </a:solidFill>
                <a:latin typeface="Arial Rounded MT Bold" panose="020F0704030504030204" pitchFamily="34" charset="0"/>
                <a:cs typeface="Arial" panose="020B0604020202020204" pitchFamily="34" charset="0"/>
              </a:rPr>
              <a:t>PELATIHAN DAN PENDAMPINGAN</a:t>
            </a:r>
            <a:r>
              <a:rPr lang="en-US" sz="3600" b="1" dirty="0">
                <a:solidFill>
                  <a:srgbClr val="FFFF00"/>
                </a:solidFill>
                <a:latin typeface="Arial Rounded MT Bold" panose="020F0704030504030204" pitchFamily="34" charset="0"/>
                <a:cs typeface="Arial" panose="020B0604020202020204" pitchFamily="34" charset="0"/>
              </a:rPr>
              <a:t/>
            </a:r>
            <a:br>
              <a:rPr lang="en-US" sz="3600" b="1" dirty="0">
                <a:solidFill>
                  <a:srgbClr val="FFFF00"/>
                </a:solidFill>
                <a:latin typeface="Arial Rounded MT Bold" panose="020F0704030504030204" pitchFamily="34" charset="0"/>
                <a:cs typeface="Arial" panose="020B0604020202020204" pitchFamily="34" charset="0"/>
              </a:rPr>
            </a:br>
            <a:r>
              <a:rPr lang="id-ID" sz="3600" b="1" dirty="0">
                <a:solidFill>
                  <a:srgbClr val="FFFF00"/>
                </a:solidFill>
                <a:latin typeface="Arial Rounded MT Bold" panose="020F0704030504030204" pitchFamily="34" charset="0"/>
                <a:cs typeface="Arial" panose="020B0604020202020204" pitchFamily="34" charset="0"/>
              </a:rPr>
              <a:t>IMPLEMENTASI</a:t>
            </a:r>
            <a:r>
              <a:rPr lang="en-US" sz="3600" dirty="0">
                <a:solidFill>
                  <a:srgbClr val="FFFF00"/>
                </a:solidFill>
                <a:latin typeface="Arial Rounded MT Bold" panose="020F0704030504030204" pitchFamily="34" charset="0"/>
                <a:cs typeface="Arial" panose="020B0604020202020204" pitchFamily="34" charset="0"/>
              </a:rPr>
              <a:t> </a:t>
            </a:r>
            <a:r>
              <a:rPr lang="en-ID" sz="3600" b="1" dirty="0">
                <a:solidFill>
                  <a:srgbClr val="FFFF00"/>
                </a:solidFill>
                <a:latin typeface="Arial Rounded MT Bold" panose="020F0704030504030204" pitchFamily="34" charset="0"/>
                <a:cs typeface="Arial" panose="020B0604020202020204" pitchFamily="34" charset="0"/>
              </a:rPr>
              <a:t>KURIKULUM 2013 </a:t>
            </a:r>
            <a:r>
              <a:rPr lang="en-ID" sz="3600" b="1" dirty="0" smtClean="0">
                <a:solidFill>
                  <a:srgbClr val="FFFF00"/>
                </a:solidFill>
                <a:latin typeface="Arial Rounded MT Bold" panose="020F0704030504030204" pitchFamily="34" charset="0"/>
                <a:cs typeface="Arial" panose="020B0604020202020204" pitchFamily="34" charset="0"/>
              </a:rPr>
              <a:t>SMK</a:t>
            </a:r>
            <a:endParaRPr lang="en-US" sz="3600" b="1" dirty="0">
              <a:solidFill>
                <a:srgbClr val="FFFF00"/>
              </a:solidFill>
              <a:latin typeface="Arial Rounded MT Bold" panose="020F0704030504030204" pitchFamily="34" charset="0"/>
            </a:endParaRPr>
          </a:p>
        </p:txBody>
      </p:sp>
      <p:sp>
        <p:nvSpPr>
          <p:cNvPr id="5" name="Content Placeholder 2"/>
          <p:cNvSpPr txBox="1">
            <a:spLocks/>
          </p:cNvSpPr>
          <p:nvPr/>
        </p:nvSpPr>
        <p:spPr>
          <a:xfrm>
            <a:off x="3393385" y="2725883"/>
            <a:ext cx="6696635" cy="1119976"/>
          </a:xfrm>
          <a:prstGeom prst="rect">
            <a:avLst/>
          </a:prstGeom>
        </p:spPr>
        <p:txBody>
          <a:bodyPr>
            <a:normAutofit/>
          </a:bodyPr>
          <a:lstStyle>
            <a:defPPr>
              <a:defRPr lang="en-US"/>
            </a:defPPr>
            <a:lvl1pPr indent="0" algn="ctr" defTabSz="914400">
              <a:lnSpc>
                <a:spcPct val="90000"/>
              </a:lnSpc>
              <a:spcBef>
                <a:spcPts val="1000"/>
              </a:spcBef>
              <a:buFont typeface="Arial" panose="020B0604020202020204" pitchFamily="34" charset="0"/>
              <a:buNone/>
              <a:defRPr sz="3600" b="1">
                <a:solidFill>
                  <a:schemeClr val="bg1"/>
                </a:solidFill>
                <a:latin typeface="Arial Rounded MT Bold" panose="020F0704030504030204" pitchFamily="34" charset="0"/>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000"/>
            </a:lvl2pPr>
            <a:lvl3pPr marL="1143000" indent="-228600" defTabSz="914400">
              <a:lnSpc>
                <a:spcPct val="90000"/>
              </a:lnSpc>
              <a:spcBef>
                <a:spcPts val="500"/>
              </a:spcBef>
              <a:buFont typeface="Arial" panose="020B0604020202020204" pitchFamily="34" charset="0"/>
              <a:buChar char="•"/>
            </a:lvl3pPr>
            <a:lvl4pPr marL="1600200" indent="-228600" defTabSz="914400">
              <a:lnSpc>
                <a:spcPct val="90000"/>
              </a:lnSpc>
              <a:spcBef>
                <a:spcPts val="500"/>
              </a:spcBef>
              <a:buFont typeface="Arial" panose="020B0604020202020204" pitchFamily="34" charset="0"/>
              <a:buChar char="•"/>
              <a:defRPr sz="1600"/>
            </a:lvl4pPr>
            <a:lvl5pPr marL="2057400" indent="-228600" defTabSz="914400">
              <a:lnSpc>
                <a:spcPct val="90000"/>
              </a:lnSpc>
              <a:spcBef>
                <a:spcPts val="500"/>
              </a:spcBef>
              <a:buFont typeface="Arial" panose="020B0604020202020204" pitchFamily="34" charset="0"/>
              <a:buChar char="•"/>
              <a:defRPr sz="1600"/>
            </a:lvl5pPr>
            <a:lvl6pPr marL="2514600" indent="-228600" defTabSz="914400">
              <a:lnSpc>
                <a:spcPct val="90000"/>
              </a:lnSpc>
              <a:spcBef>
                <a:spcPts val="500"/>
              </a:spcBef>
              <a:buFont typeface="Arial" panose="020B0604020202020204" pitchFamily="34" charset="0"/>
              <a:buChar char="•"/>
              <a:defRPr sz="1600"/>
            </a:lvl6pPr>
            <a:lvl7pPr marL="2971800" indent="-228600" defTabSz="914400">
              <a:lnSpc>
                <a:spcPct val="90000"/>
              </a:lnSpc>
              <a:spcBef>
                <a:spcPts val="500"/>
              </a:spcBef>
              <a:buFont typeface="Arial" panose="020B0604020202020204" pitchFamily="34" charset="0"/>
              <a:buChar char="•"/>
              <a:defRPr sz="1600"/>
            </a:lvl7pPr>
            <a:lvl8pPr marL="3429000" indent="-228600" defTabSz="914400">
              <a:lnSpc>
                <a:spcPct val="90000"/>
              </a:lnSpc>
              <a:spcBef>
                <a:spcPts val="500"/>
              </a:spcBef>
              <a:buFont typeface="Arial" panose="020B0604020202020204" pitchFamily="34" charset="0"/>
              <a:buChar char="•"/>
              <a:defRPr sz="1600"/>
            </a:lvl8pPr>
            <a:lvl9pPr marL="3886200" indent="-228600" defTabSz="914400">
              <a:lnSpc>
                <a:spcPct val="90000"/>
              </a:lnSpc>
              <a:spcBef>
                <a:spcPts val="500"/>
              </a:spcBef>
              <a:buFont typeface="Arial" panose="020B0604020202020204" pitchFamily="34" charset="0"/>
              <a:buChar char="•"/>
              <a:defRPr sz="1600"/>
            </a:lvl9pPr>
          </a:lstStyle>
          <a:p>
            <a:r>
              <a:rPr lang="id-ID" sz="3200" dirty="0"/>
              <a:t>ANALISIS </a:t>
            </a:r>
            <a:r>
              <a:rPr lang="en-US" sz="3200" dirty="0"/>
              <a:t>PENERAPAN MODEL</a:t>
            </a:r>
            <a:r>
              <a:rPr lang="id-ID" sz="3200" dirty="0"/>
              <a:t> PEMBELAJARAN</a:t>
            </a:r>
            <a:endParaRPr lang="en-US" sz="3200" dirty="0"/>
          </a:p>
        </p:txBody>
      </p:sp>
    </p:spTree>
    <p:extLst>
      <p:ext uri="{BB962C8B-B14F-4D97-AF65-F5344CB8AC3E}">
        <p14:creationId xmlns:p14="http://schemas.microsoft.com/office/powerpoint/2010/main" val="1155703258"/>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11" name="Title 1"/>
          <p:cNvSpPr>
            <a:spLocks noGrp="1"/>
          </p:cNvSpPr>
          <p:nvPr>
            <p:ph type="title"/>
          </p:nvPr>
        </p:nvSpPr>
        <p:spPr>
          <a:xfrm>
            <a:off x="2895600" y="672937"/>
            <a:ext cx="8610600" cy="799733"/>
          </a:xfrm>
        </p:spPr>
        <p:txBody>
          <a:bodyPr>
            <a:normAutofit fontScale="90000"/>
          </a:bodyPr>
          <a:lstStyle/>
          <a:p>
            <a:r>
              <a:rPr lang="en-AU" sz="3600" b="1" dirty="0" smtClean="0">
                <a:solidFill>
                  <a:schemeClr val="bg1"/>
                </a:solidFill>
                <a:latin typeface="Arial Rounded MT Bold" panose="020F0704030504030204" pitchFamily="34" charset="0"/>
                <a:cs typeface="Arial" panose="020B0604020202020204" pitchFamily="34" charset="0"/>
              </a:rPr>
              <a:t>ciri khusus </a:t>
            </a:r>
            <a:r>
              <a:rPr lang="en-ID" sz="3600" b="1" dirty="0">
                <a:solidFill>
                  <a:schemeClr val="bg1"/>
                </a:solidFill>
                <a:latin typeface="Arial Rounded MT Bold" panose="020F0704030504030204" pitchFamily="34" charset="0"/>
                <a:cs typeface="Arial" panose="020B0604020202020204" pitchFamily="34" charset="0"/>
              </a:rPr>
              <a:t>Model</a:t>
            </a:r>
            <a:r>
              <a:rPr lang="en-AU" sz="3600" b="1" dirty="0">
                <a:solidFill>
                  <a:schemeClr val="bg1"/>
                </a:solidFill>
                <a:latin typeface="Arial Rounded MT Bold" panose="020F0704030504030204" pitchFamily="34" charset="0"/>
                <a:cs typeface="Arial" panose="020B0604020202020204" pitchFamily="34" charset="0"/>
              </a:rPr>
              <a:t> </a:t>
            </a:r>
            <a:r>
              <a:rPr lang="en-AU" sz="3600" b="1" dirty="0" smtClean="0">
                <a:solidFill>
                  <a:schemeClr val="bg1"/>
                </a:solidFill>
                <a:latin typeface="Arial Rounded MT Bold" panose="020F0704030504030204" pitchFamily="34" charset="0"/>
                <a:cs typeface="Arial" panose="020B0604020202020204" pitchFamily="34" charset="0"/>
              </a:rPr>
              <a:t>pembelajaran</a:t>
            </a:r>
            <a:endParaRPr lang="en-US" sz="3600" b="1" dirty="0">
              <a:solidFill>
                <a:schemeClr val="bg1"/>
              </a:solidFill>
              <a:latin typeface="Arial Rounded MT Bold" panose="020F0704030504030204" pitchFamily="34" charset="0"/>
              <a:cs typeface="Arial" panose="020B0604020202020204" pitchFamily="34" charset="0"/>
            </a:endParaRPr>
          </a:p>
        </p:txBody>
      </p:sp>
      <p:sp>
        <p:nvSpPr>
          <p:cNvPr id="14" name="Content Placeholder 2"/>
          <p:cNvSpPr txBox="1">
            <a:spLocks/>
          </p:cNvSpPr>
          <p:nvPr/>
        </p:nvSpPr>
        <p:spPr>
          <a:xfrm>
            <a:off x="2084293" y="1603863"/>
            <a:ext cx="9628095" cy="471156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457200" indent="-457200">
              <a:lnSpc>
                <a:spcPct val="80000"/>
              </a:lnSpc>
              <a:spcBef>
                <a:spcPts val="1200"/>
              </a:spcBef>
              <a:buFont typeface="+mj-lt"/>
              <a:buAutoNum type="alphaLcPeriod"/>
            </a:pPr>
            <a:r>
              <a:rPr lang="en-AU" sz="2600" dirty="0" smtClean="0">
                <a:solidFill>
                  <a:schemeClr val="bg1"/>
                </a:solidFill>
                <a:latin typeface="Arial Rounded MT Bold" panose="020F0704030504030204" pitchFamily="34" charset="0"/>
                <a:cs typeface="Arial" panose="020B0604020202020204" pitchFamily="34" charset="0"/>
              </a:rPr>
              <a:t>Rasional teoretis logis yang disusun oleh para pencipta atau pengembangnya (mempertimbangkan teorinya dengan kenyataan sebenarnya serta tidak secara fiktif).</a:t>
            </a:r>
            <a:endParaRPr lang="en-US" sz="2600" dirty="0" smtClean="0">
              <a:solidFill>
                <a:schemeClr val="bg1"/>
              </a:solidFill>
              <a:latin typeface="Arial Rounded MT Bold" panose="020F0704030504030204" pitchFamily="34" charset="0"/>
              <a:cs typeface="Arial" panose="020B0604020202020204" pitchFamily="34" charset="0"/>
            </a:endParaRPr>
          </a:p>
          <a:p>
            <a:pPr marL="457200" indent="-457200">
              <a:lnSpc>
                <a:spcPct val="80000"/>
              </a:lnSpc>
              <a:spcBef>
                <a:spcPts val="1200"/>
              </a:spcBef>
              <a:buFont typeface="+mj-lt"/>
              <a:buAutoNum type="alphaLcPeriod"/>
            </a:pPr>
            <a:r>
              <a:rPr lang="en-AU" sz="2600" dirty="0" smtClean="0">
                <a:solidFill>
                  <a:schemeClr val="bg1"/>
                </a:solidFill>
                <a:latin typeface="Arial Rounded MT Bold" panose="020F0704030504030204" pitchFamily="34" charset="0"/>
                <a:cs typeface="Arial" panose="020B0604020202020204" pitchFamily="34" charset="0"/>
              </a:rPr>
              <a:t>Landasan pemikiran tentang apa dan bagaimana siswa belajar (materi atau obyek permasalahan dan tujuan pembelajaran yang akan dicapai).</a:t>
            </a:r>
            <a:endParaRPr lang="en-US" sz="2600" dirty="0" smtClean="0">
              <a:solidFill>
                <a:schemeClr val="bg1"/>
              </a:solidFill>
              <a:latin typeface="Arial Rounded MT Bold" panose="020F0704030504030204" pitchFamily="34" charset="0"/>
              <a:cs typeface="Arial" panose="020B0604020202020204" pitchFamily="34" charset="0"/>
            </a:endParaRPr>
          </a:p>
          <a:p>
            <a:pPr marL="457200" indent="-457200">
              <a:lnSpc>
                <a:spcPct val="80000"/>
              </a:lnSpc>
              <a:spcBef>
                <a:spcPts val="1200"/>
              </a:spcBef>
              <a:buFont typeface="+mj-lt"/>
              <a:buAutoNum type="alphaLcPeriod"/>
            </a:pPr>
            <a:r>
              <a:rPr lang="en-AU" sz="2600" dirty="0" smtClean="0">
                <a:solidFill>
                  <a:schemeClr val="bg1"/>
                </a:solidFill>
                <a:latin typeface="Arial Rounded MT Bold" panose="020F0704030504030204" pitchFamily="34" charset="0"/>
                <a:cs typeface="Arial" panose="020B0604020202020204" pitchFamily="34" charset="0"/>
              </a:rPr>
              <a:t>Tingkah laku mengajar yang diperlukan agar model tersebut dapat dilaksanakan dengan berhasil (strategi dan metode mengajar).</a:t>
            </a:r>
            <a:endParaRPr lang="en-US" sz="2600" dirty="0" smtClean="0">
              <a:solidFill>
                <a:schemeClr val="bg1"/>
              </a:solidFill>
              <a:latin typeface="Arial Rounded MT Bold" panose="020F0704030504030204" pitchFamily="34" charset="0"/>
              <a:cs typeface="Arial" panose="020B0604020202020204" pitchFamily="34" charset="0"/>
            </a:endParaRPr>
          </a:p>
          <a:p>
            <a:pPr marL="457200" indent="-457200">
              <a:lnSpc>
                <a:spcPct val="80000"/>
              </a:lnSpc>
              <a:spcBef>
                <a:spcPts val="1200"/>
              </a:spcBef>
              <a:buFont typeface="+mj-lt"/>
              <a:buAutoNum type="alphaLcPeriod"/>
            </a:pPr>
            <a:r>
              <a:rPr lang="en-AU" sz="2600" dirty="0" smtClean="0">
                <a:solidFill>
                  <a:schemeClr val="bg1"/>
                </a:solidFill>
                <a:latin typeface="Arial Rounded MT Bold" panose="020F0704030504030204" pitchFamily="34" charset="0"/>
                <a:cs typeface="Arial" panose="020B0604020202020204" pitchFamily="34" charset="0"/>
              </a:rPr>
              <a:t>Lingkungan belajar yang diperlukan agar tujuan pembelajaran dapat tercapai (media, sarana dan prasarana pembelajaran).(Trianto, 2010).</a:t>
            </a:r>
            <a:endParaRPr lang="en-US" sz="2600" dirty="0">
              <a:solidFill>
                <a:schemeClr val="bg1"/>
              </a:solidFill>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2921268376"/>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12" name="Title 1"/>
          <p:cNvSpPr>
            <a:spLocks noGrp="1"/>
          </p:cNvSpPr>
          <p:nvPr>
            <p:ph type="title"/>
          </p:nvPr>
        </p:nvSpPr>
        <p:spPr>
          <a:xfrm>
            <a:off x="2895600" y="1018414"/>
            <a:ext cx="8610600" cy="920048"/>
          </a:xfrm>
        </p:spPr>
        <p:txBody>
          <a:bodyPr>
            <a:noAutofit/>
          </a:bodyPr>
          <a:lstStyle/>
          <a:p>
            <a:r>
              <a:rPr lang="en-US" sz="3200" b="1" dirty="0" smtClean="0">
                <a:solidFill>
                  <a:schemeClr val="bg1"/>
                </a:solidFill>
                <a:latin typeface="Arial Rounded MT Bold" panose="020F0704030504030204" pitchFamily="34" charset="0"/>
                <a:cs typeface="Arial" panose="020B0604020202020204" pitchFamily="34" charset="0"/>
              </a:rPr>
              <a:t>DESKRIPSI:</a:t>
            </a:r>
            <a:br>
              <a:rPr lang="en-US" sz="3200" b="1" dirty="0" smtClean="0">
                <a:solidFill>
                  <a:schemeClr val="bg1"/>
                </a:solidFill>
                <a:latin typeface="Arial Rounded MT Bold" panose="020F0704030504030204" pitchFamily="34" charset="0"/>
                <a:cs typeface="Arial" panose="020B0604020202020204" pitchFamily="34" charset="0"/>
              </a:rPr>
            </a:br>
            <a:r>
              <a:rPr lang="en-US" sz="3200" b="1" cap="none" dirty="0" smtClean="0">
                <a:solidFill>
                  <a:schemeClr val="bg1"/>
                </a:solidFill>
                <a:latin typeface="Arial Rounded MT Bold" panose="020F0704030504030204" pitchFamily="34" charset="0"/>
                <a:cs typeface="Arial" panose="020B0604020202020204" pitchFamily="34" charset="0"/>
              </a:rPr>
              <a:t>Prinsip-prinsip Pembelajaran Kejuruan </a:t>
            </a:r>
            <a:endParaRPr lang="en-US" sz="3200" b="1" dirty="0">
              <a:solidFill>
                <a:schemeClr val="bg1"/>
              </a:solidFill>
              <a:latin typeface="Arial Rounded MT Bold" panose="020F0704030504030204" pitchFamily="34" charset="0"/>
              <a:cs typeface="Arial" panose="020B0604020202020204" pitchFamily="34" charset="0"/>
            </a:endParaRPr>
          </a:p>
        </p:txBody>
      </p:sp>
      <p:sp>
        <p:nvSpPr>
          <p:cNvPr id="13" name="Content Placeholder 2"/>
          <p:cNvSpPr txBox="1">
            <a:spLocks/>
          </p:cNvSpPr>
          <p:nvPr/>
        </p:nvSpPr>
        <p:spPr>
          <a:xfrm>
            <a:off x="1250577" y="2080997"/>
            <a:ext cx="10605247" cy="391639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2600" b="1" dirty="0" smtClean="0">
                <a:solidFill>
                  <a:schemeClr val="bg1"/>
                </a:solidFill>
                <a:latin typeface="Arial Rounded MT Bold" panose="020F0704030504030204" pitchFamily="34" charset="0"/>
                <a:cs typeface="Arial" panose="020B0604020202020204" pitchFamily="34" charset="0"/>
              </a:rPr>
              <a:t>Prinsip umum</a:t>
            </a:r>
          </a:p>
          <a:p>
            <a:pPr marL="514350" indent="-514350">
              <a:buAutoNum type="arabicParenBoth"/>
            </a:pPr>
            <a:r>
              <a:rPr lang="en-US" sz="2600" dirty="0" smtClean="0">
                <a:solidFill>
                  <a:schemeClr val="bg1"/>
                </a:solidFill>
                <a:latin typeface="Arial Rounded MT Bold" panose="020F0704030504030204" pitchFamily="34" charset="0"/>
                <a:cs typeface="Arial" panose="020B0604020202020204" pitchFamily="34" charset="0"/>
              </a:rPr>
              <a:t>Memanfaatkan teknologi informasi dan komunikasi;</a:t>
            </a:r>
          </a:p>
          <a:p>
            <a:pPr marL="514350" indent="-514350">
              <a:buAutoNum type="arabicParenBoth"/>
            </a:pPr>
            <a:r>
              <a:rPr lang="en-US" sz="2600" dirty="0" smtClean="0">
                <a:solidFill>
                  <a:schemeClr val="bg1"/>
                </a:solidFill>
                <a:latin typeface="Arial Rounded MT Bold" panose="020F0704030504030204" pitchFamily="34" charset="0"/>
                <a:cs typeface="Arial" panose="020B0604020202020204" pitchFamily="34" charset="0"/>
              </a:rPr>
              <a:t>Menerapkan metode pembelajaran yang mendorong peserta didik lebih aktif, inovatif, kreatif dan menyenangkan serta mempertimbangkan karakteristik peserta didik; dan</a:t>
            </a:r>
          </a:p>
          <a:p>
            <a:pPr marL="514350" indent="-514350">
              <a:buAutoNum type="arabicParenBoth"/>
            </a:pPr>
            <a:r>
              <a:rPr lang="en-US" sz="2600" dirty="0" smtClean="0">
                <a:solidFill>
                  <a:schemeClr val="bg1"/>
                </a:solidFill>
                <a:latin typeface="Arial Rounded MT Bold" panose="020F0704030504030204" pitchFamily="34" charset="0"/>
                <a:cs typeface="Arial" panose="020B0604020202020204" pitchFamily="34" charset="0"/>
              </a:rPr>
              <a:t>Menerapkan strategi pembelajaran berbasis kompetensi dan model-model belajar inkuiri, discovery learning, pembelajaran berbasis masalah, pembelajaran berbasis produk dan pembelajaran berbasis proyek.</a:t>
            </a:r>
          </a:p>
        </p:txBody>
      </p:sp>
    </p:spTree>
    <p:extLst>
      <p:ext uri="{BB962C8B-B14F-4D97-AF65-F5344CB8AC3E}">
        <p14:creationId xmlns:p14="http://schemas.microsoft.com/office/powerpoint/2010/main" val="2327197714"/>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13" name="Content Placeholder 2"/>
          <p:cNvSpPr txBox="1">
            <a:spLocks/>
          </p:cNvSpPr>
          <p:nvPr/>
        </p:nvSpPr>
        <p:spPr>
          <a:xfrm>
            <a:off x="580109" y="1715428"/>
            <a:ext cx="11381874" cy="436838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80000"/>
              </a:lnSpc>
              <a:spcBef>
                <a:spcPts val="600"/>
              </a:spcBef>
              <a:buNone/>
            </a:pPr>
            <a:r>
              <a:rPr lang="en-US" sz="2400" b="1" dirty="0" smtClean="0">
                <a:solidFill>
                  <a:schemeClr val="bg1"/>
                </a:solidFill>
                <a:latin typeface="Arial Rounded MT Bold" panose="020F0704030504030204" pitchFamily="34" charset="0"/>
                <a:cs typeface="Arial" panose="020B0604020202020204" pitchFamily="34" charset="0"/>
              </a:rPr>
              <a:t>Prinsip khusus</a:t>
            </a:r>
          </a:p>
          <a:p>
            <a:pPr marL="457200" indent="-457200">
              <a:lnSpc>
                <a:spcPct val="80000"/>
              </a:lnSpc>
              <a:spcBef>
                <a:spcPts val="600"/>
              </a:spcBef>
              <a:buAutoNum type="arabicParenBoth"/>
            </a:pPr>
            <a:r>
              <a:rPr lang="en-US" sz="2400" dirty="0" smtClean="0">
                <a:solidFill>
                  <a:schemeClr val="bg1"/>
                </a:solidFill>
                <a:latin typeface="Arial Rounded MT Bold" panose="020F0704030504030204" pitchFamily="34" charset="0"/>
                <a:cs typeface="Arial" panose="020B0604020202020204" pitchFamily="34" charset="0"/>
              </a:rPr>
              <a:t>Menekankan pada keterampilan aplikatif;</a:t>
            </a:r>
          </a:p>
          <a:p>
            <a:pPr marL="457200" indent="-457200">
              <a:lnSpc>
                <a:spcPct val="80000"/>
              </a:lnSpc>
              <a:spcBef>
                <a:spcPts val="600"/>
              </a:spcBef>
              <a:buAutoNum type="arabicParenBoth"/>
            </a:pPr>
            <a:r>
              <a:rPr lang="en-US" sz="2400" dirty="0" smtClean="0">
                <a:solidFill>
                  <a:schemeClr val="bg1"/>
                </a:solidFill>
                <a:latin typeface="Arial Rounded MT Bold" panose="020F0704030504030204" pitchFamily="34" charset="0"/>
                <a:cs typeface="Arial" panose="020B0604020202020204" pitchFamily="34" charset="0"/>
              </a:rPr>
              <a:t>Berlangsung di rumah, sekolah, dan masyarakat/Dunia Kerja (DUDI);</a:t>
            </a:r>
          </a:p>
          <a:p>
            <a:pPr marL="457200" indent="-457200">
              <a:lnSpc>
                <a:spcPct val="80000"/>
              </a:lnSpc>
              <a:spcBef>
                <a:spcPts val="600"/>
              </a:spcBef>
              <a:buAutoNum type="arabicParenBoth"/>
            </a:pPr>
            <a:r>
              <a:rPr lang="en-US" sz="2400" dirty="0" smtClean="0">
                <a:solidFill>
                  <a:schemeClr val="bg1"/>
                </a:solidFill>
                <a:latin typeface="Arial Rounded MT Bold" panose="020F0704030504030204" pitchFamily="34" charset="0"/>
                <a:cs typeface="Arial" panose="020B0604020202020204" pitchFamily="34" charset="0"/>
              </a:rPr>
              <a:t>Iklim belajar merupakan simulasi dari lingkungan kerja di DUDI;</a:t>
            </a:r>
          </a:p>
          <a:p>
            <a:pPr marL="457200" indent="-457200">
              <a:lnSpc>
                <a:spcPct val="80000"/>
              </a:lnSpc>
              <a:spcBef>
                <a:spcPts val="600"/>
              </a:spcBef>
              <a:buAutoNum type="arabicParenBoth"/>
            </a:pPr>
            <a:r>
              <a:rPr lang="en-US" sz="2400" dirty="0" smtClean="0">
                <a:solidFill>
                  <a:schemeClr val="bg1"/>
                </a:solidFill>
                <a:latin typeface="Arial Rounded MT Bold" panose="020F0704030504030204" pitchFamily="34" charset="0"/>
                <a:cs typeface="Arial" panose="020B0604020202020204" pitchFamily="34" charset="0"/>
              </a:rPr>
              <a:t>Berdasarkan pada pekerjaan nyata, otentik dan sarat nilai melalui </a:t>
            </a:r>
            <a:r>
              <a:rPr lang="en-US" sz="2400" i="1" dirty="0" smtClean="0">
                <a:solidFill>
                  <a:schemeClr val="bg1"/>
                </a:solidFill>
                <a:latin typeface="Arial Rounded MT Bold" panose="020F0704030504030204" pitchFamily="34" charset="0"/>
                <a:cs typeface="Arial" panose="020B0604020202020204" pitchFamily="34" charset="0"/>
              </a:rPr>
              <a:t>teaching factory</a:t>
            </a:r>
            <a:r>
              <a:rPr lang="en-US" sz="2400" dirty="0" smtClean="0">
                <a:solidFill>
                  <a:schemeClr val="bg1"/>
                </a:solidFill>
                <a:latin typeface="Arial Rounded MT Bold" panose="020F0704030504030204" pitchFamily="34" charset="0"/>
                <a:cs typeface="Arial" panose="020B0604020202020204" pitchFamily="34" charset="0"/>
              </a:rPr>
              <a:t> untuk mendapatkan pembiasaan berfikir dan bekerja dengan kualitas seperti di tempat kerja serta internalisasi nilai-nilai karakter;</a:t>
            </a:r>
          </a:p>
          <a:p>
            <a:pPr marL="457200" indent="-457200">
              <a:lnSpc>
                <a:spcPct val="80000"/>
              </a:lnSpc>
              <a:spcBef>
                <a:spcPts val="600"/>
              </a:spcBef>
              <a:buAutoNum type="arabicParenBoth"/>
            </a:pPr>
            <a:r>
              <a:rPr lang="en-US" sz="2400" dirty="0" smtClean="0">
                <a:solidFill>
                  <a:schemeClr val="bg1"/>
                </a:solidFill>
                <a:latin typeface="Arial Rounded MT Bold" panose="020F0704030504030204" pitchFamily="34" charset="0"/>
                <a:cs typeface="Arial" panose="020B0604020202020204" pitchFamily="34" charset="0"/>
              </a:rPr>
              <a:t>Berdasarkan permintaan pasar kerja;</a:t>
            </a:r>
          </a:p>
          <a:p>
            <a:pPr marL="457200" indent="-457200">
              <a:lnSpc>
                <a:spcPct val="80000"/>
              </a:lnSpc>
              <a:spcBef>
                <a:spcPts val="600"/>
              </a:spcBef>
              <a:buAutoNum type="arabicParenBoth"/>
            </a:pPr>
            <a:r>
              <a:rPr lang="en-US" sz="2400" dirty="0" smtClean="0">
                <a:solidFill>
                  <a:schemeClr val="bg1"/>
                </a:solidFill>
                <a:latin typeface="Arial Rounded MT Bold" panose="020F0704030504030204" pitchFamily="34" charset="0"/>
                <a:cs typeface="Arial" panose="020B0604020202020204" pitchFamily="34" charset="0"/>
              </a:rPr>
              <a:t>Melibatkan praktisi ahli yang berpengalaman untuk memperkuat pembelajaran saat praktik kerja lapangan dan PSG; dan</a:t>
            </a:r>
          </a:p>
          <a:p>
            <a:pPr marL="457200" indent="-457200">
              <a:lnSpc>
                <a:spcPct val="80000"/>
              </a:lnSpc>
              <a:spcBef>
                <a:spcPts val="600"/>
              </a:spcBef>
              <a:buAutoNum type="arabicParenBoth"/>
            </a:pPr>
            <a:r>
              <a:rPr lang="en-US" sz="2400" dirty="0" smtClean="0">
                <a:solidFill>
                  <a:schemeClr val="bg1"/>
                </a:solidFill>
                <a:latin typeface="Arial Rounded MT Bold" panose="020F0704030504030204" pitchFamily="34" charset="0"/>
                <a:cs typeface="Arial" panose="020B0604020202020204" pitchFamily="34" charset="0"/>
              </a:rPr>
              <a:t>Menerapkan sistem penyelenggaraan pendidikan terbuka </a:t>
            </a:r>
            <a:r>
              <a:rPr lang="en-US" sz="2400" i="1" dirty="0" smtClean="0">
                <a:solidFill>
                  <a:schemeClr val="bg1"/>
                </a:solidFill>
                <a:latin typeface="Arial Rounded MT Bold" panose="020F0704030504030204" pitchFamily="34" charset="0"/>
                <a:cs typeface="Arial" panose="020B0604020202020204" pitchFamily="34" charset="0"/>
              </a:rPr>
              <a:t>(Multi Entry-Multi Exit System/MEMES)</a:t>
            </a:r>
            <a:r>
              <a:rPr lang="en-US" sz="2400" dirty="0" smtClean="0">
                <a:solidFill>
                  <a:schemeClr val="bg1"/>
                </a:solidFill>
                <a:latin typeface="Arial Rounded MT Bold" panose="020F0704030504030204" pitchFamily="34" charset="0"/>
                <a:cs typeface="Arial" panose="020B0604020202020204" pitchFamily="34" charset="0"/>
              </a:rPr>
              <a:t> dan Rekognisi Pembelajaran Lampau (RPL).</a:t>
            </a:r>
            <a:endParaRPr lang="en-US" sz="2400" dirty="0">
              <a:solidFill>
                <a:schemeClr val="bg1"/>
              </a:solidFill>
              <a:latin typeface="Arial Rounded MT Bold" panose="020F0704030504030204" pitchFamily="34" charset="0"/>
              <a:cs typeface="Arial" panose="020B0604020202020204" pitchFamily="34" charset="0"/>
            </a:endParaRPr>
          </a:p>
        </p:txBody>
      </p:sp>
      <p:sp>
        <p:nvSpPr>
          <p:cNvPr id="7" name="Title 1"/>
          <p:cNvSpPr txBox="1">
            <a:spLocks/>
          </p:cNvSpPr>
          <p:nvPr/>
        </p:nvSpPr>
        <p:spPr>
          <a:xfrm>
            <a:off x="2895600" y="628451"/>
            <a:ext cx="8610600" cy="920048"/>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3200" b="1" dirty="0" smtClean="0">
                <a:solidFill>
                  <a:schemeClr val="bg1"/>
                </a:solidFill>
                <a:latin typeface="Arial Rounded MT Bold" panose="020F0704030504030204" pitchFamily="34" charset="0"/>
                <a:cs typeface="Arial" panose="020B0604020202020204" pitchFamily="34" charset="0"/>
              </a:rPr>
              <a:t>DESKRIPSI:</a:t>
            </a:r>
            <a:br>
              <a:rPr lang="en-US" sz="3200" b="1" dirty="0" smtClean="0">
                <a:solidFill>
                  <a:schemeClr val="bg1"/>
                </a:solidFill>
                <a:latin typeface="Arial Rounded MT Bold" panose="020F0704030504030204" pitchFamily="34" charset="0"/>
                <a:cs typeface="Arial" panose="020B0604020202020204" pitchFamily="34" charset="0"/>
              </a:rPr>
            </a:br>
            <a:r>
              <a:rPr lang="en-US" sz="3200" b="1" cap="none" dirty="0" smtClean="0">
                <a:solidFill>
                  <a:schemeClr val="bg1"/>
                </a:solidFill>
                <a:latin typeface="Arial Rounded MT Bold" panose="020F0704030504030204" pitchFamily="34" charset="0"/>
                <a:cs typeface="Arial" panose="020B0604020202020204" pitchFamily="34" charset="0"/>
              </a:rPr>
              <a:t>Prinsip-prinsip Pembelajaran Kejuruan </a:t>
            </a:r>
            <a:endParaRPr lang="en-US" sz="3200" b="1" dirty="0">
              <a:solidFill>
                <a:schemeClr val="bg1"/>
              </a:solidFill>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80929366"/>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7" name="Title 1"/>
          <p:cNvSpPr txBox="1">
            <a:spLocks/>
          </p:cNvSpPr>
          <p:nvPr/>
        </p:nvSpPr>
        <p:spPr>
          <a:xfrm>
            <a:off x="4948516" y="492839"/>
            <a:ext cx="6060141" cy="920048"/>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3200" b="1" dirty="0" smtClean="0">
                <a:solidFill>
                  <a:schemeClr val="bg1"/>
                </a:solidFill>
                <a:latin typeface="Arial Rounded MT Bold" panose="020F0704030504030204" pitchFamily="34" charset="0"/>
                <a:cs typeface="Arial" panose="020B0604020202020204" pitchFamily="34" charset="0"/>
              </a:rPr>
              <a:t>DESKRIPSI:</a:t>
            </a:r>
            <a:br>
              <a:rPr lang="en-US" sz="3200" b="1" dirty="0" smtClean="0">
                <a:solidFill>
                  <a:schemeClr val="bg1"/>
                </a:solidFill>
                <a:latin typeface="Arial Rounded MT Bold" panose="020F0704030504030204" pitchFamily="34" charset="0"/>
                <a:cs typeface="Arial" panose="020B0604020202020204" pitchFamily="34" charset="0"/>
              </a:rPr>
            </a:br>
            <a:r>
              <a:rPr lang="en-US" sz="3200" b="1" cap="none" dirty="0" smtClean="0">
                <a:solidFill>
                  <a:schemeClr val="bg1"/>
                </a:solidFill>
                <a:latin typeface="Arial Rounded MT Bold" panose="020F0704030504030204" pitchFamily="34" charset="0"/>
                <a:cs typeface="Arial" panose="020B0604020202020204" pitchFamily="34" charset="0"/>
              </a:rPr>
              <a:t>Tujuan Pembelajaran </a:t>
            </a:r>
            <a:r>
              <a:rPr lang="en-US" sz="3200" b="1" dirty="0" smtClean="0">
                <a:solidFill>
                  <a:schemeClr val="bg1"/>
                </a:solidFill>
                <a:latin typeface="Arial Rounded MT Bold" panose="020F0704030504030204" pitchFamily="34" charset="0"/>
                <a:cs typeface="Arial" panose="020B0604020202020204" pitchFamily="34" charset="0"/>
              </a:rPr>
              <a:t>PMK</a:t>
            </a:r>
            <a:endParaRPr lang="en-US" sz="3200" b="1" dirty="0">
              <a:solidFill>
                <a:schemeClr val="bg1"/>
              </a:solidFill>
              <a:latin typeface="Arial Rounded MT Bold" panose="020F0704030504030204" pitchFamily="34" charset="0"/>
              <a:cs typeface="Arial" panose="020B0604020202020204" pitchFamily="34" charset="0"/>
            </a:endParaRPr>
          </a:p>
        </p:txBody>
      </p:sp>
      <p:sp>
        <p:nvSpPr>
          <p:cNvPr id="11" name="Content Placeholder 2"/>
          <p:cNvSpPr txBox="1">
            <a:spLocks/>
          </p:cNvSpPr>
          <p:nvPr/>
        </p:nvSpPr>
        <p:spPr>
          <a:xfrm>
            <a:off x="3008306" y="1597262"/>
            <a:ext cx="8435140" cy="476013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2400" dirty="0" smtClean="0">
                <a:solidFill>
                  <a:schemeClr val="bg1"/>
                </a:solidFill>
                <a:latin typeface="Arial Rounded MT Bold" panose="020F0704030504030204" pitchFamily="34" charset="0"/>
                <a:cs typeface="Arial" panose="020B0604020202020204" pitchFamily="34" charset="0"/>
              </a:rPr>
              <a:t>Secara umum tujuan pembelajaran pada SMK (Putu Sudira; 2016) adalah: </a:t>
            </a:r>
          </a:p>
          <a:p>
            <a:pPr marL="457200" indent="-457200">
              <a:spcBef>
                <a:spcPts val="0"/>
              </a:spcBef>
              <a:buFont typeface="Arial" panose="020B0604020202020204" pitchFamily="34" charset="0"/>
              <a:buAutoNum type="arabicParenBoth"/>
            </a:pPr>
            <a:r>
              <a:rPr lang="en-US" sz="2400" dirty="0" smtClean="0">
                <a:solidFill>
                  <a:schemeClr val="bg1"/>
                </a:solidFill>
                <a:latin typeface="Arial Rounded MT Bold" panose="020F0704030504030204" pitchFamily="34" charset="0"/>
                <a:cs typeface="Arial" panose="020B0604020202020204" pitchFamily="34" charset="0"/>
              </a:rPr>
              <a:t>memahami persyaratan kompetensi kerja, </a:t>
            </a:r>
          </a:p>
          <a:p>
            <a:pPr marL="457200" indent="-457200">
              <a:spcBef>
                <a:spcPts val="0"/>
              </a:spcBef>
              <a:buFont typeface="Arial" panose="020B0604020202020204" pitchFamily="34" charset="0"/>
              <a:buAutoNum type="arabicParenBoth"/>
            </a:pPr>
            <a:r>
              <a:rPr lang="en-US" sz="2400" dirty="0" smtClean="0">
                <a:solidFill>
                  <a:schemeClr val="bg1"/>
                </a:solidFill>
                <a:latin typeface="Arial Rounded MT Bold" panose="020F0704030504030204" pitchFamily="34" charset="0"/>
                <a:cs typeface="Arial" panose="020B0604020202020204" pitchFamily="34" charset="0"/>
              </a:rPr>
              <a:t>melakukan pekerjaan rutin, </a:t>
            </a:r>
          </a:p>
          <a:p>
            <a:pPr marL="457200" indent="-457200">
              <a:spcBef>
                <a:spcPts val="0"/>
              </a:spcBef>
              <a:buFont typeface="Arial" panose="020B0604020202020204" pitchFamily="34" charset="0"/>
              <a:buAutoNum type="arabicParenBoth"/>
            </a:pPr>
            <a:r>
              <a:rPr lang="en-US" sz="2400" dirty="0" smtClean="0">
                <a:solidFill>
                  <a:schemeClr val="bg1"/>
                </a:solidFill>
                <a:latin typeface="Arial Rounded MT Bold" panose="020F0704030504030204" pitchFamily="34" charset="0"/>
                <a:cs typeface="Arial" panose="020B0604020202020204" pitchFamily="34" charset="0"/>
              </a:rPr>
              <a:t>menguasai prosedur kerja sehari-hari, </a:t>
            </a:r>
          </a:p>
          <a:p>
            <a:pPr marL="457200" indent="-457200">
              <a:spcBef>
                <a:spcPts val="0"/>
              </a:spcBef>
              <a:buFont typeface="Arial" panose="020B0604020202020204" pitchFamily="34" charset="0"/>
              <a:buAutoNum type="arabicParenBoth"/>
            </a:pPr>
            <a:r>
              <a:rPr lang="en-US" sz="2400" dirty="0" smtClean="0">
                <a:solidFill>
                  <a:schemeClr val="bg1"/>
                </a:solidFill>
                <a:latin typeface="Arial Rounded MT Bold" panose="020F0704030504030204" pitchFamily="34" charset="0"/>
                <a:cs typeface="Arial" panose="020B0604020202020204" pitchFamily="34" charset="0"/>
              </a:rPr>
              <a:t>menerapkan standar keamanan kerja, </a:t>
            </a:r>
          </a:p>
          <a:p>
            <a:pPr marL="457200" indent="-457200">
              <a:spcBef>
                <a:spcPts val="0"/>
              </a:spcBef>
              <a:buFont typeface="Arial" panose="020B0604020202020204" pitchFamily="34" charset="0"/>
              <a:buAutoNum type="arabicParenBoth"/>
            </a:pPr>
            <a:r>
              <a:rPr lang="en-US" sz="2400" dirty="0" smtClean="0">
                <a:solidFill>
                  <a:schemeClr val="bg1"/>
                </a:solidFill>
                <a:latin typeface="Arial Rounded MT Bold" panose="020F0704030504030204" pitchFamily="34" charset="0"/>
                <a:cs typeface="Arial" panose="020B0604020202020204" pitchFamily="34" charset="0"/>
              </a:rPr>
              <a:t>meningkatkan produktivitas,</a:t>
            </a:r>
          </a:p>
          <a:p>
            <a:pPr marL="457200" indent="-457200">
              <a:spcBef>
                <a:spcPts val="0"/>
              </a:spcBef>
              <a:buFont typeface="Arial" panose="020B0604020202020204" pitchFamily="34" charset="0"/>
              <a:buAutoNum type="arabicParenBoth"/>
            </a:pPr>
            <a:r>
              <a:rPr lang="en-US" sz="2400" dirty="0" smtClean="0">
                <a:solidFill>
                  <a:schemeClr val="bg1"/>
                </a:solidFill>
                <a:latin typeface="Arial Rounded MT Bold" panose="020F0704030504030204" pitchFamily="34" charset="0"/>
                <a:cs typeface="Arial" panose="020B0604020202020204" pitchFamily="34" charset="0"/>
              </a:rPr>
              <a:t>mampu bekerja dalam tim kolaboratif, </a:t>
            </a:r>
          </a:p>
          <a:p>
            <a:pPr marL="457200" indent="-457200">
              <a:spcBef>
                <a:spcPts val="0"/>
              </a:spcBef>
              <a:buFont typeface="Arial" panose="020B0604020202020204" pitchFamily="34" charset="0"/>
              <a:buAutoNum type="arabicParenBoth"/>
            </a:pPr>
            <a:r>
              <a:rPr lang="en-US" sz="2400" dirty="0" smtClean="0">
                <a:solidFill>
                  <a:schemeClr val="bg1"/>
                </a:solidFill>
                <a:latin typeface="Arial Rounded MT Bold" panose="020F0704030504030204" pitchFamily="34" charset="0"/>
                <a:cs typeface="Arial" panose="020B0604020202020204" pitchFamily="34" charset="0"/>
              </a:rPr>
              <a:t>melek digital dan simbol-simbol dalam pekerjaan, </a:t>
            </a:r>
          </a:p>
          <a:p>
            <a:pPr marL="457200" indent="-457200">
              <a:spcBef>
                <a:spcPts val="0"/>
              </a:spcBef>
              <a:buFont typeface="Arial" panose="020B0604020202020204" pitchFamily="34" charset="0"/>
              <a:buAutoNum type="arabicParenBoth"/>
            </a:pPr>
            <a:r>
              <a:rPr lang="en-US" sz="2400" dirty="0" smtClean="0">
                <a:solidFill>
                  <a:schemeClr val="bg1"/>
                </a:solidFill>
                <a:latin typeface="Arial Rounded MT Bold" panose="020F0704030504030204" pitchFamily="34" charset="0"/>
                <a:cs typeface="Arial" panose="020B0604020202020204" pitchFamily="34" charset="0"/>
              </a:rPr>
              <a:t>memperhatikan kualitas, efisiensi, </a:t>
            </a:r>
          </a:p>
          <a:p>
            <a:pPr marL="457200" indent="-457200">
              <a:spcBef>
                <a:spcPts val="0"/>
              </a:spcBef>
              <a:buFont typeface="Arial" panose="020B0604020202020204" pitchFamily="34" charset="0"/>
              <a:buAutoNum type="arabicParenBoth"/>
            </a:pPr>
            <a:r>
              <a:rPr lang="en-US" sz="2400" dirty="0" smtClean="0">
                <a:solidFill>
                  <a:schemeClr val="bg1"/>
                </a:solidFill>
                <a:latin typeface="Arial Rounded MT Bold" panose="020F0704030504030204" pitchFamily="34" charset="0"/>
                <a:cs typeface="Arial" panose="020B0604020202020204" pitchFamily="34" charset="0"/>
              </a:rPr>
              <a:t>menerapkan etika, moralitas kerja, </a:t>
            </a:r>
            <a:r>
              <a:rPr lang="en-US" sz="2400" dirty="0" smtClean="0">
                <a:solidFill>
                  <a:schemeClr val="bg1"/>
                </a:solidFill>
                <a:latin typeface="Arial Rounded MT Bold" panose="020F0704030504030204" pitchFamily="34" charset="0"/>
              </a:rPr>
              <a:t>sebagai </a:t>
            </a:r>
            <a:r>
              <a:rPr lang="en-US" sz="2400" dirty="0" err="1" smtClean="0">
                <a:solidFill>
                  <a:schemeClr val="bg1"/>
                </a:solidFill>
                <a:latin typeface="Arial Rounded MT Bold" panose="020F0704030504030204" pitchFamily="34" charset="0"/>
              </a:rPr>
              <a:t>pengamalan</a:t>
            </a:r>
            <a:r>
              <a:rPr lang="en-US" sz="2400" dirty="0" smtClean="0">
                <a:solidFill>
                  <a:schemeClr val="bg1"/>
                </a:solidFill>
                <a:latin typeface="Arial Rounded MT Bold" panose="020F0704030504030204" pitchFamily="34" charset="0"/>
              </a:rPr>
              <a:t> dari nilai pendidikan karakter,</a:t>
            </a:r>
            <a:endParaRPr lang="en-US" sz="2400" dirty="0" smtClean="0">
              <a:solidFill>
                <a:schemeClr val="bg1"/>
              </a:solidFill>
              <a:latin typeface="Arial Rounded MT Bold" panose="020F0704030504030204" pitchFamily="34" charset="0"/>
              <a:cs typeface="Arial" panose="020B0604020202020204" pitchFamily="34" charset="0"/>
            </a:endParaRPr>
          </a:p>
          <a:p>
            <a:pPr marL="739775" indent="-739775">
              <a:spcBef>
                <a:spcPts val="0"/>
              </a:spcBef>
              <a:buFont typeface="Arial" panose="020B0604020202020204" pitchFamily="34" charset="0"/>
              <a:buAutoNum type="arabicParenBoth"/>
            </a:pPr>
            <a:r>
              <a:rPr lang="en-US" sz="2400" dirty="0" smtClean="0">
                <a:solidFill>
                  <a:schemeClr val="bg1"/>
                </a:solidFill>
                <a:latin typeface="Arial Rounded MT Bold" panose="020F0704030504030204" pitchFamily="34" charset="0"/>
                <a:cs typeface="Arial" panose="020B0604020202020204" pitchFamily="34" charset="0"/>
              </a:rPr>
              <a:t>memahami perubahan nasional, dan </a:t>
            </a:r>
          </a:p>
          <a:p>
            <a:pPr marL="739775" indent="-739775">
              <a:spcBef>
                <a:spcPts val="0"/>
              </a:spcBef>
              <a:buFont typeface="Arial" panose="020B0604020202020204" pitchFamily="34" charset="0"/>
              <a:buAutoNum type="arabicParenBoth"/>
            </a:pPr>
            <a:r>
              <a:rPr lang="en-US" sz="2400" dirty="0" smtClean="0">
                <a:solidFill>
                  <a:schemeClr val="bg1"/>
                </a:solidFill>
                <a:latin typeface="Arial Rounded MT Bold" panose="020F0704030504030204" pitchFamily="34" charset="0"/>
                <a:cs typeface="Arial" panose="020B0604020202020204" pitchFamily="34" charset="0"/>
              </a:rPr>
              <a:t>memiliki jiwa kewirausahaan.</a:t>
            </a:r>
            <a:endParaRPr lang="en-US" sz="2400" dirty="0">
              <a:solidFill>
                <a:schemeClr val="bg1"/>
              </a:solidFill>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3673962273"/>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7" name="Title 1"/>
          <p:cNvSpPr txBox="1">
            <a:spLocks/>
          </p:cNvSpPr>
          <p:nvPr/>
        </p:nvSpPr>
        <p:spPr>
          <a:xfrm>
            <a:off x="2312893" y="492839"/>
            <a:ext cx="9045387" cy="920048"/>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3200" b="1" dirty="0" smtClean="0">
                <a:solidFill>
                  <a:schemeClr val="bg1"/>
                </a:solidFill>
                <a:latin typeface="Arial Rounded MT Bold" panose="020F0704030504030204" pitchFamily="34" charset="0"/>
                <a:cs typeface="Arial" panose="020B0604020202020204" pitchFamily="34" charset="0"/>
              </a:rPr>
              <a:t>DESKRIPSI:</a:t>
            </a:r>
            <a:br>
              <a:rPr lang="en-US" sz="3200" b="1" dirty="0" smtClean="0">
                <a:solidFill>
                  <a:schemeClr val="bg1"/>
                </a:solidFill>
                <a:latin typeface="Arial Rounded MT Bold" panose="020F0704030504030204" pitchFamily="34" charset="0"/>
                <a:cs typeface="Arial" panose="020B0604020202020204" pitchFamily="34" charset="0"/>
              </a:rPr>
            </a:br>
            <a:r>
              <a:rPr lang="en-US" sz="2800" b="1" cap="none" dirty="0" smtClean="0">
                <a:solidFill>
                  <a:schemeClr val="bg1"/>
                </a:solidFill>
                <a:latin typeface="Arial Rounded MT Bold" panose="020F0704030504030204" pitchFamily="34" charset="0"/>
                <a:cs typeface="Arial" panose="020B0604020202020204" pitchFamily="34" charset="0"/>
              </a:rPr>
              <a:t>Proses Pembelajaran Pendekatan Saintifik</a:t>
            </a:r>
            <a:endParaRPr lang="en-US" sz="2800" b="1" dirty="0">
              <a:solidFill>
                <a:schemeClr val="bg1"/>
              </a:solidFill>
              <a:latin typeface="Arial Rounded MT Bold" panose="020F0704030504030204" pitchFamily="34" charset="0"/>
              <a:cs typeface="Arial" panose="020B0604020202020204" pitchFamily="34" charset="0"/>
            </a:endParaRPr>
          </a:p>
        </p:txBody>
      </p:sp>
      <p:sp>
        <p:nvSpPr>
          <p:cNvPr id="12" name="Content Placeholder 2"/>
          <p:cNvSpPr txBox="1">
            <a:spLocks/>
          </p:cNvSpPr>
          <p:nvPr/>
        </p:nvSpPr>
        <p:spPr>
          <a:xfrm>
            <a:off x="850109" y="1605797"/>
            <a:ext cx="10922010" cy="463937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349250" indent="-349250">
              <a:lnSpc>
                <a:spcPct val="80000"/>
              </a:lnSpc>
              <a:spcBef>
                <a:spcPts val="600"/>
              </a:spcBef>
              <a:buFont typeface="+mj-lt"/>
              <a:buAutoNum type="arabicPeriod"/>
            </a:pPr>
            <a:r>
              <a:rPr lang="en-US" sz="2000" b="1" dirty="0" smtClean="0">
                <a:solidFill>
                  <a:schemeClr val="bg1"/>
                </a:solidFill>
                <a:latin typeface="Arial Rounded MT Bold" panose="020F0704030504030204" pitchFamily="34" charset="0"/>
                <a:cs typeface="Arial" panose="020B0604020202020204" pitchFamily="34" charset="0"/>
              </a:rPr>
              <a:t>Mengamati</a:t>
            </a:r>
            <a:r>
              <a:rPr lang="en-US" sz="2000" dirty="0" smtClean="0">
                <a:solidFill>
                  <a:schemeClr val="bg1"/>
                </a:solidFill>
                <a:latin typeface="Arial Rounded MT Bold" panose="020F0704030504030204" pitchFamily="34" charset="0"/>
                <a:cs typeface="Arial" panose="020B0604020202020204" pitchFamily="34" charset="0"/>
              </a:rPr>
              <a:t>, yaitu kegiatan siswa mengidentifikasi melalui </a:t>
            </a:r>
            <a:r>
              <a:rPr lang="en-US" sz="2000" dirty="0" err="1" smtClean="0">
                <a:solidFill>
                  <a:schemeClr val="bg1"/>
                </a:solidFill>
                <a:latin typeface="Arial Rounded MT Bold" panose="020F0704030504030204" pitchFamily="34" charset="0"/>
                <a:cs typeface="Arial" panose="020B0604020202020204" pitchFamily="34" charset="0"/>
              </a:rPr>
              <a:t>indera</a:t>
            </a:r>
            <a:r>
              <a:rPr lang="en-US" sz="2000" dirty="0" smtClean="0">
                <a:solidFill>
                  <a:schemeClr val="bg1"/>
                </a:solidFill>
                <a:latin typeface="Arial Rounded MT Bold" panose="020F0704030504030204" pitchFamily="34" charset="0"/>
                <a:cs typeface="Arial" panose="020B0604020202020204" pitchFamily="34" charset="0"/>
              </a:rPr>
              <a:t> </a:t>
            </a:r>
            <a:r>
              <a:rPr lang="en-US" sz="2000" dirty="0" err="1" smtClean="0">
                <a:solidFill>
                  <a:schemeClr val="bg1"/>
                </a:solidFill>
                <a:latin typeface="Arial Rounded MT Bold" panose="020F0704030504030204" pitchFamily="34" charset="0"/>
                <a:cs typeface="Arial" panose="020B0604020202020204" pitchFamily="34" charset="0"/>
              </a:rPr>
              <a:t>penglihat</a:t>
            </a:r>
            <a:r>
              <a:rPr lang="en-US" sz="2000" dirty="0" smtClean="0">
                <a:solidFill>
                  <a:schemeClr val="bg1"/>
                </a:solidFill>
                <a:latin typeface="Arial Rounded MT Bold" panose="020F0704030504030204" pitchFamily="34" charset="0"/>
                <a:cs typeface="Arial" panose="020B0604020202020204" pitchFamily="34" charset="0"/>
              </a:rPr>
              <a:t> (membaca, </a:t>
            </a:r>
            <a:r>
              <a:rPr lang="en-US" sz="2000" dirty="0" err="1" smtClean="0">
                <a:solidFill>
                  <a:schemeClr val="bg1"/>
                </a:solidFill>
                <a:latin typeface="Arial Rounded MT Bold" panose="020F0704030504030204" pitchFamily="34" charset="0"/>
                <a:cs typeface="Arial" panose="020B0604020202020204" pitchFamily="34" charset="0"/>
              </a:rPr>
              <a:t>menyimak</a:t>
            </a:r>
            <a:r>
              <a:rPr lang="en-US" sz="2000" dirty="0" smtClean="0">
                <a:solidFill>
                  <a:schemeClr val="bg1"/>
                </a:solidFill>
                <a:latin typeface="Arial Rounded MT Bold" panose="020F0704030504030204" pitchFamily="34" charset="0"/>
                <a:cs typeface="Arial" panose="020B0604020202020204" pitchFamily="34" charset="0"/>
              </a:rPr>
              <a:t>), </a:t>
            </a:r>
            <a:r>
              <a:rPr lang="en-US" sz="2000" dirty="0" err="1" smtClean="0">
                <a:solidFill>
                  <a:schemeClr val="bg1"/>
                </a:solidFill>
                <a:latin typeface="Arial Rounded MT Bold" panose="020F0704030504030204" pitchFamily="34" charset="0"/>
                <a:cs typeface="Arial" panose="020B0604020202020204" pitchFamily="34" charset="0"/>
              </a:rPr>
              <a:t>pembau</a:t>
            </a:r>
            <a:r>
              <a:rPr lang="en-US" sz="2000" dirty="0" smtClean="0">
                <a:solidFill>
                  <a:schemeClr val="bg1"/>
                </a:solidFill>
                <a:latin typeface="Arial Rounded MT Bold" panose="020F0704030504030204" pitchFamily="34" charset="0"/>
                <a:cs typeface="Arial" panose="020B0604020202020204" pitchFamily="34" charset="0"/>
              </a:rPr>
              <a:t>, </a:t>
            </a:r>
            <a:r>
              <a:rPr lang="en-US" sz="2000" dirty="0" err="1" smtClean="0">
                <a:solidFill>
                  <a:schemeClr val="bg1"/>
                </a:solidFill>
                <a:latin typeface="Arial Rounded MT Bold" panose="020F0704030504030204" pitchFamily="34" charset="0"/>
                <a:cs typeface="Arial" panose="020B0604020202020204" pitchFamily="34" charset="0"/>
              </a:rPr>
              <a:t>pendengar</a:t>
            </a:r>
            <a:r>
              <a:rPr lang="en-US" sz="2000" dirty="0" smtClean="0">
                <a:solidFill>
                  <a:schemeClr val="bg1"/>
                </a:solidFill>
                <a:latin typeface="Arial Rounded MT Bold" panose="020F0704030504030204" pitchFamily="34" charset="0"/>
                <a:cs typeface="Arial" panose="020B0604020202020204" pitchFamily="34" charset="0"/>
              </a:rPr>
              <a:t>, </a:t>
            </a:r>
            <a:r>
              <a:rPr lang="en-US" sz="2000" dirty="0" err="1" smtClean="0">
                <a:solidFill>
                  <a:schemeClr val="bg1"/>
                </a:solidFill>
                <a:latin typeface="Arial Rounded MT Bold" panose="020F0704030504030204" pitchFamily="34" charset="0"/>
                <a:cs typeface="Arial" panose="020B0604020202020204" pitchFamily="34" charset="0"/>
              </a:rPr>
              <a:t>pengecap</a:t>
            </a:r>
            <a:r>
              <a:rPr lang="en-US" sz="2000" dirty="0" smtClean="0">
                <a:solidFill>
                  <a:schemeClr val="bg1"/>
                </a:solidFill>
                <a:latin typeface="Arial Rounded MT Bold" panose="020F0704030504030204" pitchFamily="34" charset="0"/>
                <a:cs typeface="Arial" panose="020B0604020202020204" pitchFamily="34" charset="0"/>
              </a:rPr>
              <a:t> dan </a:t>
            </a:r>
            <a:r>
              <a:rPr lang="en-US" sz="2000" dirty="0" err="1" smtClean="0">
                <a:solidFill>
                  <a:schemeClr val="bg1"/>
                </a:solidFill>
                <a:latin typeface="Arial Rounded MT Bold" panose="020F0704030504030204" pitchFamily="34" charset="0"/>
                <a:cs typeface="Arial" panose="020B0604020202020204" pitchFamily="34" charset="0"/>
              </a:rPr>
              <a:t>peraba</a:t>
            </a:r>
            <a:r>
              <a:rPr lang="en-US" sz="2000" dirty="0" smtClean="0">
                <a:solidFill>
                  <a:schemeClr val="bg1"/>
                </a:solidFill>
                <a:latin typeface="Arial Rounded MT Bold" panose="020F0704030504030204" pitchFamily="34" charset="0"/>
                <a:cs typeface="Arial" panose="020B0604020202020204" pitchFamily="34" charset="0"/>
              </a:rPr>
              <a:t> saat mengamati suatu objek dengan atau tanpa alat bantu, siswa dapat </a:t>
            </a:r>
            <a:r>
              <a:rPr lang="en-US" sz="2000" b="1" dirty="0" smtClean="0">
                <a:solidFill>
                  <a:schemeClr val="bg1"/>
                </a:solidFill>
                <a:latin typeface="Arial Rounded MT Bold" panose="020F0704030504030204" pitchFamily="34" charset="0"/>
                <a:cs typeface="Arial" panose="020B0604020202020204" pitchFamily="34" charset="0"/>
              </a:rPr>
              <a:t>mengidentifikasi masalah.</a:t>
            </a:r>
            <a:endParaRPr lang="en-US" sz="2000" dirty="0" smtClean="0">
              <a:solidFill>
                <a:schemeClr val="bg1"/>
              </a:solidFill>
              <a:latin typeface="Arial Rounded MT Bold" panose="020F0704030504030204" pitchFamily="34" charset="0"/>
              <a:cs typeface="Arial" panose="020B0604020202020204" pitchFamily="34" charset="0"/>
            </a:endParaRPr>
          </a:p>
          <a:p>
            <a:pPr marL="349250" indent="-349250">
              <a:lnSpc>
                <a:spcPct val="80000"/>
              </a:lnSpc>
              <a:spcBef>
                <a:spcPts val="600"/>
              </a:spcBef>
              <a:buFont typeface="+mj-lt"/>
              <a:buAutoNum type="arabicPeriod"/>
            </a:pPr>
            <a:r>
              <a:rPr lang="en-US" sz="2000" b="1" dirty="0" smtClean="0">
                <a:solidFill>
                  <a:schemeClr val="bg1"/>
                </a:solidFill>
                <a:latin typeface="Arial Rounded MT Bold" panose="020F0704030504030204" pitchFamily="34" charset="0"/>
                <a:cs typeface="Arial" panose="020B0604020202020204" pitchFamily="34" charset="0"/>
              </a:rPr>
              <a:t>Menanya</a:t>
            </a:r>
            <a:r>
              <a:rPr lang="en-US" sz="2000" dirty="0" smtClean="0">
                <a:solidFill>
                  <a:schemeClr val="bg1"/>
                </a:solidFill>
                <a:latin typeface="Arial Rounded MT Bold" panose="020F0704030504030204" pitchFamily="34" charset="0"/>
                <a:cs typeface="Arial" panose="020B0604020202020204" pitchFamily="34" charset="0"/>
              </a:rPr>
              <a:t>, yaitu kegiatan siswa </a:t>
            </a:r>
            <a:r>
              <a:rPr lang="en-US" sz="2000" dirty="0" err="1" smtClean="0">
                <a:solidFill>
                  <a:schemeClr val="bg1"/>
                </a:solidFill>
                <a:latin typeface="Arial Rounded MT Bold" panose="020F0704030504030204" pitchFamily="34" charset="0"/>
                <a:cs typeface="Arial" panose="020B0604020202020204" pitchFamily="34" charset="0"/>
              </a:rPr>
              <a:t>mengungkapkan</a:t>
            </a:r>
            <a:r>
              <a:rPr lang="en-US" sz="2000" dirty="0" smtClean="0">
                <a:solidFill>
                  <a:schemeClr val="bg1"/>
                </a:solidFill>
                <a:latin typeface="Arial Rounded MT Bold" panose="020F0704030504030204" pitchFamily="34" charset="0"/>
                <a:cs typeface="Arial" panose="020B0604020202020204" pitchFamily="34" charset="0"/>
              </a:rPr>
              <a:t> apa yang ingin </a:t>
            </a:r>
            <a:r>
              <a:rPr lang="en-US" sz="2000" dirty="0" err="1" smtClean="0">
                <a:solidFill>
                  <a:schemeClr val="bg1"/>
                </a:solidFill>
                <a:latin typeface="Arial Rounded MT Bold" panose="020F0704030504030204" pitchFamily="34" charset="0"/>
                <a:cs typeface="Arial" panose="020B0604020202020204" pitchFamily="34" charset="0"/>
              </a:rPr>
              <a:t>diketahui</a:t>
            </a:r>
            <a:r>
              <a:rPr lang="en-US" sz="2000" dirty="0" smtClean="0">
                <a:solidFill>
                  <a:schemeClr val="bg1"/>
                </a:solidFill>
                <a:latin typeface="Arial Rounded MT Bold" panose="020F0704030504030204" pitchFamily="34" charset="0"/>
                <a:cs typeface="Arial" panose="020B0604020202020204" pitchFamily="34" charset="0"/>
              </a:rPr>
              <a:t> berkenaan dengan suatu obyek, peristiwa, proses tertentu, siswa </a:t>
            </a:r>
            <a:r>
              <a:rPr lang="en-US" sz="2000" b="1" dirty="0" smtClean="0">
                <a:solidFill>
                  <a:schemeClr val="bg1"/>
                </a:solidFill>
                <a:latin typeface="Arial Rounded MT Bold" panose="020F0704030504030204" pitchFamily="34" charset="0"/>
                <a:cs typeface="Arial" panose="020B0604020202020204" pitchFamily="34" charset="0"/>
              </a:rPr>
              <a:t>dapat merumuskan masalah dan merumuskan hipotesis.</a:t>
            </a:r>
            <a:endParaRPr lang="en-US" sz="2000" dirty="0" smtClean="0">
              <a:solidFill>
                <a:schemeClr val="bg1"/>
              </a:solidFill>
              <a:latin typeface="Arial Rounded MT Bold" panose="020F0704030504030204" pitchFamily="34" charset="0"/>
              <a:cs typeface="Arial" panose="020B0604020202020204" pitchFamily="34" charset="0"/>
            </a:endParaRPr>
          </a:p>
          <a:p>
            <a:pPr marL="349250" indent="-349250">
              <a:lnSpc>
                <a:spcPct val="80000"/>
              </a:lnSpc>
              <a:spcBef>
                <a:spcPts val="600"/>
              </a:spcBef>
              <a:buFont typeface="+mj-lt"/>
              <a:buAutoNum type="arabicPeriod"/>
            </a:pPr>
            <a:r>
              <a:rPr lang="en-US" sz="2000" b="1" dirty="0" smtClean="0">
                <a:solidFill>
                  <a:schemeClr val="bg1"/>
                </a:solidFill>
                <a:latin typeface="Arial Rounded MT Bold" panose="020F0704030504030204" pitchFamily="34" charset="0"/>
                <a:cs typeface="Arial" panose="020B0604020202020204" pitchFamily="34" charset="0"/>
              </a:rPr>
              <a:t>Mengumpulkan data</a:t>
            </a:r>
            <a:r>
              <a:rPr lang="en-US" sz="2000" dirty="0" smtClean="0">
                <a:solidFill>
                  <a:schemeClr val="bg1"/>
                </a:solidFill>
                <a:latin typeface="Arial Rounded MT Bold" panose="020F0704030504030204" pitchFamily="34" charset="0"/>
                <a:cs typeface="Arial" panose="020B0604020202020204" pitchFamily="34" charset="0"/>
              </a:rPr>
              <a:t>, yaitu kegiatan siswa mencari informasi sebagai bahan untuk dianalisis dan </a:t>
            </a:r>
            <a:r>
              <a:rPr lang="en-US" sz="2000" dirty="0" err="1" smtClean="0">
                <a:solidFill>
                  <a:schemeClr val="bg1"/>
                </a:solidFill>
                <a:latin typeface="Arial Rounded MT Bold" panose="020F0704030504030204" pitchFamily="34" charset="0"/>
                <a:cs typeface="Arial" panose="020B0604020202020204" pitchFamily="34" charset="0"/>
              </a:rPr>
              <a:t>disimpulkan</a:t>
            </a:r>
            <a:r>
              <a:rPr lang="en-US" sz="2000" dirty="0" smtClean="0">
                <a:solidFill>
                  <a:schemeClr val="bg1"/>
                </a:solidFill>
                <a:latin typeface="Arial Rounded MT Bold" panose="020F0704030504030204" pitchFamily="34" charset="0"/>
                <a:cs typeface="Arial" panose="020B0604020202020204" pitchFamily="34" charset="0"/>
              </a:rPr>
              <a:t>, </a:t>
            </a:r>
            <a:r>
              <a:rPr lang="en-US" sz="2000" b="1" dirty="0" smtClean="0">
                <a:solidFill>
                  <a:schemeClr val="bg1"/>
                </a:solidFill>
                <a:latin typeface="Arial Rounded MT Bold" panose="020F0704030504030204" pitchFamily="34" charset="0"/>
                <a:cs typeface="Arial" panose="020B0604020202020204" pitchFamily="34" charset="0"/>
              </a:rPr>
              <a:t>siswa dapat </a:t>
            </a:r>
            <a:r>
              <a:rPr lang="en-US" sz="2000" b="1" dirty="0" err="1" smtClean="0">
                <a:solidFill>
                  <a:schemeClr val="bg1"/>
                </a:solidFill>
                <a:latin typeface="Arial Rounded MT Bold" panose="020F0704030504030204" pitchFamily="34" charset="0"/>
                <a:cs typeface="Arial" panose="020B0604020202020204" pitchFamily="34" charset="0"/>
              </a:rPr>
              <a:t>menguji</a:t>
            </a:r>
            <a:r>
              <a:rPr lang="en-US" sz="2000" b="1" dirty="0" smtClean="0">
                <a:solidFill>
                  <a:schemeClr val="bg1"/>
                </a:solidFill>
                <a:latin typeface="Arial Rounded MT Bold" panose="020F0704030504030204" pitchFamily="34" charset="0"/>
                <a:cs typeface="Arial" panose="020B0604020202020204" pitchFamily="34" charset="0"/>
              </a:rPr>
              <a:t> hipotesis</a:t>
            </a:r>
            <a:r>
              <a:rPr lang="en-US" sz="2000" dirty="0" smtClean="0">
                <a:solidFill>
                  <a:schemeClr val="bg1"/>
                </a:solidFill>
                <a:latin typeface="Arial Rounded MT Bold" panose="020F0704030504030204" pitchFamily="34" charset="0"/>
                <a:cs typeface="Arial" panose="020B0604020202020204" pitchFamily="34" charset="0"/>
              </a:rPr>
              <a:t>.</a:t>
            </a:r>
          </a:p>
          <a:p>
            <a:pPr marL="349250" indent="-349250">
              <a:lnSpc>
                <a:spcPct val="80000"/>
              </a:lnSpc>
              <a:spcBef>
                <a:spcPts val="600"/>
              </a:spcBef>
              <a:buFont typeface="+mj-lt"/>
              <a:buAutoNum type="arabicPeriod"/>
            </a:pPr>
            <a:r>
              <a:rPr lang="en-US" sz="2000" b="1" dirty="0" smtClean="0">
                <a:solidFill>
                  <a:schemeClr val="bg1"/>
                </a:solidFill>
                <a:latin typeface="Arial Rounded MT Bold" panose="020F0704030504030204" pitchFamily="34" charset="0"/>
                <a:cs typeface="Arial" panose="020B0604020202020204" pitchFamily="34" charset="0"/>
              </a:rPr>
              <a:t>Mengasosiasi</a:t>
            </a:r>
            <a:r>
              <a:rPr lang="en-US" sz="2000" dirty="0" smtClean="0">
                <a:solidFill>
                  <a:schemeClr val="bg1"/>
                </a:solidFill>
                <a:latin typeface="Arial Rounded MT Bold" panose="020F0704030504030204" pitchFamily="34" charset="0"/>
                <a:cs typeface="Arial" panose="020B0604020202020204" pitchFamily="34" charset="0"/>
              </a:rPr>
              <a:t>, yaitu kegiatan siswa mengolah data dalam serangkaian aktivitas fisik dan </a:t>
            </a:r>
            <a:r>
              <a:rPr lang="en-US" sz="2000" dirty="0">
                <a:solidFill>
                  <a:schemeClr val="bg1"/>
                </a:solidFill>
                <a:latin typeface="Arial Rounded MT Bold" panose="020F0704030504030204" pitchFamily="34" charset="0"/>
                <a:cs typeface="Arial" panose="020B0604020202020204" pitchFamily="34" charset="0"/>
              </a:rPr>
              <a:t>f</a:t>
            </a:r>
            <a:r>
              <a:rPr lang="en-US" sz="2000" dirty="0" smtClean="0">
                <a:solidFill>
                  <a:schemeClr val="bg1"/>
                </a:solidFill>
                <a:latin typeface="Arial Rounded MT Bold" panose="020F0704030504030204" pitchFamily="34" charset="0"/>
                <a:cs typeface="Arial" panose="020B0604020202020204" pitchFamily="34" charset="0"/>
              </a:rPr>
              <a:t>ikiran dengan bantuan peralatan tertentu, </a:t>
            </a:r>
            <a:r>
              <a:rPr lang="en-US" sz="2000" b="1" dirty="0" smtClean="0">
                <a:solidFill>
                  <a:schemeClr val="bg1"/>
                </a:solidFill>
                <a:latin typeface="Arial Rounded MT Bold" panose="020F0704030504030204" pitchFamily="34" charset="0"/>
                <a:cs typeface="Arial" panose="020B0604020202020204" pitchFamily="34" charset="0"/>
              </a:rPr>
              <a:t>siswa dapat menyimpulkan hasil kajian dari hipotesis</a:t>
            </a:r>
            <a:r>
              <a:rPr lang="en-US" sz="2000" dirty="0" smtClean="0">
                <a:solidFill>
                  <a:schemeClr val="bg1"/>
                </a:solidFill>
                <a:latin typeface="Arial Rounded MT Bold" panose="020F0704030504030204" pitchFamily="34" charset="0"/>
                <a:cs typeface="Arial" panose="020B0604020202020204" pitchFamily="34" charset="0"/>
              </a:rPr>
              <a:t>.</a:t>
            </a:r>
          </a:p>
          <a:p>
            <a:pPr marL="349250" indent="-349250">
              <a:lnSpc>
                <a:spcPct val="80000"/>
              </a:lnSpc>
              <a:spcBef>
                <a:spcPts val="600"/>
              </a:spcBef>
              <a:buFont typeface="+mj-lt"/>
              <a:buAutoNum type="arabicPeriod"/>
            </a:pPr>
            <a:r>
              <a:rPr lang="en-US" sz="2000" b="1" dirty="0" smtClean="0">
                <a:solidFill>
                  <a:schemeClr val="bg1"/>
                </a:solidFill>
                <a:latin typeface="Arial Rounded MT Bold" panose="020F0704030504030204" pitchFamily="34" charset="0"/>
                <a:cs typeface="Arial" panose="020B0604020202020204" pitchFamily="34" charset="0"/>
              </a:rPr>
              <a:t>Mengomunikasikan,</a:t>
            </a:r>
            <a:r>
              <a:rPr lang="en-US" sz="2000" dirty="0" smtClean="0">
                <a:solidFill>
                  <a:schemeClr val="bg1"/>
                </a:solidFill>
                <a:latin typeface="Arial Rounded MT Bold" panose="020F0704030504030204" pitchFamily="34" charset="0"/>
                <a:cs typeface="Arial" panose="020B0604020202020204" pitchFamily="34" charset="0"/>
              </a:rPr>
              <a:t> yaitu kegiatan siswa mendeskripsikan dan menyampaikan hasil </a:t>
            </a:r>
            <a:r>
              <a:rPr lang="en-US" sz="2000" dirty="0" err="1" smtClean="0">
                <a:solidFill>
                  <a:schemeClr val="bg1"/>
                </a:solidFill>
                <a:latin typeface="Arial Rounded MT Bold" panose="020F0704030504030204" pitchFamily="34" charset="0"/>
                <a:cs typeface="Arial" panose="020B0604020202020204" pitchFamily="34" charset="0"/>
              </a:rPr>
              <a:t>temuannya</a:t>
            </a:r>
            <a:r>
              <a:rPr lang="en-US" sz="2000" dirty="0" smtClean="0">
                <a:solidFill>
                  <a:schemeClr val="bg1"/>
                </a:solidFill>
                <a:latin typeface="Arial Rounded MT Bold" panose="020F0704030504030204" pitchFamily="34" charset="0"/>
                <a:cs typeface="Arial" panose="020B0604020202020204" pitchFamily="34" charset="0"/>
              </a:rPr>
              <a:t> dari kegiatan mengamati, menanya, mengumpulkan dan mengolah data, serta </a:t>
            </a:r>
            <a:r>
              <a:rPr lang="en-US" sz="2000" dirty="0" err="1" smtClean="0">
                <a:solidFill>
                  <a:schemeClr val="bg1"/>
                </a:solidFill>
                <a:latin typeface="Arial Rounded MT Bold" panose="020F0704030504030204" pitchFamily="34" charset="0"/>
                <a:cs typeface="Arial" panose="020B0604020202020204" pitchFamily="34" charset="0"/>
              </a:rPr>
              <a:t>mengasosiasi</a:t>
            </a:r>
            <a:r>
              <a:rPr lang="en-US" sz="2000" dirty="0" smtClean="0">
                <a:solidFill>
                  <a:schemeClr val="bg1"/>
                </a:solidFill>
                <a:latin typeface="Arial Rounded MT Bold" panose="020F0704030504030204" pitchFamily="34" charset="0"/>
                <a:cs typeface="Arial" panose="020B0604020202020204" pitchFamily="34" charset="0"/>
              </a:rPr>
              <a:t> yang ditujukan kepada orang lain baik secara lisan maupun tulisan dalam bentuk diagram, bagan, gambar, dan sejenisnya dengan bantuan perangkat teknologi sederhana dan atau teknologi informasi dan komunikasi, siswa</a:t>
            </a:r>
            <a:r>
              <a:rPr lang="en-US" sz="2000" b="1" dirty="0" smtClean="0">
                <a:solidFill>
                  <a:schemeClr val="bg1"/>
                </a:solidFill>
                <a:latin typeface="Arial Rounded MT Bold" panose="020F0704030504030204" pitchFamily="34" charset="0"/>
                <a:cs typeface="Arial" panose="020B0604020202020204" pitchFamily="34" charset="0"/>
              </a:rPr>
              <a:t> dapat </a:t>
            </a:r>
            <a:r>
              <a:rPr lang="en-US" sz="2000" b="1" dirty="0" err="1" smtClean="0">
                <a:solidFill>
                  <a:schemeClr val="bg1"/>
                </a:solidFill>
                <a:latin typeface="Arial Rounded MT Bold" panose="020F0704030504030204" pitchFamily="34" charset="0"/>
                <a:cs typeface="Arial" panose="020B0604020202020204" pitchFamily="34" charset="0"/>
              </a:rPr>
              <a:t>memformulasikan</a:t>
            </a:r>
            <a:r>
              <a:rPr lang="en-US" sz="2000" b="1" dirty="0" smtClean="0">
                <a:solidFill>
                  <a:schemeClr val="bg1"/>
                </a:solidFill>
                <a:latin typeface="Arial Rounded MT Bold" panose="020F0704030504030204" pitchFamily="34" charset="0"/>
                <a:cs typeface="Arial" panose="020B0604020202020204" pitchFamily="34" charset="0"/>
              </a:rPr>
              <a:t> dan </a:t>
            </a:r>
            <a:r>
              <a:rPr lang="en-US" sz="2000" b="1" dirty="0" err="1" smtClean="0">
                <a:solidFill>
                  <a:schemeClr val="bg1"/>
                </a:solidFill>
                <a:latin typeface="Arial Rounded MT Bold" panose="020F0704030504030204" pitchFamily="34" charset="0"/>
                <a:cs typeface="Arial" panose="020B0604020202020204" pitchFamily="34" charset="0"/>
              </a:rPr>
              <a:t>mempertanggungjawabkan</a:t>
            </a:r>
            <a:r>
              <a:rPr lang="en-US" sz="2000" b="1" dirty="0" smtClean="0">
                <a:solidFill>
                  <a:schemeClr val="bg1"/>
                </a:solidFill>
                <a:latin typeface="Arial Rounded MT Bold" panose="020F0704030504030204" pitchFamily="34" charset="0"/>
                <a:cs typeface="Arial" panose="020B0604020202020204" pitchFamily="34" charset="0"/>
              </a:rPr>
              <a:t> </a:t>
            </a:r>
            <a:r>
              <a:rPr lang="en-US" sz="2000" b="1" dirty="0" err="1" smtClean="0">
                <a:solidFill>
                  <a:schemeClr val="bg1"/>
                </a:solidFill>
                <a:latin typeface="Arial Rounded MT Bold" panose="020F0704030504030204" pitchFamily="34" charset="0"/>
                <a:cs typeface="Arial" panose="020B0604020202020204" pitchFamily="34" charset="0"/>
              </a:rPr>
              <a:t>pembuktian</a:t>
            </a:r>
            <a:r>
              <a:rPr lang="en-US" sz="2000" b="1" dirty="0" smtClean="0">
                <a:solidFill>
                  <a:schemeClr val="bg1"/>
                </a:solidFill>
                <a:latin typeface="Arial Rounded MT Bold" panose="020F0704030504030204" pitchFamily="34" charset="0"/>
                <a:cs typeface="Arial" panose="020B0604020202020204" pitchFamily="34" charset="0"/>
              </a:rPr>
              <a:t> hipotesis.</a:t>
            </a:r>
            <a:endParaRPr lang="en-US" sz="2000" dirty="0">
              <a:solidFill>
                <a:schemeClr val="bg1"/>
              </a:solidFill>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1045242113"/>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7" name="Title 1"/>
          <p:cNvSpPr txBox="1">
            <a:spLocks/>
          </p:cNvSpPr>
          <p:nvPr/>
        </p:nvSpPr>
        <p:spPr>
          <a:xfrm>
            <a:off x="2312893" y="492839"/>
            <a:ext cx="9045387" cy="920048"/>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3200" b="1" dirty="0" smtClean="0">
                <a:solidFill>
                  <a:schemeClr val="bg1"/>
                </a:solidFill>
                <a:latin typeface="Arial Rounded MT Bold" panose="020F0704030504030204" pitchFamily="34" charset="0"/>
                <a:cs typeface="Arial" panose="020B0604020202020204" pitchFamily="34" charset="0"/>
              </a:rPr>
              <a:t>DESKRIPSI:</a:t>
            </a:r>
            <a:br>
              <a:rPr lang="en-US" sz="3200" b="1" dirty="0" smtClean="0">
                <a:solidFill>
                  <a:schemeClr val="bg1"/>
                </a:solidFill>
                <a:latin typeface="Arial Rounded MT Bold" panose="020F0704030504030204" pitchFamily="34" charset="0"/>
                <a:cs typeface="Arial" panose="020B0604020202020204" pitchFamily="34" charset="0"/>
              </a:rPr>
            </a:br>
            <a:r>
              <a:rPr lang="en-ID" sz="2800" b="1" cap="none" dirty="0" smtClean="0">
                <a:solidFill>
                  <a:schemeClr val="bg1"/>
                </a:solidFill>
                <a:latin typeface="Arial Rounded MT Bold" panose="020F0704030504030204" pitchFamily="34" charset="0"/>
                <a:cs typeface="Arial" panose="020B0604020202020204" pitchFamily="34" charset="0"/>
              </a:rPr>
              <a:t>Model Pembelajaran</a:t>
            </a:r>
            <a:endParaRPr lang="en-US" sz="2800" b="1" dirty="0">
              <a:solidFill>
                <a:schemeClr val="bg1"/>
              </a:solidFill>
              <a:latin typeface="Arial Rounded MT Bold" panose="020F0704030504030204" pitchFamily="34" charset="0"/>
              <a:cs typeface="Arial" panose="020B0604020202020204" pitchFamily="34" charset="0"/>
            </a:endParaRPr>
          </a:p>
        </p:txBody>
      </p:sp>
      <p:sp>
        <p:nvSpPr>
          <p:cNvPr id="11" name="Content Placeholder 2"/>
          <p:cNvSpPr txBox="1">
            <a:spLocks/>
          </p:cNvSpPr>
          <p:nvPr/>
        </p:nvSpPr>
        <p:spPr>
          <a:xfrm>
            <a:off x="1468674" y="1520463"/>
            <a:ext cx="10216820" cy="492150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nSpc>
                <a:spcPct val="80000"/>
              </a:lnSpc>
              <a:spcBef>
                <a:spcPts val="600"/>
              </a:spcBef>
            </a:pPr>
            <a:r>
              <a:rPr lang="en-ID" dirty="0" smtClean="0">
                <a:solidFill>
                  <a:schemeClr val="bg1"/>
                </a:solidFill>
                <a:latin typeface="Arial Rounded MT Bold" panose="020F0704030504030204" pitchFamily="34" charset="0"/>
              </a:rPr>
              <a:t>Kerangka konseptual yang digunakan sebagai pedoman dalam melakukan pembelajaran yang disusun secara sistematis untuk mencapai tujuan belajar; menyangkut sintaksis, sistem sosial, prinsip reaksi, dan sistem pendukung (</a:t>
            </a:r>
            <a:r>
              <a:rPr lang="en-ID" dirty="0" err="1" smtClean="0">
                <a:solidFill>
                  <a:schemeClr val="bg1"/>
                </a:solidFill>
                <a:latin typeface="Arial Rounded MT Bold" panose="020F0704030504030204" pitchFamily="34" charset="0"/>
              </a:rPr>
              <a:t>Joice</a:t>
            </a:r>
            <a:r>
              <a:rPr lang="en-ID" dirty="0" smtClean="0">
                <a:solidFill>
                  <a:schemeClr val="bg1"/>
                </a:solidFill>
                <a:latin typeface="Arial Rounded MT Bold" panose="020F0704030504030204" pitchFamily="34" charset="0"/>
              </a:rPr>
              <a:t> &amp; Wells).</a:t>
            </a:r>
          </a:p>
          <a:p>
            <a:pPr>
              <a:lnSpc>
                <a:spcPct val="80000"/>
              </a:lnSpc>
              <a:spcBef>
                <a:spcPts val="600"/>
              </a:spcBef>
            </a:pPr>
            <a:r>
              <a:rPr lang="en-ID" dirty="0" smtClean="0">
                <a:solidFill>
                  <a:schemeClr val="bg1"/>
                </a:solidFill>
                <a:latin typeface="Arial Rounded MT Bold" panose="020F0704030504030204" pitchFamily="34" charset="0"/>
              </a:rPr>
              <a:t>Mengacu pada pendekatan pembelajaran yang akan digunakan, termasuk di dalamnya tujuan pembelajaran, tahap kegiatan pembelajaran, lingkungan pembelajaran, dan pengelolaan kelas.</a:t>
            </a:r>
            <a:endParaRPr lang="en-US" dirty="0" smtClean="0">
              <a:solidFill>
                <a:schemeClr val="bg1"/>
              </a:solidFill>
              <a:latin typeface="Arial Rounded MT Bold" panose="020F0704030504030204" pitchFamily="34" charset="0"/>
            </a:endParaRPr>
          </a:p>
          <a:p>
            <a:pPr>
              <a:lnSpc>
                <a:spcPct val="80000"/>
              </a:lnSpc>
              <a:spcBef>
                <a:spcPts val="600"/>
              </a:spcBef>
            </a:pPr>
            <a:r>
              <a:rPr lang="en-US" dirty="0" smtClean="0">
                <a:solidFill>
                  <a:schemeClr val="bg1"/>
                </a:solidFill>
                <a:latin typeface="Arial Rounded MT Bold" panose="020F0704030504030204" pitchFamily="34" charset="0"/>
              </a:rPr>
              <a:t>Guna memperkuat pendekatan saintifik, pendekatan rekayasa, dan teknologi serta mendorong kemampuan siswa menghasilkan karya nyata, baik individual maupun kelompok, maka diterapkan strategi pembelajaran menggunakan model pembelajaran penyingkapan (</a:t>
            </a:r>
            <a:r>
              <a:rPr lang="en-US" i="1" dirty="0" smtClean="0">
                <a:solidFill>
                  <a:schemeClr val="bg1"/>
                </a:solidFill>
                <a:latin typeface="Arial Rounded MT Bold" panose="020F0704030504030204" pitchFamily="34" charset="0"/>
              </a:rPr>
              <a:t>inquiry learning</a:t>
            </a:r>
            <a:r>
              <a:rPr lang="en-US" dirty="0" smtClean="0">
                <a:solidFill>
                  <a:schemeClr val="bg1"/>
                </a:solidFill>
                <a:latin typeface="Arial Rounded MT Bold" panose="020F0704030504030204" pitchFamily="34" charset="0"/>
              </a:rPr>
              <a:t>), pembelajaran penemuan (</a:t>
            </a:r>
            <a:r>
              <a:rPr lang="en-US" i="1" dirty="0" smtClean="0">
                <a:solidFill>
                  <a:schemeClr val="bg1"/>
                </a:solidFill>
                <a:latin typeface="Arial Rounded MT Bold" panose="020F0704030504030204" pitchFamily="34" charset="0"/>
              </a:rPr>
              <a:t>discovery learning</a:t>
            </a:r>
            <a:r>
              <a:rPr lang="en-US" dirty="0" smtClean="0">
                <a:solidFill>
                  <a:schemeClr val="bg1"/>
                </a:solidFill>
                <a:latin typeface="Arial Rounded MT Bold" panose="020F0704030504030204" pitchFamily="34" charset="0"/>
              </a:rPr>
              <a:t>) dan pendekatan pembelajaran berbasis hasil karya, meliputi pembelajaran berbasis masalah (</a:t>
            </a:r>
            <a:r>
              <a:rPr lang="en-US" i="1" dirty="0" smtClean="0">
                <a:solidFill>
                  <a:schemeClr val="bg1"/>
                </a:solidFill>
                <a:latin typeface="Arial Rounded MT Bold" panose="020F0704030504030204" pitchFamily="34" charset="0"/>
              </a:rPr>
              <a:t>problem-based learning</a:t>
            </a:r>
            <a:r>
              <a:rPr lang="en-US" dirty="0" smtClean="0">
                <a:solidFill>
                  <a:schemeClr val="bg1"/>
                </a:solidFill>
                <a:latin typeface="Arial Rounded MT Bold" panose="020F0704030504030204" pitchFamily="34" charset="0"/>
              </a:rPr>
              <a:t>), pelatihan berbasis produk </a:t>
            </a:r>
            <a:r>
              <a:rPr lang="en-US" i="1" dirty="0" smtClean="0">
                <a:solidFill>
                  <a:schemeClr val="bg1"/>
                </a:solidFill>
                <a:latin typeface="Arial Rounded MT Bold" panose="020F0704030504030204" pitchFamily="34" charset="0"/>
              </a:rPr>
              <a:t>(production-based training),</a:t>
            </a:r>
            <a:r>
              <a:rPr lang="en-US" dirty="0" smtClean="0">
                <a:solidFill>
                  <a:schemeClr val="bg1"/>
                </a:solidFill>
                <a:latin typeface="Arial Rounded MT Bold" panose="020F0704030504030204" pitchFamily="34" charset="0"/>
              </a:rPr>
              <a:t> pembelajaran berbasis proyek (</a:t>
            </a:r>
            <a:r>
              <a:rPr lang="en-US" i="1" dirty="0" smtClean="0">
                <a:solidFill>
                  <a:schemeClr val="bg1"/>
                </a:solidFill>
                <a:latin typeface="Arial Rounded MT Bold" panose="020F0704030504030204" pitchFamily="34" charset="0"/>
              </a:rPr>
              <a:t>project-based learning</a:t>
            </a:r>
            <a:r>
              <a:rPr lang="en-US" dirty="0" smtClean="0">
                <a:solidFill>
                  <a:schemeClr val="bg1"/>
                </a:solidFill>
                <a:latin typeface="Arial Rounded MT Bold" panose="020F0704030504030204" pitchFamily="34" charset="0"/>
              </a:rPr>
              <a:t>), serta </a:t>
            </a:r>
            <a:r>
              <a:rPr lang="en-US" i="1" dirty="0" smtClean="0">
                <a:solidFill>
                  <a:schemeClr val="bg1"/>
                </a:solidFill>
                <a:latin typeface="Arial Rounded MT Bold" panose="020F0704030504030204" pitchFamily="34" charset="0"/>
              </a:rPr>
              <a:t>teaching factory</a:t>
            </a:r>
            <a:r>
              <a:rPr lang="en-US" dirty="0" smtClean="0">
                <a:solidFill>
                  <a:schemeClr val="bg1"/>
                </a:solidFill>
                <a:latin typeface="Arial Rounded MT Bold" panose="020F0704030504030204" pitchFamily="34" charset="0"/>
              </a:rPr>
              <a:t> </a:t>
            </a:r>
            <a:r>
              <a:rPr lang="id-ID" dirty="0" smtClean="0">
                <a:solidFill>
                  <a:schemeClr val="bg1"/>
                </a:solidFill>
                <a:latin typeface="Arial Rounded MT Bold" panose="020F0704030504030204" pitchFamily="34" charset="0"/>
              </a:rPr>
              <a:t>sesuai dengan karakteristik pendidikan menengah kejuruan</a:t>
            </a:r>
            <a:r>
              <a:rPr lang="en-US" dirty="0" smtClean="0">
                <a:solidFill>
                  <a:schemeClr val="bg1"/>
                </a:solidFill>
                <a:latin typeface="Arial Rounded MT Bold" panose="020F0704030504030204" pitchFamily="34" charset="0"/>
              </a:rPr>
              <a:t>.</a:t>
            </a:r>
            <a:endParaRPr lang="en-ID" dirty="0" smtClean="0">
              <a:solidFill>
                <a:schemeClr val="bg1"/>
              </a:solidFill>
              <a:latin typeface="Arial Rounded MT Bold" panose="020F0704030504030204" pitchFamily="34" charset="0"/>
            </a:endParaRPr>
          </a:p>
          <a:p>
            <a:pPr>
              <a:lnSpc>
                <a:spcPct val="80000"/>
              </a:lnSpc>
              <a:spcBef>
                <a:spcPts val="600"/>
              </a:spcBef>
            </a:pPr>
            <a:endParaRPr lang="en-US"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779120365"/>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7" name="Title 1"/>
          <p:cNvSpPr txBox="1">
            <a:spLocks/>
          </p:cNvSpPr>
          <p:nvPr/>
        </p:nvSpPr>
        <p:spPr>
          <a:xfrm>
            <a:off x="2312893" y="412157"/>
            <a:ext cx="9045387" cy="1376302"/>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3200" b="1" dirty="0" smtClean="0">
                <a:solidFill>
                  <a:schemeClr val="bg1"/>
                </a:solidFill>
                <a:latin typeface="Arial Rounded MT Bold" panose="020F0704030504030204" pitchFamily="34" charset="0"/>
                <a:cs typeface="Arial" panose="020B0604020202020204" pitchFamily="34" charset="0"/>
              </a:rPr>
              <a:t>DESKRIPSI:</a:t>
            </a:r>
            <a:br>
              <a:rPr lang="en-US" sz="3200" b="1" dirty="0" smtClean="0">
                <a:solidFill>
                  <a:schemeClr val="bg1"/>
                </a:solidFill>
                <a:latin typeface="Arial Rounded MT Bold" panose="020F0704030504030204" pitchFamily="34" charset="0"/>
                <a:cs typeface="Arial" panose="020B0604020202020204" pitchFamily="34" charset="0"/>
              </a:rPr>
            </a:br>
            <a:r>
              <a:rPr lang="en-US" sz="2800" cap="none" dirty="0">
                <a:solidFill>
                  <a:srgbClr val="000000"/>
                </a:solidFill>
                <a:latin typeface="Arial Rounded MT Bold" panose="020F0704030504030204" pitchFamily="34" charset="0"/>
                <a:ea typeface="Tahoma" pitchFamily="34" charset="0"/>
                <a:cs typeface="Arial" panose="020B0604020202020204" pitchFamily="34" charset="0"/>
              </a:rPr>
              <a:t>Model Pembelajaran </a:t>
            </a:r>
            <a:r>
              <a:rPr lang="en-US" sz="2800" cap="none" dirty="0" smtClean="0">
                <a:solidFill>
                  <a:srgbClr val="000000"/>
                </a:solidFill>
                <a:latin typeface="Arial Rounded MT Bold" panose="020F0704030504030204" pitchFamily="34" charset="0"/>
                <a:ea typeface="Tahoma" pitchFamily="34" charset="0"/>
                <a:cs typeface="Arial" panose="020B0604020202020204" pitchFamily="34" charset="0"/>
              </a:rPr>
              <a:t>Penemuan</a:t>
            </a:r>
          </a:p>
          <a:p>
            <a:r>
              <a:rPr lang="en-US" sz="2800" cap="none" dirty="0" smtClean="0">
                <a:solidFill>
                  <a:srgbClr val="000000"/>
                </a:solidFill>
                <a:latin typeface="Arial Rounded MT Bold" panose="020F0704030504030204" pitchFamily="34" charset="0"/>
                <a:ea typeface="Tahoma" pitchFamily="34" charset="0"/>
                <a:cs typeface="Arial" panose="020B0604020202020204" pitchFamily="34" charset="0"/>
              </a:rPr>
              <a:t>(</a:t>
            </a:r>
            <a:r>
              <a:rPr lang="en-US" sz="2800" i="1" cap="none" dirty="0">
                <a:solidFill>
                  <a:srgbClr val="000000"/>
                </a:solidFill>
                <a:latin typeface="Arial Rounded MT Bold" panose="020F0704030504030204" pitchFamily="34" charset="0"/>
                <a:ea typeface="Tahoma" pitchFamily="34" charset="0"/>
                <a:cs typeface="Arial" panose="020B0604020202020204" pitchFamily="34" charset="0"/>
              </a:rPr>
              <a:t>Discovery Learning </a:t>
            </a:r>
            <a:r>
              <a:rPr lang="en-US" sz="2800" cap="none" dirty="0">
                <a:solidFill>
                  <a:srgbClr val="000000"/>
                </a:solidFill>
                <a:latin typeface="Arial Rounded MT Bold" panose="020F0704030504030204" pitchFamily="34" charset="0"/>
                <a:ea typeface="Tahoma" pitchFamily="34" charset="0"/>
                <a:cs typeface="Arial" panose="020B0604020202020204" pitchFamily="34" charset="0"/>
              </a:rPr>
              <a:t>)</a:t>
            </a:r>
            <a:endParaRPr lang="en-US" sz="2800" dirty="0">
              <a:solidFill>
                <a:schemeClr val="bg1"/>
              </a:solidFill>
              <a:latin typeface="Arial Rounded MT Bold" panose="020F0704030504030204" pitchFamily="34" charset="0"/>
              <a:cs typeface="Arial" panose="020B0604020202020204" pitchFamily="34" charset="0"/>
            </a:endParaRPr>
          </a:p>
        </p:txBody>
      </p:sp>
      <p:sp>
        <p:nvSpPr>
          <p:cNvPr id="12" name="Content Placeholder 2"/>
          <p:cNvSpPr txBox="1">
            <a:spLocks/>
          </p:cNvSpPr>
          <p:nvPr/>
        </p:nvSpPr>
        <p:spPr>
          <a:xfrm>
            <a:off x="2256862" y="2130865"/>
            <a:ext cx="9157447" cy="336402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110000"/>
              </a:lnSpc>
              <a:spcBef>
                <a:spcPts val="0"/>
              </a:spcBef>
              <a:buFont typeface="Arial" panose="020B0604020202020204" pitchFamily="34" charset="0"/>
              <a:buNone/>
            </a:pPr>
            <a:r>
              <a:rPr lang="en-ID" sz="2800" b="1" dirty="0" smtClean="0">
                <a:solidFill>
                  <a:schemeClr val="bg1"/>
                </a:solidFill>
                <a:latin typeface="Arial Rounded MT Bold" panose="020F0704030504030204" pitchFamily="34" charset="0"/>
                <a:cs typeface="Arial" panose="020B0604020202020204" pitchFamily="34" charset="0"/>
              </a:rPr>
              <a:t>Sintaks</a:t>
            </a:r>
            <a:r>
              <a:rPr lang="en-ID" sz="2800" dirty="0" smtClean="0">
                <a:solidFill>
                  <a:schemeClr val="bg1"/>
                </a:solidFill>
                <a:latin typeface="Arial Rounded MT Bold" panose="020F0704030504030204" pitchFamily="34" charset="0"/>
                <a:cs typeface="Arial" panose="020B0604020202020204" pitchFamily="34" charset="0"/>
              </a:rPr>
              <a:t> </a:t>
            </a:r>
            <a:r>
              <a:rPr lang="en-ID" sz="2800" b="1" dirty="0" smtClean="0">
                <a:solidFill>
                  <a:schemeClr val="bg1"/>
                </a:solidFill>
                <a:latin typeface="Arial Rounded MT Bold" panose="020F0704030504030204" pitchFamily="34" charset="0"/>
                <a:cs typeface="Arial" panose="020B0604020202020204" pitchFamily="34" charset="0"/>
              </a:rPr>
              <a:t>model </a:t>
            </a:r>
            <a:r>
              <a:rPr lang="en-ID" sz="2800" b="1" i="1" dirty="0" smtClean="0">
                <a:solidFill>
                  <a:schemeClr val="bg1"/>
                </a:solidFill>
                <a:latin typeface="Arial Rounded MT Bold" panose="020F0704030504030204" pitchFamily="34" charset="0"/>
                <a:cs typeface="Arial" panose="020B0604020202020204" pitchFamily="34" charset="0"/>
              </a:rPr>
              <a:t>Discovery Learning </a:t>
            </a:r>
            <a:endParaRPr lang="en-US" sz="2800" b="1" dirty="0" smtClean="0">
              <a:solidFill>
                <a:schemeClr val="bg1"/>
              </a:solidFill>
              <a:latin typeface="Arial Rounded MT Bold" panose="020F0704030504030204" pitchFamily="34" charset="0"/>
              <a:cs typeface="Arial" panose="020B0604020202020204" pitchFamily="34" charset="0"/>
            </a:endParaRPr>
          </a:p>
          <a:p>
            <a:pPr marL="457200" indent="-457200">
              <a:lnSpc>
                <a:spcPct val="100000"/>
              </a:lnSpc>
              <a:spcBef>
                <a:spcPts val="0"/>
              </a:spcBef>
              <a:buFont typeface="+mj-lt"/>
              <a:buAutoNum type="arabicPeriod"/>
            </a:pPr>
            <a:r>
              <a:rPr lang="en-ID" sz="2800" dirty="0" smtClean="0">
                <a:solidFill>
                  <a:schemeClr val="bg1"/>
                </a:solidFill>
                <a:latin typeface="Arial Rounded MT Bold" panose="020F0704030504030204" pitchFamily="34" charset="0"/>
                <a:cs typeface="Arial" panose="020B0604020202020204" pitchFamily="34" charset="0"/>
              </a:rPr>
              <a:t>Pemberian rangsangan </a:t>
            </a:r>
            <a:r>
              <a:rPr lang="en-ID" sz="2800" i="1" dirty="0" smtClean="0">
                <a:solidFill>
                  <a:schemeClr val="bg1"/>
                </a:solidFill>
                <a:latin typeface="Arial Rounded MT Bold" panose="020F0704030504030204" pitchFamily="34" charset="0"/>
                <a:cs typeface="Arial" panose="020B0604020202020204" pitchFamily="34" charset="0"/>
              </a:rPr>
              <a:t>(Stimulation)</a:t>
            </a:r>
            <a:r>
              <a:rPr lang="en-ID" sz="2800" dirty="0" smtClean="0">
                <a:solidFill>
                  <a:schemeClr val="bg1"/>
                </a:solidFill>
                <a:latin typeface="Arial Rounded MT Bold" panose="020F0704030504030204" pitchFamily="34" charset="0"/>
                <a:cs typeface="Arial" panose="020B0604020202020204" pitchFamily="34" charset="0"/>
              </a:rPr>
              <a:t>;</a:t>
            </a:r>
            <a:endParaRPr lang="en-US" sz="2800" dirty="0" smtClean="0">
              <a:solidFill>
                <a:schemeClr val="bg1"/>
              </a:solidFill>
              <a:latin typeface="Arial Rounded MT Bold" panose="020F0704030504030204" pitchFamily="34" charset="0"/>
              <a:cs typeface="Arial" panose="020B0604020202020204" pitchFamily="34" charset="0"/>
            </a:endParaRPr>
          </a:p>
          <a:p>
            <a:pPr marL="457200" indent="-457200">
              <a:lnSpc>
                <a:spcPct val="100000"/>
              </a:lnSpc>
              <a:spcBef>
                <a:spcPts val="0"/>
              </a:spcBef>
              <a:buFont typeface="+mj-lt"/>
              <a:buAutoNum type="arabicPeriod"/>
            </a:pPr>
            <a:r>
              <a:rPr lang="en-ID" sz="2800" dirty="0" smtClean="0">
                <a:solidFill>
                  <a:schemeClr val="bg1"/>
                </a:solidFill>
                <a:latin typeface="Arial Rounded MT Bold" panose="020F0704030504030204" pitchFamily="34" charset="0"/>
                <a:cs typeface="Arial" panose="020B0604020202020204" pitchFamily="34" charset="0"/>
              </a:rPr>
              <a:t>Pernyataan/Identifikasi masalah </a:t>
            </a:r>
            <a:r>
              <a:rPr lang="en-ID" sz="2800" i="1" dirty="0" smtClean="0">
                <a:solidFill>
                  <a:schemeClr val="bg1"/>
                </a:solidFill>
                <a:latin typeface="Arial Rounded MT Bold" panose="020F0704030504030204" pitchFamily="34" charset="0"/>
                <a:cs typeface="Arial" panose="020B0604020202020204" pitchFamily="34" charset="0"/>
              </a:rPr>
              <a:t>(Problem Statement)</a:t>
            </a:r>
            <a:r>
              <a:rPr lang="en-ID" sz="2800" dirty="0" smtClean="0">
                <a:solidFill>
                  <a:schemeClr val="bg1"/>
                </a:solidFill>
                <a:latin typeface="Arial Rounded MT Bold" panose="020F0704030504030204" pitchFamily="34" charset="0"/>
                <a:cs typeface="Arial" panose="020B0604020202020204" pitchFamily="34" charset="0"/>
              </a:rPr>
              <a:t>;</a:t>
            </a:r>
            <a:endParaRPr lang="en-US" sz="2800" dirty="0" smtClean="0">
              <a:solidFill>
                <a:schemeClr val="bg1"/>
              </a:solidFill>
              <a:latin typeface="Arial Rounded MT Bold" panose="020F0704030504030204" pitchFamily="34" charset="0"/>
              <a:cs typeface="Arial" panose="020B0604020202020204" pitchFamily="34" charset="0"/>
            </a:endParaRPr>
          </a:p>
          <a:p>
            <a:pPr marL="457200" indent="-457200">
              <a:lnSpc>
                <a:spcPct val="100000"/>
              </a:lnSpc>
              <a:spcBef>
                <a:spcPts val="0"/>
              </a:spcBef>
              <a:buFont typeface="+mj-lt"/>
              <a:buAutoNum type="arabicPeriod"/>
            </a:pPr>
            <a:r>
              <a:rPr lang="en-ID" sz="2800" dirty="0" smtClean="0">
                <a:solidFill>
                  <a:schemeClr val="bg1"/>
                </a:solidFill>
                <a:latin typeface="Arial Rounded MT Bold" panose="020F0704030504030204" pitchFamily="34" charset="0"/>
                <a:cs typeface="Arial" panose="020B0604020202020204" pitchFamily="34" charset="0"/>
              </a:rPr>
              <a:t>Pengumpulan data </a:t>
            </a:r>
            <a:r>
              <a:rPr lang="en-ID" sz="2800" i="1" dirty="0" smtClean="0">
                <a:solidFill>
                  <a:schemeClr val="bg1"/>
                </a:solidFill>
                <a:latin typeface="Arial Rounded MT Bold" panose="020F0704030504030204" pitchFamily="34" charset="0"/>
                <a:cs typeface="Arial" panose="020B0604020202020204" pitchFamily="34" charset="0"/>
              </a:rPr>
              <a:t>(Data Collection)</a:t>
            </a:r>
            <a:r>
              <a:rPr lang="en-ID" sz="2800" dirty="0" smtClean="0">
                <a:solidFill>
                  <a:schemeClr val="bg1"/>
                </a:solidFill>
                <a:latin typeface="Arial Rounded MT Bold" panose="020F0704030504030204" pitchFamily="34" charset="0"/>
                <a:cs typeface="Arial" panose="020B0604020202020204" pitchFamily="34" charset="0"/>
              </a:rPr>
              <a:t>;</a:t>
            </a:r>
            <a:endParaRPr lang="en-US" sz="2800" dirty="0" smtClean="0">
              <a:solidFill>
                <a:schemeClr val="bg1"/>
              </a:solidFill>
              <a:latin typeface="Arial Rounded MT Bold" panose="020F0704030504030204" pitchFamily="34" charset="0"/>
              <a:cs typeface="Arial" panose="020B0604020202020204" pitchFamily="34" charset="0"/>
            </a:endParaRPr>
          </a:p>
          <a:p>
            <a:pPr marL="457200" indent="-457200">
              <a:lnSpc>
                <a:spcPct val="100000"/>
              </a:lnSpc>
              <a:spcBef>
                <a:spcPts val="0"/>
              </a:spcBef>
              <a:buFont typeface="+mj-lt"/>
              <a:buAutoNum type="arabicPeriod"/>
            </a:pPr>
            <a:r>
              <a:rPr lang="en-ID" sz="2800" dirty="0" smtClean="0">
                <a:solidFill>
                  <a:schemeClr val="bg1"/>
                </a:solidFill>
                <a:latin typeface="Arial Rounded MT Bold" panose="020F0704030504030204" pitchFamily="34" charset="0"/>
                <a:cs typeface="Arial" panose="020B0604020202020204" pitchFamily="34" charset="0"/>
              </a:rPr>
              <a:t>Pembuktian </a:t>
            </a:r>
            <a:r>
              <a:rPr lang="en-ID" sz="2800" i="1" dirty="0" smtClean="0">
                <a:solidFill>
                  <a:schemeClr val="bg1"/>
                </a:solidFill>
                <a:latin typeface="Arial Rounded MT Bold" panose="020F0704030504030204" pitchFamily="34" charset="0"/>
                <a:cs typeface="Arial" panose="020B0604020202020204" pitchFamily="34" charset="0"/>
              </a:rPr>
              <a:t>(Verification)</a:t>
            </a:r>
            <a:r>
              <a:rPr lang="en-ID" sz="2800" dirty="0" smtClean="0">
                <a:solidFill>
                  <a:schemeClr val="bg1"/>
                </a:solidFill>
                <a:latin typeface="Arial Rounded MT Bold" panose="020F0704030504030204" pitchFamily="34" charset="0"/>
                <a:cs typeface="Arial" panose="020B0604020202020204" pitchFamily="34" charset="0"/>
              </a:rPr>
              <a:t>, dan</a:t>
            </a:r>
            <a:endParaRPr lang="en-US" sz="2800" dirty="0" smtClean="0">
              <a:solidFill>
                <a:schemeClr val="bg1"/>
              </a:solidFill>
              <a:latin typeface="Arial Rounded MT Bold" panose="020F0704030504030204" pitchFamily="34" charset="0"/>
              <a:cs typeface="Arial" panose="020B0604020202020204" pitchFamily="34" charset="0"/>
            </a:endParaRPr>
          </a:p>
          <a:p>
            <a:pPr marL="457200" indent="-457200">
              <a:lnSpc>
                <a:spcPct val="100000"/>
              </a:lnSpc>
              <a:spcBef>
                <a:spcPts val="0"/>
              </a:spcBef>
              <a:buFont typeface="+mj-lt"/>
              <a:buAutoNum type="arabicPeriod"/>
            </a:pPr>
            <a:r>
              <a:rPr lang="en-ID" sz="2800" dirty="0" smtClean="0">
                <a:solidFill>
                  <a:schemeClr val="bg1"/>
                </a:solidFill>
                <a:latin typeface="Arial Rounded MT Bold" panose="020F0704030504030204" pitchFamily="34" charset="0"/>
                <a:cs typeface="Arial" panose="020B0604020202020204" pitchFamily="34" charset="0"/>
              </a:rPr>
              <a:t>Menarik simpulan/generalisasi</a:t>
            </a:r>
            <a:r>
              <a:rPr lang="en-ID" sz="2800" i="1" dirty="0" smtClean="0">
                <a:solidFill>
                  <a:schemeClr val="bg1"/>
                </a:solidFill>
                <a:latin typeface="Arial Rounded MT Bold" panose="020F0704030504030204" pitchFamily="34" charset="0"/>
                <a:cs typeface="Arial" panose="020B0604020202020204" pitchFamily="34" charset="0"/>
              </a:rPr>
              <a:t> (Generalization)</a:t>
            </a:r>
            <a:r>
              <a:rPr lang="en-ID" sz="2800" dirty="0" smtClean="0">
                <a:solidFill>
                  <a:schemeClr val="bg1"/>
                </a:solidFill>
                <a:latin typeface="Arial Rounded MT Bold" panose="020F0704030504030204" pitchFamily="34" charset="0"/>
                <a:cs typeface="Arial" panose="020B0604020202020204" pitchFamily="34" charset="0"/>
              </a:rPr>
              <a:t>.</a:t>
            </a:r>
            <a:endParaRPr lang="en-US" sz="2800" dirty="0">
              <a:solidFill>
                <a:schemeClr val="bg1"/>
              </a:solidFill>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1484068941"/>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28842" y="6318000"/>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7" name="Title 1"/>
          <p:cNvSpPr txBox="1">
            <a:spLocks/>
          </p:cNvSpPr>
          <p:nvPr/>
        </p:nvSpPr>
        <p:spPr>
          <a:xfrm>
            <a:off x="2546304" y="165108"/>
            <a:ext cx="9045387" cy="1376302"/>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3200" b="1" dirty="0" smtClean="0">
                <a:solidFill>
                  <a:schemeClr val="bg1"/>
                </a:solidFill>
                <a:latin typeface="Arial Rounded MT Bold" panose="020F0704030504030204" pitchFamily="34" charset="0"/>
                <a:cs typeface="Arial" panose="020B0604020202020204" pitchFamily="34" charset="0"/>
              </a:rPr>
              <a:t>DESKRIPSI:</a:t>
            </a:r>
            <a:br>
              <a:rPr lang="en-US" sz="3200" b="1" dirty="0" smtClean="0">
                <a:solidFill>
                  <a:schemeClr val="bg1"/>
                </a:solidFill>
                <a:latin typeface="Arial Rounded MT Bold" panose="020F0704030504030204" pitchFamily="34" charset="0"/>
                <a:cs typeface="Arial" panose="020B0604020202020204" pitchFamily="34" charset="0"/>
              </a:rPr>
            </a:br>
            <a:r>
              <a:rPr lang="en-ID" sz="2800" cap="none" dirty="0" smtClean="0">
                <a:solidFill>
                  <a:schemeClr val="bg1"/>
                </a:solidFill>
                <a:latin typeface="Arial Rounded MT Bold" panose="020F0704030504030204" pitchFamily="34" charset="0"/>
                <a:cs typeface="Arial" panose="020B0604020202020204" pitchFamily="34" charset="0"/>
              </a:rPr>
              <a:t>Model Pembelajaran </a:t>
            </a:r>
            <a:r>
              <a:rPr lang="en-ID" sz="2800" i="1" cap="none" dirty="0">
                <a:solidFill>
                  <a:schemeClr val="bg1"/>
                </a:solidFill>
                <a:latin typeface="Arial Rounded MT Bold" panose="020F0704030504030204" pitchFamily="34" charset="0"/>
                <a:cs typeface="Arial" panose="020B0604020202020204" pitchFamily="34" charset="0"/>
              </a:rPr>
              <a:t>Inquiry Learning</a:t>
            </a:r>
            <a:r>
              <a:rPr lang="en-ID" sz="2800" cap="none" dirty="0">
                <a:solidFill>
                  <a:schemeClr val="bg1"/>
                </a:solidFill>
                <a:latin typeface="Arial Rounded MT Bold" panose="020F0704030504030204" pitchFamily="34" charset="0"/>
                <a:cs typeface="Arial" panose="020B0604020202020204" pitchFamily="34" charset="0"/>
              </a:rPr>
              <a:t> </a:t>
            </a:r>
            <a:br>
              <a:rPr lang="en-ID" sz="2800" cap="none" dirty="0">
                <a:solidFill>
                  <a:schemeClr val="bg1"/>
                </a:solidFill>
                <a:latin typeface="Arial Rounded MT Bold" panose="020F0704030504030204" pitchFamily="34" charset="0"/>
                <a:cs typeface="Arial" panose="020B0604020202020204" pitchFamily="34" charset="0"/>
              </a:rPr>
            </a:br>
            <a:r>
              <a:rPr lang="en-ID" sz="2800" cap="none" dirty="0">
                <a:solidFill>
                  <a:schemeClr val="bg1"/>
                </a:solidFill>
                <a:latin typeface="Arial Rounded MT Bold" panose="020F0704030504030204" pitchFamily="34" charset="0"/>
                <a:cs typeface="Arial" panose="020B0604020202020204" pitchFamily="34" charset="0"/>
              </a:rPr>
              <a:t>Terbimbing</a:t>
            </a:r>
            <a:r>
              <a:rPr lang="en-US" sz="2800" cap="none" dirty="0">
                <a:solidFill>
                  <a:schemeClr val="bg1"/>
                </a:solidFill>
                <a:latin typeface="Arial Rounded MT Bold" panose="020F0704030504030204" pitchFamily="34" charset="0"/>
                <a:cs typeface="Arial" panose="020B0604020202020204" pitchFamily="34" charset="0"/>
              </a:rPr>
              <a:t> dan </a:t>
            </a:r>
            <a:r>
              <a:rPr lang="en-US" sz="2800" cap="none" dirty="0" smtClean="0">
                <a:solidFill>
                  <a:schemeClr val="bg1"/>
                </a:solidFill>
                <a:latin typeface="Arial Rounded MT Bold" panose="020F0704030504030204" pitchFamily="34" charset="0"/>
                <a:cs typeface="Arial" panose="020B0604020202020204" pitchFamily="34" charset="0"/>
              </a:rPr>
              <a:t>Sains</a:t>
            </a:r>
            <a:endParaRPr lang="en-US" sz="2800" dirty="0">
              <a:solidFill>
                <a:schemeClr val="bg1"/>
              </a:solidFill>
              <a:latin typeface="Arial Rounded MT Bold" panose="020F0704030504030204" pitchFamily="34" charset="0"/>
              <a:cs typeface="Arial" panose="020B0604020202020204" pitchFamily="34" charset="0"/>
            </a:endParaRPr>
          </a:p>
        </p:txBody>
      </p:sp>
      <p:sp>
        <p:nvSpPr>
          <p:cNvPr id="11" name="Content Placeholder 4"/>
          <p:cNvSpPr txBox="1">
            <a:spLocks/>
          </p:cNvSpPr>
          <p:nvPr/>
        </p:nvSpPr>
        <p:spPr>
          <a:xfrm>
            <a:off x="850109" y="1624139"/>
            <a:ext cx="6225988" cy="19443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en-US" sz="2000" b="1" dirty="0" smtClean="0">
                <a:solidFill>
                  <a:schemeClr val="bg1"/>
                </a:solidFill>
                <a:latin typeface="Arial Rounded MT Bold" panose="020F0704030504030204" pitchFamily="34" charset="0"/>
                <a:ea typeface="Calibri" panose="020F0502020204030204" pitchFamily="34" charset="0"/>
                <a:cs typeface="Arial" panose="020B0604020202020204" pitchFamily="34" charset="0"/>
              </a:rPr>
              <a:t>Sintaks model Inquiry Terbimbing</a:t>
            </a:r>
            <a:endParaRPr lang="id-ID" sz="2000" dirty="0" smtClean="0">
              <a:solidFill>
                <a:schemeClr val="bg1"/>
              </a:solidFill>
              <a:latin typeface="Arial Rounded MT Bold" panose="020F0704030504030204" pitchFamily="34" charset="0"/>
              <a:ea typeface="Calibri" panose="020F0502020204030204" pitchFamily="34" charset="0"/>
              <a:cs typeface="Arial" panose="020B0604020202020204" pitchFamily="34" charset="0"/>
            </a:endParaRPr>
          </a:p>
          <a:p>
            <a:pPr marL="282575" indent="-282575" algn="just">
              <a:lnSpc>
                <a:spcPct val="100000"/>
              </a:lnSpc>
              <a:spcBef>
                <a:spcPts val="0"/>
              </a:spcBef>
              <a:buFont typeface="+mj-lt"/>
              <a:buAutoNum type="arabicPeriod"/>
            </a:pPr>
            <a:r>
              <a:rPr lang="en-US" sz="2000" dirty="0" smtClean="0">
                <a:solidFill>
                  <a:schemeClr val="bg1"/>
                </a:solidFill>
                <a:latin typeface="Arial Rounded MT Bold" panose="020F0704030504030204" pitchFamily="34" charset="0"/>
                <a:ea typeface="Calibri" panose="020F0502020204030204" pitchFamily="34" charset="0"/>
                <a:cs typeface="Arial" panose="020B0604020202020204" pitchFamily="34" charset="0"/>
              </a:rPr>
              <a:t>Orientasi</a:t>
            </a:r>
            <a:r>
              <a:rPr lang="id-ID" sz="2000" dirty="0" smtClean="0">
                <a:solidFill>
                  <a:schemeClr val="bg1"/>
                </a:solidFill>
                <a:latin typeface="Arial Rounded MT Bold" panose="020F0704030504030204" pitchFamily="34" charset="0"/>
                <a:ea typeface="Calibri" panose="020F0502020204030204" pitchFamily="34" charset="0"/>
                <a:cs typeface="Arial" panose="020B0604020202020204" pitchFamily="34" charset="0"/>
              </a:rPr>
              <a:t> </a:t>
            </a:r>
            <a:r>
              <a:rPr lang="en-US" sz="2000" dirty="0" smtClean="0">
                <a:solidFill>
                  <a:schemeClr val="bg1"/>
                </a:solidFill>
                <a:latin typeface="Arial Rounded MT Bold" panose="020F0704030504030204" pitchFamily="34" charset="0"/>
                <a:ea typeface="Calibri" panose="020F0502020204030204" pitchFamily="34" charset="0"/>
                <a:cs typeface="Arial" panose="020B0604020202020204" pitchFamily="34" charset="0"/>
              </a:rPr>
              <a:t>masalah;</a:t>
            </a:r>
            <a:endParaRPr lang="id-ID" sz="2000" dirty="0" smtClean="0">
              <a:solidFill>
                <a:schemeClr val="bg1"/>
              </a:solidFill>
              <a:latin typeface="Arial Rounded MT Bold" panose="020F0704030504030204" pitchFamily="34" charset="0"/>
              <a:ea typeface="Calibri" panose="020F0502020204030204" pitchFamily="34" charset="0"/>
              <a:cs typeface="Arial" panose="020B0604020202020204" pitchFamily="34" charset="0"/>
            </a:endParaRPr>
          </a:p>
          <a:p>
            <a:pPr marL="282575" indent="-282575" algn="just">
              <a:lnSpc>
                <a:spcPct val="100000"/>
              </a:lnSpc>
              <a:spcBef>
                <a:spcPts val="0"/>
              </a:spcBef>
              <a:buFont typeface="+mj-lt"/>
              <a:buAutoNum type="arabicPeriod"/>
            </a:pPr>
            <a:r>
              <a:rPr lang="en-US" sz="2000" dirty="0" smtClean="0">
                <a:solidFill>
                  <a:schemeClr val="bg1"/>
                </a:solidFill>
                <a:latin typeface="Arial Rounded MT Bold" panose="020F0704030504030204" pitchFamily="34" charset="0"/>
                <a:ea typeface="Calibri" panose="020F0502020204030204" pitchFamily="34" charset="0"/>
                <a:cs typeface="Arial" panose="020B0604020202020204" pitchFamily="34" charset="0"/>
              </a:rPr>
              <a:t>Pengumpulan data dan verifikasi;</a:t>
            </a:r>
            <a:endParaRPr lang="id-ID" sz="2000" dirty="0" smtClean="0">
              <a:solidFill>
                <a:schemeClr val="bg1"/>
              </a:solidFill>
              <a:latin typeface="Arial Rounded MT Bold" panose="020F0704030504030204" pitchFamily="34" charset="0"/>
              <a:ea typeface="Calibri" panose="020F0502020204030204" pitchFamily="34" charset="0"/>
              <a:cs typeface="Arial" panose="020B0604020202020204" pitchFamily="34" charset="0"/>
            </a:endParaRPr>
          </a:p>
          <a:p>
            <a:pPr marL="282575" indent="-282575" algn="just">
              <a:lnSpc>
                <a:spcPct val="100000"/>
              </a:lnSpc>
              <a:spcBef>
                <a:spcPts val="0"/>
              </a:spcBef>
              <a:buFont typeface="+mj-lt"/>
              <a:buAutoNum type="arabicPeriod"/>
            </a:pPr>
            <a:r>
              <a:rPr lang="en-US" sz="2000" dirty="0" smtClean="0">
                <a:solidFill>
                  <a:schemeClr val="bg1"/>
                </a:solidFill>
                <a:latin typeface="Arial Rounded MT Bold" panose="020F0704030504030204" pitchFamily="34" charset="0"/>
                <a:ea typeface="Calibri" panose="020F0502020204030204" pitchFamily="34" charset="0"/>
                <a:cs typeface="Arial" panose="020B0604020202020204" pitchFamily="34" charset="0"/>
              </a:rPr>
              <a:t>Pengumpulan data melalui eksperimen;</a:t>
            </a:r>
            <a:endParaRPr lang="id-ID" sz="2000" dirty="0" smtClean="0">
              <a:solidFill>
                <a:schemeClr val="bg1"/>
              </a:solidFill>
              <a:latin typeface="Arial Rounded MT Bold" panose="020F0704030504030204" pitchFamily="34" charset="0"/>
              <a:ea typeface="Calibri" panose="020F0502020204030204" pitchFamily="34" charset="0"/>
              <a:cs typeface="Arial" panose="020B0604020202020204" pitchFamily="34" charset="0"/>
            </a:endParaRPr>
          </a:p>
          <a:p>
            <a:pPr marL="282575" indent="-282575" algn="just">
              <a:lnSpc>
                <a:spcPct val="100000"/>
              </a:lnSpc>
              <a:spcBef>
                <a:spcPts val="0"/>
              </a:spcBef>
              <a:buFont typeface="+mj-lt"/>
              <a:buAutoNum type="arabicPeriod"/>
            </a:pPr>
            <a:r>
              <a:rPr lang="en-US" sz="2000" dirty="0" smtClean="0">
                <a:solidFill>
                  <a:schemeClr val="bg1"/>
                </a:solidFill>
                <a:latin typeface="Arial Rounded MT Bold" panose="020F0704030504030204" pitchFamily="34" charset="0"/>
                <a:ea typeface="Calibri" panose="020F0502020204030204" pitchFamily="34" charset="0"/>
                <a:cs typeface="Arial" panose="020B0604020202020204" pitchFamily="34" charset="0"/>
              </a:rPr>
              <a:t>Pengorganisasian dan formulasi eksplanasi; </a:t>
            </a:r>
            <a:endParaRPr lang="id-ID" sz="2000" dirty="0" smtClean="0">
              <a:solidFill>
                <a:schemeClr val="bg1"/>
              </a:solidFill>
              <a:latin typeface="Arial Rounded MT Bold" panose="020F0704030504030204" pitchFamily="34" charset="0"/>
              <a:ea typeface="Calibri" panose="020F0502020204030204" pitchFamily="34" charset="0"/>
              <a:cs typeface="Arial" panose="020B0604020202020204" pitchFamily="34" charset="0"/>
            </a:endParaRPr>
          </a:p>
          <a:p>
            <a:pPr marL="282575" indent="-282575" algn="just">
              <a:lnSpc>
                <a:spcPct val="100000"/>
              </a:lnSpc>
              <a:spcBef>
                <a:spcPts val="0"/>
              </a:spcBef>
              <a:buFont typeface="+mj-lt"/>
              <a:buAutoNum type="arabicPeriod"/>
            </a:pPr>
            <a:r>
              <a:rPr lang="en-US" sz="2000" dirty="0" smtClean="0">
                <a:solidFill>
                  <a:schemeClr val="bg1"/>
                </a:solidFill>
                <a:latin typeface="Arial Rounded MT Bold" panose="020F0704030504030204" pitchFamily="34" charset="0"/>
                <a:ea typeface="Calibri" panose="020F0502020204030204" pitchFamily="34" charset="0"/>
                <a:cs typeface="Arial" panose="020B0604020202020204" pitchFamily="34" charset="0"/>
              </a:rPr>
              <a:t>Analisis proses inkuiri.</a:t>
            </a:r>
            <a:endParaRPr lang="id-ID" sz="2000" dirty="0" smtClean="0">
              <a:solidFill>
                <a:schemeClr val="bg1"/>
              </a:solidFill>
              <a:latin typeface="Arial Rounded MT Bold" panose="020F0704030504030204" pitchFamily="34" charset="0"/>
              <a:cs typeface="Arial" panose="020B0604020202020204" pitchFamily="34" charset="0"/>
            </a:endParaRPr>
          </a:p>
          <a:p>
            <a:pPr marL="0" indent="0">
              <a:buFont typeface="Arial" panose="020B0604020202020204" pitchFamily="34" charset="0"/>
              <a:buNone/>
            </a:pPr>
            <a:endParaRPr lang="en-US" dirty="0">
              <a:solidFill>
                <a:schemeClr val="bg1"/>
              </a:solidFill>
              <a:latin typeface="Arial Rounded MT Bold" panose="020F0704030504030204" pitchFamily="34" charset="0"/>
            </a:endParaRPr>
          </a:p>
        </p:txBody>
      </p:sp>
      <p:sp>
        <p:nvSpPr>
          <p:cNvPr id="13" name="Content Placeholder 4"/>
          <p:cNvSpPr txBox="1">
            <a:spLocks/>
          </p:cNvSpPr>
          <p:nvPr/>
        </p:nvSpPr>
        <p:spPr>
          <a:xfrm>
            <a:off x="2312893" y="3741136"/>
            <a:ext cx="9664429" cy="2576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just">
              <a:lnSpc>
                <a:spcPct val="100000"/>
              </a:lnSpc>
              <a:spcBef>
                <a:spcPts val="0"/>
              </a:spcBef>
              <a:buNone/>
            </a:pPr>
            <a:r>
              <a:rPr lang="en-US" sz="2000" b="1" dirty="0" smtClean="0">
                <a:solidFill>
                  <a:schemeClr val="bg1"/>
                </a:solidFill>
                <a:latin typeface="Arial Rounded MT Bold" panose="020F0704030504030204" pitchFamily="34" charset="0"/>
                <a:ea typeface="Calibri" panose="020F0502020204030204" pitchFamily="34" charset="0"/>
                <a:cs typeface="Arial" panose="020B0604020202020204" pitchFamily="34" charset="0"/>
              </a:rPr>
              <a:t>Sintaks model Inquiry Sains (Biology)</a:t>
            </a:r>
            <a:endParaRPr lang="id-ID" sz="2000" dirty="0" smtClean="0">
              <a:solidFill>
                <a:schemeClr val="bg1"/>
              </a:solidFill>
              <a:latin typeface="Arial Rounded MT Bold" panose="020F0704030504030204" pitchFamily="34" charset="0"/>
              <a:ea typeface="Calibri" panose="020F0502020204030204" pitchFamily="34" charset="0"/>
              <a:cs typeface="Arial" panose="020B0604020202020204" pitchFamily="34" charset="0"/>
            </a:endParaRPr>
          </a:p>
          <a:p>
            <a:pPr marL="457200" lvl="0" indent="-457200">
              <a:lnSpc>
                <a:spcPct val="100000"/>
              </a:lnSpc>
              <a:spcBef>
                <a:spcPts val="0"/>
              </a:spcBef>
              <a:buFont typeface="+mj-lt"/>
              <a:buAutoNum type="arabicPeriod"/>
            </a:pPr>
            <a:r>
              <a:rPr lang="en-ID" sz="2000" dirty="0">
                <a:solidFill>
                  <a:schemeClr val="bg1"/>
                </a:solidFill>
                <a:latin typeface="Arial Rounded MT Bold" panose="020F0704030504030204" pitchFamily="34" charset="0"/>
                <a:cs typeface="Arial" panose="020B0604020202020204" pitchFamily="34" charset="0"/>
              </a:rPr>
              <a:t>Menentukan area investigasi termasuk metodologi yang akan </a:t>
            </a:r>
            <a:r>
              <a:rPr lang="en-ID" sz="2000" dirty="0" smtClean="0">
                <a:solidFill>
                  <a:schemeClr val="bg1"/>
                </a:solidFill>
                <a:latin typeface="Arial Rounded MT Bold" panose="020F0704030504030204" pitchFamily="34" charset="0"/>
                <a:cs typeface="Arial" panose="020B0604020202020204" pitchFamily="34" charset="0"/>
              </a:rPr>
              <a:t>digunakan.</a:t>
            </a:r>
            <a:endParaRPr lang="en-US" sz="2000" dirty="0">
              <a:solidFill>
                <a:schemeClr val="bg1"/>
              </a:solidFill>
              <a:latin typeface="Arial Rounded MT Bold" panose="020F0704030504030204" pitchFamily="34" charset="0"/>
              <a:cs typeface="Arial" panose="020B0604020202020204" pitchFamily="34" charset="0"/>
            </a:endParaRPr>
          </a:p>
          <a:p>
            <a:pPr marL="457200" lvl="0" indent="-457200">
              <a:lnSpc>
                <a:spcPct val="100000"/>
              </a:lnSpc>
              <a:spcBef>
                <a:spcPts val="0"/>
              </a:spcBef>
              <a:buFont typeface="+mj-lt"/>
              <a:buAutoNum type="arabicPeriod"/>
            </a:pPr>
            <a:r>
              <a:rPr lang="en-ID" sz="2000" dirty="0">
                <a:solidFill>
                  <a:schemeClr val="bg1"/>
                </a:solidFill>
                <a:latin typeface="Arial Rounded MT Bold" panose="020F0704030504030204" pitchFamily="34" charset="0"/>
                <a:cs typeface="Arial" panose="020B0604020202020204" pitchFamily="34" charset="0"/>
              </a:rPr>
              <a:t>Menstrukturkan </a:t>
            </a:r>
            <a:r>
              <a:rPr lang="en-ID" sz="2000" dirty="0" smtClean="0">
                <a:solidFill>
                  <a:schemeClr val="bg1"/>
                </a:solidFill>
                <a:latin typeface="Arial Rounded MT Bold" panose="020F0704030504030204" pitchFamily="34" charset="0"/>
                <a:cs typeface="Arial" panose="020B0604020202020204" pitchFamily="34" charset="0"/>
              </a:rPr>
              <a:t>problem/masalah.</a:t>
            </a:r>
            <a:endParaRPr lang="en-US" sz="2000" dirty="0">
              <a:solidFill>
                <a:schemeClr val="bg1"/>
              </a:solidFill>
              <a:latin typeface="Arial Rounded MT Bold" panose="020F0704030504030204" pitchFamily="34" charset="0"/>
              <a:cs typeface="Arial" panose="020B0604020202020204" pitchFamily="34" charset="0"/>
            </a:endParaRPr>
          </a:p>
          <a:p>
            <a:pPr marL="457200" lvl="0" indent="-457200">
              <a:lnSpc>
                <a:spcPct val="100000"/>
              </a:lnSpc>
              <a:spcBef>
                <a:spcPts val="0"/>
              </a:spcBef>
              <a:buFont typeface="+mj-lt"/>
              <a:buAutoNum type="arabicPeriod"/>
            </a:pPr>
            <a:r>
              <a:rPr lang="en-ID" sz="2000" dirty="0">
                <a:solidFill>
                  <a:schemeClr val="bg1"/>
                </a:solidFill>
                <a:latin typeface="Arial Rounded MT Bold" panose="020F0704030504030204" pitchFamily="34" charset="0"/>
                <a:cs typeface="Arial" panose="020B0604020202020204" pitchFamily="34" charset="0"/>
              </a:rPr>
              <a:t>Mengidentifikasi problem-problem yang kemungkinan </a:t>
            </a:r>
            <a:r>
              <a:rPr lang="en-ID" sz="2000" dirty="0" smtClean="0">
                <a:solidFill>
                  <a:schemeClr val="bg1"/>
                </a:solidFill>
                <a:latin typeface="Arial Rounded MT Bold" panose="020F0704030504030204" pitchFamily="34" charset="0"/>
                <a:cs typeface="Arial" panose="020B0604020202020204" pitchFamily="34" charset="0"/>
              </a:rPr>
              <a:t>terjadi dalam </a:t>
            </a:r>
            <a:r>
              <a:rPr lang="en-ID" sz="2000" dirty="0">
                <a:solidFill>
                  <a:schemeClr val="bg1"/>
                </a:solidFill>
                <a:latin typeface="Arial Rounded MT Bold" panose="020F0704030504030204" pitchFamily="34" charset="0"/>
                <a:cs typeface="Arial" panose="020B0604020202020204" pitchFamily="34" charset="0"/>
              </a:rPr>
              <a:t>proses </a:t>
            </a:r>
            <a:r>
              <a:rPr lang="en-ID" sz="2000" dirty="0" smtClean="0">
                <a:solidFill>
                  <a:schemeClr val="bg1"/>
                </a:solidFill>
                <a:latin typeface="Arial Rounded MT Bold" panose="020F0704030504030204" pitchFamily="34" charset="0"/>
                <a:cs typeface="Arial" panose="020B0604020202020204" pitchFamily="34" charset="0"/>
              </a:rPr>
              <a:t>investigasi.</a:t>
            </a:r>
            <a:endParaRPr lang="en-US" sz="2000" dirty="0">
              <a:solidFill>
                <a:schemeClr val="bg1"/>
              </a:solidFill>
              <a:latin typeface="Arial Rounded MT Bold" panose="020F0704030504030204" pitchFamily="34" charset="0"/>
              <a:cs typeface="Arial" panose="020B0604020202020204" pitchFamily="34" charset="0"/>
            </a:endParaRPr>
          </a:p>
          <a:p>
            <a:pPr marL="457200" indent="-457200">
              <a:lnSpc>
                <a:spcPct val="100000"/>
              </a:lnSpc>
              <a:spcBef>
                <a:spcPts val="0"/>
              </a:spcBef>
              <a:buFont typeface="+mj-lt"/>
              <a:buAutoNum type="arabicPeriod"/>
            </a:pPr>
            <a:r>
              <a:rPr lang="en-ID" sz="2000" dirty="0">
                <a:solidFill>
                  <a:schemeClr val="bg1"/>
                </a:solidFill>
                <a:latin typeface="Arial Rounded MT Bold" panose="020F0704030504030204" pitchFamily="34" charset="0"/>
                <a:cs typeface="Arial" panose="020B0604020202020204" pitchFamily="34" charset="0"/>
              </a:rPr>
              <a:t>Menyelesaikan</a:t>
            </a:r>
            <a:r>
              <a:rPr lang="en-US" sz="2000" dirty="0">
                <a:solidFill>
                  <a:schemeClr val="bg1"/>
                </a:solidFill>
                <a:latin typeface="Arial Rounded MT Bold" panose="020F0704030504030204" pitchFamily="34" charset="0"/>
                <a:cs typeface="Arial" panose="020B0604020202020204" pitchFamily="34" charset="0"/>
              </a:rPr>
              <a:t> kesulitan/masalah dengan melakukan desain ulang, mengumpulkan dan </a:t>
            </a:r>
            <a:r>
              <a:rPr lang="en-US" sz="2000" dirty="0" smtClean="0">
                <a:solidFill>
                  <a:schemeClr val="bg1"/>
                </a:solidFill>
                <a:latin typeface="Arial Rounded MT Bold" panose="020F0704030504030204" pitchFamily="34" charset="0"/>
                <a:cs typeface="Arial" panose="020B0604020202020204" pitchFamily="34" charset="0"/>
              </a:rPr>
              <a:t>mengorganisasikan </a:t>
            </a:r>
            <a:r>
              <a:rPr lang="en-US" sz="2000" dirty="0">
                <a:solidFill>
                  <a:schemeClr val="bg1"/>
                </a:solidFill>
                <a:latin typeface="Arial Rounded MT Bold" panose="020F0704030504030204" pitchFamily="34" charset="0"/>
                <a:cs typeface="Arial" panose="020B0604020202020204" pitchFamily="34" charset="0"/>
              </a:rPr>
              <a:t>data dengan cara lain dan </a:t>
            </a:r>
            <a:r>
              <a:rPr lang="en-US" sz="2000" dirty="0" smtClean="0">
                <a:solidFill>
                  <a:schemeClr val="bg1"/>
                </a:solidFill>
                <a:latin typeface="Arial Rounded MT Bold" panose="020F0704030504030204" pitchFamily="34" charset="0"/>
                <a:cs typeface="Arial" panose="020B0604020202020204" pitchFamily="34" charset="0"/>
              </a:rPr>
              <a:t>sebagainya.</a:t>
            </a:r>
            <a:endParaRPr lang="en-US" sz="2000" dirty="0">
              <a:solidFill>
                <a:schemeClr val="bg1"/>
              </a:solidFill>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3209570795"/>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28842" y="6318000"/>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7" name="Title 1"/>
          <p:cNvSpPr txBox="1">
            <a:spLocks/>
          </p:cNvSpPr>
          <p:nvPr/>
        </p:nvSpPr>
        <p:spPr>
          <a:xfrm>
            <a:off x="2546304" y="165108"/>
            <a:ext cx="9045387" cy="1376302"/>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3200" b="1" dirty="0" smtClean="0">
                <a:solidFill>
                  <a:schemeClr val="bg1"/>
                </a:solidFill>
                <a:latin typeface="Arial Rounded MT Bold" panose="020F0704030504030204" pitchFamily="34" charset="0"/>
                <a:cs typeface="Arial" panose="020B0604020202020204" pitchFamily="34" charset="0"/>
              </a:rPr>
              <a:t>DESKRIPSI:</a:t>
            </a:r>
            <a:br>
              <a:rPr lang="en-US" sz="3200" b="1" dirty="0" smtClean="0">
                <a:solidFill>
                  <a:schemeClr val="bg1"/>
                </a:solidFill>
                <a:latin typeface="Arial Rounded MT Bold" panose="020F0704030504030204" pitchFamily="34" charset="0"/>
                <a:cs typeface="Arial" panose="020B0604020202020204" pitchFamily="34" charset="0"/>
              </a:rPr>
            </a:br>
            <a:r>
              <a:rPr lang="en-US" sz="2800" cap="none" dirty="0">
                <a:solidFill>
                  <a:schemeClr val="bg1"/>
                </a:solidFill>
                <a:latin typeface="Arial Rounded MT Bold" panose="020F0704030504030204" pitchFamily="34" charset="0"/>
                <a:cs typeface="Arial" panose="020B0604020202020204" pitchFamily="34" charset="0"/>
              </a:rPr>
              <a:t>Model Pembelajaran </a:t>
            </a:r>
            <a:r>
              <a:rPr lang="en-US" sz="2800" i="1" cap="none" dirty="0" smtClean="0">
                <a:solidFill>
                  <a:schemeClr val="bg1"/>
                </a:solidFill>
                <a:latin typeface="Arial Rounded MT Bold" panose="020F0704030504030204" pitchFamily="34" charset="0"/>
                <a:cs typeface="Arial" panose="020B0604020202020204" pitchFamily="34" charset="0"/>
              </a:rPr>
              <a:t>Problem-based Learning</a:t>
            </a:r>
            <a:endParaRPr lang="en-US" sz="2800" dirty="0">
              <a:solidFill>
                <a:schemeClr val="bg1"/>
              </a:solidFill>
              <a:latin typeface="Arial Rounded MT Bold" panose="020F0704030504030204" pitchFamily="34" charset="0"/>
              <a:cs typeface="Arial" panose="020B0604020202020204" pitchFamily="34" charset="0"/>
            </a:endParaRPr>
          </a:p>
        </p:txBody>
      </p:sp>
      <p:sp>
        <p:nvSpPr>
          <p:cNvPr id="12" name="Content Placeholder 2"/>
          <p:cNvSpPr txBox="1">
            <a:spLocks/>
          </p:cNvSpPr>
          <p:nvPr/>
        </p:nvSpPr>
        <p:spPr>
          <a:xfrm>
            <a:off x="1042595" y="1653638"/>
            <a:ext cx="8330006" cy="2618072"/>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ID" sz="2000" b="1" dirty="0" smtClean="0">
                <a:solidFill>
                  <a:schemeClr val="bg1"/>
                </a:solidFill>
                <a:latin typeface="Arial Rounded MT Bold" panose="020F0704030504030204" pitchFamily="34" charset="0"/>
                <a:cs typeface="Arial" panose="020B0604020202020204" pitchFamily="34" charset="0"/>
              </a:rPr>
              <a:t>Sintaks</a:t>
            </a:r>
            <a:r>
              <a:rPr lang="en-ID" sz="2000" dirty="0" smtClean="0">
                <a:solidFill>
                  <a:schemeClr val="bg1"/>
                </a:solidFill>
                <a:latin typeface="Arial Rounded MT Bold" panose="020F0704030504030204" pitchFamily="34" charset="0"/>
                <a:cs typeface="Arial" panose="020B0604020202020204" pitchFamily="34" charset="0"/>
              </a:rPr>
              <a:t> model </a:t>
            </a:r>
            <a:r>
              <a:rPr lang="en-ID" sz="2000" i="1" dirty="0" smtClean="0">
                <a:solidFill>
                  <a:schemeClr val="bg1"/>
                </a:solidFill>
                <a:latin typeface="Arial Rounded MT Bold" panose="020F0704030504030204" pitchFamily="34" charset="0"/>
                <a:cs typeface="Arial" panose="020B0604020202020204" pitchFamily="34" charset="0"/>
              </a:rPr>
              <a:t>Problem-</a:t>
            </a:r>
            <a:r>
              <a:rPr lang="en-ID" sz="2000" i="1" dirty="0" err="1" smtClean="0">
                <a:solidFill>
                  <a:schemeClr val="bg1"/>
                </a:solidFill>
                <a:latin typeface="Arial Rounded MT Bold" panose="020F0704030504030204" pitchFamily="34" charset="0"/>
                <a:cs typeface="Arial" panose="020B0604020202020204" pitchFamily="34" charset="0"/>
              </a:rPr>
              <a:t>bsed</a:t>
            </a:r>
            <a:r>
              <a:rPr lang="en-ID" sz="2000" i="1" dirty="0" smtClean="0">
                <a:solidFill>
                  <a:schemeClr val="bg1"/>
                </a:solidFill>
                <a:latin typeface="Arial Rounded MT Bold" panose="020F0704030504030204" pitchFamily="34" charset="0"/>
                <a:cs typeface="Arial" panose="020B0604020202020204" pitchFamily="34" charset="0"/>
              </a:rPr>
              <a:t> Learning</a:t>
            </a:r>
            <a:r>
              <a:rPr lang="en-ID" sz="2000" dirty="0" smtClean="0">
                <a:solidFill>
                  <a:schemeClr val="bg1"/>
                </a:solidFill>
                <a:latin typeface="Arial Rounded MT Bold" panose="020F0704030504030204" pitchFamily="34" charset="0"/>
                <a:cs typeface="Arial" panose="020B0604020202020204" pitchFamily="34" charset="0"/>
              </a:rPr>
              <a:t> dari </a:t>
            </a:r>
            <a:r>
              <a:rPr lang="en-ID" sz="2000" dirty="0" err="1" smtClean="0">
                <a:solidFill>
                  <a:schemeClr val="bg1"/>
                </a:solidFill>
                <a:latin typeface="Arial Rounded MT Bold" panose="020F0704030504030204" pitchFamily="34" charset="0"/>
                <a:cs typeface="Arial" panose="020B0604020202020204" pitchFamily="34" charset="0"/>
              </a:rPr>
              <a:t>Bransford</a:t>
            </a:r>
            <a:r>
              <a:rPr lang="en-ID" sz="2000" dirty="0" smtClean="0">
                <a:solidFill>
                  <a:schemeClr val="bg1"/>
                </a:solidFill>
                <a:latin typeface="Arial Rounded MT Bold" panose="020F0704030504030204" pitchFamily="34" charset="0"/>
                <a:cs typeface="Arial" panose="020B0604020202020204" pitchFamily="34" charset="0"/>
              </a:rPr>
              <a:t> and Stein (dalam Jamie </a:t>
            </a:r>
            <a:r>
              <a:rPr lang="en-ID" sz="2000" dirty="0" err="1" smtClean="0">
                <a:solidFill>
                  <a:schemeClr val="bg1"/>
                </a:solidFill>
                <a:latin typeface="Arial Rounded MT Bold" panose="020F0704030504030204" pitchFamily="34" charset="0"/>
                <a:cs typeface="Arial" panose="020B0604020202020204" pitchFamily="34" charset="0"/>
              </a:rPr>
              <a:t>Kirkley</a:t>
            </a:r>
            <a:r>
              <a:rPr lang="en-ID" sz="2000" dirty="0" smtClean="0">
                <a:solidFill>
                  <a:schemeClr val="bg1"/>
                </a:solidFill>
                <a:latin typeface="Arial Rounded MT Bold" panose="020F0704030504030204" pitchFamily="34" charset="0"/>
                <a:cs typeface="Arial" panose="020B0604020202020204" pitchFamily="34" charset="0"/>
              </a:rPr>
              <a:t>, 2003:3)</a:t>
            </a:r>
            <a:endParaRPr lang="en-US" sz="2000" dirty="0" smtClean="0">
              <a:solidFill>
                <a:schemeClr val="bg1"/>
              </a:solidFill>
              <a:latin typeface="Arial Rounded MT Bold" panose="020F0704030504030204" pitchFamily="34" charset="0"/>
              <a:cs typeface="Arial" panose="020B0604020202020204" pitchFamily="34" charset="0"/>
            </a:endParaRPr>
          </a:p>
          <a:p>
            <a:pPr marL="349250" indent="-349250">
              <a:spcBef>
                <a:spcPts val="0"/>
              </a:spcBef>
              <a:buFont typeface="+mj-lt"/>
              <a:buAutoNum type="arabicPeriod"/>
            </a:pPr>
            <a:r>
              <a:rPr lang="en-ID" sz="2000" dirty="0" smtClean="0">
                <a:solidFill>
                  <a:schemeClr val="bg1"/>
                </a:solidFill>
                <a:latin typeface="Arial Rounded MT Bold" panose="020F0704030504030204" pitchFamily="34" charset="0"/>
                <a:cs typeface="Arial" panose="020B0604020202020204" pitchFamily="34" charset="0"/>
              </a:rPr>
              <a:t>Mengidentifikasi masalah;</a:t>
            </a:r>
            <a:endParaRPr lang="en-US" sz="2000" dirty="0" smtClean="0">
              <a:solidFill>
                <a:schemeClr val="bg1"/>
              </a:solidFill>
              <a:latin typeface="Arial Rounded MT Bold" panose="020F0704030504030204" pitchFamily="34" charset="0"/>
              <a:cs typeface="Arial" panose="020B0604020202020204" pitchFamily="34" charset="0"/>
            </a:endParaRPr>
          </a:p>
          <a:p>
            <a:pPr marL="349250" indent="-349250">
              <a:spcBef>
                <a:spcPts val="0"/>
              </a:spcBef>
              <a:buFont typeface="+mj-lt"/>
              <a:buAutoNum type="arabicPeriod"/>
            </a:pPr>
            <a:r>
              <a:rPr lang="en-ID" sz="2000" dirty="0" smtClean="0">
                <a:solidFill>
                  <a:schemeClr val="bg1"/>
                </a:solidFill>
                <a:latin typeface="Arial Rounded MT Bold" panose="020F0704030504030204" pitchFamily="34" charset="0"/>
                <a:cs typeface="Arial" panose="020B0604020202020204" pitchFamily="34" charset="0"/>
              </a:rPr>
              <a:t>Menetapkan masalah melalui berfikir tentang masalah dan menyeleksi informasi-informasi yang relevan;</a:t>
            </a:r>
            <a:endParaRPr lang="en-US" sz="2000" dirty="0" smtClean="0">
              <a:solidFill>
                <a:schemeClr val="bg1"/>
              </a:solidFill>
              <a:latin typeface="Arial Rounded MT Bold" panose="020F0704030504030204" pitchFamily="34" charset="0"/>
              <a:cs typeface="Arial" panose="020B0604020202020204" pitchFamily="34" charset="0"/>
            </a:endParaRPr>
          </a:p>
          <a:p>
            <a:pPr marL="349250" indent="-349250">
              <a:spcBef>
                <a:spcPts val="0"/>
              </a:spcBef>
              <a:buFont typeface="+mj-lt"/>
              <a:buAutoNum type="arabicPeriod"/>
            </a:pPr>
            <a:r>
              <a:rPr lang="en-ID" sz="2000" dirty="0" smtClean="0">
                <a:solidFill>
                  <a:schemeClr val="bg1"/>
                </a:solidFill>
                <a:latin typeface="Arial Rounded MT Bold" panose="020F0704030504030204" pitchFamily="34" charset="0"/>
                <a:cs typeface="Arial" panose="020B0604020202020204" pitchFamily="34" charset="0"/>
              </a:rPr>
              <a:t>Mengembangkan solusi melalui </a:t>
            </a:r>
            <a:r>
              <a:rPr lang="en-ID" sz="2000" dirty="0" err="1" smtClean="0">
                <a:solidFill>
                  <a:schemeClr val="bg1"/>
                </a:solidFill>
                <a:latin typeface="Arial Rounded MT Bold" panose="020F0704030504030204" pitchFamily="34" charset="0"/>
                <a:cs typeface="Arial" panose="020B0604020202020204" pitchFamily="34" charset="0"/>
              </a:rPr>
              <a:t>pengidentifikasian</a:t>
            </a:r>
            <a:r>
              <a:rPr lang="en-ID" sz="2000" dirty="0" smtClean="0">
                <a:solidFill>
                  <a:schemeClr val="bg1"/>
                </a:solidFill>
                <a:latin typeface="Arial Rounded MT Bold" panose="020F0704030504030204" pitchFamily="34" charset="0"/>
                <a:cs typeface="Arial" panose="020B0604020202020204" pitchFamily="34" charset="0"/>
              </a:rPr>
              <a:t> alternatif-alternatif, </a:t>
            </a:r>
            <a:r>
              <a:rPr lang="en-ID" sz="2000" dirty="0" err="1" smtClean="0">
                <a:solidFill>
                  <a:schemeClr val="bg1"/>
                </a:solidFill>
                <a:latin typeface="Arial Rounded MT Bold" panose="020F0704030504030204" pitchFamily="34" charset="0"/>
                <a:cs typeface="Arial" panose="020B0604020202020204" pitchFamily="34" charset="0"/>
              </a:rPr>
              <a:t>tukar-pikiran</a:t>
            </a:r>
            <a:r>
              <a:rPr lang="en-ID" sz="2000" dirty="0" smtClean="0">
                <a:solidFill>
                  <a:schemeClr val="bg1"/>
                </a:solidFill>
                <a:latin typeface="Arial Rounded MT Bold" panose="020F0704030504030204" pitchFamily="34" charset="0"/>
                <a:cs typeface="Arial" panose="020B0604020202020204" pitchFamily="34" charset="0"/>
              </a:rPr>
              <a:t>, dan </a:t>
            </a:r>
            <a:r>
              <a:rPr lang="en-ID" sz="2000" dirty="0" err="1" smtClean="0">
                <a:solidFill>
                  <a:schemeClr val="bg1"/>
                </a:solidFill>
                <a:latin typeface="Arial Rounded MT Bold" panose="020F0704030504030204" pitchFamily="34" charset="0"/>
                <a:cs typeface="Arial" panose="020B0604020202020204" pitchFamily="34" charset="0"/>
              </a:rPr>
              <a:t>mengecek</a:t>
            </a:r>
            <a:r>
              <a:rPr lang="en-ID" sz="2000" dirty="0" smtClean="0">
                <a:solidFill>
                  <a:schemeClr val="bg1"/>
                </a:solidFill>
                <a:latin typeface="Arial Rounded MT Bold" panose="020F0704030504030204" pitchFamily="34" charset="0"/>
                <a:cs typeface="Arial" panose="020B0604020202020204" pitchFamily="34" charset="0"/>
              </a:rPr>
              <a:t> </a:t>
            </a:r>
            <a:r>
              <a:rPr lang="en-ID" sz="2000" dirty="0" err="1" smtClean="0">
                <a:solidFill>
                  <a:schemeClr val="bg1"/>
                </a:solidFill>
                <a:latin typeface="Arial Rounded MT Bold" panose="020F0704030504030204" pitchFamily="34" charset="0"/>
                <a:cs typeface="Arial" panose="020B0604020202020204" pitchFamily="34" charset="0"/>
              </a:rPr>
              <a:t>perbedaan</a:t>
            </a:r>
            <a:r>
              <a:rPr lang="en-ID" sz="2000" dirty="0" smtClean="0">
                <a:solidFill>
                  <a:schemeClr val="bg1"/>
                </a:solidFill>
                <a:latin typeface="Arial Rounded MT Bold" panose="020F0704030504030204" pitchFamily="34" charset="0"/>
                <a:cs typeface="Arial" panose="020B0604020202020204" pitchFamily="34" charset="0"/>
              </a:rPr>
              <a:t> pandang;</a:t>
            </a:r>
            <a:endParaRPr lang="en-US" sz="2000" dirty="0" smtClean="0">
              <a:solidFill>
                <a:schemeClr val="bg1"/>
              </a:solidFill>
              <a:latin typeface="Arial Rounded MT Bold" panose="020F0704030504030204" pitchFamily="34" charset="0"/>
              <a:cs typeface="Arial" panose="020B0604020202020204" pitchFamily="34" charset="0"/>
            </a:endParaRPr>
          </a:p>
          <a:p>
            <a:pPr marL="349250" indent="-349250">
              <a:spcBef>
                <a:spcPts val="0"/>
              </a:spcBef>
              <a:buFont typeface="+mj-lt"/>
              <a:buAutoNum type="arabicPeriod"/>
            </a:pPr>
            <a:r>
              <a:rPr lang="en-ID" sz="2000" dirty="0" smtClean="0">
                <a:solidFill>
                  <a:schemeClr val="bg1"/>
                </a:solidFill>
                <a:latin typeface="Arial Rounded MT Bold" panose="020F0704030504030204" pitchFamily="34" charset="0"/>
                <a:cs typeface="Arial" panose="020B0604020202020204" pitchFamily="34" charset="0"/>
              </a:rPr>
              <a:t>Melakukan tindakan strategis, dan</a:t>
            </a:r>
            <a:endParaRPr lang="en-US" sz="2000" dirty="0" smtClean="0">
              <a:solidFill>
                <a:schemeClr val="bg1"/>
              </a:solidFill>
              <a:latin typeface="Arial Rounded MT Bold" panose="020F0704030504030204" pitchFamily="34" charset="0"/>
              <a:cs typeface="Arial" panose="020B0604020202020204" pitchFamily="34" charset="0"/>
            </a:endParaRPr>
          </a:p>
          <a:p>
            <a:pPr marL="349250" indent="-349250">
              <a:spcBef>
                <a:spcPts val="0"/>
              </a:spcBef>
              <a:buFont typeface="+mj-lt"/>
              <a:buAutoNum type="arabicPeriod"/>
            </a:pPr>
            <a:r>
              <a:rPr lang="en-ID" sz="2000" dirty="0" smtClean="0">
                <a:solidFill>
                  <a:schemeClr val="bg1"/>
                </a:solidFill>
                <a:latin typeface="Arial Rounded MT Bold" panose="020F0704030504030204" pitchFamily="34" charset="0"/>
                <a:cs typeface="Arial" panose="020B0604020202020204" pitchFamily="34" charset="0"/>
              </a:rPr>
              <a:t>Melihat ulang dan mengevaluasi </a:t>
            </a:r>
            <a:r>
              <a:rPr lang="en-ID" sz="2000" dirty="0" err="1" smtClean="0">
                <a:solidFill>
                  <a:schemeClr val="bg1"/>
                </a:solidFill>
                <a:latin typeface="Arial Rounded MT Bold" panose="020F0704030504030204" pitchFamily="34" charset="0"/>
                <a:cs typeface="Arial" panose="020B0604020202020204" pitchFamily="34" charset="0"/>
              </a:rPr>
              <a:t>pengaruh-pengaruh</a:t>
            </a:r>
            <a:r>
              <a:rPr lang="en-ID" sz="2000" dirty="0" smtClean="0">
                <a:solidFill>
                  <a:schemeClr val="bg1"/>
                </a:solidFill>
                <a:latin typeface="Arial Rounded MT Bold" panose="020F0704030504030204" pitchFamily="34" charset="0"/>
                <a:cs typeface="Arial" panose="020B0604020202020204" pitchFamily="34" charset="0"/>
              </a:rPr>
              <a:t> dari solusi yang dilakukan.</a:t>
            </a:r>
            <a:endParaRPr lang="en-US" sz="2000" dirty="0">
              <a:solidFill>
                <a:schemeClr val="bg1"/>
              </a:solidFill>
              <a:latin typeface="Arial Rounded MT Bold" panose="020F0704030504030204" pitchFamily="34" charset="0"/>
              <a:cs typeface="Arial" panose="020B0604020202020204" pitchFamily="34" charset="0"/>
            </a:endParaRPr>
          </a:p>
        </p:txBody>
      </p:sp>
      <p:sp>
        <p:nvSpPr>
          <p:cNvPr id="14" name="Content Placeholder 2"/>
          <p:cNvSpPr txBox="1">
            <a:spLocks/>
          </p:cNvSpPr>
          <p:nvPr/>
        </p:nvSpPr>
        <p:spPr>
          <a:xfrm>
            <a:off x="3648962" y="4365631"/>
            <a:ext cx="8184450" cy="20084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ID" sz="2000" b="1" dirty="0" smtClean="0">
                <a:solidFill>
                  <a:schemeClr val="bg1"/>
                </a:solidFill>
                <a:latin typeface="Arial Rounded MT Bold" panose="020F0704030504030204" pitchFamily="34" charset="0"/>
                <a:cs typeface="Arial" panose="020B0604020202020204" pitchFamily="34" charset="0"/>
              </a:rPr>
              <a:t>Sintaks</a:t>
            </a:r>
            <a:r>
              <a:rPr lang="en-ID" sz="2000" dirty="0" smtClean="0">
                <a:solidFill>
                  <a:schemeClr val="bg1"/>
                </a:solidFill>
                <a:latin typeface="Arial Rounded MT Bold" panose="020F0704030504030204" pitchFamily="34" charset="0"/>
                <a:cs typeface="Arial" panose="020B0604020202020204" pitchFamily="34" charset="0"/>
              </a:rPr>
              <a:t> </a:t>
            </a:r>
            <a:r>
              <a:rPr lang="en-ID" sz="2000" dirty="0">
                <a:solidFill>
                  <a:schemeClr val="bg1"/>
                </a:solidFill>
                <a:latin typeface="Arial Rounded MT Bold" panose="020F0704030504030204" pitchFamily="34" charset="0"/>
                <a:cs typeface="Arial" panose="020B0604020202020204" pitchFamily="34" charset="0"/>
              </a:rPr>
              <a:t>model </a:t>
            </a:r>
            <a:r>
              <a:rPr lang="en-ID" sz="2000" i="1" dirty="0">
                <a:solidFill>
                  <a:schemeClr val="bg1"/>
                </a:solidFill>
                <a:latin typeface="Arial Rounded MT Bold" panose="020F0704030504030204" pitchFamily="34" charset="0"/>
                <a:cs typeface="Arial" panose="020B0604020202020204" pitchFamily="34" charset="0"/>
              </a:rPr>
              <a:t>Problem Solving Learning</a:t>
            </a:r>
            <a:r>
              <a:rPr lang="en-ID" sz="2000" dirty="0">
                <a:solidFill>
                  <a:schemeClr val="bg1"/>
                </a:solidFill>
                <a:latin typeface="Arial Rounded MT Bold" panose="020F0704030504030204" pitchFamily="34" charset="0"/>
                <a:cs typeface="Arial" panose="020B0604020202020204" pitchFamily="34" charset="0"/>
              </a:rPr>
              <a:t> Jenis </a:t>
            </a:r>
            <a:r>
              <a:rPr lang="en-ID" sz="2000" i="1" dirty="0">
                <a:solidFill>
                  <a:schemeClr val="bg1"/>
                </a:solidFill>
                <a:latin typeface="Arial Rounded MT Bold" panose="020F0704030504030204" pitchFamily="34" charset="0"/>
                <a:cs typeface="Arial" panose="020B0604020202020204" pitchFamily="34" charset="0"/>
              </a:rPr>
              <a:t>Trouble Shooting</a:t>
            </a:r>
            <a:r>
              <a:rPr lang="en-ID" sz="2000" dirty="0">
                <a:solidFill>
                  <a:schemeClr val="bg1"/>
                </a:solidFill>
                <a:latin typeface="Arial Rounded MT Bold" panose="020F0704030504030204" pitchFamily="34" charset="0"/>
                <a:cs typeface="Arial" panose="020B0604020202020204" pitchFamily="34" charset="0"/>
              </a:rPr>
              <a:t> (David H. </a:t>
            </a:r>
            <a:r>
              <a:rPr lang="en-ID" sz="2000" dirty="0" err="1">
                <a:solidFill>
                  <a:schemeClr val="bg1"/>
                </a:solidFill>
                <a:latin typeface="Arial Rounded MT Bold" panose="020F0704030504030204" pitchFamily="34" charset="0"/>
                <a:cs typeface="Arial" panose="020B0604020202020204" pitchFamily="34" charset="0"/>
              </a:rPr>
              <a:t>Jonassen</a:t>
            </a:r>
            <a:r>
              <a:rPr lang="en-ID" sz="2000" dirty="0">
                <a:solidFill>
                  <a:schemeClr val="bg1"/>
                </a:solidFill>
                <a:latin typeface="Arial Rounded MT Bold" panose="020F0704030504030204" pitchFamily="34" charset="0"/>
                <a:cs typeface="Arial" panose="020B0604020202020204" pitchFamily="34" charset="0"/>
              </a:rPr>
              <a:t>, 2011:93</a:t>
            </a:r>
            <a:r>
              <a:rPr lang="en-ID" sz="2000" dirty="0" smtClean="0">
                <a:solidFill>
                  <a:schemeClr val="bg1"/>
                </a:solidFill>
                <a:latin typeface="Arial Rounded MT Bold" panose="020F0704030504030204" pitchFamily="34" charset="0"/>
                <a:cs typeface="Arial" panose="020B0604020202020204" pitchFamily="34" charset="0"/>
              </a:rPr>
              <a:t>)</a:t>
            </a:r>
            <a:endParaRPr lang="en-US" sz="2000" dirty="0">
              <a:solidFill>
                <a:schemeClr val="bg1"/>
              </a:solidFill>
              <a:latin typeface="Arial Rounded MT Bold" panose="020F0704030504030204" pitchFamily="34" charset="0"/>
              <a:cs typeface="Arial" panose="020B0604020202020204" pitchFamily="34" charset="0"/>
            </a:endParaRPr>
          </a:p>
          <a:p>
            <a:pPr marL="349250" lvl="0" indent="-349250">
              <a:spcBef>
                <a:spcPts val="0"/>
              </a:spcBef>
              <a:buFont typeface="+mj-lt"/>
              <a:buAutoNum type="arabicPeriod"/>
            </a:pPr>
            <a:r>
              <a:rPr lang="en-ID" sz="2000" dirty="0">
                <a:solidFill>
                  <a:schemeClr val="bg1"/>
                </a:solidFill>
                <a:latin typeface="Arial Rounded MT Bold" panose="020F0704030504030204" pitchFamily="34" charset="0"/>
                <a:cs typeface="Arial" panose="020B0604020202020204" pitchFamily="34" charset="0"/>
              </a:rPr>
              <a:t>Merumuskan uraian masalah;</a:t>
            </a:r>
            <a:endParaRPr lang="en-US" sz="2000" dirty="0">
              <a:solidFill>
                <a:schemeClr val="bg1"/>
              </a:solidFill>
              <a:latin typeface="Arial Rounded MT Bold" panose="020F0704030504030204" pitchFamily="34" charset="0"/>
              <a:cs typeface="Arial" panose="020B0604020202020204" pitchFamily="34" charset="0"/>
            </a:endParaRPr>
          </a:p>
          <a:p>
            <a:pPr marL="349250" lvl="0" indent="-349250">
              <a:spcBef>
                <a:spcPts val="0"/>
              </a:spcBef>
              <a:buFont typeface="+mj-lt"/>
              <a:buAutoNum type="arabicPeriod"/>
            </a:pPr>
            <a:r>
              <a:rPr lang="en-ID" sz="2000" dirty="0">
                <a:solidFill>
                  <a:schemeClr val="bg1"/>
                </a:solidFill>
                <a:latin typeface="Arial Rounded MT Bold" panose="020F0704030504030204" pitchFamily="34" charset="0"/>
                <a:cs typeface="Arial" panose="020B0604020202020204" pitchFamily="34" charset="0"/>
              </a:rPr>
              <a:t>Mengembangkan kemungkinan penyebab;</a:t>
            </a:r>
            <a:endParaRPr lang="en-US" sz="2000" dirty="0">
              <a:solidFill>
                <a:schemeClr val="bg1"/>
              </a:solidFill>
              <a:latin typeface="Arial Rounded MT Bold" panose="020F0704030504030204" pitchFamily="34" charset="0"/>
              <a:cs typeface="Arial" panose="020B0604020202020204" pitchFamily="34" charset="0"/>
            </a:endParaRPr>
          </a:p>
          <a:p>
            <a:pPr marL="349250" lvl="0" indent="-349250">
              <a:spcBef>
                <a:spcPts val="0"/>
              </a:spcBef>
              <a:buFont typeface="+mj-lt"/>
              <a:buAutoNum type="arabicPeriod"/>
            </a:pPr>
            <a:r>
              <a:rPr lang="en-ID" sz="2000" dirty="0">
                <a:solidFill>
                  <a:schemeClr val="bg1"/>
                </a:solidFill>
                <a:latin typeface="Arial Rounded MT Bold" panose="020F0704030504030204" pitchFamily="34" charset="0"/>
                <a:cs typeface="Arial" panose="020B0604020202020204" pitchFamily="34" charset="0"/>
              </a:rPr>
              <a:t>Mengetes penyebab atau proses diagnosis, dan</a:t>
            </a:r>
            <a:endParaRPr lang="en-US" sz="2000" dirty="0">
              <a:solidFill>
                <a:schemeClr val="bg1"/>
              </a:solidFill>
              <a:latin typeface="Arial Rounded MT Bold" panose="020F0704030504030204" pitchFamily="34" charset="0"/>
              <a:cs typeface="Arial" panose="020B0604020202020204" pitchFamily="34" charset="0"/>
            </a:endParaRPr>
          </a:p>
          <a:p>
            <a:pPr marL="349250" lvl="0" indent="-349250">
              <a:spcBef>
                <a:spcPts val="0"/>
              </a:spcBef>
              <a:buFont typeface="+mj-lt"/>
              <a:buAutoNum type="arabicPeriod"/>
            </a:pPr>
            <a:r>
              <a:rPr lang="en-ID" sz="2000" dirty="0" err="1">
                <a:solidFill>
                  <a:schemeClr val="bg1"/>
                </a:solidFill>
                <a:latin typeface="Arial Rounded MT Bold" panose="020F0704030504030204" pitchFamily="34" charset="0"/>
                <a:cs typeface="Arial" panose="020B0604020202020204" pitchFamily="34" charset="0"/>
              </a:rPr>
              <a:t>Mengevaluasi</a:t>
            </a:r>
            <a:r>
              <a:rPr lang="en-ID" sz="2000" dirty="0">
                <a:solidFill>
                  <a:schemeClr val="bg1"/>
                </a:solidFill>
                <a:latin typeface="Arial Rounded MT Bold" panose="020F0704030504030204" pitchFamily="34" charset="0"/>
                <a:cs typeface="Arial" panose="020B0604020202020204" pitchFamily="34" charset="0"/>
              </a:rPr>
              <a:t>.</a:t>
            </a:r>
            <a:endParaRPr lang="en-US" sz="2000" dirty="0">
              <a:solidFill>
                <a:schemeClr val="bg1"/>
              </a:solidFill>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2569137254"/>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28842" y="6318000"/>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7" name="Title 1"/>
          <p:cNvSpPr txBox="1">
            <a:spLocks/>
          </p:cNvSpPr>
          <p:nvPr/>
        </p:nvSpPr>
        <p:spPr>
          <a:xfrm>
            <a:off x="2519410" y="743329"/>
            <a:ext cx="9045387" cy="1045130"/>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3200" b="1" dirty="0" smtClean="0">
                <a:solidFill>
                  <a:schemeClr val="bg1"/>
                </a:solidFill>
                <a:latin typeface="Arial Rounded MT Bold" panose="020F0704030504030204" pitchFamily="34" charset="0"/>
                <a:cs typeface="Arial" panose="020B0604020202020204" pitchFamily="34" charset="0"/>
              </a:rPr>
              <a:t>DESKRIPSI:</a:t>
            </a:r>
            <a:br>
              <a:rPr lang="en-US" sz="3200" b="1" dirty="0" smtClean="0">
                <a:solidFill>
                  <a:schemeClr val="bg1"/>
                </a:solidFill>
                <a:latin typeface="Arial Rounded MT Bold" panose="020F0704030504030204" pitchFamily="34" charset="0"/>
                <a:cs typeface="Arial" panose="020B0604020202020204" pitchFamily="34" charset="0"/>
              </a:rPr>
            </a:br>
            <a:r>
              <a:rPr lang="en-US" sz="2800" cap="none" dirty="0" smtClean="0">
                <a:solidFill>
                  <a:schemeClr val="bg1"/>
                </a:solidFill>
                <a:latin typeface="Arial Rounded MT Bold" panose="020F0704030504030204" pitchFamily="34" charset="0"/>
                <a:cs typeface="Arial" panose="020B0604020202020204" pitchFamily="34" charset="0"/>
              </a:rPr>
              <a:t>Model</a:t>
            </a:r>
            <a:r>
              <a:rPr lang="id-ID" sz="2800" cap="none" dirty="0" smtClean="0">
                <a:solidFill>
                  <a:schemeClr val="bg1"/>
                </a:solidFill>
                <a:latin typeface="Arial Rounded MT Bold" panose="020F0704030504030204" pitchFamily="34" charset="0"/>
                <a:cs typeface="Arial" panose="020B0604020202020204" pitchFamily="34" charset="0"/>
              </a:rPr>
              <a:t> </a:t>
            </a:r>
            <a:r>
              <a:rPr lang="en-US" sz="2800" cap="none" dirty="0" smtClean="0">
                <a:solidFill>
                  <a:schemeClr val="bg1"/>
                </a:solidFill>
                <a:latin typeface="Arial Rounded MT Bold" panose="020F0704030504030204" pitchFamily="34" charset="0"/>
                <a:cs typeface="Arial" panose="020B0604020202020204" pitchFamily="34" charset="0"/>
              </a:rPr>
              <a:t>Pembelajaran </a:t>
            </a:r>
            <a:r>
              <a:rPr lang="en-US" sz="2800" i="1" cap="none" dirty="0" smtClean="0">
                <a:solidFill>
                  <a:schemeClr val="bg1"/>
                </a:solidFill>
                <a:latin typeface="Arial Rounded MT Bold" panose="020F0704030504030204" pitchFamily="34" charset="0"/>
                <a:ea typeface="Calibri" panose="020F0502020204030204" pitchFamily="34" charset="0"/>
                <a:cs typeface="Arial" panose="020B0604020202020204" pitchFamily="34" charset="0"/>
              </a:rPr>
              <a:t>Project-based Learning</a:t>
            </a:r>
            <a:endParaRPr lang="en-US" sz="2800" dirty="0">
              <a:solidFill>
                <a:schemeClr val="bg1"/>
              </a:solidFill>
              <a:latin typeface="Arial Rounded MT Bold" panose="020F0704030504030204" pitchFamily="34" charset="0"/>
              <a:cs typeface="Arial" panose="020B0604020202020204" pitchFamily="34" charset="0"/>
            </a:endParaRPr>
          </a:p>
        </p:txBody>
      </p:sp>
      <p:sp>
        <p:nvSpPr>
          <p:cNvPr id="11" name="Content Placeholder 2"/>
          <p:cNvSpPr txBox="1">
            <a:spLocks/>
          </p:cNvSpPr>
          <p:nvPr/>
        </p:nvSpPr>
        <p:spPr>
          <a:xfrm>
            <a:off x="2192197" y="2137851"/>
            <a:ext cx="9399494" cy="37385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ID" sz="2400" b="1" dirty="0" smtClean="0">
                <a:solidFill>
                  <a:schemeClr val="bg1"/>
                </a:solidFill>
                <a:latin typeface="Arial Rounded MT Bold" panose="020F0704030504030204" pitchFamily="34" charset="0"/>
                <a:cs typeface="Arial" panose="020B0604020202020204" pitchFamily="34" charset="0"/>
              </a:rPr>
              <a:t>Sintaks </a:t>
            </a:r>
            <a:r>
              <a:rPr lang="en-ID" sz="2400" dirty="0" smtClean="0">
                <a:solidFill>
                  <a:schemeClr val="bg1"/>
                </a:solidFill>
                <a:latin typeface="Arial Rounded MT Bold" panose="020F0704030504030204" pitchFamily="34" charset="0"/>
                <a:cs typeface="Arial" panose="020B0604020202020204" pitchFamily="34" charset="0"/>
              </a:rPr>
              <a:t>model pembelajaran </a:t>
            </a:r>
            <a:r>
              <a:rPr lang="en-ID" sz="2400" i="1" dirty="0" smtClean="0">
                <a:solidFill>
                  <a:schemeClr val="bg1"/>
                </a:solidFill>
                <a:latin typeface="Arial Rounded MT Bold" panose="020F0704030504030204" pitchFamily="34" charset="0"/>
                <a:cs typeface="Arial" panose="020B0604020202020204" pitchFamily="34" charset="0"/>
              </a:rPr>
              <a:t>Project-based Learning</a:t>
            </a:r>
            <a:r>
              <a:rPr lang="en-ID" sz="2400" dirty="0" smtClean="0">
                <a:solidFill>
                  <a:schemeClr val="bg1"/>
                </a:solidFill>
                <a:latin typeface="Arial Rounded MT Bold" panose="020F0704030504030204" pitchFamily="34" charset="0"/>
                <a:cs typeface="Arial" panose="020B0604020202020204" pitchFamily="34" charset="0"/>
              </a:rPr>
              <a:t>:</a:t>
            </a:r>
            <a:endParaRPr lang="en-US" sz="2400" dirty="0" smtClean="0">
              <a:solidFill>
                <a:schemeClr val="bg1"/>
              </a:solidFill>
              <a:latin typeface="Arial Rounded MT Bold" panose="020F0704030504030204" pitchFamily="34" charset="0"/>
              <a:cs typeface="Arial" panose="020B0604020202020204" pitchFamily="34" charset="0"/>
            </a:endParaRPr>
          </a:p>
          <a:p>
            <a:pPr>
              <a:spcBef>
                <a:spcPts val="600"/>
              </a:spcBef>
            </a:pPr>
            <a:r>
              <a:rPr lang="en-ID" sz="2400" dirty="0" smtClean="0">
                <a:solidFill>
                  <a:schemeClr val="bg1"/>
                </a:solidFill>
                <a:latin typeface="Arial Rounded MT Bold" panose="020F0704030504030204" pitchFamily="34" charset="0"/>
                <a:cs typeface="Arial" panose="020B0604020202020204" pitchFamily="34" charset="0"/>
              </a:rPr>
              <a:t>Penentuan pertanyaan mendasar </a:t>
            </a:r>
            <a:r>
              <a:rPr lang="en-ID" sz="2400" i="1" dirty="0" smtClean="0">
                <a:solidFill>
                  <a:schemeClr val="bg1"/>
                </a:solidFill>
                <a:latin typeface="Arial Rounded MT Bold" panose="020F0704030504030204" pitchFamily="34" charset="0"/>
                <a:cs typeface="Arial" panose="020B0604020202020204" pitchFamily="34" charset="0"/>
              </a:rPr>
              <a:t>(Start with the Essential Question);</a:t>
            </a:r>
            <a:endParaRPr lang="en-US" sz="2400" dirty="0" smtClean="0">
              <a:solidFill>
                <a:schemeClr val="bg1"/>
              </a:solidFill>
              <a:latin typeface="Arial Rounded MT Bold" panose="020F0704030504030204" pitchFamily="34" charset="0"/>
              <a:cs typeface="Arial" panose="020B0604020202020204" pitchFamily="34" charset="0"/>
            </a:endParaRPr>
          </a:p>
          <a:p>
            <a:pPr>
              <a:spcBef>
                <a:spcPts val="600"/>
              </a:spcBef>
            </a:pPr>
            <a:r>
              <a:rPr lang="en-ID" sz="2400" dirty="0" err="1" smtClean="0">
                <a:solidFill>
                  <a:schemeClr val="bg1"/>
                </a:solidFill>
                <a:latin typeface="Arial Rounded MT Bold" panose="020F0704030504030204" pitchFamily="34" charset="0"/>
                <a:cs typeface="Arial" panose="020B0604020202020204" pitchFamily="34" charset="0"/>
              </a:rPr>
              <a:t>Mendesain</a:t>
            </a:r>
            <a:r>
              <a:rPr lang="en-ID" sz="2400" dirty="0" smtClean="0">
                <a:solidFill>
                  <a:schemeClr val="bg1"/>
                </a:solidFill>
                <a:latin typeface="Arial Rounded MT Bold" panose="020F0704030504030204" pitchFamily="34" charset="0"/>
                <a:cs typeface="Arial" panose="020B0604020202020204" pitchFamily="34" charset="0"/>
              </a:rPr>
              <a:t> perencanaan proyek;</a:t>
            </a:r>
            <a:endParaRPr lang="en-US" sz="2400" dirty="0" smtClean="0">
              <a:solidFill>
                <a:schemeClr val="bg1"/>
              </a:solidFill>
              <a:latin typeface="Arial Rounded MT Bold" panose="020F0704030504030204" pitchFamily="34" charset="0"/>
              <a:cs typeface="Arial" panose="020B0604020202020204" pitchFamily="34" charset="0"/>
            </a:endParaRPr>
          </a:p>
          <a:p>
            <a:pPr>
              <a:spcBef>
                <a:spcPts val="600"/>
              </a:spcBef>
            </a:pPr>
            <a:r>
              <a:rPr lang="en-ID" sz="2400" dirty="0" smtClean="0">
                <a:solidFill>
                  <a:schemeClr val="bg1"/>
                </a:solidFill>
                <a:latin typeface="Arial Rounded MT Bold" panose="020F0704030504030204" pitchFamily="34" charset="0"/>
                <a:cs typeface="Arial" panose="020B0604020202020204" pitchFamily="34" charset="0"/>
              </a:rPr>
              <a:t>Menyusun jadwal </a:t>
            </a:r>
            <a:r>
              <a:rPr lang="en-ID" sz="2400" i="1" dirty="0" smtClean="0">
                <a:solidFill>
                  <a:schemeClr val="bg1"/>
                </a:solidFill>
                <a:latin typeface="Arial Rounded MT Bold" panose="020F0704030504030204" pitchFamily="34" charset="0"/>
                <a:cs typeface="Arial" panose="020B0604020202020204" pitchFamily="34" charset="0"/>
              </a:rPr>
              <a:t>(Create a Schedule);</a:t>
            </a:r>
            <a:endParaRPr lang="en-US" sz="2400" i="1" dirty="0" smtClean="0">
              <a:solidFill>
                <a:schemeClr val="bg1"/>
              </a:solidFill>
              <a:latin typeface="Arial Rounded MT Bold" panose="020F0704030504030204" pitchFamily="34" charset="0"/>
              <a:cs typeface="Arial" panose="020B0604020202020204" pitchFamily="34" charset="0"/>
            </a:endParaRPr>
          </a:p>
          <a:p>
            <a:pPr>
              <a:spcBef>
                <a:spcPts val="600"/>
              </a:spcBef>
            </a:pPr>
            <a:r>
              <a:rPr lang="en-ID" sz="2400" dirty="0" err="1" smtClean="0">
                <a:solidFill>
                  <a:schemeClr val="bg1"/>
                </a:solidFill>
                <a:latin typeface="Arial Rounded MT Bold" panose="020F0704030504030204" pitchFamily="34" charset="0"/>
                <a:cs typeface="Arial" panose="020B0604020202020204" pitchFamily="34" charset="0"/>
              </a:rPr>
              <a:t>Memonitor</a:t>
            </a:r>
            <a:r>
              <a:rPr lang="en-ID" sz="2400" dirty="0" smtClean="0">
                <a:solidFill>
                  <a:schemeClr val="bg1"/>
                </a:solidFill>
                <a:latin typeface="Arial Rounded MT Bold" panose="020F0704030504030204" pitchFamily="34" charset="0"/>
                <a:cs typeface="Arial" panose="020B0604020202020204" pitchFamily="34" charset="0"/>
              </a:rPr>
              <a:t> peserta didik dan kemajuan proyek </a:t>
            </a:r>
            <a:r>
              <a:rPr lang="en-ID" sz="2400" i="1" dirty="0" smtClean="0">
                <a:solidFill>
                  <a:schemeClr val="bg1"/>
                </a:solidFill>
                <a:latin typeface="Arial Rounded MT Bold" panose="020F0704030504030204" pitchFamily="34" charset="0"/>
                <a:cs typeface="Arial" panose="020B0604020202020204" pitchFamily="34" charset="0"/>
              </a:rPr>
              <a:t>(Monitor the Students and the Progress of the Project)</a:t>
            </a:r>
            <a:r>
              <a:rPr lang="en-ID" sz="2400" dirty="0" smtClean="0">
                <a:solidFill>
                  <a:schemeClr val="bg1"/>
                </a:solidFill>
                <a:latin typeface="Arial Rounded MT Bold" panose="020F0704030504030204" pitchFamily="34" charset="0"/>
                <a:cs typeface="Arial" panose="020B0604020202020204" pitchFamily="34" charset="0"/>
              </a:rPr>
              <a:t>;</a:t>
            </a:r>
            <a:endParaRPr lang="en-US" sz="2400" dirty="0" smtClean="0">
              <a:solidFill>
                <a:schemeClr val="bg1"/>
              </a:solidFill>
              <a:latin typeface="Arial Rounded MT Bold" panose="020F0704030504030204" pitchFamily="34" charset="0"/>
              <a:cs typeface="Arial" panose="020B0604020202020204" pitchFamily="34" charset="0"/>
            </a:endParaRPr>
          </a:p>
          <a:p>
            <a:pPr>
              <a:spcBef>
                <a:spcPts val="600"/>
              </a:spcBef>
            </a:pPr>
            <a:r>
              <a:rPr lang="en-ID" sz="2400" dirty="0" smtClean="0">
                <a:solidFill>
                  <a:schemeClr val="bg1"/>
                </a:solidFill>
                <a:latin typeface="Arial Rounded MT Bold" panose="020F0704030504030204" pitchFamily="34" charset="0"/>
                <a:cs typeface="Arial" panose="020B0604020202020204" pitchFamily="34" charset="0"/>
              </a:rPr>
              <a:t>Menguji hasil </a:t>
            </a:r>
            <a:r>
              <a:rPr lang="en-ID" sz="2400" i="1" dirty="0" smtClean="0">
                <a:solidFill>
                  <a:schemeClr val="bg1"/>
                </a:solidFill>
                <a:latin typeface="Arial Rounded MT Bold" panose="020F0704030504030204" pitchFamily="34" charset="0"/>
                <a:cs typeface="Arial" panose="020B0604020202020204" pitchFamily="34" charset="0"/>
              </a:rPr>
              <a:t>(Assess the Outcome)</a:t>
            </a:r>
            <a:r>
              <a:rPr lang="en-ID" sz="2400" dirty="0" smtClean="0">
                <a:solidFill>
                  <a:schemeClr val="bg1"/>
                </a:solidFill>
                <a:latin typeface="Arial Rounded MT Bold" panose="020F0704030504030204" pitchFamily="34" charset="0"/>
                <a:cs typeface="Arial" panose="020B0604020202020204" pitchFamily="34" charset="0"/>
              </a:rPr>
              <a:t>, dan</a:t>
            </a:r>
            <a:endParaRPr lang="en-US" sz="2400" dirty="0" smtClean="0">
              <a:solidFill>
                <a:schemeClr val="bg1"/>
              </a:solidFill>
              <a:latin typeface="Arial Rounded MT Bold" panose="020F0704030504030204" pitchFamily="34" charset="0"/>
              <a:cs typeface="Arial" panose="020B0604020202020204" pitchFamily="34" charset="0"/>
            </a:endParaRPr>
          </a:p>
          <a:p>
            <a:pPr>
              <a:spcBef>
                <a:spcPts val="600"/>
              </a:spcBef>
            </a:pPr>
            <a:r>
              <a:rPr lang="en-ID" sz="2400" dirty="0" smtClean="0">
                <a:solidFill>
                  <a:schemeClr val="bg1"/>
                </a:solidFill>
                <a:latin typeface="Arial Rounded MT Bold" panose="020F0704030504030204" pitchFamily="34" charset="0"/>
                <a:cs typeface="Arial" panose="020B0604020202020204" pitchFamily="34" charset="0"/>
              </a:rPr>
              <a:t>Mengevaluasi pengalaman</a:t>
            </a:r>
            <a:r>
              <a:rPr lang="en-ID" sz="2400" i="1" dirty="0" smtClean="0">
                <a:solidFill>
                  <a:schemeClr val="bg1"/>
                </a:solidFill>
                <a:latin typeface="Arial Rounded MT Bold" panose="020F0704030504030204" pitchFamily="34" charset="0"/>
                <a:cs typeface="Arial" panose="020B0604020202020204" pitchFamily="34" charset="0"/>
              </a:rPr>
              <a:t> (Evaluate the Experience).</a:t>
            </a:r>
            <a:endParaRPr lang="id-ID" sz="2400" i="1" dirty="0">
              <a:solidFill>
                <a:schemeClr val="bg1"/>
              </a:solidFill>
              <a:latin typeface="Arial Rounded MT Bold" panose="020F07040305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62359807"/>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14" name="Title 1"/>
          <p:cNvSpPr>
            <a:spLocks noGrp="1"/>
          </p:cNvSpPr>
          <p:nvPr>
            <p:ph type="title"/>
          </p:nvPr>
        </p:nvSpPr>
        <p:spPr>
          <a:xfrm>
            <a:off x="6241558" y="69582"/>
            <a:ext cx="3923798" cy="693376"/>
          </a:xfrm>
        </p:spPr>
        <p:txBody>
          <a:bodyPr>
            <a:normAutofit/>
          </a:bodyPr>
          <a:lstStyle/>
          <a:p>
            <a:pPr algn="ctr"/>
            <a:r>
              <a:rPr lang="id-ID" sz="3200" b="1" dirty="0">
                <a:solidFill>
                  <a:srgbClr val="FFFF00"/>
                </a:solidFill>
                <a:latin typeface="Arial Rounded MT Bold" panose="020F0704030504030204" pitchFamily="34" charset="0"/>
                <a:cs typeface="Arial" panose="020B0604020202020204" pitchFamily="34" charset="0"/>
              </a:rPr>
              <a:t>PETA KONSEP</a:t>
            </a:r>
            <a:endParaRPr lang="en-US" sz="3200" dirty="0">
              <a:solidFill>
                <a:srgbClr val="FFFF00"/>
              </a:solidFill>
              <a:latin typeface="Arial Rounded MT Bold" panose="020F0704030504030204" pitchFamily="34" charset="0"/>
              <a:cs typeface="Arial" panose="020B0604020202020204" pitchFamily="34" charset="0"/>
            </a:endParaRPr>
          </a:p>
        </p:txBody>
      </p:sp>
      <p:grpSp>
        <p:nvGrpSpPr>
          <p:cNvPr id="43" name="Group 42"/>
          <p:cNvGrpSpPr/>
          <p:nvPr/>
        </p:nvGrpSpPr>
        <p:grpSpPr>
          <a:xfrm>
            <a:off x="537882" y="762958"/>
            <a:ext cx="10703868" cy="5435148"/>
            <a:chOff x="537882" y="762958"/>
            <a:chExt cx="10703868" cy="5435148"/>
          </a:xfrm>
        </p:grpSpPr>
        <p:sp>
          <p:nvSpPr>
            <p:cNvPr id="13" name="Rounded Rectangle 12"/>
            <p:cNvSpPr/>
            <p:nvPr/>
          </p:nvSpPr>
          <p:spPr>
            <a:xfrm>
              <a:off x="537882" y="2727649"/>
              <a:ext cx="3083264" cy="1828800"/>
            </a:xfrm>
            <a:prstGeom prst="roundRect">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444D26"/>
                  </a:solidFill>
                  <a:latin typeface="Arial" panose="020B0604020202020204" pitchFamily="34" charset="0"/>
                  <a:cs typeface="Arial" panose="020B0604020202020204" pitchFamily="34" charset="0"/>
                </a:rPr>
                <a:t>PELATIHAN DAN PENDAMPINGAN IMPLEMENTASI </a:t>
              </a:r>
              <a:r>
                <a:rPr lang="id-ID" b="1" dirty="0" smtClean="0">
                  <a:solidFill>
                    <a:srgbClr val="444D26"/>
                  </a:solidFill>
                  <a:latin typeface="Arial" panose="020B0604020202020204" pitchFamily="34" charset="0"/>
                  <a:cs typeface="Arial" panose="020B0604020202020204" pitchFamily="34" charset="0"/>
                </a:rPr>
                <a:t>KURIKULUM </a:t>
              </a:r>
              <a:r>
                <a:rPr lang="id-ID" b="1" dirty="0">
                  <a:solidFill>
                    <a:srgbClr val="444D26"/>
                  </a:solidFill>
                  <a:latin typeface="Arial" panose="020B0604020202020204" pitchFamily="34" charset="0"/>
                  <a:cs typeface="Arial" panose="020B0604020202020204" pitchFamily="34" charset="0"/>
                </a:rPr>
                <a:t>2013 S</a:t>
              </a:r>
              <a:r>
                <a:rPr lang="en-US" b="1" dirty="0">
                  <a:solidFill>
                    <a:srgbClr val="444D26"/>
                  </a:solidFill>
                  <a:latin typeface="Arial" panose="020B0604020202020204" pitchFamily="34" charset="0"/>
                  <a:cs typeface="Arial" panose="020B0604020202020204" pitchFamily="34" charset="0"/>
                </a:rPr>
                <a:t>MK</a:t>
              </a:r>
              <a:endParaRPr lang="id-ID" dirty="0">
                <a:solidFill>
                  <a:srgbClr val="444D26"/>
                </a:solidFill>
                <a:latin typeface="Arial" panose="020B0604020202020204" pitchFamily="34" charset="0"/>
                <a:cs typeface="Arial" panose="020B0604020202020204" pitchFamily="34" charset="0"/>
              </a:endParaRPr>
            </a:p>
          </p:txBody>
        </p:sp>
        <p:grpSp>
          <p:nvGrpSpPr>
            <p:cNvPr id="42" name="Group 41"/>
            <p:cNvGrpSpPr/>
            <p:nvPr/>
          </p:nvGrpSpPr>
          <p:grpSpPr>
            <a:xfrm>
              <a:off x="3621146" y="762958"/>
              <a:ext cx="7620604" cy="5435148"/>
              <a:chOff x="3621137" y="757689"/>
              <a:chExt cx="7620604" cy="5435148"/>
            </a:xfrm>
          </p:grpSpPr>
          <p:sp>
            <p:nvSpPr>
              <p:cNvPr id="3" name="Rectangle 2"/>
              <p:cNvSpPr/>
              <p:nvPr/>
            </p:nvSpPr>
            <p:spPr>
              <a:xfrm>
                <a:off x="5363953" y="757689"/>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srgbClr val="FF0000"/>
                    </a:solidFill>
                    <a:latin typeface="Arial Rounded MT Bold" panose="020F0704030504030204" pitchFamily="34" charset="0"/>
                  </a:rPr>
                  <a:t>Spektrum Keahlian PMK</a:t>
                </a:r>
                <a:endParaRPr lang="en-US" sz="2000" dirty="0">
                  <a:solidFill>
                    <a:srgbClr val="FF0000"/>
                  </a:solidFill>
                  <a:latin typeface="Arial Rounded MT Bold" panose="020F0704030504030204" pitchFamily="34" charset="0"/>
                </a:endParaRPr>
              </a:p>
            </p:txBody>
          </p:sp>
          <p:sp>
            <p:nvSpPr>
              <p:cNvPr id="15" name="Rectangle 14"/>
              <p:cNvSpPr/>
              <p:nvPr/>
            </p:nvSpPr>
            <p:spPr>
              <a:xfrm>
                <a:off x="5363951" y="1310106"/>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srgbClr val="FF0000"/>
                    </a:solidFill>
                    <a:latin typeface="Arial Rounded MT Bold" panose="020F0704030504030204" pitchFamily="34" charset="0"/>
                  </a:rPr>
                  <a:t>Analisis SKL – KI - KD</a:t>
                </a:r>
                <a:endParaRPr lang="en-US" sz="2000" dirty="0">
                  <a:solidFill>
                    <a:srgbClr val="FF0000"/>
                  </a:solidFill>
                  <a:latin typeface="Arial Rounded MT Bold" panose="020F0704030504030204" pitchFamily="34" charset="0"/>
                </a:endParaRPr>
              </a:p>
            </p:txBody>
          </p:sp>
          <p:sp>
            <p:nvSpPr>
              <p:cNvPr id="16" name="Rectangle 15"/>
              <p:cNvSpPr/>
              <p:nvPr/>
            </p:nvSpPr>
            <p:spPr>
              <a:xfrm>
                <a:off x="5363954" y="1863316"/>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srgbClr val="FF0000"/>
                    </a:solidFill>
                    <a:latin typeface="Arial Rounded MT Bold" panose="020F0704030504030204" pitchFamily="34" charset="0"/>
                  </a:rPr>
                  <a:t>Analisis Materi – IPK – Tujuan Pembelajaran</a:t>
                </a:r>
                <a:endParaRPr lang="en-US" sz="2000" dirty="0">
                  <a:solidFill>
                    <a:srgbClr val="FF0000"/>
                  </a:solidFill>
                  <a:latin typeface="Arial Rounded MT Bold" panose="020F0704030504030204" pitchFamily="34" charset="0"/>
                </a:endParaRPr>
              </a:p>
            </p:txBody>
          </p:sp>
          <p:sp>
            <p:nvSpPr>
              <p:cNvPr id="17" name="Rectangle 16"/>
              <p:cNvSpPr/>
              <p:nvPr/>
            </p:nvSpPr>
            <p:spPr>
              <a:xfrm>
                <a:off x="5363955" y="2417354"/>
                <a:ext cx="5877785" cy="452954"/>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srgbClr val="FF0000"/>
                    </a:solidFill>
                    <a:latin typeface="Arial Rounded MT Bold" panose="020F0704030504030204" pitchFamily="34" charset="0"/>
                  </a:rPr>
                  <a:t>Analisis Penerapan Model Pembelajaran </a:t>
                </a:r>
                <a:endParaRPr lang="en-US" sz="2000" dirty="0">
                  <a:solidFill>
                    <a:srgbClr val="FF0000"/>
                  </a:solidFill>
                  <a:latin typeface="Arial Rounded MT Bold" panose="020F0704030504030204" pitchFamily="34" charset="0"/>
                </a:endParaRPr>
              </a:p>
            </p:txBody>
          </p:sp>
          <p:sp>
            <p:nvSpPr>
              <p:cNvPr id="18" name="Rectangle 17"/>
              <p:cNvSpPr/>
              <p:nvPr/>
            </p:nvSpPr>
            <p:spPr>
              <a:xfrm>
                <a:off x="5363956" y="2956032"/>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prstClr val="white"/>
                    </a:solidFill>
                    <a:latin typeface="Arial Rounded MT Bold" panose="020F0704030504030204" pitchFamily="34" charset="0"/>
                  </a:rPr>
                  <a:t>Analisis Penilaian Hasil Belajar</a:t>
                </a:r>
                <a:endParaRPr lang="en-US" sz="2000" dirty="0">
                  <a:solidFill>
                    <a:prstClr val="white"/>
                  </a:solidFill>
                  <a:latin typeface="Arial Rounded MT Bold" panose="020F0704030504030204" pitchFamily="34" charset="0"/>
                </a:endParaRPr>
              </a:p>
            </p:txBody>
          </p:sp>
          <p:sp>
            <p:nvSpPr>
              <p:cNvPr id="19" name="Rectangle 18"/>
              <p:cNvSpPr/>
              <p:nvPr/>
            </p:nvSpPr>
            <p:spPr>
              <a:xfrm>
                <a:off x="5363956" y="3522682"/>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prstClr val="white"/>
                    </a:solidFill>
                    <a:latin typeface="Arial Rounded MT Bold" panose="020F0704030504030204" pitchFamily="34" charset="0"/>
                  </a:rPr>
                  <a:t>Penyusunan Silabus</a:t>
                </a:r>
                <a:endParaRPr lang="en-US" sz="2000" dirty="0">
                  <a:solidFill>
                    <a:prstClr val="white"/>
                  </a:solidFill>
                  <a:latin typeface="Arial Rounded MT Bold" panose="020F0704030504030204" pitchFamily="34" charset="0"/>
                </a:endParaRPr>
              </a:p>
            </p:txBody>
          </p:sp>
          <p:sp>
            <p:nvSpPr>
              <p:cNvPr id="20" name="Rectangle 19"/>
              <p:cNvSpPr/>
              <p:nvPr/>
            </p:nvSpPr>
            <p:spPr>
              <a:xfrm>
                <a:off x="5363956" y="4089332"/>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prstClr val="white"/>
                    </a:solidFill>
                    <a:latin typeface="Arial Rounded MT Bold" panose="020F0704030504030204" pitchFamily="34" charset="0"/>
                  </a:rPr>
                  <a:t>Penyusunan Prota, Promes, dan RPP</a:t>
                </a:r>
                <a:endParaRPr lang="en-US" sz="2000" dirty="0">
                  <a:solidFill>
                    <a:prstClr val="white"/>
                  </a:solidFill>
                  <a:latin typeface="Arial Rounded MT Bold" panose="020F0704030504030204" pitchFamily="34" charset="0"/>
                </a:endParaRPr>
              </a:p>
            </p:txBody>
          </p:sp>
          <p:sp>
            <p:nvSpPr>
              <p:cNvPr id="21" name="Rectangle 20"/>
              <p:cNvSpPr/>
              <p:nvPr/>
            </p:nvSpPr>
            <p:spPr>
              <a:xfrm>
                <a:off x="5363956" y="4637709"/>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prstClr val="white"/>
                    </a:solidFill>
                    <a:latin typeface="Arial Rounded MT Bold" panose="020F0704030504030204" pitchFamily="34" charset="0"/>
                  </a:rPr>
                  <a:t>Praktik Pembelajaran (Peer Teaching)</a:t>
                </a:r>
                <a:endParaRPr lang="en-US" sz="2000" dirty="0">
                  <a:solidFill>
                    <a:prstClr val="white"/>
                  </a:solidFill>
                  <a:latin typeface="Arial Rounded MT Bold" panose="020F0704030504030204" pitchFamily="34" charset="0"/>
                </a:endParaRPr>
              </a:p>
            </p:txBody>
          </p:sp>
          <p:sp>
            <p:nvSpPr>
              <p:cNvPr id="22" name="Rectangle 21"/>
              <p:cNvSpPr/>
              <p:nvPr/>
            </p:nvSpPr>
            <p:spPr>
              <a:xfrm>
                <a:off x="5363956" y="5191747"/>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prstClr val="white"/>
                    </a:solidFill>
                    <a:latin typeface="Arial Rounded MT Bold" panose="020F0704030504030204" pitchFamily="34" charset="0"/>
                  </a:rPr>
                  <a:t>Pengolahan dan Pelaporan PHB</a:t>
                </a:r>
                <a:endParaRPr lang="en-US" sz="2000" dirty="0">
                  <a:solidFill>
                    <a:prstClr val="white"/>
                  </a:solidFill>
                  <a:latin typeface="Arial Rounded MT Bold" panose="020F0704030504030204" pitchFamily="34" charset="0"/>
                </a:endParaRPr>
              </a:p>
            </p:txBody>
          </p:sp>
          <p:sp>
            <p:nvSpPr>
              <p:cNvPr id="23" name="Rectangle 22"/>
              <p:cNvSpPr/>
              <p:nvPr/>
            </p:nvSpPr>
            <p:spPr>
              <a:xfrm>
                <a:off x="5363951" y="5739883"/>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prstClr val="white"/>
                    </a:solidFill>
                    <a:latin typeface="Arial Rounded MT Bold" panose="020F0704030504030204" pitchFamily="34" charset="0"/>
                  </a:rPr>
                  <a:t>PKL Peserta Didik SMK</a:t>
                </a:r>
                <a:endParaRPr lang="en-US" sz="2000" dirty="0">
                  <a:solidFill>
                    <a:prstClr val="white"/>
                  </a:solidFill>
                  <a:latin typeface="Arial Rounded MT Bold" panose="020F0704030504030204" pitchFamily="34" charset="0"/>
                </a:endParaRPr>
              </a:p>
            </p:txBody>
          </p:sp>
          <p:grpSp>
            <p:nvGrpSpPr>
              <p:cNvPr id="41" name="Group 40"/>
              <p:cNvGrpSpPr/>
              <p:nvPr/>
            </p:nvGrpSpPr>
            <p:grpSpPr>
              <a:xfrm>
                <a:off x="3621137" y="984166"/>
                <a:ext cx="1742819" cy="4982194"/>
                <a:chOff x="3621137" y="984166"/>
                <a:chExt cx="1742819" cy="4982194"/>
              </a:xfrm>
            </p:grpSpPr>
            <p:cxnSp>
              <p:nvCxnSpPr>
                <p:cNvPr id="5" name="Straight Arrow Connector 4"/>
                <p:cNvCxnSpPr>
                  <a:stCxn id="13" idx="3"/>
                  <a:endCxn id="3" idx="1"/>
                </p:cNvCxnSpPr>
                <p:nvPr/>
              </p:nvCxnSpPr>
              <p:spPr>
                <a:xfrm flipV="1">
                  <a:off x="3621137" y="984166"/>
                  <a:ext cx="1742816" cy="2652614"/>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5" idx="1"/>
                </p:cNvCxnSpPr>
                <p:nvPr/>
              </p:nvCxnSpPr>
              <p:spPr>
                <a:xfrm flipV="1">
                  <a:off x="3621144" y="1536583"/>
                  <a:ext cx="1742807" cy="2105467"/>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6" idx="1"/>
                </p:cNvCxnSpPr>
                <p:nvPr/>
              </p:nvCxnSpPr>
              <p:spPr>
                <a:xfrm flipV="1">
                  <a:off x="3621139" y="2089793"/>
                  <a:ext cx="1742815" cy="1550539"/>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7" idx="1"/>
                </p:cNvCxnSpPr>
                <p:nvPr/>
              </p:nvCxnSpPr>
              <p:spPr>
                <a:xfrm flipV="1">
                  <a:off x="3621143" y="2643831"/>
                  <a:ext cx="1742812" cy="1011218"/>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8" idx="1"/>
                </p:cNvCxnSpPr>
                <p:nvPr/>
              </p:nvCxnSpPr>
              <p:spPr>
                <a:xfrm flipV="1">
                  <a:off x="3621141" y="3182509"/>
                  <a:ext cx="1742815" cy="474524"/>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9" idx="1"/>
                </p:cNvCxnSpPr>
                <p:nvPr/>
              </p:nvCxnSpPr>
              <p:spPr>
                <a:xfrm>
                  <a:off x="3621138" y="3640333"/>
                  <a:ext cx="1742818" cy="108826"/>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0" idx="1"/>
                </p:cNvCxnSpPr>
                <p:nvPr/>
              </p:nvCxnSpPr>
              <p:spPr>
                <a:xfrm>
                  <a:off x="3621144" y="3648550"/>
                  <a:ext cx="1742812" cy="667259"/>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1"/>
                </p:cNvCxnSpPr>
                <p:nvPr/>
              </p:nvCxnSpPr>
              <p:spPr>
                <a:xfrm>
                  <a:off x="3621138" y="3633833"/>
                  <a:ext cx="1742818" cy="1230353"/>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2" idx="1"/>
                </p:cNvCxnSpPr>
                <p:nvPr/>
              </p:nvCxnSpPr>
              <p:spPr>
                <a:xfrm>
                  <a:off x="3621137" y="3644442"/>
                  <a:ext cx="1742819" cy="1773782"/>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3" idx="1"/>
                </p:cNvCxnSpPr>
                <p:nvPr/>
              </p:nvCxnSpPr>
              <p:spPr>
                <a:xfrm>
                  <a:off x="3621137" y="3606642"/>
                  <a:ext cx="1742814" cy="2359718"/>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125013133"/>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28842" y="6318000"/>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7" name="Title 1"/>
          <p:cNvSpPr txBox="1">
            <a:spLocks/>
          </p:cNvSpPr>
          <p:nvPr/>
        </p:nvSpPr>
        <p:spPr>
          <a:xfrm>
            <a:off x="2519410" y="743329"/>
            <a:ext cx="9045387" cy="1045130"/>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3200" b="1" dirty="0" smtClean="0">
                <a:solidFill>
                  <a:schemeClr val="bg1"/>
                </a:solidFill>
                <a:latin typeface="Arial Rounded MT Bold" panose="020F0704030504030204" pitchFamily="34" charset="0"/>
                <a:cs typeface="Arial" panose="020B0604020202020204" pitchFamily="34" charset="0"/>
              </a:rPr>
              <a:t>DESKRIPSI:</a:t>
            </a:r>
            <a:br>
              <a:rPr lang="en-US" sz="3200" b="1" dirty="0" smtClean="0">
                <a:solidFill>
                  <a:schemeClr val="bg1"/>
                </a:solidFill>
                <a:latin typeface="Arial Rounded MT Bold" panose="020F0704030504030204" pitchFamily="34" charset="0"/>
                <a:cs typeface="Arial" panose="020B0604020202020204" pitchFamily="34" charset="0"/>
              </a:rPr>
            </a:br>
            <a:r>
              <a:rPr lang="en-ID" sz="2800" b="1" cap="none" dirty="0">
                <a:solidFill>
                  <a:schemeClr val="bg1"/>
                </a:solidFill>
                <a:latin typeface="Arial Rounded MT Bold" panose="020F0704030504030204" pitchFamily="34" charset="0"/>
                <a:cs typeface="Arial" panose="020B0604020202020204" pitchFamily="34" charset="0"/>
              </a:rPr>
              <a:t>Model Pembelajaran </a:t>
            </a:r>
            <a:r>
              <a:rPr lang="en-ID" sz="2800" b="1" i="1" cap="none" dirty="0" smtClean="0">
                <a:solidFill>
                  <a:schemeClr val="bg1"/>
                </a:solidFill>
                <a:latin typeface="Arial Rounded MT Bold" panose="020F0704030504030204" pitchFamily="34" charset="0"/>
                <a:cs typeface="Arial" panose="020B0604020202020204" pitchFamily="34" charset="0"/>
              </a:rPr>
              <a:t>Production-based </a:t>
            </a:r>
            <a:r>
              <a:rPr lang="en-ID" sz="2800" b="1" i="1" cap="none" dirty="0">
                <a:solidFill>
                  <a:schemeClr val="bg1"/>
                </a:solidFill>
                <a:latin typeface="Arial Rounded MT Bold" panose="020F0704030504030204" pitchFamily="34" charset="0"/>
                <a:cs typeface="Arial" panose="020B0604020202020204" pitchFamily="34" charset="0"/>
              </a:rPr>
              <a:t>Training</a:t>
            </a:r>
            <a:r>
              <a:rPr lang="en-US" sz="2800" b="1" i="1" cap="none" dirty="0">
                <a:solidFill>
                  <a:schemeClr val="bg1"/>
                </a:solidFill>
                <a:latin typeface="Arial Rounded MT Bold" panose="020F0704030504030204" pitchFamily="34" charset="0"/>
                <a:cs typeface="Arial" panose="020B0604020202020204" pitchFamily="34" charset="0"/>
              </a:rPr>
              <a:t>/</a:t>
            </a:r>
            <a:r>
              <a:rPr lang="en-ID" sz="2800" b="1" i="1" cap="none" dirty="0">
                <a:solidFill>
                  <a:schemeClr val="bg1"/>
                </a:solidFill>
                <a:latin typeface="Arial Rounded MT Bold" panose="020F0704030504030204" pitchFamily="34" charset="0"/>
                <a:cs typeface="Arial" panose="020B0604020202020204" pitchFamily="34" charset="0"/>
              </a:rPr>
              <a:t> </a:t>
            </a:r>
            <a:r>
              <a:rPr lang="en-ID" sz="2800" b="1" i="1" cap="none" dirty="0" smtClean="0">
                <a:solidFill>
                  <a:schemeClr val="bg1"/>
                </a:solidFill>
                <a:latin typeface="Arial Rounded MT Bold" panose="020F0704030504030204" pitchFamily="34" charset="0"/>
                <a:cs typeface="Arial" panose="020B0604020202020204" pitchFamily="34" charset="0"/>
              </a:rPr>
              <a:t>Production-based </a:t>
            </a:r>
            <a:r>
              <a:rPr lang="en-US" sz="2800" b="1" i="1" cap="none" dirty="0">
                <a:solidFill>
                  <a:schemeClr val="bg1"/>
                </a:solidFill>
                <a:latin typeface="Arial Rounded MT Bold" panose="020F0704030504030204" pitchFamily="34" charset="0"/>
                <a:cs typeface="Arial" panose="020B0604020202020204" pitchFamily="34" charset="0"/>
              </a:rPr>
              <a:t>Education </a:t>
            </a:r>
            <a:r>
              <a:rPr lang="en-US" sz="2800" b="1" i="1" cap="none" dirty="0" smtClean="0">
                <a:solidFill>
                  <a:schemeClr val="bg1"/>
                </a:solidFill>
                <a:latin typeface="Arial Rounded MT Bold" panose="020F0704030504030204" pitchFamily="34" charset="0"/>
                <a:cs typeface="Arial" panose="020B0604020202020204" pitchFamily="34" charset="0"/>
              </a:rPr>
              <a:t>and </a:t>
            </a:r>
            <a:r>
              <a:rPr lang="en-ID" sz="2800" b="1" i="1" cap="none" dirty="0" smtClean="0">
                <a:solidFill>
                  <a:schemeClr val="bg1"/>
                </a:solidFill>
                <a:latin typeface="Arial Rounded MT Bold" panose="020F0704030504030204" pitchFamily="34" charset="0"/>
                <a:cs typeface="Arial" panose="020B0604020202020204" pitchFamily="34" charset="0"/>
              </a:rPr>
              <a:t>Training</a:t>
            </a:r>
            <a:endParaRPr lang="en-US" sz="2800" dirty="0">
              <a:solidFill>
                <a:schemeClr val="bg1"/>
              </a:solidFill>
              <a:latin typeface="Arial Rounded MT Bold" panose="020F0704030504030204" pitchFamily="34" charset="0"/>
              <a:cs typeface="Arial" panose="020B0604020202020204" pitchFamily="34" charset="0"/>
            </a:endParaRPr>
          </a:p>
        </p:txBody>
      </p:sp>
      <p:sp>
        <p:nvSpPr>
          <p:cNvPr id="12" name="Content Placeholder 2"/>
          <p:cNvSpPr txBox="1">
            <a:spLocks/>
          </p:cNvSpPr>
          <p:nvPr/>
        </p:nvSpPr>
        <p:spPr>
          <a:xfrm>
            <a:off x="2299447" y="2272674"/>
            <a:ext cx="9117106" cy="30271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ID" sz="2600" b="1" dirty="0" smtClean="0">
                <a:solidFill>
                  <a:schemeClr val="bg1"/>
                </a:solidFill>
                <a:latin typeface="Arial Rounded MT Bold" panose="020F0704030504030204" pitchFamily="34" charset="0"/>
                <a:cs typeface="Arial" panose="020B0604020202020204" pitchFamily="34" charset="0"/>
              </a:rPr>
              <a:t>Sintaks </a:t>
            </a:r>
            <a:r>
              <a:rPr lang="en-ID" sz="2600" dirty="0" smtClean="0">
                <a:solidFill>
                  <a:schemeClr val="bg1"/>
                </a:solidFill>
                <a:latin typeface="Arial Rounded MT Bold" panose="020F0704030504030204" pitchFamily="34" charset="0"/>
                <a:cs typeface="Arial" panose="020B0604020202020204" pitchFamily="34" charset="0"/>
              </a:rPr>
              <a:t>model pembelajaran </a:t>
            </a:r>
            <a:r>
              <a:rPr lang="en-ID" sz="2600" i="1" dirty="0" smtClean="0">
                <a:solidFill>
                  <a:schemeClr val="bg1"/>
                </a:solidFill>
                <a:latin typeface="Arial Rounded MT Bold" panose="020F0704030504030204" pitchFamily="34" charset="0"/>
                <a:cs typeface="Arial" panose="020B0604020202020204" pitchFamily="34" charset="0"/>
              </a:rPr>
              <a:t>Production-based Training</a:t>
            </a:r>
            <a:r>
              <a:rPr lang="en-ID" sz="2600" dirty="0" smtClean="0">
                <a:solidFill>
                  <a:schemeClr val="bg1"/>
                </a:solidFill>
                <a:latin typeface="Arial Rounded MT Bold" panose="020F0704030504030204" pitchFamily="34" charset="0"/>
                <a:cs typeface="Arial" panose="020B0604020202020204" pitchFamily="34" charset="0"/>
              </a:rPr>
              <a:t> (</a:t>
            </a:r>
            <a:r>
              <a:rPr lang="en-US" sz="2600" dirty="0" err="1" smtClean="0">
                <a:solidFill>
                  <a:schemeClr val="bg1"/>
                </a:solidFill>
                <a:latin typeface="Arial Rounded MT Bold" panose="020F0704030504030204" pitchFamily="34" charset="0"/>
                <a:cs typeface="Arial" panose="020B0604020202020204" pitchFamily="34" charset="0"/>
              </a:rPr>
              <a:t>Ganefri</a:t>
            </a:r>
            <a:r>
              <a:rPr lang="en-US" sz="2600" dirty="0" smtClean="0">
                <a:solidFill>
                  <a:schemeClr val="bg1"/>
                </a:solidFill>
                <a:latin typeface="Arial Rounded MT Bold" panose="020F0704030504030204" pitchFamily="34" charset="0"/>
                <a:cs typeface="Arial" panose="020B0604020202020204" pitchFamily="34" charset="0"/>
              </a:rPr>
              <a:t>, 2013; </a:t>
            </a:r>
            <a:r>
              <a:rPr lang="en-ID" sz="2600" dirty="0" smtClean="0">
                <a:solidFill>
                  <a:schemeClr val="bg1"/>
                </a:solidFill>
                <a:latin typeface="Arial Rounded MT Bold" panose="020F0704030504030204" pitchFamily="34" charset="0"/>
                <a:cs typeface="Arial" panose="020B0604020202020204" pitchFamily="34" charset="0"/>
              </a:rPr>
              <a:t>G. Y. Jenkins, Hospitality, 2005):</a:t>
            </a:r>
            <a:endParaRPr lang="en-US" sz="2600" dirty="0" smtClean="0">
              <a:solidFill>
                <a:schemeClr val="bg1"/>
              </a:solidFill>
              <a:latin typeface="Arial Rounded MT Bold" panose="020F0704030504030204" pitchFamily="34" charset="0"/>
              <a:cs typeface="Arial" panose="020B0604020202020204" pitchFamily="34" charset="0"/>
            </a:endParaRPr>
          </a:p>
          <a:p>
            <a:pPr>
              <a:lnSpc>
                <a:spcPct val="100000"/>
              </a:lnSpc>
              <a:spcBef>
                <a:spcPts val="600"/>
              </a:spcBef>
            </a:pPr>
            <a:r>
              <a:rPr lang="en-ID" sz="2600" dirty="0" smtClean="0">
                <a:solidFill>
                  <a:schemeClr val="bg1"/>
                </a:solidFill>
                <a:latin typeface="Arial Rounded MT Bold" panose="020F0704030504030204" pitchFamily="34" charset="0"/>
                <a:cs typeface="Arial" panose="020B0604020202020204" pitchFamily="34" charset="0"/>
              </a:rPr>
              <a:t>Merencanakan produk;</a:t>
            </a:r>
            <a:endParaRPr lang="en-US" sz="2600" dirty="0" smtClean="0">
              <a:solidFill>
                <a:schemeClr val="bg1"/>
              </a:solidFill>
              <a:latin typeface="Arial Rounded MT Bold" panose="020F0704030504030204" pitchFamily="34" charset="0"/>
              <a:cs typeface="Arial" panose="020B0604020202020204" pitchFamily="34" charset="0"/>
            </a:endParaRPr>
          </a:p>
          <a:p>
            <a:pPr>
              <a:lnSpc>
                <a:spcPct val="100000"/>
              </a:lnSpc>
              <a:spcBef>
                <a:spcPts val="600"/>
              </a:spcBef>
            </a:pPr>
            <a:r>
              <a:rPr lang="en-ID" sz="2600" dirty="0" smtClean="0">
                <a:solidFill>
                  <a:schemeClr val="bg1"/>
                </a:solidFill>
                <a:latin typeface="Arial Rounded MT Bold" panose="020F0704030504030204" pitchFamily="34" charset="0"/>
                <a:cs typeface="Arial" panose="020B0604020202020204" pitchFamily="34" charset="0"/>
              </a:rPr>
              <a:t>Melaksanakan proses produksi;</a:t>
            </a:r>
            <a:endParaRPr lang="en-US" sz="2600" dirty="0" smtClean="0">
              <a:solidFill>
                <a:schemeClr val="bg1"/>
              </a:solidFill>
              <a:latin typeface="Arial Rounded MT Bold" panose="020F0704030504030204" pitchFamily="34" charset="0"/>
              <a:cs typeface="Arial" panose="020B0604020202020204" pitchFamily="34" charset="0"/>
            </a:endParaRPr>
          </a:p>
          <a:p>
            <a:pPr>
              <a:lnSpc>
                <a:spcPct val="100000"/>
              </a:lnSpc>
              <a:spcBef>
                <a:spcPts val="600"/>
              </a:spcBef>
            </a:pPr>
            <a:r>
              <a:rPr lang="en-ID" sz="2600" dirty="0" smtClean="0">
                <a:solidFill>
                  <a:schemeClr val="bg1"/>
                </a:solidFill>
                <a:latin typeface="Arial Rounded MT Bold" panose="020F0704030504030204" pitchFamily="34" charset="0"/>
                <a:cs typeface="Arial" panose="020B0604020202020204" pitchFamily="34" charset="0"/>
              </a:rPr>
              <a:t>Mengevaluasi produk (melakukan kendali mutu), dan</a:t>
            </a:r>
            <a:endParaRPr lang="en-US" sz="2600" dirty="0" smtClean="0">
              <a:solidFill>
                <a:schemeClr val="bg1"/>
              </a:solidFill>
              <a:latin typeface="Arial Rounded MT Bold" panose="020F0704030504030204" pitchFamily="34" charset="0"/>
              <a:cs typeface="Arial" panose="020B0604020202020204" pitchFamily="34" charset="0"/>
            </a:endParaRPr>
          </a:p>
          <a:p>
            <a:pPr>
              <a:lnSpc>
                <a:spcPct val="100000"/>
              </a:lnSpc>
              <a:spcBef>
                <a:spcPts val="600"/>
              </a:spcBef>
            </a:pPr>
            <a:r>
              <a:rPr lang="en-ID" sz="2600" dirty="0" smtClean="0">
                <a:solidFill>
                  <a:schemeClr val="bg1"/>
                </a:solidFill>
                <a:latin typeface="Arial Rounded MT Bold" panose="020F0704030504030204" pitchFamily="34" charset="0"/>
                <a:cs typeface="Arial" panose="020B0604020202020204" pitchFamily="34" charset="0"/>
              </a:rPr>
              <a:t>Mengembangkan rencana pemasaran.</a:t>
            </a:r>
            <a:endParaRPr lang="en-US" sz="2600" dirty="0">
              <a:solidFill>
                <a:schemeClr val="bg1"/>
              </a:solidFill>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1099947853"/>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28842" y="6318000"/>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13" name="Content Placeholder 2"/>
          <p:cNvSpPr txBox="1">
            <a:spLocks/>
          </p:cNvSpPr>
          <p:nvPr/>
        </p:nvSpPr>
        <p:spPr>
          <a:xfrm>
            <a:off x="2156338" y="2259105"/>
            <a:ext cx="9220200" cy="35903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403225" indent="-403225">
              <a:spcBef>
                <a:spcPts val="0"/>
              </a:spcBef>
              <a:buFont typeface="+mj-lt"/>
              <a:buAutoNum type="arabicPeriod"/>
            </a:pPr>
            <a:r>
              <a:rPr lang="en-US" sz="2600" dirty="0" smtClean="0">
                <a:solidFill>
                  <a:schemeClr val="bg1"/>
                </a:solidFill>
                <a:latin typeface="Arial Rounded MT Bold" panose="020F0704030504030204" pitchFamily="34" charset="0"/>
                <a:cs typeface="Arial" panose="020B0604020202020204" pitchFamily="34" charset="0"/>
              </a:rPr>
              <a:t>Pembelajaran </a:t>
            </a:r>
            <a:r>
              <a:rPr lang="en-US" sz="2600" i="1" dirty="0" smtClean="0">
                <a:solidFill>
                  <a:schemeClr val="bg1"/>
                </a:solidFill>
                <a:latin typeface="Arial Rounded MT Bold" panose="020F0704030504030204" pitchFamily="34" charset="0"/>
                <a:cs typeface="Arial" panose="020B0604020202020204" pitchFamily="34" charset="0"/>
              </a:rPr>
              <a:t>teaching factory</a:t>
            </a:r>
            <a:r>
              <a:rPr lang="en-US" sz="2600" dirty="0" smtClean="0">
                <a:solidFill>
                  <a:schemeClr val="bg1"/>
                </a:solidFill>
                <a:latin typeface="Arial Rounded MT Bold" panose="020F0704030504030204" pitchFamily="34" charset="0"/>
                <a:cs typeface="Arial" panose="020B0604020202020204" pitchFamily="34" charset="0"/>
              </a:rPr>
              <a:t> dapat menggunakan </a:t>
            </a:r>
            <a:r>
              <a:rPr lang="en-US" sz="2600" b="1" dirty="0" smtClean="0">
                <a:solidFill>
                  <a:schemeClr val="bg1"/>
                </a:solidFill>
                <a:latin typeface="Arial Rounded MT Bold" panose="020F0704030504030204" pitchFamily="34" charset="0"/>
                <a:cs typeface="Arial" panose="020B0604020202020204" pitchFamily="34" charset="0"/>
              </a:rPr>
              <a:t>sintaksis PBET/PBT.</a:t>
            </a:r>
          </a:p>
          <a:p>
            <a:pPr marL="403225" indent="-403225">
              <a:spcBef>
                <a:spcPts val="1200"/>
              </a:spcBef>
              <a:buFont typeface="+mj-lt"/>
              <a:buAutoNum type="arabicPeriod" startAt="2"/>
            </a:pPr>
            <a:r>
              <a:rPr lang="en-US" sz="2600" b="1" dirty="0" smtClean="0">
                <a:solidFill>
                  <a:schemeClr val="bg1"/>
                </a:solidFill>
                <a:latin typeface="Arial Rounded MT Bold" panose="020F0704030504030204" pitchFamily="34" charset="0"/>
                <a:cs typeface="Arial" panose="020B0604020202020204" pitchFamily="34" charset="0"/>
              </a:rPr>
              <a:t>Sintaksis</a:t>
            </a:r>
            <a:r>
              <a:rPr lang="en-US" sz="2600" dirty="0" smtClean="0">
                <a:solidFill>
                  <a:schemeClr val="bg1"/>
                </a:solidFill>
                <a:latin typeface="Arial Rounded MT Bold" panose="020F0704030504030204" pitchFamily="34" charset="0"/>
                <a:cs typeface="Arial" panose="020B0604020202020204" pitchFamily="34" charset="0"/>
              </a:rPr>
              <a:t> </a:t>
            </a:r>
            <a:r>
              <a:rPr lang="en-US" sz="2600" i="1" dirty="0" smtClean="0">
                <a:solidFill>
                  <a:schemeClr val="bg1"/>
                </a:solidFill>
                <a:latin typeface="Arial Rounded MT Bold" panose="020F0704030504030204" pitchFamily="34" charset="0"/>
                <a:cs typeface="Arial" panose="020B0604020202020204" pitchFamily="34" charset="0"/>
              </a:rPr>
              <a:t>Teaching Factory</a:t>
            </a:r>
            <a:r>
              <a:rPr lang="en-US" sz="2600" dirty="0" smtClean="0">
                <a:solidFill>
                  <a:schemeClr val="bg1"/>
                </a:solidFill>
                <a:latin typeface="Arial Rounded MT Bold" panose="020F0704030504030204" pitchFamily="34" charset="0"/>
                <a:cs typeface="Arial" panose="020B0604020202020204" pitchFamily="34" charset="0"/>
              </a:rPr>
              <a:t> menurut Cal Poly-San Luis Obispo USA (</a:t>
            </a:r>
            <a:r>
              <a:rPr lang="en-US" sz="2600" dirty="0" err="1" smtClean="0">
                <a:solidFill>
                  <a:schemeClr val="bg1"/>
                </a:solidFill>
                <a:latin typeface="Arial Rounded MT Bold" panose="020F0704030504030204" pitchFamily="34" charset="0"/>
                <a:cs typeface="Arial" panose="020B0604020202020204" pitchFamily="34" charset="0"/>
              </a:rPr>
              <a:t>Sema</a:t>
            </a:r>
            <a:r>
              <a:rPr lang="en-US" sz="2600" dirty="0" smtClean="0">
                <a:solidFill>
                  <a:schemeClr val="bg1"/>
                </a:solidFill>
                <a:latin typeface="Arial Rounded MT Bold" panose="020F0704030504030204" pitchFamily="34" charset="0"/>
                <a:cs typeface="Arial" panose="020B0604020202020204" pitchFamily="34" charset="0"/>
              </a:rPr>
              <a:t> E. </a:t>
            </a:r>
            <a:r>
              <a:rPr lang="en-US" sz="2600" dirty="0" err="1" smtClean="0">
                <a:solidFill>
                  <a:schemeClr val="bg1"/>
                </a:solidFill>
                <a:latin typeface="Arial Rounded MT Bold" panose="020F0704030504030204" pitchFamily="34" charset="0"/>
                <a:cs typeface="Arial" panose="020B0604020202020204" pitchFamily="34" charset="0"/>
              </a:rPr>
              <a:t>Alptekin</a:t>
            </a:r>
            <a:r>
              <a:rPr lang="en-US" sz="2600" dirty="0" smtClean="0">
                <a:solidFill>
                  <a:schemeClr val="bg1"/>
                </a:solidFill>
                <a:latin typeface="Arial Rounded MT Bold" panose="020F0704030504030204" pitchFamily="34" charset="0"/>
                <a:cs typeface="Arial" panose="020B0604020202020204" pitchFamily="34" charset="0"/>
              </a:rPr>
              <a:t>: 2001):</a:t>
            </a:r>
          </a:p>
          <a:p>
            <a:pPr marL="914400" lvl="1" indent="-457200">
              <a:spcBef>
                <a:spcPts val="600"/>
              </a:spcBef>
              <a:buFont typeface="+mj-lt"/>
              <a:buAutoNum type="arabicParenR"/>
            </a:pPr>
            <a:r>
              <a:rPr lang="en-US" sz="2600" dirty="0" smtClean="0">
                <a:solidFill>
                  <a:schemeClr val="bg1"/>
                </a:solidFill>
                <a:latin typeface="Arial Rounded MT Bold" panose="020F0704030504030204" pitchFamily="34" charset="0"/>
                <a:cs typeface="Arial" panose="020B0604020202020204" pitchFamily="34" charset="0"/>
              </a:rPr>
              <a:t>Merancang produk;</a:t>
            </a:r>
          </a:p>
          <a:p>
            <a:pPr marL="914400" lvl="1" indent="-457200">
              <a:spcBef>
                <a:spcPts val="600"/>
              </a:spcBef>
              <a:buFont typeface="+mj-lt"/>
              <a:buAutoNum type="arabicParenR"/>
            </a:pPr>
            <a:r>
              <a:rPr lang="en-US" sz="2600" dirty="0" smtClean="0">
                <a:solidFill>
                  <a:schemeClr val="bg1"/>
                </a:solidFill>
                <a:latin typeface="Arial Rounded MT Bold" panose="020F0704030504030204" pitchFamily="34" charset="0"/>
                <a:cs typeface="Arial" panose="020B0604020202020204" pitchFamily="34" charset="0"/>
              </a:rPr>
              <a:t>Membuat </a:t>
            </a:r>
            <a:r>
              <a:rPr lang="en-US" sz="2600" dirty="0" err="1" smtClean="0">
                <a:solidFill>
                  <a:schemeClr val="bg1"/>
                </a:solidFill>
                <a:latin typeface="Arial Rounded MT Bold" panose="020F0704030504030204" pitchFamily="34" charset="0"/>
                <a:cs typeface="Arial" panose="020B0604020202020204" pitchFamily="34" charset="0"/>
              </a:rPr>
              <a:t>prototipe</a:t>
            </a:r>
            <a:r>
              <a:rPr lang="en-US" sz="2600" dirty="0" smtClean="0">
                <a:solidFill>
                  <a:schemeClr val="bg1"/>
                </a:solidFill>
                <a:latin typeface="Arial Rounded MT Bold" panose="020F0704030504030204" pitchFamily="34" charset="0"/>
                <a:cs typeface="Arial" panose="020B0604020202020204" pitchFamily="34" charset="0"/>
              </a:rPr>
              <a:t>;</a:t>
            </a:r>
          </a:p>
          <a:p>
            <a:pPr marL="914400" lvl="1" indent="-457200">
              <a:spcBef>
                <a:spcPts val="600"/>
              </a:spcBef>
              <a:buFont typeface="+mj-lt"/>
              <a:buAutoNum type="arabicParenR"/>
            </a:pPr>
            <a:r>
              <a:rPr lang="en-US" sz="2600" dirty="0" err="1" smtClean="0">
                <a:solidFill>
                  <a:schemeClr val="bg1"/>
                </a:solidFill>
                <a:latin typeface="Arial Rounded MT Bold" panose="020F0704030504030204" pitchFamily="34" charset="0"/>
                <a:cs typeface="Arial" panose="020B0604020202020204" pitchFamily="34" charset="0"/>
              </a:rPr>
              <a:t>Memvalidasi</a:t>
            </a:r>
            <a:r>
              <a:rPr lang="en-US" sz="2600" dirty="0" smtClean="0">
                <a:solidFill>
                  <a:schemeClr val="bg1"/>
                </a:solidFill>
                <a:latin typeface="Arial Rounded MT Bold" panose="020F0704030504030204" pitchFamily="34" charset="0"/>
                <a:cs typeface="Arial" panose="020B0604020202020204" pitchFamily="34" charset="0"/>
              </a:rPr>
              <a:t> dan memverifikasi </a:t>
            </a:r>
            <a:r>
              <a:rPr lang="en-US" sz="2600" dirty="0" err="1" smtClean="0">
                <a:solidFill>
                  <a:schemeClr val="bg1"/>
                </a:solidFill>
                <a:latin typeface="Arial Rounded MT Bold" panose="020F0704030504030204" pitchFamily="34" charset="0"/>
                <a:cs typeface="Arial" panose="020B0604020202020204" pitchFamily="34" charset="0"/>
              </a:rPr>
              <a:t>prototipe</a:t>
            </a:r>
            <a:r>
              <a:rPr lang="en-US" sz="2600" dirty="0" smtClean="0">
                <a:solidFill>
                  <a:schemeClr val="bg1"/>
                </a:solidFill>
                <a:latin typeface="Arial Rounded MT Bold" panose="020F0704030504030204" pitchFamily="34" charset="0"/>
                <a:cs typeface="Arial" panose="020B0604020202020204" pitchFamily="34" charset="0"/>
              </a:rPr>
              <a:t>;</a:t>
            </a:r>
          </a:p>
          <a:p>
            <a:pPr marL="914400" lvl="1" indent="-457200">
              <a:spcBef>
                <a:spcPts val="600"/>
              </a:spcBef>
              <a:buFont typeface="+mj-lt"/>
              <a:buAutoNum type="arabicParenR"/>
            </a:pPr>
            <a:r>
              <a:rPr lang="en-US" sz="2600" dirty="0" smtClean="0">
                <a:solidFill>
                  <a:schemeClr val="bg1"/>
                </a:solidFill>
                <a:latin typeface="Arial Rounded MT Bold" panose="020F0704030504030204" pitchFamily="34" charset="0"/>
                <a:cs typeface="Arial" panose="020B0604020202020204" pitchFamily="34" charset="0"/>
              </a:rPr>
              <a:t>Membuat produk </a:t>
            </a:r>
            <a:r>
              <a:rPr lang="en-US" sz="2600" dirty="0" err="1" smtClean="0">
                <a:solidFill>
                  <a:schemeClr val="bg1"/>
                </a:solidFill>
                <a:latin typeface="Arial Rounded MT Bold" panose="020F0704030504030204" pitchFamily="34" charset="0"/>
                <a:cs typeface="Arial" panose="020B0604020202020204" pitchFamily="34" charset="0"/>
              </a:rPr>
              <a:t>masal</a:t>
            </a:r>
            <a:r>
              <a:rPr lang="en-US" sz="2600" dirty="0" smtClean="0">
                <a:solidFill>
                  <a:schemeClr val="bg1"/>
                </a:solidFill>
                <a:latin typeface="Arial Rounded MT Bold" panose="020F0704030504030204" pitchFamily="34" charset="0"/>
                <a:cs typeface="Arial" panose="020B0604020202020204" pitchFamily="34" charset="0"/>
              </a:rPr>
              <a:t>.</a:t>
            </a:r>
            <a:endParaRPr lang="en-US" sz="2600" dirty="0">
              <a:solidFill>
                <a:schemeClr val="bg1"/>
              </a:solidFill>
              <a:latin typeface="Arial Rounded MT Bold" panose="020F0704030504030204" pitchFamily="34" charset="0"/>
              <a:cs typeface="Arial" panose="020B0604020202020204" pitchFamily="34" charset="0"/>
            </a:endParaRPr>
          </a:p>
        </p:txBody>
      </p:sp>
      <p:sp>
        <p:nvSpPr>
          <p:cNvPr id="15" name="Title 1"/>
          <p:cNvSpPr txBox="1">
            <a:spLocks/>
          </p:cNvSpPr>
          <p:nvPr/>
        </p:nvSpPr>
        <p:spPr>
          <a:xfrm>
            <a:off x="3792071" y="807288"/>
            <a:ext cx="7073479" cy="1045130"/>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3200" b="1" dirty="0" smtClean="0">
                <a:solidFill>
                  <a:schemeClr val="bg1"/>
                </a:solidFill>
                <a:latin typeface="Arial Rounded MT Bold" panose="020F0704030504030204" pitchFamily="34" charset="0"/>
                <a:cs typeface="Arial" panose="020B0604020202020204" pitchFamily="34" charset="0"/>
              </a:rPr>
              <a:t>DESKRIPSI:</a:t>
            </a:r>
            <a:br>
              <a:rPr lang="en-US" sz="3200" b="1" dirty="0" smtClean="0">
                <a:solidFill>
                  <a:schemeClr val="bg1"/>
                </a:solidFill>
                <a:latin typeface="Arial Rounded MT Bold" panose="020F0704030504030204" pitchFamily="34" charset="0"/>
                <a:cs typeface="Arial" panose="020B0604020202020204" pitchFamily="34" charset="0"/>
              </a:rPr>
            </a:br>
            <a:r>
              <a:rPr lang="en-US" sz="2800" cap="none" dirty="0">
                <a:solidFill>
                  <a:schemeClr val="bg1"/>
                </a:solidFill>
                <a:latin typeface="Arial Rounded MT Bold" panose="020F0704030504030204" pitchFamily="34" charset="0"/>
              </a:rPr>
              <a:t>Model Pembelajaran </a:t>
            </a:r>
            <a:r>
              <a:rPr lang="en-US" sz="2800" i="1" cap="none" dirty="0">
                <a:solidFill>
                  <a:schemeClr val="bg1"/>
                </a:solidFill>
                <a:latin typeface="Arial Rounded MT Bold" panose="020F0704030504030204" pitchFamily="34" charset="0"/>
              </a:rPr>
              <a:t>Teaching Factory</a:t>
            </a:r>
            <a:endParaRPr lang="en-US" sz="2800" dirty="0">
              <a:solidFill>
                <a:schemeClr val="bg1"/>
              </a:solidFill>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4180179211"/>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28842" y="6318000"/>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14" name="Rectangle 13"/>
          <p:cNvSpPr/>
          <p:nvPr/>
        </p:nvSpPr>
        <p:spPr>
          <a:xfrm>
            <a:off x="2546303" y="2353708"/>
            <a:ext cx="8587861" cy="3203954"/>
          </a:xfrm>
          <a:prstGeom prst="rect">
            <a:avLst/>
          </a:prstGeom>
        </p:spPr>
        <p:txBody>
          <a:bodyPr wrap="square">
            <a:spAutoFit/>
          </a:bodyPr>
          <a:lstStyle/>
          <a:p>
            <a:pPr marL="457200" indent="-457200">
              <a:lnSpc>
                <a:spcPct val="90000"/>
              </a:lnSpc>
              <a:spcBef>
                <a:spcPts val="300"/>
              </a:spcBef>
              <a:buFont typeface="+mj-lt"/>
              <a:buAutoNum type="arabicPeriod" startAt="3"/>
            </a:pPr>
            <a:r>
              <a:rPr lang="en-US" sz="2600" dirty="0">
                <a:solidFill>
                  <a:schemeClr val="bg1"/>
                </a:solidFill>
                <a:latin typeface="Arial Rounded MT Bold" panose="020F0704030504030204" pitchFamily="34" charset="0"/>
                <a:cs typeface="Arial" panose="020B0604020202020204" pitchFamily="34" charset="0"/>
              </a:rPr>
              <a:t>Sintaksis </a:t>
            </a:r>
            <a:r>
              <a:rPr lang="en-US" sz="2600" i="1" dirty="0">
                <a:solidFill>
                  <a:schemeClr val="bg1"/>
                </a:solidFill>
                <a:latin typeface="Arial Rounded MT Bold" panose="020F0704030504030204" pitchFamily="34" charset="0"/>
                <a:cs typeface="Arial" panose="020B0604020202020204" pitchFamily="34" charset="0"/>
              </a:rPr>
              <a:t>Teaching Factory</a:t>
            </a:r>
            <a:r>
              <a:rPr lang="en-US" sz="2600" dirty="0" smtClean="0">
                <a:solidFill>
                  <a:schemeClr val="bg1"/>
                </a:solidFill>
                <a:latin typeface="Arial Rounded MT Bold" panose="020F0704030504030204" pitchFamily="34" charset="0"/>
                <a:cs typeface="Arial" panose="020B0604020202020204" pitchFamily="34" charset="0"/>
              </a:rPr>
              <a:t>, </a:t>
            </a:r>
            <a:r>
              <a:rPr lang="en-US" sz="2600" dirty="0">
                <a:solidFill>
                  <a:schemeClr val="bg1"/>
                </a:solidFill>
                <a:latin typeface="Arial Rounded MT Bold" panose="020F0704030504030204" pitchFamily="34" charset="0"/>
                <a:cs typeface="Arial" panose="020B0604020202020204" pitchFamily="34" charset="0"/>
              </a:rPr>
              <a:t>Dadang Hidayat (2011</a:t>
            </a:r>
            <a:r>
              <a:rPr lang="en-US" sz="2600" dirty="0" smtClean="0">
                <a:solidFill>
                  <a:schemeClr val="bg1"/>
                </a:solidFill>
                <a:latin typeface="Arial Rounded MT Bold" panose="020F0704030504030204" pitchFamily="34" charset="0"/>
                <a:cs typeface="Arial" panose="020B0604020202020204" pitchFamily="34" charset="0"/>
              </a:rPr>
              <a:t>):</a:t>
            </a:r>
            <a:endParaRPr lang="en-US" sz="2600" dirty="0">
              <a:solidFill>
                <a:schemeClr val="bg1"/>
              </a:solidFill>
              <a:latin typeface="Arial Rounded MT Bold" panose="020F0704030504030204" pitchFamily="34" charset="0"/>
              <a:cs typeface="Arial" panose="020B0604020202020204" pitchFamily="34" charset="0"/>
            </a:endParaRPr>
          </a:p>
          <a:p>
            <a:pPr marL="971550" lvl="1" indent="-514350">
              <a:lnSpc>
                <a:spcPct val="90000"/>
              </a:lnSpc>
              <a:spcBef>
                <a:spcPts val="300"/>
              </a:spcBef>
              <a:buFont typeface="+mj-lt"/>
              <a:buAutoNum type="arabicParenR"/>
            </a:pPr>
            <a:r>
              <a:rPr lang="en-US" sz="2600" dirty="0">
                <a:solidFill>
                  <a:schemeClr val="bg1"/>
                </a:solidFill>
                <a:latin typeface="Arial Rounded MT Bold" panose="020F0704030504030204" pitchFamily="34" charset="0"/>
                <a:cs typeface="Arial" panose="020B0604020202020204" pitchFamily="34" charset="0"/>
              </a:rPr>
              <a:t>Menerima </a:t>
            </a:r>
            <a:r>
              <a:rPr lang="en-US" sz="2600" dirty="0" smtClean="0">
                <a:solidFill>
                  <a:schemeClr val="bg1"/>
                </a:solidFill>
                <a:latin typeface="Arial Rounded MT Bold" panose="020F0704030504030204" pitchFamily="34" charset="0"/>
                <a:cs typeface="Arial" panose="020B0604020202020204" pitchFamily="34" charset="0"/>
              </a:rPr>
              <a:t>order;</a:t>
            </a:r>
            <a:endParaRPr lang="en-US" sz="2600" dirty="0">
              <a:solidFill>
                <a:schemeClr val="bg1"/>
              </a:solidFill>
              <a:latin typeface="Arial Rounded MT Bold" panose="020F0704030504030204" pitchFamily="34" charset="0"/>
              <a:cs typeface="Arial" panose="020B0604020202020204" pitchFamily="34" charset="0"/>
            </a:endParaRPr>
          </a:p>
          <a:p>
            <a:pPr marL="971550" lvl="1" indent="-514350">
              <a:lnSpc>
                <a:spcPct val="90000"/>
              </a:lnSpc>
              <a:spcBef>
                <a:spcPts val="300"/>
              </a:spcBef>
              <a:buFont typeface="+mj-lt"/>
              <a:buAutoNum type="arabicParenR"/>
            </a:pPr>
            <a:r>
              <a:rPr lang="en-US" sz="2600" dirty="0">
                <a:solidFill>
                  <a:schemeClr val="bg1"/>
                </a:solidFill>
                <a:latin typeface="Arial Rounded MT Bold" panose="020F0704030504030204" pitchFamily="34" charset="0"/>
                <a:cs typeface="Arial" panose="020B0604020202020204" pitchFamily="34" charset="0"/>
              </a:rPr>
              <a:t>Menganalisis </a:t>
            </a:r>
            <a:r>
              <a:rPr lang="en-US" sz="2600" dirty="0" smtClean="0">
                <a:solidFill>
                  <a:schemeClr val="bg1"/>
                </a:solidFill>
                <a:latin typeface="Arial Rounded MT Bold" panose="020F0704030504030204" pitchFamily="34" charset="0"/>
                <a:cs typeface="Arial" panose="020B0604020202020204" pitchFamily="34" charset="0"/>
              </a:rPr>
              <a:t>order;</a:t>
            </a:r>
            <a:endParaRPr lang="en-US" sz="2600" dirty="0">
              <a:solidFill>
                <a:schemeClr val="bg1"/>
              </a:solidFill>
              <a:latin typeface="Arial Rounded MT Bold" panose="020F0704030504030204" pitchFamily="34" charset="0"/>
              <a:cs typeface="Arial" panose="020B0604020202020204" pitchFamily="34" charset="0"/>
            </a:endParaRPr>
          </a:p>
          <a:p>
            <a:pPr marL="971550" lvl="1" indent="-514350">
              <a:lnSpc>
                <a:spcPct val="90000"/>
              </a:lnSpc>
              <a:spcBef>
                <a:spcPts val="300"/>
              </a:spcBef>
              <a:buFont typeface="+mj-lt"/>
              <a:buAutoNum type="arabicParenR"/>
            </a:pPr>
            <a:r>
              <a:rPr lang="en-US" sz="2600" dirty="0">
                <a:solidFill>
                  <a:schemeClr val="bg1"/>
                </a:solidFill>
                <a:latin typeface="Arial Rounded MT Bold" panose="020F0704030504030204" pitchFamily="34" charset="0"/>
                <a:cs typeface="Arial" panose="020B0604020202020204" pitchFamily="34" charset="0"/>
              </a:rPr>
              <a:t>Menyatakan </a:t>
            </a:r>
            <a:r>
              <a:rPr lang="en-US" sz="2600" dirty="0" smtClean="0">
                <a:solidFill>
                  <a:schemeClr val="bg1"/>
                </a:solidFill>
                <a:latin typeface="Arial Rounded MT Bold" panose="020F0704030504030204" pitchFamily="34" charset="0"/>
                <a:cs typeface="Arial" panose="020B0604020202020204" pitchFamily="34" charset="0"/>
              </a:rPr>
              <a:t>kesiapan mengerjakan order;</a:t>
            </a:r>
            <a:endParaRPr lang="en-US" sz="2600" dirty="0">
              <a:solidFill>
                <a:schemeClr val="bg1"/>
              </a:solidFill>
              <a:latin typeface="Arial Rounded MT Bold" panose="020F0704030504030204" pitchFamily="34" charset="0"/>
              <a:cs typeface="Arial" panose="020B0604020202020204" pitchFamily="34" charset="0"/>
            </a:endParaRPr>
          </a:p>
          <a:p>
            <a:pPr marL="971550" lvl="1" indent="-514350">
              <a:lnSpc>
                <a:spcPct val="90000"/>
              </a:lnSpc>
              <a:spcBef>
                <a:spcPts val="300"/>
              </a:spcBef>
              <a:buFont typeface="+mj-lt"/>
              <a:buAutoNum type="arabicParenR"/>
            </a:pPr>
            <a:r>
              <a:rPr lang="en-US" sz="2600" dirty="0">
                <a:solidFill>
                  <a:schemeClr val="bg1"/>
                </a:solidFill>
                <a:latin typeface="Arial Rounded MT Bold" panose="020F0704030504030204" pitchFamily="34" charset="0"/>
                <a:cs typeface="Arial" panose="020B0604020202020204" pitchFamily="34" charset="0"/>
              </a:rPr>
              <a:t>Mengerjakan </a:t>
            </a:r>
            <a:r>
              <a:rPr lang="en-US" sz="2600" dirty="0" smtClean="0">
                <a:solidFill>
                  <a:schemeClr val="bg1"/>
                </a:solidFill>
                <a:latin typeface="Arial Rounded MT Bold" panose="020F0704030504030204" pitchFamily="34" charset="0"/>
                <a:cs typeface="Arial" panose="020B0604020202020204" pitchFamily="34" charset="0"/>
              </a:rPr>
              <a:t>order;</a:t>
            </a:r>
            <a:endParaRPr lang="en-US" sz="2600" dirty="0">
              <a:solidFill>
                <a:schemeClr val="bg1"/>
              </a:solidFill>
              <a:latin typeface="Arial Rounded MT Bold" panose="020F0704030504030204" pitchFamily="34" charset="0"/>
              <a:cs typeface="Arial" panose="020B0604020202020204" pitchFamily="34" charset="0"/>
            </a:endParaRPr>
          </a:p>
          <a:p>
            <a:pPr marL="971550" lvl="1" indent="-514350">
              <a:lnSpc>
                <a:spcPct val="90000"/>
              </a:lnSpc>
              <a:spcBef>
                <a:spcPts val="300"/>
              </a:spcBef>
              <a:buFont typeface="+mj-lt"/>
              <a:buAutoNum type="arabicParenR"/>
            </a:pPr>
            <a:r>
              <a:rPr lang="en-US" sz="2600" dirty="0">
                <a:solidFill>
                  <a:schemeClr val="bg1"/>
                </a:solidFill>
                <a:latin typeface="Arial Rounded MT Bold" panose="020F0704030504030204" pitchFamily="34" charset="0"/>
                <a:cs typeface="Arial" panose="020B0604020202020204" pitchFamily="34" charset="0"/>
              </a:rPr>
              <a:t>Mengevaluasi </a:t>
            </a:r>
            <a:r>
              <a:rPr lang="en-US" sz="2600" dirty="0" smtClean="0">
                <a:solidFill>
                  <a:schemeClr val="bg1"/>
                </a:solidFill>
                <a:latin typeface="Arial Rounded MT Bold" panose="020F0704030504030204" pitchFamily="34" charset="0"/>
                <a:cs typeface="Arial" panose="020B0604020202020204" pitchFamily="34" charset="0"/>
              </a:rPr>
              <a:t>produk;</a:t>
            </a:r>
            <a:endParaRPr lang="en-US" sz="2600" dirty="0">
              <a:solidFill>
                <a:schemeClr val="bg1"/>
              </a:solidFill>
              <a:latin typeface="Arial Rounded MT Bold" panose="020F0704030504030204" pitchFamily="34" charset="0"/>
              <a:cs typeface="Arial" panose="020B0604020202020204" pitchFamily="34" charset="0"/>
            </a:endParaRPr>
          </a:p>
          <a:p>
            <a:pPr marL="971550" lvl="1" indent="-514350">
              <a:lnSpc>
                <a:spcPct val="90000"/>
              </a:lnSpc>
              <a:spcBef>
                <a:spcPts val="300"/>
              </a:spcBef>
              <a:buFont typeface="+mj-lt"/>
              <a:buAutoNum type="arabicParenR"/>
            </a:pPr>
            <a:r>
              <a:rPr lang="en-US" sz="2600" dirty="0">
                <a:solidFill>
                  <a:schemeClr val="bg1"/>
                </a:solidFill>
                <a:latin typeface="Arial Rounded MT Bold" panose="020F0704030504030204" pitchFamily="34" charset="0"/>
                <a:cs typeface="Arial" panose="020B0604020202020204" pitchFamily="34" charset="0"/>
              </a:rPr>
              <a:t>Menyerahkan </a:t>
            </a:r>
            <a:r>
              <a:rPr lang="en-US" sz="2600" dirty="0" smtClean="0">
                <a:solidFill>
                  <a:schemeClr val="bg1"/>
                </a:solidFill>
                <a:latin typeface="Arial Rounded MT Bold" panose="020F0704030504030204" pitchFamily="34" charset="0"/>
                <a:cs typeface="Arial" panose="020B0604020202020204" pitchFamily="34" charset="0"/>
              </a:rPr>
              <a:t>order.</a:t>
            </a:r>
            <a:endParaRPr lang="en-US" sz="2600" dirty="0">
              <a:solidFill>
                <a:schemeClr val="bg1"/>
              </a:solidFill>
              <a:latin typeface="Arial Rounded MT Bold" panose="020F0704030504030204" pitchFamily="34" charset="0"/>
              <a:cs typeface="Arial" panose="020B0604020202020204" pitchFamily="34" charset="0"/>
            </a:endParaRPr>
          </a:p>
        </p:txBody>
      </p:sp>
      <p:sp>
        <p:nvSpPr>
          <p:cNvPr id="12" name="Title 1"/>
          <p:cNvSpPr txBox="1">
            <a:spLocks/>
          </p:cNvSpPr>
          <p:nvPr/>
        </p:nvSpPr>
        <p:spPr>
          <a:xfrm>
            <a:off x="3792071" y="807288"/>
            <a:ext cx="7073479" cy="1045130"/>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3200" b="1" dirty="0" smtClean="0">
                <a:solidFill>
                  <a:schemeClr val="bg1"/>
                </a:solidFill>
                <a:latin typeface="Arial Rounded MT Bold" panose="020F0704030504030204" pitchFamily="34" charset="0"/>
                <a:cs typeface="Arial" panose="020B0604020202020204" pitchFamily="34" charset="0"/>
              </a:rPr>
              <a:t>DESKRIPSI:</a:t>
            </a:r>
            <a:br>
              <a:rPr lang="en-US" sz="3200" b="1" dirty="0" smtClean="0">
                <a:solidFill>
                  <a:schemeClr val="bg1"/>
                </a:solidFill>
                <a:latin typeface="Arial Rounded MT Bold" panose="020F0704030504030204" pitchFamily="34" charset="0"/>
                <a:cs typeface="Arial" panose="020B0604020202020204" pitchFamily="34" charset="0"/>
              </a:rPr>
            </a:br>
            <a:r>
              <a:rPr lang="en-US" sz="2800" cap="none" dirty="0">
                <a:solidFill>
                  <a:schemeClr val="bg1"/>
                </a:solidFill>
                <a:latin typeface="Arial Rounded MT Bold" panose="020F0704030504030204" pitchFamily="34" charset="0"/>
              </a:rPr>
              <a:t>Model Pembelajaran </a:t>
            </a:r>
            <a:r>
              <a:rPr lang="en-US" sz="2800" i="1" cap="none" dirty="0">
                <a:solidFill>
                  <a:schemeClr val="bg1"/>
                </a:solidFill>
                <a:latin typeface="Arial Rounded MT Bold" panose="020F0704030504030204" pitchFamily="34" charset="0"/>
              </a:rPr>
              <a:t>Teaching Factory</a:t>
            </a:r>
            <a:endParaRPr lang="en-US" sz="2800" dirty="0">
              <a:solidFill>
                <a:schemeClr val="bg1"/>
              </a:solidFill>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2671518745"/>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28842" y="6318000"/>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7" name="Title 1"/>
          <p:cNvSpPr>
            <a:spLocks noGrp="1"/>
          </p:cNvSpPr>
          <p:nvPr>
            <p:ph type="title"/>
          </p:nvPr>
        </p:nvSpPr>
        <p:spPr>
          <a:xfrm>
            <a:off x="2213811" y="617991"/>
            <a:ext cx="9292389" cy="775669"/>
          </a:xfrm>
        </p:spPr>
        <p:txBody>
          <a:bodyPr>
            <a:noAutofit/>
          </a:bodyPr>
          <a:lstStyle/>
          <a:p>
            <a:pPr>
              <a:lnSpc>
                <a:spcPct val="100000"/>
              </a:lnSpc>
            </a:pPr>
            <a:r>
              <a:rPr lang="en-US" sz="2800" b="1" cap="none" dirty="0" smtClean="0">
                <a:solidFill>
                  <a:schemeClr val="bg1"/>
                </a:solidFill>
                <a:latin typeface="Arial Rounded MT Bold" panose="020F0704030504030204" pitchFamily="34" charset="0"/>
                <a:cs typeface="Arial" panose="020B0604020202020204" pitchFamily="34" charset="0"/>
              </a:rPr>
              <a:t>RAMBU-RAMBU</a:t>
            </a:r>
            <a:br>
              <a:rPr lang="en-US" sz="2800" b="1" cap="none" dirty="0" smtClean="0">
                <a:solidFill>
                  <a:schemeClr val="bg1"/>
                </a:solidFill>
                <a:latin typeface="Arial Rounded MT Bold" panose="020F0704030504030204" pitchFamily="34" charset="0"/>
                <a:cs typeface="Arial" panose="020B0604020202020204" pitchFamily="34" charset="0"/>
              </a:rPr>
            </a:br>
            <a:r>
              <a:rPr lang="en-US" sz="2800" b="1" cap="none" dirty="0" smtClean="0">
                <a:solidFill>
                  <a:schemeClr val="bg1"/>
                </a:solidFill>
                <a:latin typeface="Arial Rounded MT Bold" panose="020F0704030504030204" pitchFamily="34" charset="0"/>
                <a:cs typeface="Arial" panose="020B0604020202020204" pitchFamily="34" charset="0"/>
              </a:rPr>
              <a:t>Analisis Pemilihan Model Pembelajaran</a:t>
            </a:r>
            <a:endParaRPr lang="en-US" sz="2800" dirty="0">
              <a:solidFill>
                <a:schemeClr val="bg1"/>
              </a:solidFill>
              <a:latin typeface="Arial Rounded MT Bold" panose="020F0704030504030204" pitchFamily="34" charset="0"/>
              <a:cs typeface="Arial" panose="020B0604020202020204" pitchFamily="34" charset="0"/>
            </a:endParaRPr>
          </a:p>
        </p:txBody>
      </p:sp>
      <p:sp>
        <p:nvSpPr>
          <p:cNvPr id="11" name="Content Placeholder 2"/>
          <p:cNvSpPr txBox="1">
            <a:spLocks/>
          </p:cNvSpPr>
          <p:nvPr/>
        </p:nvSpPr>
        <p:spPr>
          <a:xfrm>
            <a:off x="1396999" y="1615661"/>
            <a:ext cx="10109201" cy="4778539"/>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342900" lvl="1" indent="-342900">
              <a:lnSpc>
                <a:spcPct val="100000"/>
              </a:lnSpc>
              <a:spcBef>
                <a:spcPts val="900"/>
              </a:spcBef>
              <a:buFont typeface="+mj-lt"/>
              <a:buAutoNum type="arabicPeriod"/>
            </a:pPr>
            <a:r>
              <a:rPr lang="en-US" sz="2400" dirty="0" smtClean="0">
                <a:solidFill>
                  <a:schemeClr val="bg1"/>
                </a:solidFill>
                <a:latin typeface="Arial Rounded MT Bold" panose="020F0704030504030204" pitchFamily="34" charset="0"/>
                <a:cs typeface="Arial" panose="020B0604020202020204" pitchFamily="34" charset="0"/>
              </a:rPr>
              <a:t>Menganalisis rumusan pernyataan setiap KD;</a:t>
            </a:r>
          </a:p>
          <a:p>
            <a:pPr marL="342900" lvl="1" indent="-342900">
              <a:lnSpc>
                <a:spcPct val="100000"/>
              </a:lnSpc>
              <a:spcBef>
                <a:spcPts val="900"/>
              </a:spcBef>
              <a:buFont typeface="+mj-lt"/>
              <a:buAutoNum type="arabicPeriod"/>
            </a:pPr>
            <a:r>
              <a:rPr lang="en-US" sz="2400" dirty="0" smtClean="0">
                <a:solidFill>
                  <a:schemeClr val="bg1"/>
                </a:solidFill>
                <a:latin typeface="Arial Rounded MT Bold" panose="020F0704030504030204" pitchFamily="34" charset="0"/>
                <a:cs typeface="Arial" panose="020B0604020202020204" pitchFamily="34" charset="0"/>
              </a:rPr>
              <a:t>Membaca tujuan dari setiap model belajar termasuk internalisasi nilai karakter;</a:t>
            </a:r>
          </a:p>
          <a:p>
            <a:pPr marL="342900" lvl="1" indent="-342900">
              <a:lnSpc>
                <a:spcPct val="100000"/>
              </a:lnSpc>
              <a:spcBef>
                <a:spcPts val="900"/>
              </a:spcBef>
              <a:buFont typeface="+mj-lt"/>
              <a:buAutoNum type="arabicPeriod"/>
            </a:pPr>
            <a:r>
              <a:rPr lang="en-US" sz="2400" dirty="0" smtClean="0">
                <a:solidFill>
                  <a:schemeClr val="bg1"/>
                </a:solidFill>
                <a:latin typeface="Arial Rounded MT Bold" panose="020F0704030504030204" pitchFamily="34" charset="0"/>
                <a:cs typeface="Arial" panose="020B0604020202020204" pitchFamily="34" charset="0"/>
              </a:rPr>
              <a:t>Menentukan apakah rumusan KD cenderung pada pembentukan konsep/prinsip atau pada pembentukan hasil karya;</a:t>
            </a:r>
          </a:p>
          <a:p>
            <a:pPr marL="342900" lvl="1" indent="-342900">
              <a:lnSpc>
                <a:spcPct val="100000"/>
              </a:lnSpc>
              <a:spcBef>
                <a:spcPts val="900"/>
              </a:spcBef>
              <a:buFont typeface="+mj-lt"/>
              <a:buAutoNum type="arabicPeriod"/>
            </a:pPr>
            <a:r>
              <a:rPr lang="en-US" sz="2400" dirty="0" smtClean="0">
                <a:solidFill>
                  <a:schemeClr val="bg1"/>
                </a:solidFill>
                <a:latin typeface="Arial Rounded MT Bold" panose="020F0704030504030204" pitchFamily="34" charset="0"/>
                <a:cs typeface="Arial" panose="020B0604020202020204" pitchFamily="34" charset="0"/>
              </a:rPr>
              <a:t>KD KI-3, KD KI-4 pada kelompok Mapel Dasar Bidang Keahlian (C1) dan kelompok Mapel Dasar Keahlian (C2) yang cenderung pada penguasaan konsep/prinsip untuk membentuk kemampuan eksplanasi, sangat tepat menggunakan model pembelajaran </a:t>
            </a:r>
            <a:r>
              <a:rPr lang="en-US" sz="2400" i="1" dirty="0" smtClean="0">
                <a:solidFill>
                  <a:schemeClr val="bg1"/>
                </a:solidFill>
                <a:latin typeface="Arial Rounded MT Bold" panose="020F0704030504030204" pitchFamily="34" charset="0"/>
                <a:cs typeface="Arial" panose="020B0604020202020204" pitchFamily="34" charset="0"/>
              </a:rPr>
              <a:t>Inquiry/Discovery learning</a:t>
            </a:r>
            <a:r>
              <a:rPr lang="en-US" sz="2400" dirty="0" smtClean="0">
                <a:solidFill>
                  <a:schemeClr val="bg1"/>
                </a:solidFill>
                <a:latin typeface="Arial Rounded MT Bold" panose="020F0704030504030204" pitchFamily="34" charset="0"/>
                <a:cs typeface="Arial" panose="020B0604020202020204" pitchFamily="34" charset="0"/>
              </a:rPr>
              <a:t> sebagai </a:t>
            </a:r>
            <a:r>
              <a:rPr lang="en-US" sz="2400" dirty="0" err="1" smtClean="0">
                <a:solidFill>
                  <a:schemeClr val="bg1"/>
                </a:solidFill>
                <a:latin typeface="Arial Rounded MT Bold" panose="020F0704030504030204" pitchFamily="34" charset="0"/>
                <a:cs typeface="Arial" panose="020B0604020202020204" pitchFamily="34" charset="0"/>
              </a:rPr>
              <a:t>fondasi</a:t>
            </a:r>
            <a:r>
              <a:rPr lang="en-US" sz="2400" dirty="0" smtClean="0">
                <a:solidFill>
                  <a:schemeClr val="bg1"/>
                </a:solidFill>
                <a:latin typeface="Arial Rounded MT Bold" panose="020F0704030504030204" pitchFamily="34" charset="0"/>
                <a:cs typeface="Arial" panose="020B0604020202020204" pitchFamily="34" charset="0"/>
              </a:rPr>
              <a:t> Mapel kelompok Kompetensi Keahlian (C3);</a:t>
            </a:r>
          </a:p>
          <a:p>
            <a:pPr marL="342900" lvl="1" indent="-342900">
              <a:lnSpc>
                <a:spcPct val="100000"/>
              </a:lnSpc>
              <a:spcBef>
                <a:spcPts val="900"/>
              </a:spcBef>
              <a:buFont typeface="+mj-lt"/>
              <a:buAutoNum type="arabicPeriod"/>
            </a:pPr>
            <a:r>
              <a:rPr lang="en-US" sz="2400" dirty="0" smtClean="0">
                <a:solidFill>
                  <a:schemeClr val="bg1"/>
                </a:solidFill>
                <a:latin typeface="Arial Rounded MT Bold" panose="020F0704030504030204" pitchFamily="34" charset="0"/>
                <a:cs typeface="Arial" panose="020B0604020202020204" pitchFamily="34" charset="0"/>
              </a:rPr>
              <a:t>KD KI-3</a:t>
            </a:r>
            <a:r>
              <a:rPr lang="en-US" sz="2400" dirty="0">
                <a:solidFill>
                  <a:schemeClr val="bg1"/>
                </a:solidFill>
                <a:latin typeface="Arial Rounded MT Bold" panose="020F0704030504030204" pitchFamily="34" charset="0"/>
                <a:cs typeface="Arial" panose="020B0604020202020204" pitchFamily="34" charset="0"/>
              </a:rPr>
              <a:t>,</a:t>
            </a:r>
            <a:r>
              <a:rPr lang="en-US" sz="2400" dirty="0" smtClean="0">
                <a:solidFill>
                  <a:schemeClr val="bg1"/>
                </a:solidFill>
                <a:latin typeface="Arial Rounded MT Bold" panose="020F0704030504030204" pitchFamily="34" charset="0"/>
                <a:cs typeface="Arial" panose="020B0604020202020204" pitchFamily="34" charset="0"/>
              </a:rPr>
              <a:t> KD KI-4 pada kelompok Mapel Kompetensi Keahlian (C3) yang cenderung membentuk kemampuan solusi-solusi teknologi dan rekayasa atau hasil karya, dapat menggunakan model belajar </a:t>
            </a:r>
            <a:r>
              <a:rPr lang="en-US" sz="2400" i="1" dirty="0" smtClean="0">
                <a:solidFill>
                  <a:schemeClr val="bg1"/>
                </a:solidFill>
                <a:latin typeface="Arial Rounded MT Bold" panose="020F0704030504030204" pitchFamily="34" charset="0"/>
                <a:cs typeface="Arial" panose="020B0604020202020204" pitchFamily="34" charset="0"/>
              </a:rPr>
              <a:t>Problem-based Learning</a:t>
            </a:r>
            <a:r>
              <a:rPr lang="en-US" sz="2400" dirty="0" smtClean="0">
                <a:solidFill>
                  <a:schemeClr val="bg1"/>
                </a:solidFill>
                <a:latin typeface="Arial Rounded MT Bold" panose="020F0704030504030204" pitchFamily="34" charset="0"/>
                <a:cs typeface="Arial" panose="020B0604020202020204" pitchFamily="34" charset="0"/>
              </a:rPr>
              <a:t>, </a:t>
            </a:r>
            <a:r>
              <a:rPr lang="en-US" sz="2400" i="1" dirty="0" smtClean="0">
                <a:solidFill>
                  <a:schemeClr val="bg1"/>
                </a:solidFill>
                <a:latin typeface="Arial Rounded MT Bold" panose="020F0704030504030204" pitchFamily="34" charset="0"/>
                <a:cs typeface="Arial" panose="020B0604020202020204" pitchFamily="34" charset="0"/>
              </a:rPr>
              <a:t>Production-based Training</a:t>
            </a:r>
            <a:r>
              <a:rPr lang="en-US" sz="2400" dirty="0" smtClean="0">
                <a:solidFill>
                  <a:schemeClr val="bg1"/>
                </a:solidFill>
                <a:latin typeface="Arial Rounded MT Bold" panose="020F0704030504030204" pitchFamily="34" charset="0"/>
                <a:cs typeface="Arial" panose="020B0604020202020204" pitchFamily="34" charset="0"/>
              </a:rPr>
              <a:t>, </a:t>
            </a:r>
            <a:r>
              <a:rPr lang="en-US" sz="2400" i="1" dirty="0" smtClean="0">
                <a:solidFill>
                  <a:schemeClr val="bg1"/>
                </a:solidFill>
                <a:latin typeface="Arial Rounded MT Bold" panose="020F0704030504030204" pitchFamily="34" charset="0"/>
                <a:cs typeface="Arial" panose="020B0604020202020204" pitchFamily="34" charset="0"/>
              </a:rPr>
              <a:t>Project-based Learning</a:t>
            </a:r>
            <a:r>
              <a:rPr lang="en-US" sz="2400" dirty="0" smtClean="0">
                <a:solidFill>
                  <a:schemeClr val="bg1"/>
                </a:solidFill>
                <a:latin typeface="Arial Rounded MT Bold" panose="020F0704030504030204" pitchFamily="34" charset="0"/>
                <a:cs typeface="Arial" panose="020B0604020202020204" pitchFamily="34" charset="0"/>
              </a:rPr>
              <a:t> dan </a:t>
            </a:r>
            <a:r>
              <a:rPr lang="en-US" sz="2400" i="1" dirty="0" smtClean="0">
                <a:solidFill>
                  <a:schemeClr val="bg1"/>
                </a:solidFill>
                <a:latin typeface="Arial Rounded MT Bold" panose="020F0704030504030204" pitchFamily="34" charset="0"/>
                <a:cs typeface="Arial" panose="020B0604020202020204" pitchFamily="34" charset="0"/>
              </a:rPr>
              <a:t>Teaching Factory.</a:t>
            </a:r>
            <a:endParaRPr lang="id-ID" sz="2400" dirty="0">
              <a:solidFill>
                <a:schemeClr val="bg1"/>
              </a:solidFill>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1588474233"/>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28842" y="6318000"/>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12" name="Title 1"/>
          <p:cNvSpPr>
            <a:spLocks noGrp="1"/>
          </p:cNvSpPr>
          <p:nvPr>
            <p:ph type="title"/>
          </p:nvPr>
        </p:nvSpPr>
        <p:spPr>
          <a:xfrm>
            <a:off x="2451100" y="404097"/>
            <a:ext cx="8610600" cy="920045"/>
          </a:xfrm>
        </p:spPr>
        <p:txBody>
          <a:bodyPr>
            <a:normAutofit fontScale="90000"/>
          </a:bodyPr>
          <a:lstStyle/>
          <a:p>
            <a:r>
              <a:rPr lang="id-ID" sz="3600" b="1" cap="none" dirty="0" smtClean="0">
                <a:solidFill>
                  <a:schemeClr val="bg1"/>
                </a:solidFill>
                <a:latin typeface="Arial Rounded MT Bold" panose="020F0704030504030204" pitchFamily="34" charset="0"/>
                <a:cs typeface="Arial" panose="020B0604020202020204" pitchFamily="34" charset="0"/>
              </a:rPr>
              <a:t>C</a:t>
            </a:r>
            <a:r>
              <a:rPr lang="en-US" sz="3600" b="1" cap="none" dirty="0" smtClean="0">
                <a:solidFill>
                  <a:schemeClr val="bg1"/>
                </a:solidFill>
                <a:latin typeface="Arial Rounded MT Bold" panose="020F0704030504030204" pitchFamily="34" charset="0"/>
                <a:cs typeface="Arial" panose="020B0604020202020204" pitchFamily="34" charset="0"/>
              </a:rPr>
              <a:t>ONTOH</a:t>
            </a:r>
            <a:r>
              <a:rPr lang="id-ID" sz="3600" b="1" cap="none" dirty="0" smtClean="0">
                <a:solidFill>
                  <a:schemeClr val="bg1"/>
                </a:solidFill>
                <a:latin typeface="Arial Rounded MT Bold" panose="020F0704030504030204" pitchFamily="34" charset="0"/>
                <a:cs typeface="Arial" panose="020B0604020202020204" pitchFamily="34" charset="0"/>
              </a:rPr>
              <a:t> </a:t>
            </a:r>
            <a:r>
              <a:rPr lang="en-US" sz="3200" b="1" cap="none" dirty="0" smtClean="0">
                <a:solidFill>
                  <a:schemeClr val="bg1"/>
                </a:solidFill>
                <a:latin typeface="Arial Rounded MT Bold" panose="020F0704030504030204" pitchFamily="34" charset="0"/>
                <a:cs typeface="Arial" panose="020B0604020202020204" pitchFamily="34" charset="0"/>
              </a:rPr>
              <a:t/>
            </a:r>
            <a:br>
              <a:rPr lang="en-US" sz="3200" b="1" cap="none" dirty="0" smtClean="0">
                <a:solidFill>
                  <a:schemeClr val="bg1"/>
                </a:solidFill>
                <a:latin typeface="Arial Rounded MT Bold" panose="020F0704030504030204" pitchFamily="34" charset="0"/>
                <a:cs typeface="Arial" panose="020B0604020202020204" pitchFamily="34" charset="0"/>
              </a:rPr>
            </a:br>
            <a:r>
              <a:rPr lang="id-ID" sz="3100" b="1" cap="none" dirty="0" smtClean="0">
                <a:solidFill>
                  <a:schemeClr val="bg1"/>
                </a:solidFill>
                <a:latin typeface="Arial Rounded MT Bold" panose="020F0704030504030204" pitchFamily="34" charset="0"/>
                <a:cs typeface="Arial" panose="020B0604020202020204" pitchFamily="34" charset="0"/>
              </a:rPr>
              <a:t>Penentuan Model Pembelajaran</a:t>
            </a:r>
            <a:endParaRPr lang="en-US" sz="3100" b="1" dirty="0">
              <a:solidFill>
                <a:schemeClr val="bg1"/>
              </a:solidFill>
              <a:latin typeface="Arial Rounded MT Bold" panose="020F0704030504030204" pitchFamily="34" charset="0"/>
              <a:cs typeface="Arial" panose="020B0604020202020204" pitchFamily="34" charset="0"/>
            </a:endParaRPr>
          </a:p>
        </p:txBody>
      </p:sp>
      <p:graphicFrame>
        <p:nvGraphicFramePr>
          <p:cNvPr id="13" name="Content Placeholder 4"/>
          <p:cNvGraphicFramePr>
            <a:graphicFrameLocks/>
          </p:cNvGraphicFramePr>
          <p:nvPr>
            <p:extLst>
              <p:ext uri="{D42A27DB-BD31-4B8C-83A1-F6EECF244321}">
                <p14:modId xmlns:p14="http://schemas.microsoft.com/office/powerpoint/2010/main" val="3720520727"/>
              </p:ext>
            </p:extLst>
          </p:nvPr>
        </p:nvGraphicFramePr>
        <p:xfrm>
          <a:off x="328842" y="1849307"/>
          <a:ext cx="11621859" cy="4470317"/>
        </p:xfrm>
        <a:graphic>
          <a:graphicData uri="http://schemas.openxmlformats.org/drawingml/2006/table">
            <a:tbl>
              <a:tblPr firstRow="1" firstCol="1" bandRow="1">
                <a:tableStyleId>{5C22544A-7EE6-4342-B048-85BDC9FD1C3A}</a:tableStyleId>
              </a:tblPr>
              <a:tblGrid>
                <a:gridCol w="3404958">
                  <a:extLst>
                    <a:ext uri="{9D8B030D-6E8A-4147-A177-3AD203B41FA5}">
                      <a16:colId xmlns="" xmlns:a16="http://schemas.microsoft.com/office/drawing/2014/main" val="20001"/>
                    </a:ext>
                  </a:extLst>
                </a:gridCol>
                <a:gridCol w="3911400">
                  <a:extLst>
                    <a:ext uri="{9D8B030D-6E8A-4147-A177-3AD203B41FA5}">
                      <a16:colId xmlns="" xmlns:a16="http://schemas.microsoft.com/office/drawing/2014/main" val="20002"/>
                    </a:ext>
                  </a:extLst>
                </a:gridCol>
                <a:gridCol w="2210000">
                  <a:extLst>
                    <a:ext uri="{9D8B030D-6E8A-4147-A177-3AD203B41FA5}">
                      <a16:colId xmlns="" xmlns:a16="http://schemas.microsoft.com/office/drawing/2014/main" val="20003"/>
                    </a:ext>
                  </a:extLst>
                </a:gridCol>
                <a:gridCol w="2095501">
                  <a:extLst>
                    <a:ext uri="{9D8B030D-6E8A-4147-A177-3AD203B41FA5}">
                      <a16:colId xmlns="" xmlns:a16="http://schemas.microsoft.com/office/drawing/2014/main" val="20004"/>
                    </a:ext>
                  </a:extLst>
                </a:gridCol>
              </a:tblGrid>
              <a:tr h="1211393">
                <a:tc>
                  <a:txBody>
                    <a:bodyPr/>
                    <a:lstStyle/>
                    <a:p>
                      <a:pPr marL="21590" marR="0" algn="ctr">
                        <a:lnSpc>
                          <a:spcPct val="90000"/>
                        </a:lnSpc>
                        <a:spcBef>
                          <a:spcPts val="0"/>
                        </a:spcBef>
                        <a:spcAft>
                          <a:spcPts val="0"/>
                        </a:spcAft>
                      </a:pPr>
                      <a:r>
                        <a:rPr lang="en-ID" sz="2200" b="0" dirty="0">
                          <a:effectLst/>
                          <a:latin typeface="Arial Rounded MT Bold" panose="020F0704030504030204" pitchFamily="34" charset="0"/>
                          <a:cs typeface="Arial" panose="020B0604020202020204" pitchFamily="34" charset="0"/>
                        </a:rPr>
                        <a:t>Kompetensi</a:t>
                      </a:r>
                      <a:r>
                        <a:rPr lang="en-US" sz="2200" b="0" dirty="0">
                          <a:effectLst/>
                          <a:latin typeface="Arial Rounded MT Bold" panose="020F0704030504030204" pitchFamily="34" charset="0"/>
                          <a:cs typeface="Arial" panose="020B0604020202020204" pitchFamily="34" charset="0"/>
                        </a:rPr>
                        <a:t> Dasar</a:t>
                      </a:r>
                      <a:endParaRPr lang="en-US" sz="2200" b="0" dirty="0">
                        <a:effectLst/>
                        <a:latin typeface="Arial Rounded MT Bold" panose="020F0704030504030204" pitchFamily="34" charset="0"/>
                        <a:ea typeface="Calibri"/>
                        <a:cs typeface="Arial" panose="020B0604020202020204" pitchFamily="34" charset="0"/>
                      </a:endParaRPr>
                    </a:p>
                  </a:txBody>
                  <a:tcPr marL="26511" marR="26511" marT="0" marB="0" anchor="ctr"/>
                </a:tc>
                <a:tc>
                  <a:txBody>
                    <a:bodyPr/>
                    <a:lstStyle/>
                    <a:p>
                      <a:pPr marL="21590" marR="0" algn="ctr">
                        <a:lnSpc>
                          <a:spcPct val="90000"/>
                        </a:lnSpc>
                        <a:spcBef>
                          <a:spcPts val="0"/>
                        </a:spcBef>
                        <a:spcAft>
                          <a:spcPts val="0"/>
                        </a:spcAft>
                      </a:pPr>
                      <a:r>
                        <a:rPr lang="en-ID" sz="2200" b="0" dirty="0">
                          <a:effectLst/>
                          <a:latin typeface="Arial Rounded MT Bold" panose="020F0704030504030204" pitchFamily="34" charset="0"/>
                          <a:cs typeface="Arial" panose="020B0604020202020204" pitchFamily="34" charset="0"/>
                        </a:rPr>
                        <a:t>Analisis</a:t>
                      </a:r>
                      <a:endParaRPr lang="en-US" sz="2200" b="0" dirty="0">
                        <a:effectLst/>
                        <a:latin typeface="Arial Rounded MT Bold" panose="020F0704030504030204" pitchFamily="34" charset="0"/>
                        <a:ea typeface="Calibri"/>
                        <a:cs typeface="Arial" panose="020B0604020202020204" pitchFamily="34" charset="0"/>
                      </a:endParaRPr>
                    </a:p>
                  </a:txBody>
                  <a:tcPr marL="26511" marR="26511" marT="0" marB="0" anchor="ctr"/>
                </a:tc>
                <a:tc>
                  <a:txBody>
                    <a:bodyPr/>
                    <a:lstStyle/>
                    <a:p>
                      <a:pPr marL="21590" marR="0" algn="ctr">
                        <a:lnSpc>
                          <a:spcPct val="90000"/>
                        </a:lnSpc>
                        <a:spcBef>
                          <a:spcPts val="0"/>
                        </a:spcBef>
                        <a:spcAft>
                          <a:spcPts val="0"/>
                        </a:spcAft>
                      </a:pPr>
                      <a:r>
                        <a:rPr lang="en-ID" sz="2200" b="0" dirty="0">
                          <a:effectLst/>
                          <a:latin typeface="Arial Rounded MT Bold" panose="020F0704030504030204" pitchFamily="34" charset="0"/>
                          <a:cs typeface="Arial" panose="020B0604020202020204" pitchFamily="34" charset="0"/>
                        </a:rPr>
                        <a:t>Model Pembelajaran</a:t>
                      </a:r>
                      <a:endParaRPr lang="en-US" sz="2200" b="0" dirty="0">
                        <a:effectLst/>
                        <a:latin typeface="Arial Rounded MT Bold" panose="020F0704030504030204" pitchFamily="34" charset="0"/>
                        <a:ea typeface="Calibri"/>
                        <a:cs typeface="Arial" panose="020B0604020202020204" pitchFamily="34" charset="0"/>
                      </a:endParaRPr>
                    </a:p>
                  </a:txBody>
                  <a:tcPr marL="26511" marR="26511" marT="0" marB="0" anchor="ctr"/>
                </a:tc>
                <a:tc>
                  <a:txBody>
                    <a:bodyPr/>
                    <a:lstStyle/>
                    <a:p>
                      <a:pPr marL="21590" marR="0" algn="ctr">
                        <a:lnSpc>
                          <a:spcPct val="90000"/>
                        </a:lnSpc>
                        <a:spcBef>
                          <a:spcPts val="0"/>
                        </a:spcBef>
                        <a:spcAft>
                          <a:spcPts val="0"/>
                        </a:spcAft>
                      </a:pPr>
                      <a:r>
                        <a:rPr lang="en-US" sz="2200" b="0" dirty="0" smtClean="0">
                          <a:effectLst/>
                          <a:latin typeface="Arial Rounded MT Bold" panose="020F0704030504030204" pitchFamily="34" charset="0"/>
                          <a:ea typeface="Calibri"/>
                          <a:cs typeface="Arial" panose="020B0604020202020204" pitchFamily="34" charset="0"/>
                        </a:rPr>
                        <a:t>Nilai karakter yang dapat dikembangkan</a:t>
                      </a:r>
                      <a:endParaRPr lang="en-US" sz="2200" b="0" dirty="0">
                        <a:effectLst/>
                        <a:latin typeface="Arial Rounded MT Bold" panose="020F0704030504030204" pitchFamily="34" charset="0"/>
                        <a:ea typeface="Calibri"/>
                        <a:cs typeface="Arial" panose="020B0604020202020204" pitchFamily="34" charset="0"/>
                      </a:endParaRPr>
                    </a:p>
                  </a:txBody>
                  <a:tcPr marL="26511" marR="26511" marT="0" marB="0" anchor="ctr"/>
                </a:tc>
                <a:extLst>
                  <a:ext uri="{0D108BD9-81ED-4DB2-BD59-A6C34878D82A}">
                    <a16:rowId xmlns="" xmlns:a16="http://schemas.microsoft.com/office/drawing/2014/main" val="10000"/>
                  </a:ext>
                </a:extLst>
              </a:tr>
              <a:tr h="1629462">
                <a:tc>
                  <a:txBody>
                    <a:bodyPr/>
                    <a:lstStyle/>
                    <a:p>
                      <a:pPr marL="0" marR="0" algn="l">
                        <a:lnSpc>
                          <a:spcPct val="90000"/>
                        </a:lnSpc>
                        <a:spcBef>
                          <a:spcPts val="0"/>
                        </a:spcBef>
                        <a:spcAft>
                          <a:spcPts val="0"/>
                        </a:spcAft>
                      </a:pPr>
                      <a:r>
                        <a:rPr lang="en-ID" sz="2200" b="0" dirty="0" smtClean="0">
                          <a:effectLst/>
                          <a:latin typeface="Arial Rounded MT Bold" panose="020F0704030504030204" pitchFamily="34" charset="0"/>
                          <a:cs typeface="Arial" panose="020B0604020202020204" pitchFamily="34" charset="0"/>
                        </a:rPr>
                        <a:t>KD</a:t>
                      </a:r>
                      <a:r>
                        <a:rPr lang="en-ID" sz="2200" b="0" baseline="0" dirty="0" smtClean="0">
                          <a:effectLst/>
                          <a:latin typeface="Arial Rounded MT Bold" panose="020F0704030504030204" pitchFamily="34" charset="0"/>
                          <a:cs typeface="Arial" panose="020B0604020202020204" pitchFamily="34" charset="0"/>
                        </a:rPr>
                        <a:t> </a:t>
                      </a:r>
                      <a:r>
                        <a:rPr lang="en-ID" sz="2200" b="0" dirty="0" smtClean="0">
                          <a:effectLst/>
                          <a:latin typeface="Arial Rounded MT Bold" panose="020F0704030504030204" pitchFamily="34" charset="0"/>
                          <a:cs typeface="Arial" panose="020B0604020202020204" pitchFamily="34" charset="0"/>
                        </a:rPr>
                        <a:t>3.6</a:t>
                      </a:r>
                      <a:endParaRPr lang="en-ID" sz="2200" b="0" dirty="0">
                        <a:effectLst/>
                        <a:latin typeface="Arial Rounded MT Bold" panose="020F0704030504030204" pitchFamily="34" charset="0"/>
                        <a:cs typeface="Arial" panose="020B0604020202020204" pitchFamily="34" charset="0"/>
                      </a:endParaRPr>
                    </a:p>
                    <a:p>
                      <a:pPr marL="0" marR="0" algn="l">
                        <a:lnSpc>
                          <a:spcPct val="90000"/>
                        </a:lnSpc>
                        <a:spcBef>
                          <a:spcPts val="0"/>
                        </a:spcBef>
                        <a:spcAft>
                          <a:spcPts val="0"/>
                        </a:spcAft>
                      </a:pPr>
                      <a:r>
                        <a:rPr lang="en-ID" sz="2200" b="0" dirty="0" smtClean="0">
                          <a:effectLst/>
                          <a:latin typeface="Arial Rounded MT Bold" panose="020F0704030504030204" pitchFamily="34" charset="0"/>
                          <a:cs typeface="Arial" panose="020B0604020202020204" pitchFamily="34" charset="0"/>
                        </a:rPr>
                        <a:t>Menerapkan </a:t>
                      </a:r>
                      <a:r>
                        <a:rPr lang="en-US" sz="2200" b="0" dirty="0" smtClean="0">
                          <a:effectLst/>
                          <a:latin typeface="Arial Rounded MT Bold" panose="020F0704030504030204" pitchFamily="34" charset="0"/>
                          <a:cs typeface="Arial" panose="020B0604020202020204" pitchFamily="34" charset="0"/>
                        </a:rPr>
                        <a:t>persamaan dasar akuntansi</a:t>
                      </a:r>
                      <a:r>
                        <a:rPr lang="en-ID" sz="2200" b="0" dirty="0" smtClean="0">
                          <a:effectLst/>
                          <a:latin typeface="Arial Rounded MT Bold" panose="020F0704030504030204" pitchFamily="34" charset="0"/>
                          <a:cs typeface="Arial" panose="020B0604020202020204" pitchFamily="34" charset="0"/>
                        </a:rPr>
                        <a:t>.</a:t>
                      </a:r>
                      <a:endParaRPr lang="en-US" sz="2200" b="0" dirty="0">
                        <a:effectLst/>
                        <a:latin typeface="Arial Rounded MT Bold" panose="020F0704030504030204" pitchFamily="34" charset="0"/>
                        <a:ea typeface="Calibri"/>
                        <a:cs typeface="Arial" panose="020B0604020202020204" pitchFamily="34" charset="0"/>
                      </a:endParaRPr>
                    </a:p>
                  </a:txBody>
                  <a:tcPr marL="26511" marR="26511" marT="0" marB="0" anchor="ctr"/>
                </a:tc>
                <a:tc>
                  <a:txBody>
                    <a:bodyPr/>
                    <a:lstStyle/>
                    <a:p>
                      <a:pPr marL="21590" marR="0" indent="-21590" algn="l">
                        <a:lnSpc>
                          <a:spcPct val="90000"/>
                        </a:lnSpc>
                        <a:spcBef>
                          <a:spcPts val="0"/>
                        </a:spcBef>
                        <a:spcAft>
                          <a:spcPts val="0"/>
                        </a:spcAft>
                      </a:pPr>
                      <a:r>
                        <a:rPr lang="en-ID" sz="2200" b="0" dirty="0" smtClean="0">
                          <a:effectLst/>
                          <a:latin typeface="Arial Rounded MT Bold" panose="020F0704030504030204" pitchFamily="34" charset="0"/>
                          <a:cs typeface="Arial" panose="020B0604020202020204" pitchFamily="34" charset="0"/>
                        </a:rPr>
                        <a:t>KD 3.6</a:t>
                      </a:r>
                    </a:p>
                    <a:p>
                      <a:pPr marL="0" marR="0" indent="0" algn="l">
                        <a:lnSpc>
                          <a:spcPct val="90000"/>
                        </a:lnSpc>
                        <a:spcBef>
                          <a:spcPts val="0"/>
                        </a:spcBef>
                        <a:spcAft>
                          <a:spcPts val="0"/>
                        </a:spcAft>
                      </a:pPr>
                      <a:r>
                        <a:rPr lang="en-ID" sz="2200" b="0" dirty="0" smtClean="0">
                          <a:effectLst/>
                          <a:latin typeface="Arial Rounded MT Bold" panose="020F0704030504030204" pitchFamily="34" charset="0"/>
                          <a:cs typeface="Arial" panose="020B0604020202020204" pitchFamily="34" charset="0"/>
                        </a:rPr>
                        <a:t>Menitikberatkan pada</a:t>
                      </a:r>
                      <a:r>
                        <a:rPr lang="en-ID" sz="2200" b="0" baseline="0" dirty="0" smtClean="0">
                          <a:effectLst/>
                          <a:latin typeface="Arial Rounded MT Bold" panose="020F0704030504030204" pitchFamily="34" charset="0"/>
                          <a:cs typeface="Arial" panose="020B0604020202020204" pitchFamily="34" charset="0"/>
                        </a:rPr>
                        <a:t> </a:t>
                      </a:r>
                      <a:r>
                        <a:rPr lang="en-US" sz="2200" b="0" dirty="0" smtClean="0">
                          <a:effectLst/>
                          <a:latin typeface="Arial Rounded MT Bold" panose="020F0704030504030204" pitchFamily="34" charset="0"/>
                          <a:cs typeface="Arial" panose="020B0604020202020204" pitchFamily="34" charset="0"/>
                        </a:rPr>
                        <a:t>pembentukan </a:t>
                      </a:r>
                      <a:r>
                        <a:rPr lang="en-US" sz="2200" b="0" dirty="0">
                          <a:effectLst/>
                          <a:latin typeface="Arial Rounded MT Bold" panose="020F0704030504030204" pitchFamily="34" charset="0"/>
                          <a:cs typeface="Arial" panose="020B0604020202020204" pitchFamily="34" charset="0"/>
                        </a:rPr>
                        <a:t>pengetahuan</a:t>
                      </a:r>
                      <a:r>
                        <a:rPr lang="en-ID" sz="2200" b="0" dirty="0">
                          <a:effectLst/>
                          <a:latin typeface="Arial Rounded MT Bold" panose="020F0704030504030204" pitchFamily="34" charset="0"/>
                          <a:cs typeface="Arial" panose="020B0604020202020204" pitchFamily="34" charset="0"/>
                        </a:rPr>
                        <a:t> konseptual dan </a:t>
                      </a:r>
                      <a:r>
                        <a:rPr lang="en-ID" sz="2200" b="0" dirty="0" smtClean="0">
                          <a:effectLst/>
                          <a:latin typeface="Arial Rounded MT Bold" panose="020F0704030504030204" pitchFamily="34" charset="0"/>
                          <a:cs typeface="Arial" panose="020B0604020202020204" pitchFamily="34" charset="0"/>
                        </a:rPr>
                        <a:t>prosedural.</a:t>
                      </a:r>
                      <a:endParaRPr lang="en-US" sz="2200" b="0" dirty="0">
                        <a:effectLst/>
                        <a:latin typeface="Arial Rounded MT Bold" panose="020F0704030504030204" pitchFamily="34" charset="0"/>
                        <a:ea typeface="Calibri"/>
                        <a:cs typeface="Arial" panose="020B0604020202020204" pitchFamily="34" charset="0"/>
                      </a:endParaRPr>
                    </a:p>
                  </a:txBody>
                  <a:tcPr marL="26511" marR="26511" marT="0" marB="0" anchor="ctr"/>
                </a:tc>
                <a:tc rowSpan="2">
                  <a:txBody>
                    <a:bodyPr/>
                    <a:lstStyle/>
                    <a:p>
                      <a:pPr marL="91440" marR="0" indent="0" algn="l">
                        <a:lnSpc>
                          <a:spcPct val="90000"/>
                        </a:lnSpc>
                        <a:spcBef>
                          <a:spcPts val="600"/>
                        </a:spcBef>
                        <a:spcAft>
                          <a:spcPts val="0"/>
                        </a:spcAft>
                      </a:pPr>
                      <a:r>
                        <a:rPr lang="en-ID" sz="2200" b="0" dirty="0">
                          <a:solidFill>
                            <a:schemeClr val="bg1"/>
                          </a:solidFill>
                          <a:effectLst/>
                          <a:latin typeface="Arial Rounded MT Bold" panose="020F0704030504030204" pitchFamily="34" charset="0"/>
                          <a:cs typeface="Arial" panose="020B0604020202020204" pitchFamily="34" charset="0"/>
                        </a:rPr>
                        <a:t>Model </a:t>
                      </a:r>
                      <a:r>
                        <a:rPr lang="en-ID" sz="2200" b="0" dirty="0" smtClean="0">
                          <a:solidFill>
                            <a:schemeClr val="bg1"/>
                          </a:solidFill>
                          <a:effectLst/>
                          <a:latin typeface="Arial Rounded MT Bold" panose="020F0704030504030204" pitchFamily="34" charset="0"/>
                          <a:cs typeface="Arial" panose="020B0604020202020204" pitchFamily="34" charset="0"/>
                        </a:rPr>
                        <a:t>Pembelajaran</a:t>
                      </a:r>
                      <a:r>
                        <a:rPr lang="en-US" sz="2200" b="0" baseline="0" dirty="0" smtClean="0">
                          <a:solidFill>
                            <a:schemeClr val="bg1"/>
                          </a:solidFill>
                          <a:effectLst/>
                          <a:latin typeface="Arial Rounded MT Bold" panose="020F0704030504030204" pitchFamily="34" charset="0"/>
                          <a:cs typeface="Arial" panose="020B0604020202020204" pitchFamily="34" charset="0"/>
                        </a:rPr>
                        <a:t> </a:t>
                      </a:r>
                      <a:r>
                        <a:rPr lang="en-ID" sz="2200" b="0" dirty="0" smtClean="0">
                          <a:solidFill>
                            <a:schemeClr val="bg1"/>
                          </a:solidFill>
                          <a:effectLst/>
                          <a:latin typeface="Arial Rounded MT Bold" panose="020F0704030504030204" pitchFamily="34" charset="0"/>
                          <a:cs typeface="Arial" panose="020B0604020202020204" pitchFamily="34" charset="0"/>
                        </a:rPr>
                        <a:t>Discovery </a:t>
                      </a:r>
                      <a:r>
                        <a:rPr lang="en-ID" sz="2200" b="0" dirty="0">
                          <a:solidFill>
                            <a:schemeClr val="bg1"/>
                          </a:solidFill>
                          <a:effectLst/>
                          <a:latin typeface="Arial Rounded MT Bold" panose="020F0704030504030204" pitchFamily="34" charset="0"/>
                          <a:cs typeface="Arial" panose="020B0604020202020204" pitchFamily="34" charset="0"/>
                        </a:rPr>
                        <a:t>Learning</a:t>
                      </a:r>
                      <a:endParaRPr lang="en-US" sz="2200" b="0" dirty="0">
                        <a:solidFill>
                          <a:schemeClr val="bg1"/>
                        </a:solidFill>
                        <a:effectLst/>
                        <a:latin typeface="Arial Rounded MT Bold" panose="020F0704030504030204" pitchFamily="34" charset="0"/>
                        <a:ea typeface="Calibri"/>
                        <a:cs typeface="Arial" panose="020B0604020202020204" pitchFamily="34" charset="0"/>
                      </a:endParaRPr>
                    </a:p>
                  </a:txBody>
                  <a:tcPr marL="26511" marR="26511" marT="0" marB="0"/>
                </a:tc>
                <a:tc rowSpan="2">
                  <a:txBody>
                    <a:bodyPr/>
                    <a:lstStyle/>
                    <a:p>
                      <a:pPr marL="91440" marR="0" algn="l">
                        <a:lnSpc>
                          <a:spcPct val="90000"/>
                        </a:lnSpc>
                        <a:spcBef>
                          <a:spcPts val="600"/>
                        </a:spcBef>
                        <a:spcAft>
                          <a:spcPts val="0"/>
                        </a:spcAft>
                      </a:pPr>
                      <a:r>
                        <a:rPr lang="en-US" sz="2200" b="0" kern="1200" dirty="0" smtClean="0">
                          <a:solidFill>
                            <a:schemeClr val="bg1"/>
                          </a:solidFill>
                          <a:effectLst/>
                          <a:latin typeface="Arial Rounded MT Bold" panose="020F0704030504030204" pitchFamily="34" charset="0"/>
                          <a:ea typeface="+mn-ea"/>
                          <a:cs typeface="Arial" panose="020B0604020202020204" pitchFamily="34" charset="0"/>
                        </a:rPr>
                        <a:t>rasa ingin tahu, mandiri, tanggung jawab</a:t>
                      </a:r>
                      <a:r>
                        <a:rPr lang="en-US" sz="2200" b="0" kern="1200" dirty="0" smtClean="0">
                          <a:solidFill>
                            <a:schemeClr val="bg1"/>
                          </a:solidFill>
                          <a:effectLst/>
                          <a:latin typeface="Arial Rounded MT Bold" panose="020F0704030504030204" pitchFamily="34" charset="0"/>
                          <a:ea typeface="+mn-ea"/>
                          <a:cs typeface="+mn-cs"/>
                        </a:rPr>
                        <a:t>.</a:t>
                      </a:r>
                      <a:endParaRPr lang="en-US" sz="2200" b="0" dirty="0">
                        <a:solidFill>
                          <a:schemeClr val="bg1"/>
                        </a:solidFill>
                        <a:effectLst/>
                        <a:latin typeface="Arial Rounded MT Bold" panose="020F0704030504030204" pitchFamily="34" charset="0"/>
                        <a:ea typeface="Calibri"/>
                        <a:cs typeface="Arial" panose="020B0604020202020204" pitchFamily="34" charset="0"/>
                      </a:endParaRPr>
                    </a:p>
                  </a:txBody>
                  <a:tcPr marL="26511" marR="26511" marT="0" marB="0"/>
                </a:tc>
                <a:extLst>
                  <a:ext uri="{0D108BD9-81ED-4DB2-BD59-A6C34878D82A}">
                    <a16:rowId xmlns="" xmlns:a16="http://schemas.microsoft.com/office/drawing/2014/main" val="10001"/>
                  </a:ext>
                </a:extLst>
              </a:tr>
              <a:tr h="1629462">
                <a:tc>
                  <a:txBody>
                    <a:bodyPr/>
                    <a:lstStyle/>
                    <a:p>
                      <a:pPr marL="0" marR="0" algn="l">
                        <a:lnSpc>
                          <a:spcPct val="90000"/>
                        </a:lnSpc>
                        <a:spcBef>
                          <a:spcPts val="0"/>
                        </a:spcBef>
                        <a:spcAft>
                          <a:spcPts val="0"/>
                        </a:spcAft>
                      </a:pPr>
                      <a:r>
                        <a:rPr lang="en-ID" sz="2200" b="0" dirty="0" smtClean="0">
                          <a:effectLst/>
                          <a:latin typeface="Arial Rounded MT Bold" panose="020F0704030504030204" pitchFamily="34" charset="0"/>
                          <a:cs typeface="Arial" panose="020B0604020202020204" pitchFamily="34" charset="0"/>
                        </a:rPr>
                        <a:t>KD</a:t>
                      </a:r>
                      <a:r>
                        <a:rPr lang="en-ID" sz="2200" b="0" baseline="0" dirty="0" smtClean="0">
                          <a:effectLst/>
                          <a:latin typeface="Arial Rounded MT Bold" panose="020F0704030504030204" pitchFamily="34" charset="0"/>
                          <a:cs typeface="Arial" panose="020B0604020202020204" pitchFamily="34" charset="0"/>
                        </a:rPr>
                        <a:t> </a:t>
                      </a:r>
                      <a:r>
                        <a:rPr lang="en-ID" sz="2200" b="0" dirty="0" smtClean="0">
                          <a:effectLst/>
                          <a:latin typeface="Arial Rounded MT Bold" panose="020F0704030504030204" pitchFamily="34" charset="0"/>
                          <a:cs typeface="Arial" panose="020B0604020202020204" pitchFamily="34" charset="0"/>
                        </a:rPr>
                        <a:t>4.6</a:t>
                      </a:r>
                      <a:endParaRPr lang="en-ID" sz="2200" b="0" dirty="0">
                        <a:effectLst/>
                        <a:latin typeface="Arial Rounded MT Bold" panose="020F0704030504030204" pitchFamily="34" charset="0"/>
                        <a:cs typeface="Arial" panose="020B0604020202020204" pitchFamily="34" charset="0"/>
                      </a:endParaRPr>
                    </a:p>
                    <a:p>
                      <a:pPr marL="0" marR="0" algn="l">
                        <a:lnSpc>
                          <a:spcPct val="90000"/>
                        </a:lnSpc>
                        <a:spcBef>
                          <a:spcPts val="0"/>
                        </a:spcBef>
                        <a:spcAft>
                          <a:spcPts val="0"/>
                        </a:spcAft>
                      </a:pPr>
                      <a:r>
                        <a:rPr lang="en-ID" sz="2200" b="0" dirty="0" smtClean="0">
                          <a:effectLst/>
                          <a:latin typeface="Arial Rounded MT Bold" panose="020F0704030504030204" pitchFamily="34" charset="0"/>
                          <a:cs typeface="Arial" panose="020B0604020202020204" pitchFamily="34" charset="0"/>
                        </a:rPr>
                        <a:t>Membuat persamaan dasar akuntansi.</a:t>
                      </a:r>
                      <a:endParaRPr lang="en-US" sz="2200" b="0" dirty="0">
                        <a:effectLst/>
                        <a:latin typeface="Arial Rounded MT Bold" panose="020F0704030504030204" pitchFamily="34" charset="0"/>
                        <a:ea typeface="Calibri"/>
                        <a:cs typeface="Arial" panose="020B0604020202020204" pitchFamily="34" charset="0"/>
                      </a:endParaRPr>
                    </a:p>
                  </a:txBody>
                  <a:tcPr marL="26511" marR="26511" marT="0" marB="0" anchor="ctr"/>
                </a:tc>
                <a:tc>
                  <a:txBody>
                    <a:bodyPr/>
                    <a:lstStyle/>
                    <a:p>
                      <a:pPr marL="21590" marR="0" indent="-21590" algn="l">
                        <a:lnSpc>
                          <a:spcPct val="90000"/>
                        </a:lnSpc>
                        <a:spcBef>
                          <a:spcPts val="0"/>
                        </a:spcBef>
                        <a:spcAft>
                          <a:spcPts val="0"/>
                        </a:spcAft>
                      </a:pPr>
                      <a:r>
                        <a:rPr lang="en-ID" sz="2200" b="0" dirty="0">
                          <a:effectLst/>
                          <a:latin typeface="Arial Rounded MT Bold" panose="020F0704030504030204" pitchFamily="34" charset="0"/>
                          <a:cs typeface="Arial" panose="020B0604020202020204" pitchFamily="34" charset="0"/>
                        </a:rPr>
                        <a:t>KD </a:t>
                      </a:r>
                      <a:r>
                        <a:rPr lang="en-ID" sz="2200" b="0" dirty="0" smtClean="0">
                          <a:effectLst/>
                          <a:latin typeface="Arial Rounded MT Bold" panose="020F0704030504030204" pitchFamily="34" charset="0"/>
                          <a:cs typeface="Arial" panose="020B0604020202020204" pitchFamily="34" charset="0"/>
                        </a:rPr>
                        <a:t>4.6</a:t>
                      </a:r>
                    </a:p>
                    <a:p>
                      <a:pPr marL="0" marR="0" indent="0" algn="l">
                        <a:lnSpc>
                          <a:spcPct val="90000"/>
                        </a:lnSpc>
                        <a:spcBef>
                          <a:spcPts val="0"/>
                        </a:spcBef>
                        <a:spcAft>
                          <a:spcPts val="0"/>
                        </a:spcAft>
                      </a:pPr>
                      <a:r>
                        <a:rPr lang="en-ID" sz="2200" b="0" dirty="0" smtClean="0">
                          <a:effectLst/>
                          <a:latin typeface="Arial Rounded MT Bold" panose="020F0704030504030204" pitchFamily="34" charset="0"/>
                          <a:cs typeface="Arial" panose="020B0604020202020204" pitchFamily="34" charset="0"/>
                        </a:rPr>
                        <a:t>Pernyataan </a:t>
                      </a:r>
                      <a:r>
                        <a:rPr lang="en-ID" sz="2200" b="0" dirty="0">
                          <a:effectLst/>
                          <a:latin typeface="Arial Rounded MT Bold" panose="020F0704030504030204" pitchFamily="34" charset="0"/>
                          <a:cs typeface="Arial" panose="020B0604020202020204" pitchFamily="34" charset="0"/>
                        </a:rPr>
                        <a:t>pada taksonomi keterampilan </a:t>
                      </a:r>
                      <a:r>
                        <a:rPr lang="en-ID" sz="2200" b="0" dirty="0" smtClean="0">
                          <a:effectLst/>
                          <a:latin typeface="Arial Rounded MT Bold" panose="020F0704030504030204" pitchFamily="34" charset="0"/>
                          <a:cs typeface="Arial" panose="020B0604020202020204" pitchFamily="34" charset="0"/>
                        </a:rPr>
                        <a:t>abstrak </a:t>
                      </a:r>
                      <a:r>
                        <a:rPr lang="en-ID" sz="2200" b="0" dirty="0">
                          <a:effectLst/>
                          <a:latin typeface="Arial Rounded MT Bold" panose="020F0704030504030204" pitchFamily="34" charset="0"/>
                          <a:cs typeface="Arial" panose="020B0604020202020204" pitchFamily="34" charset="0"/>
                        </a:rPr>
                        <a:t>pada gradasi </a:t>
                      </a:r>
                      <a:r>
                        <a:rPr lang="en-ID" sz="2200" b="0" dirty="0" smtClean="0">
                          <a:effectLst/>
                          <a:latin typeface="Arial Rounded MT Bold" panose="020F0704030504030204" pitchFamily="34" charset="0"/>
                          <a:cs typeface="Arial" panose="020B0604020202020204" pitchFamily="34" charset="0"/>
                        </a:rPr>
                        <a:t>mengolah.</a:t>
                      </a:r>
                      <a:endParaRPr lang="en-US" sz="2200" b="0" dirty="0">
                        <a:effectLst/>
                        <a:latin typeface="Arial Rounded MT Bold" panose="020F0704030504030204" pitchFamily="34" charset="0"/>
                        <a:ea typeface="Calibri"/>
                        <a:cs typeface="Arial" panose="020B0604020202020204" pitchFamily="34" charset="0"/>
                      </a:endParaRPr>
                    </a:p>
                  </a:txBody>
                  <a:tcPr marL="26511" marR="26511" marT="0" marB="0" anchor="ct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2"/>
                  </a:ext>
                </a:extLst>
              </a:tr>
            </a:tbl>
          </a:graphicData>
        </a:graphic>
      </p:graphicFrame>
      <p:sp>
        <p:nvSpPr>
          <p:cNvPr id="14" name="Rectangle 13"/>
          <p:cNvSpPr/>
          <p:nvPr/>
        </p:nvSpPr>
        <p:spPr>
          <a:xfrm>
            <a:off x="316142" y="1398270"/>
            <a:ext cx="5022978" cy="461665"/>
          </a:xfrm>
          <a:prstGeom prst="rect">
            <a:avLst/>
          </a:prstGeom>
        </p:spPr>
        <p:txBody>
          <a:bodyPr wrap="none">
            <a:spAutoFit/>
          </a:bodyPr>
          <a:lstStyle/>
          <a:p>
            <a:r>
              <a:rPr lang="en-ID" sz="2400" dirty="0">
                <a:solidFill>
                  <a:schemeClr val="bg1"/>
                </a:solidFill>
                <a:latin typeface="Arial Rounded MT Bold" panose="020F0704030504030204" pitchFamily="34" charset="0"/>
                <a:cs typeface="Arial" panose="020B0604020202020204" pitchFamily="34" charset="0"/>
              </a:rPr>
              <a:t>Mata Pelajaran: </a:t>
            </a:r>
            <a:r>
              <a:rPr lang="en-ID" sz="2400" dirty="0" smtClean="0">
                <a:solidFill>
                  <a:schemeClr val="bg1"/>
                </a:solidFill>
                <a:latin typeface="Arial Rounded MT Bold" panose="020F0704030504030204" pitchFamily="34" charset="0"/>
                <a:cs typeface="Arial" panose="020B0604020202020204" pitchFamily="34" charset="0"/>
              </a:rPr>
              <a:t>Akuntansi Dasar</a:t>
            </a:r>
            <a:endParaRPr lang="en-US" sz="2400" dirty="0">
              <a:solidFill>
                <a:schemeClr val="bg1"/>
              </a:solidFill>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3230708046"/>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28842" y="6318000"/>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3" name="Rectangle 2"/>
          <p:cNvSpPr/>
          <p:nvPr/>
        </p:nvSpPr>
        <p:spPr>
          <a:xfrm>
            <a:off x="2266904" y="2554236"/>
            <a:ext cx="7861300" cy="1384995"/>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nchor="ctr">
            <a:spAutoFit/>
          </a:bodyPr>
          <a:lstStyle/>
          <a:p>
            <a:pPr algn="ctr"/>
            <a:r>
              <a:rPr lang="en-ID" sz="2800" b="1" dirty="0" smtClean="0">
                <a:solidFill>
                  <a:schemeClr val="bg1"/>
                </a:solidFill>
                <a:latin typeface="Arial Rounded MT Bold" panose="020F0704030504030204" pitchFamily="34" charset="0"/>
                <a:cs typeface="Arial" panose="020B0604020202020204" pitchFamily="34" charset="0"/>
              </a:rPr>
              <a:t>MATRIK</a:t>
            </a:r>
            <a:r>
              <a:rPr lang="en-US" sz="2800" b="1" dirty="0" smtClean="0">
                <a:solidFill>
                  <a:schemeClr val="bg1"/>
                </a:solidFill>
                <a:latin typeface="Arial Rounded MT Bold" panose="020F0704030504030204" pitchFamily="34" charset="0"/>
                <a:cs typeface="Arial" panose="020B0604020202020204" pitchFamily="34" charset="0"/>
              </a:rPr>
              <a:t>S</a:t>
            </a:r>
            <a:r>
              <a:rPr lang="en-ID" sz="2800" b="1" dirty="0" smtClean="0">
                <a:solidFill>
                  <a:schemeClr val="bg1"/>
                </a:solidFill>
                <a:latin typeface="Arial Rounded MT Bold" panose="020F0704030504030204" pitchFamily="34" charset="0"/>
                <a:cs typeface="Arial" panose="020B0604020202020204" pitchFamily="34" charset="0"/>
              </a:rPr>
              <a:t> PERANCAH PEMADUAN </a:t>
            </a:r>
          </a:p>
          <a:p>
            <a:pPr algn="ctr"/>
            <a:r>
              <a:rPr lang="en-ID" sz="2800" b="1" dirty="0" smtClean="0">
                <a:solidFill>
                  <a:schemeClr val="bg1"/>
                </a:solidFill>
                <a:latin typeface="Arial Rounded MT Bold" panose="020F0704030504030204" pitchFamily="34" charset="0"/>
                <a:cs typeface="Arial" panose="020B0604020202020204" pitchFamily="34" charset="0"/>
              </a:rPr>
              <a:t>SINTAKS MODEL PEMBELAJARAN DAN TAHAPAN PENDEKATAN SAINTIFIK </a:t>
            </a:r>
            <a:endParaRPr lang="id-ID" sz="2800" b="1" dirty="0">
              <a:solidFill>
                <a:schemeClr val="bg1"/>
              </a:solidFill>
              <a:latin typeface="Arial Rounded MT Bold" panose="020F070403050403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980230424"/>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3" name="Picture 2"/>
          <p:cNvPicPr>
            <a:picLocks noChangeAspect="1"/>
          </p:cNvPicPr>
          <p:nvPr/>
        </p:nvPicPr>
        <p:blipFill rotWithShape="1">
          <a:blip r:embed="rId2"/>
          <a:srcRect l="5198" t="9635" r="4905" b="14323"/>
          <a:stretch/>
        </p:blipFill>
        <p:spPr>
          <a:xfrm>
            <a:off x="0" y="0"/>
            <a:ext cx="12191999" cy="6858000"/>
          </a:xfrm>
          <a:prstGeom prst="rect">
            <a:avLst/>
          </a:prstGeom>
        </p:spPr>
      </p:pic>
    </p:spTree>
    <p:extLst>
      <p:ext uri="{BB962C8B-B14F-4D97-AF65-F5344CB8AC3E}">
        <p14:creationId xmlns:p14="http://schemas.microsoft.com/office/powerpoint/2010/main" val="33500236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3" name="Picture 2"/>
          <p:cNvPicPr>
            <a:picLocks noChangeAspect="1"/>
          </p:cNvPicPr>
          <p:nvPr/>
        </p:nvPicPr>
        <p:blipFill rotWithShape="1">
          <a:blip r:embed="rId2"/>
          <a:srcRect l="5051" t="8854" r="4759" b="13281"/>
          <a:stretch/>
        </p:blipFill>
        <p:spPr>
          <a:xfrm>
            <a:off x="114301" y="190500"/>
            <a:ext cx="11982450" cy="6534150"/>
          </a:xfrm>
          <a:prstGeom prst="rect">
            <a:avLst/>
          </a:prstGeom>
        </p:spPr>
      </p:pic>
    </p:spTree>
    <p:extLst>
      <p:ext uri="{BB962C8B-B14F-4D97-AF65-F5344CB8AC3E}">
        <p14:creationId xmlns:p14="http://schemas.microsoft.com/office/powerpoint/2010/main" val="14132105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3" name="Picture 2"/>
          <p:cNvPicPr>
            <a:picLocks noChangeAspect="1"/>
          </p:cNvPicPr>
          <p:nvPr/>
        </p:nvPicPr>
        <p:blipFill rotWithShape="1">
          <a:blip r:embed="rId2"/>
          <a:srcRect l="4758" t="9634" r="5051" b="13802"/>
          <a:stretch/>
        </p:blipFill>
        <p:spPr>
          <a:xfrm>
            <a:off x="1" y="171450"/>
            <a:ext cx="12192000" cy="6686550"/>
          </a:xfrm>
          <a:prstGeom prst="rect">
            <a:avLst/>
          </a:prstGeom>
        </p:spPr>
      </p:pic>
    </p:spTree>
    <p:extLst>
      <p:ext uri="{BB962C8B-B14F-4D97-AF65-F5344CB8AC3E}">
        <p14:creationId xmlns:p14="http://schemas.microsoft.com/office/powerpoint/2010/main" val="20425025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3" name="Picture 2"/>
          <p:cNvPicPr>
            <a:picLocks noChangeAspect="1"/>
          </p:cNvPicPr>
          <p:nvPr/>
        </p:nvPicPr>
        <p:blipFill rotWithShape="1">
          <a:blip r:embed="rId2"/>
          <a:srcRect l="4905" t="9374" r="5051" b="13282"/>
          <a:stretch/>
        </p:blipFill>
        <p:spPr>
          <a:xfrm>
            <a:off x="1" y="152400"/>
            <a:ext cx="12192000" cy="6705600"/>
          </a:xfrm>
          <a:prstGeom prst="rect">
            <a:avLst/>
          </a:prstGeom>
        </p:spPr>
      </p:pic>
    </p:spTree>
    <p:extLst>
      <p:ext uri="{BB962C8B-B14F-4D97-AF65-F5344CB8AC3E}">
        <p14:creationId xmlns:p14="http://schemas.microsoft.com/office/powerpoint/2010/main" val="2523173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36" name="Title 1"/>
          <p:cNvSpPr>
            <a:spLocks noGrp="1"/>
          </p:cNvSpPr>
          <p:nvPr>
            <p:ph type="title"/>
          </p:nvPr>
        </p:nvSpPr>
        <p:spPr>
          <a:xfrm>
            <a:off x="6736975" y="1022697"/>
            <a:ext cx="4338918" cy="710598"/>
          </a:xfrm>
        </p:spPr>
        <p:txBody>
          <a:bodyPr>
            <a:normAutofit/>
          </a:bodyPr>
          <a:lstStyle/>
          <a:p>
            <a:r>
              <a:rPr lang="en-US" sz="3200" b="1" dirty="0">
                <a:solidFill>
                  <a:schemeClr val="bg1"/>
                </a:solidFill>
                <a:latin typeface="Arial Rounded MT Bold" panose="020F0704030504030204" pitchFamily="34" charset="0"/>
                <a:cs typeface="Arial" panose="020B0604020202020204" pitchFamily="34" charset="0"/>
              </a:rPr>
              <a:t>T</a:t>
            </a:r>
            <a:r>
              <a:rPr lang="id-ID" sz="3200" b="1" dirty="0">
                <a:solidFill>
                  <a:schemeClr val="bg1"/>
                </a:solidFill>
                <a:latin typeface="Arial Rounded MT Bold" panose="020F0704030504030204" pitchFamily="34" charset="0"/>
                <a:cs typeface="Arial" panose="020B0604020202020204" pitchFamily="34" charset="0"/>
              </a:rPr>
              <a:t>ujuan </a:t>
            </a:r>
            <a:r>
              <a:rPr lang="en-US" sz="3200" b="1" cap="none" dirty="0" smtClean="0">
                <a:solidFill>
                  <a:schemeClr val="bg1"/>
                </a:solidFill>
                <a:latin typeface="Arial Rounded MT Bold" panose="020F0704030504030204" pitchFamily="34" charset="0"/>
                <a:cs typeface="Arial" panose="020B0604020202020204" pitchFamily="34" charset="0"/>
              </a:rPr>
              <a:t>Sesi</a:t>
            </a:r>
            <a:r>
              <a:rPr lang="en-US" sz="3200" b="1" dirty="0" smtClean="0">
                <a:solidFill>
                  <a:schemeClr val="bg1"/>
                </a:solidFill>
                <a:latin typeface="Arial Rounded MT Bold" panose="020F0704030504030204" pitchFamily="34" charset="0"/>
                <a:cs typeface="Arial" panose="020B0604020202020204" pitchFamily="34" charset="0"/>
              </a:rPr>
              <a:t> B2.3</a:t>
            </a:r>
            <a:endParaRPr lang="en-US" sz="3200" dirty="0">
              <a:solidFill>
                <a:schemeClr val="bg1"/>
              </a:solidFill>
              <a:latin typeface="Arial Rounded MT Bold" panose="020F0704030504030204" pitchFamily="34" charset="0"/>
            </a:endParaRPr>
          </a:p>
        </p:txBody>
      </p:sp>
      <p:sp>
        <p:nvSpPr>
          <p:cNvPr id="38" name="Content Placeholder 2"/>
          <p:cNvSpPr txBox="1">
            <a:spLocks/>
          </p:cNvSpPr>
          <p:nvPr/>
        </p:nvSpPr>
        <p:spPr>
          <a:xfrm>
            <a:off x="1548532" y="1899311"/>
            <a:ext cx="10015937" cy="417876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80000"/>
              </a:lnSpc>
              <a:spcBef>
                <a:spcPts val="1200"/>
              </a:spcBef>
              <a:buFont typeface="Arial" panose="020B0604020202020204" pitchFamily="34" charset="0"/>
              <a:buNone/>
            </a:pPr>
            <a:r>
              <a:rPr lang="id-ID" sz="2800" dirty="0" smtClean="0">
                <a:solidFill>
                  <a:schemeClr val="bg1"/>
                </a:solidFill>
                <a:latin typeface="Arial Rounded MT Bold" panose="020F0704030504030204" pitchFamily="34" charset="0"/>
                <a:cs typeface="Arial" panose="020B0604020202020204" pitchFamily="34" charset="0"/>
              </a:rPr>
              <a:t>Peserta mampu</a:t>
            </a:r>
            <a:r>
              <a:rPr lang="en-US" sz="2800" dirty="0" smtClean="0">
                <a:solidFill>
                  <a:schemeClr val="bg1"/>
                </a:solidFill>
                <a:latin typeface="Arial Rounded MT Bold" panose="020F0704030504030204" pitchFamily="34" charset="0"/>
                <a:cs typeface="Arial" panose="020B0604020202020204" pitchFamily="34" charset="0"/>
              </a:rPr>
              <a:t>:</a:t>
            </a:r>
          </a:p>
          <a:p>
            <a:pPr marL="514350" indent="-514350">
              <a:lnSpc>
                <a:spcPct val="80000"/>
              </a:lnSpc>
              <a:spcBef>
                <a:spcPts val="1200"/>
              </a:spcBef>
              <a:buFont typeface="Arial" panose="020B0604020202020204" pitchFamily="34" charset="0"/>
              <a:buAutoNum type="arabicPeriod"/>
            </a:pPr>
            <a:r>
              <a:rPr lang="en-US" sz="2800" dirty="0" smtClean="0">
                <a:solidFill>
                  <a:schemeClr val="bg1"/>
                </a:solidFill>
                <a:latin typeface="Arial Rounded MT Bold" panose="020F0704030504030204" pitchFamily="34" charset="0"/>
                <a:cs typeface="Arial" panose="020B0604020202020204" pitchFamily="34" charset="0"/>
              </a:rPr>
              <a:t>Memahami jenis-jenis model pembelajaran berpendekatan saintifik.</a:t>
            </a:r>
          </a:p>
          <a:p>
            <a:pPr marL="514350" indent="-514350">
              <a:lnSpc>
                <a:spcPct val="80000"/>
              </a:lnSpc>
              <a:spcBef>
                <a:spcPts val="1200"/>
              </a:spcBef>
              <a:buFont typeface="Arial" panose="020B0604020202020204" pitchFamily="34" charset="0"/>
              <a:buAutoNum type="arabicPeriod"/>
            </a:pPr>
            <a:r>
              <a:rPr lang="en-US" sz="2800" dirty="0" smtClean="0">
                <a:solidFill>
                  <a:schemeClr val="bg1"/>
                </a:solidFill>
                <a:latin typeface="Arial Rounded MT Bold" panose="020F0704030504030204" pitchFamily="34" charset="0"/>
                <a:cs typeface="Arial" panose="020B0604020202020204" pitchFamily="34" charset="0"/>
              </a:rPr>
              <a:t>Menentukan model pembelajaran berdasarkan tuntutan KD KI-3 dan KD KI-4.</a:t>
            </a:r>
          </a:p>
          <a:p>
            <a:pPr marL="514350" indent="-514350">
              <a:lnSpc>
                <a:spcPct val="80000"/>
              </a:lnSpc>
              <a:spcBef>
                <a:spcPts val="1200"/>
              </a:spcBef>
              <a:buFont typeface="Arial" panose="020B0604020202020204" pitchFamily="34" charset="0"/>
              <a:buAutoNum type="arabicPeriod"/>
            </a:pPr>
            <a:r>
              <a:rPr lang="en-US" sz="2800" dirty="0" smtClean="0">
                <a:solidFill>
                  <a:schemeClr val="bg1"/>
                </a:solidFill>
                <a:latin typeface="Arial Rounded MT Bold" panose="020F0704030504030204" pitchFamily="34" charset="0"/>
                <a:cs typeface="Arial" panose="020B0604020202020204" pitchFamily="34" charset="0"/>
              </a:rPr>
              <a:t>Menerapkan sintaks model pembelajaran sesuai IPK dan Tujuan Pembelajaran melalui perangkat perancah model.</a:t>
            </a:r>
          </a:p>
          <a:p>
            <a:pPr marL="514350" indent="-514350">
              <a:lnSpc>
                <a:spcPct val="80000"/>
              </a:lnSpc>
              <a:spcBef>
                <a:spcPts val="1200"/>
              </a:spcBef>
              <a:buFont typeface="Arial" panose="020B0604020202020204" pitchFamily="34" charset="0"/>
              <a:buAutoNum type="arabicPeriod"/>
            </a:pPr>
            <a:r>
              <a:rPr lang="id-ID" sz="2800" dirty="0" smtClean="0">
                <a:solidFill>
                  <a:schemeClr val="bg1"/>
                </a:solidFill>
                <a:latin typeface="Arial Rounded MT Bold" panose="020F0704030504030204" pitchFamily="34" charset="0"/>
                <a:cs typeface="Arial" panose="020B0604020202020204" pitchFamily="34" charset="0"/>
              </a:rPr>
              <a:t>Menganalisis </a:t>
            </a:r>
            <a:r>
              <a:rPr lang="en-US" sz="2800" dirty="0" smtClean="0">
                <a:solidFill>
                  <a:schemeClr val="bg1"/>
                </a:solidFill>
                <a:latin typeface="Arial Rounded MT Bold" panose="020F0704030504030204" pitchFamily="34" charset="0"/>
                <a:cs typeface="Arial" panose="020B0604020202020204" pitchFamily="34" charset="0"/>
              </a:rPr>
              <a:t>penerapan model pembelajaran pada Kurikulum 2013 SMK.</a:t>
            </a:r>
          </a:p>
        </p:txBody>
      </p:sp>
    </p:spTree>
    <p:extLst>
      <p:ext uri="{BB962C8B-B14F-4D97-AF65-F5344CB8AC3E}">
        <p14:creationId xmlns:p14="http://schemas.microsoft.com/office/powerpoint/2010/main" val="2576174328"/>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3" name="Picture 2"/>
          <p:cNvPicPr>
            <a:picLocks noChangeAspect="1"/>
          </p:cNvPicPr>
          <p:nvPr/>
        </p:nvPicPr>
        <p:blipFill rotWithShape="1">
          <a:blip r:embed="rId2"/>
          <a:srcRect l="5344" t="9114" r="5051" b="13802"/>
          <a:stretch/>
        </p:blipFill>
        <p:spPr>
          <a:xfrm>
            <a:off x="0" y="0"/>
            <a:ext cx="12192000" cy="6858000"/>
          </a:xfrm>
          <a:prstGeom prst="rect">
            <a:avLst/>
          </a:prstGeom>
        </p:spPr>
      </p:pic>
    </p:spTree>
    <p:extLst>
      <p:ext uri="{BB962C8B-B14F-4D97-AF65-F5344CB8AC3E}">
        <p14:creationId xmlns:p14="http://schemas.microsoft.com/office/powerpoint/2010/main" val="6752537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3" name="Picture 2"/>
          <p:cNvPicPr>
            <a:picLocks noChangeAspect="1"/>
          </p:cNvPicPr>
          <p:nvPr/>
        </p:nvPicPr>
        <p:blipFill rotWithShape="1">
          <a:blip r:embed="rId2"/>
          <a:srcRect l="4905" t="9635" r="5343" b="12500"/>
          <a:stretch/>
        </p:blipFill>
        <p:spPr>
          <a:xfrm>
            <a:off x="0" y="0"/>
            <a:ext cx="12191999" cy="6858000"/>
          </a:xfrm>
          <a:prstGeom prst="rect">
            <a:avLst/>
          </a:prstGeom>
        </p:spPr>
      </p:pic>
    </p:spTree>
    <p:extLst>
      <p:ext uri="{BB962C8B-B14F-4D97-AF65-F5344CB8AC3E}">
        <p14:creationId xmlns:p14="http://schemas.microsoft.com/office/powerpoint/2010/main" val="28219956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3" name="Picture 2"/>
          <p:cNvPicPr>
            <a:picLocks noChangeAspect="1"/>
          </p:cNvPicPr>
          <p:nvPr/>
        </p:nvPicPr>
        <p:blipFill rotWithShape="1">
          <a:blip r:embed="rId2"/>
          <a:srcRect l="4759" t="8333" r="4612" b="58854"/>
          <a:stretch/>
        </p:blipFill>
        <p:spPr>
          <a:xfrm>
            <a:off x="209549" y="381000"/>
            <a:ext cx="11791951" cy="3657600"/>
          </a:xfrm>
          <a:prstGeom prst="rect">
            <a:avLst/>
          </a:prstGeom>
        </p:spPr>
      </p:pic>
    </p:spTree>
    <p:extLst>
      <p:ext uri="{BB962C8B-B14F-4D97-AF65-F5344CB8AC3E}">
        <p14:creationId xmlns:p14="http://schemas.microsoft.com/office/powerpoint/2010/main" val="26441778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28842" y="6318000"/>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5" name="Title 1"/>
          <p:cNvSpPr>
            <a:spLocks noGrp="1"/>
          </p:cNvSpPr>
          <p:nvPr>
            <p:ph type="title"/>
          </p:nvPr>
        </p:nvSpPr>
        <p:spPr>
          <a:xfrm>
            <a:off x="7823200" y="1062970"/>
            <a:ext cx="2933700" cy="920047"/>
          </a:xfrm>
        </p:spPr>
        <p:txBody>
          <a:bodyPr>
            <a:normAutofit/>
          </a:bodyPr>
          <a:lstStyle/>
          <a:p>
            <a:r>
              <a:rPr lang="en-US" sz="3600" b="1" dirty="0" smtClean="0">
                <a:solidFill>
                  <a:schemeClr val="bg1"/>
                </a:solidFill>
                <a:latin typeface="Arial Rounded MT Bold" panose="020F0704030504030204" pitchFamily="34" charset="0"/>
                <a:cs typeface="Arial" panose="020B0604020202020204" pitchFamily="34" charset="0"/>
              </a:rPr>
              <a:t>LATIHAN</a:t>
            </a:r>
            <a:endParaRPr lang="en-US" sz="3600" b="1" dirty="0">
              <a:solidFill>
                <a:schemeClr val="bg1"/>
              </a:solidFill>
              <a:latin typeface="Arial Rounded MT Bold" panose="020F0704030504030204" pitchFamily="34" charset="0"/>
              <a:cs typeface="Arial" panose="020B0604020202020204" pitchFamily="34" charset="0"/>
            </a:endParaRPr>
          </a:p>
        </p:txBody>
      </p:sp>
      <p:sp>
        <p:nvSpPr>
          <p:cNvPr id="6" name="Content Placeholder 2"/>
          <p:cNvSpPr txBox="1">
            <a:spLocks/>
          </p:cNvSpPr>
          <p:nvPr/>
        </p:nvSpPr>
        <p:spPr>
          <a:xfrm>
            <a:off x="1943100" y="1919517"/>
            <a:ext cx="9220200" cy="442388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ID" sz="2600" b="1" dirty="0" smtClean="0">
                <a:solidFill>
                  <a:schemeClr val="bg1"/>
                </a:solidFill>
                <a:latin typeface="Arial Rounded MT Bold" panose="020F0704030504030204" pitchFamily="34" charset="0"/>
                <a:cs typeface="Arial" panose="020B0604020202020204" pitchFamily="34" charset="0"/>
              </a:rPr>
              <a:t>Tugas</a:t>
            </a:r>
          </a:p>
          <a:p>
            <a:pPr>
              <a:spcBef>
                <a:spcPts val="1200"/>
              </a:spcBef>
            </a:pPr>
            <a:r>
              <a:rPr lang="en-US" sz="2600" dirty="0" smtClean="0">
                <a:solidFill>
                  <a:schemeClr val="bg1"/>
                </a:solidFill>
                <a:latin typeface="Arial Rounded MT Bold" panose="020F0704030504030204" pitchFamily="34" charset="0"/>
                <a:ea typeface="Tahoma" pitchFamily="34" charset="0"/>
                <a:cs typeface="Arial" panose="020B0604020202020204" pitchFamily="34" charset="0"/>
              </a:rPr>
              <a:t>Tentukan model pembelajaran berdasarkan analisis sesuai pasangan KD dari </a:t>
            </a:r>
            <a:r>
              <a:rPr lang="en-ID" sz="2600" dirty="0" smtClean="0">
                <a:solidFill>
                  <a:schemeClr val="bg1"/>
                </a:solidFill>
                <a:latin typeface="Arial Rounded MT Bold" panose="020F0704030504030204" pitchFamily="34" charset="0"/>
                <a:cs typeface="Arial" panose="020B0604020202020204" pitchFamily="34" charset="0"/>
              </a:rPr>
              <a:t>mata pelajaran yang Saudara ampu </a:t>
            </a:r>
            <a:r>
              <a:rPr lang="en-US" sz="2600" dirty="0" smtClean="0">
                <a:solidFill>
                  <a:schemeClr val="bg1"/>
                </a:solidFill>
                <a:latin typeface="Arial Rounded MT Bold" panose="020F0704030504030204" pitchFamily="34" charset="0"/>
                <a:ea typeface="Tahoma" pitchFamily="34" charset="0"/>
                <a:cs typeface="Arial" panose="020B0604020202020204" pitchFamily="34" charset="0"/>
              </a:rPr>
              <a:t>dengan menggunakan format tabel seperti </a:t>
            </a:r>
            <a:r>
              <a:rPr lang="id-ID" sz="2600" dirty="0" smtClean="0">
                <a:solidFill>
                  <a:schemeClr val="bg1"/>
                </a:solidFill>
                <a:latin typeface="Arial Rounded MT Bold" panose="020F0704030504030204" pitchFamily="34" charset="0"/>
                <a:ea typeface="Tahoma" pitchFamily="34" charset="0"/>
                <a:cs typeface="Arial" panose="020B0604020202020204" pitchFamily="34" charset="0"/>
              </a:rPr>
              <a:t>contoh</a:t>
            </a:r>
            <a:r>
              <a:rPr lang="en-US" sz="2600" dirty="0" smtClean="0">
                <a:solidFill>
                  <a:schemeClr val="bg1"/>
                </a:solidFill>
                <a:latin typeface="Arial Rounded MT Bold" panose="020F0704030504030204" pitchFamily="34" charset="0"/>
                <a:ea typeface="Tahoma" pitchFamily="34" charset="0"/>
                <a:cs typeface="Arial" panose="020B0604020202020204" pitchFamily="34" charset="0"/>
              </a:rPr>
              <a:t>.</a:t>
            </a:r>
            <a:endParaRPr lang="en-US" sz="2600" dirty="0" smtClean="0">
              <a:solidFill>
                <a:schemeClr val="bg1"/>
              </a:solidFill>
              <a:latin typeface="Arial Rounded MT Bold" panose="020F0704030504030204" pitchFamily="34" charset="0"/>
              <a:cs typeface="Arial" panose="020B0604020202020204" pitchFamily="34" charset="0"/>
            </a:endParaRPr>
          </a:p>
          <a:p>
            <a:pPr>
              <a:spcBef>
                <a:spcPts val="1200"/>
              </a:spcBef>
            </a:pPr>
            <a:r>
              <a:rPr lang="en-ID" sz="2600" dirty="0" smtClean="0">
                <a:solidFill>
                  <a:schemeClr val="bg1"/>
                </a:solidFill>
                <a:latin typeface="Arial Rounded MT Bold" panose="020F0704030504030204" pitchFamily="34" charset="0"/>
                <a:cs typeface="Arial" panose="020B0604020202020204" pitchFamily="34" charset="0"/>
              </a:rPr>
              <a:t>Buat pemaduan proses berfikir ilmiah (saintifik) dan model pembelajaran dengan mempertimbangkan nilai-nilai karakter yang Saudara pilih berdasarkan analisis, menggunakan format matrik perancah seperti tabel di atas </a:t>
            </a:r>
            <a:r>
              <a:rPr lang="id-ID" sz="2600" dirty="0" smtClean="0">
                <a:solidFill>
                  <a:schemeClr val="bg1"/>
                </a:solidFill>
                <a:latin typeface="Arial Rounded MT Bold" panose="020F0704030504030204" pitchFamily="34" charset="0"/>
                <a:cs typeface="Arial" panose="020B0604020202020204" pitchFamily="34" charset="0"/>
              </a:rPr>
              <a:t>untuk </a:t>
            </a:r>
            <a:r>
              <a:rPr lang="en-ID" sz="2600" dirty="0" smtClean="0">
                <a:solidFill>
                  <a:schemeClr val="bg1"/>
                </a:solidFill>
                <a:latin typeface="Arial Rounded MT Bold" panose="020F0704030504030204" pitchFamily="34" charset="0"/>
                <a:cs typeface="Arial" panose="020B0604020202020204" pitchFamily="34" charset="0"/>
              </a:rPr>
              <a:t>mata pelajaran yang Saudara ampu.</a:t>
            </a:r>
            <a:endParaRPr lang="en-US" sz="2600" dirty="0">
              <a:solidFill>
                <a:schemeClr val="bg1"/>
              </a:solidFill>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2195621331"/>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64586" y="4264212"/>
            <a:ext cx="9448800" cy="1733176"/>
          </a:xfrm>
        </p:spPr>
        <p:txBody>
          <a:bodyPr>
            <a:noAutofit/>
          </a:bodyPr>
          <a:lstStyle/>
          <a:p>
            <a:pPr algn="r">
              <a:lnSpc>
                <a:spcPct val="100000"/>
              </a:lnSpc>
              <a:spcBef>
                <a:spcPts val="0"/>
              </a:spcBef>
            </a:pPr>
            <a:r>
              <a:rPr lang="en-US" sz="2400" b="1" dirty="0" smtClean="0">
                <a:solidFill>
                  <a:schemeClr val="bg1"/>
                </a:solidFill>
                <a:latin typeface="Arial Rounded MT Bold" panose="020F0704030504030204" pitchFamily="34" charset="0"/>
                <a:cs typeface="Arial" panose="020B0604020202020204" pitchFamily="34" charset="0"/>
              </a:rPr>
              <a:t>Direktorat Pembinaan Sekolah Menengah Kejuruan</a:t>
            </a:r>
            <a:endParaRPr lang="en-US" sz="2400" dirty="0">
              <a:solidFill>
                <a:schemeClr val="bg1"/>
              </a:solidFill>
              <a:latin typeface="Arial Rounded MT Bold" panose="020F0704030504030204" pitchFamily="34" charset="0"/>
              <a:cs typeface="Arial" panose="020B0604020202020204" pitchFamily="34" charset="0"/>
            </a:endParaRPr>
          </a:p>
          <a:p>
            <a:pPr algn="r">
              <a:lnSpc>
                <a:spcPct val="100000"/>
              </a:lnSpc>
              <a:spcBef>
                <a:spcPts val="0"/>
              </a:spcBef>
            </a:pPr>
            <a:r>
              <a:rPr lang="en-US" sz="2400" b="1" dirty="0" smtClean="0">
                <a:solidFill>
                  <a:schemeClr val="bg1"/>
                </a:solidFill>
                <a:latin typeface="Arial Rounded MT Bold" panose="020F0704030504030204" pitchFamily="34" charset="0"/>
                <a:cs typeface="Arial" panose="020B0604020202020204" pitchFamily="34" charset="0"/>
              </a:rPr>
              <a:t>Direktorat Jenderal Pendidikan Dasar dan Menengah</a:t>
            </a:r>
            <a:endParaRPr lang="en-US" sz="2400" dirty="0">
              <a:solidFill>
                <a:schemeClr val="bg1"/>
              </a:solidFill>
              <a:latin typeface="Arial Rounded MT Bold" panose="020F0704030504030204" pitchFamily="34" charset="0"/>
              <a:cs typeface="Arial" panose="020B0604020202020204" pitchFamily="34" charset="0"/>
            </a:endParaRPr>
          </a:p>
          <a:p>
            <a:pPr algn="r">
              <a:lnSpc>
                <a:spcPct val="100000"/>
              </a:lnSpc>
              <a:spcBef>
                <a:spcPts val="0"/>
              </a:spcBef>
            </a:pPr>
            <a:r>
              <a:rPr lang="en-US" sz="2400" b="1" dirty="0" smtClean="0">
                <a:solidFill>
                  <a:schemeClr val="bg1"/>
                </a:solidFill>
                <a:latin typeface="Arial Rounded MT Bold" panose="020F0704030504030204" pitchFamily="34" charset="0"/>
                <a:cs typeface="Arial" panose="020B0604020202020204" pitchFamily="34" charset="0"/>
              </a:rPr>
              <a:t>Kementerian Pendidikan dan Kebudayaan</a:t>
            </a:r>
            <a:endParaRPr lang="en-US" sz="2400" dirty="0" smtClean="0">
              <a:solidFill>
                <a:schemeClr val="bg1"/>
              </a:solidFill>
              <a:latin typeface="Arial Rounded MT Bold" panose="020F0704030504030204" pitchFamily="34" charset="0"/>
              <a:cs typeface="Arial" panose="020B0604020202020204" pitchFamily="34" charset="0"/>
            </a:endParaRPr>
          </a:p>
          <a:p>
            <a:pPr algn="r">
              <a:lnSpc>
                <a:spcPct val="100000"/>
              </a:lnSpc>
              <a:spcBef>
                <a:spcPts val="0"/>
              </a:spcBef>
            </a:pPr>
            <a:r>
              <a:rPr lang="en-US" sz="2400" b="1" dirty="0" smtClean="0">
                <a:solidFill>
                  <a:schemeClr val="bg1"/>
                </a:solidFill>
                <a:latin typeface="Arial Rounded MT Bold" panose="020F0704030504030204" pitchFamily="34" charset="0"/>
                <a:cs typeface="Arial" panose="020B0604020202020204" pitchFamily="34" charset="0"/>
              </a:rPr>
              <a:t>Tahun 2018</a:t>
            </a:r>
            <a:endParaRPr lang="en-US" sz="2400" dirty="0">
              <a:solidFill>
                <a:schemeClr val="bg1"/>
              </a:solidFill>
              <a:latin typeface="Arial Rounded MT Bold" panose="020F0704030504030204" pitchFamily="34" charset="0"/>
              <a:cs typeface="Arial" panose="020B0604020202020204" pitchFamily="34" charset="0"/>
            </a:endParaRPr>
          </a:p>
        </p:txBody>
      </p:sp>
      <p:sp>
        <p:nvSpPr>
          <p:cNvPr id="5" name="TextBox 4"/>
          <p:cNvSpPr txBox="1"/>
          <p:nvPr/>
        </p:nvSpPr>
        <p:spPr>
          <a:xfrm>
            <a:off x="2639616" y="2300679"/>
            <a:ext cx="8784976" cy="1200329"/>
          </a:xfrm>
          <a:prstGeom prst="rect">
            <a:avLst/>
          </a:prstGeom>
          <a:noFill/>
        </p:spPr>
        <p:txBody>
          <a:bodyPr wrap="square" rtlCol="0">
            <a:spAutoFit/>
          </a:bodyPr>
          <a:lstStyle/>
          <a:p>
            <a:pPr algn="ctr" defTabSz="914400"/>
            <a:r>
              <a:rPr lang="id-ID" sz="7200" b="1" dirty="0" smtClean="0">
                <a:solidFill>
                  <a:srgbClr val="FFFF00"/>
                </a:solidFill>
                <a:latin typeface="Bradley Hand ITC" panose="03070402050302030203" pitchFamily="66" charset="0"/>
              </a:rPr>
              <a:t>TERIMA KASIH</a:t>
            </a:r>
            <a:endParaRPr lang="id-ID" sz="7200" b="1" dirty="0">
              <a:solidFill>
                <a:srgbClr val="FFFF00"/>
              </a:solidFill>
              <a:latin typeface="Bradley Hand ITC" panose="03070402050302030203" pitchFamily="66" charset="0"/>
            </a:endParaRPr>
          </a:p>
        </p:txBody>
      </p:sp>
    </p:spTree>
    <p:extLst>
      <p:ext uri="{BB962C8B-B14F-4D97-AF65-F5344CB8AC3E}">
        <p14:creationId xmlns:p14="http://schemas.microsoft.com/office/powerpoint/2010/main" val="2850780268"/>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11" name="Title 1"/>
          <p:cNvSpPr>
            <a:spLocks noGrp="1"/>
          </p:cNvSpPr>
          <p:nvPr>
            <p:ph type="title"/>
          </p:nvPr>
        </p:nvSpPr>
        <p:spPr>
          <a:xfrm>
            <a:off x="6313984" y="639927"/>
            <a:ext cx="5091953" cy="692340"/>
          </a:xfrm>
        </p:spPr>
        <p:txBody>
          <a:bodyPr>
            <a:normAutofit/>
          </a:bodyPr>
          <a:lstStyle/>
          <a:p>
            <a:r>
              <a:rPr lang="id-ID" sz="3200" b="1" dirty="0">
                <a:solidFill>
                  <a:schemeClr val="bg1"/>
                </a:solidFill>
                <a:latin typeface="Arial Rounded MT Bold" panose="020F0704030504030204" pitchFamily="34" charset="0"/>
                <a:cs typeface="Arial" panose="020B0604020202020204" pitchFamily="34" charset="0"/>
              </a:rPr>
              <a:t>ALUR </a:t>
            </a:r>
            <a:r>
              <a:rPr lang="id-ID" sz="3200" b="1" dirty="0" smtClean="0">
                <a:solidFill>
                  <a:schemeClr val="bg1"/>
                </a:solidFill>
                <a:latin typeface="Arial Rounded MT Bold" panose="020F0704030504030204" pitchFamily="34" charset="0"/>
                <a:cs typeface="Arial" panose="020B0604020202020204" pitchFamily="34" charset="0"/>
              </a:rPr>
              <a:t>PEMBELAJARAN</a:t>
            </a:r>
            <a:endParaRPr lang="en-US" sz="3200" dirty="0">
              <a:solidFill>
                <a:schemeClr val="bg1"/>
              </a:solidFill>
              <a:latin typeface="Arial Rounded MT Bold" panose="020F0704030504030204" pitchFamily="34" charset="0"/>
            </a:endParaRPr>
          </a:p>
        </p:txBody>
      </p:sp>
      <p:sp>
        <p:nvSpPr>
          <p:cNvPr id="12" name="Flowchart: Punched Tape 11"/>
          <p:cNvSpPr/>
          <p:nvPr/>
        </p:nvSpPr>
        <p:spPr>
          <a:xfrm>
            <a:off x="998306" y="1847231"/>
            <a:ext cx="2971800" cy="2011680"/>
          </a:xfrm>
          <a:prstGeom prst="flowChartPunchedTap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a:solidFill>
                  <a:schemeClr val="bg1"/>
                </a:solidFill>
                <a:latin typeface="Arial Rounded MT Bold" panose="020F0704030504030204" pitchFamily="34" charset="0"/>
                <a:cs typeface="Arial" panose="020B0604020202020204" pitchFamily="34" charset="0"/>
              </a:rPr>
              <a:t>TUJUAN SESI ANALISIS </a:t>
            </a:r>
            <a:r>
              <a:rPr lang="en-US" sz="1600" dirty="0" smtClean="0">
                <a:solidFill>
                  <a:schemeClr val="bg1"/>
                </a:solidFill>
                <a:latin typeface="Arial Rounded MT Bold" panose="020F0704030504030204" pitchFamily="34" charset="0"/>
                <a:cs typeface="Arial" panose="020B0604020202020204" pitchFamily="34" charset="0"/>
              </a:rPr>
              <a:t>PENERAPAN MODEL PEMBELAJARAN</a:t>
            </a:r>
            <a:r>
              <a:rPr lang="id-ID" sz="1600" dirty="0" smtClean="0">
                <a:solidFill>
                  <a:schemeClr val="bg1"/>
                </a:solidFill>
                <a:latin typeface="Arial Rounded MT Bold" panose="020F0704030504030204" pitchFamily="34" charset="0"/>
                <a:cs typeface="Arial" panose="020B0604020202020204" pitchFamily="34" charset="0"/>
              </a:rPr>
              <a:t> (Fasilitator</a:t>
            </a:r>
            <a:r>
              <a:rPr lang="en-US" sz="1600" dirty="0" smtClean="0">
                <a:solidFill>
                  <a:schemeClr val="bg1"/>
                </a:solidFill>
                <a:latin typeface="Arial Rounded MT Bold" panose="020F0704030504030204" pitchFamily="34" charset="0"/>
                <a:cs typeface="Arial" panose="020B0604020202020204" pitchFamily="34" charset="0"/>
              </a:rPr>
              <a:t> 1</a:t>
            </a:r>
            <a:r>
              <a:rPr lang="id-ID" sz="1600" dirty="0" smtClean="0">
                <a:solidFill>
                  <a:schemeClr val="bg1"/>
                </a:solidFill>
                <a:latin typeface="Arial Rounded MT Bold" panose="020F0704030504030204" pitchFamily="34" charset="0"/>
                <a:cs typeface="Arial" panose="020B0604020202020204" pitchFamily="34" charset="0"/>
              </a:rPr>
              <a:t>0</a:t>
            </a:r>
            <a:r>
              <a:rPr lang="id-ID" sz="1600" dirty="0">
                <a:solidFill>
                  <a:schemeClr val="bg1"/>
                </a:solidFill>
                <a:latin typeface="Arial Rounded MT Bold" panose="020F0704030504030204" pitchFamily="34" charset="0"/>
                <a:cs typeface="Arial" panose="020B0604020202020204" pitchFamily="34" charset="0"/>
              </a:rPr>
              <a:t>’)</a:t>
            </a:r>
          </a:p>
        </p:txBody>
      </p:sp>
      <p:sp>
        <p:nvSpPr>
          <p:cNvPr id="13" name="Flowchart: Punched Tape 12"/>
          <p:cNvSpPr/>
          <p:nvPr/>
        </p:nvSpPr>
        <p:spPr>
          <a:xfrm>
            <a:off x="4338959" y="1852559"/>
            <a:ext cx="2942289" cy="2011680"/>
          </a:xfrm>
          <a:prstGeom prst="flowChartPunchedTa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a:solidFill>
                  <a:schemeClr val="bg1"/>
                </a:solidFill>
                <a:latin typeface="Arial Rounded MT Bold" panose="020F0704030504030204" pitchFamily="34" charset="0"/>
                <a:cs typeface="Arial" panose="020B0604020202020204" pitchFamily="34" charset="0"/>
              </a:rPr>
              <a:t>MEMBACA </a:t>
            </a:r>
            <a:r>
              <a:rPr lang="id-ID" sz="1600" dirty="0" smtClean="0">
                <a:solidFill>
                  <a:schemeClr val="bg1"/>
                </a:solidFill>
                <a:latin typeface="Arial Rounded MT Bold" panose="020F0704030504030204" pitchFamily="34" charset="0"/>
                <a:cs typeface="Arial" panose="020B0604020202020204" pitchFamily="34" charset="0"/>
              </a:rPr>
              <a:t>INFORMASI</a:t>
            </a:r>
            <a:r>
              <a:rPr lang="en-US" sz="1600" dirty="0" smtClean="0">
                <a:solidFill>
                  <a:schemeClr val="bg1"/>
                </a:solidFill>
                <a:latin typeface="Arial Rounded MT Bold" panose="020F0704030504030204" pitchFamily="34" charset="0"/>
                <a:cs typeface="Arial" panose="020B0604020202020204" pitchFamily="34" charset="0"/>
              </a:rPr>
              <a:t>; Memahami Model Pembelajaran</a:t>
            </a:r>
            <a:endParaRPr lang="id-ID" sz="1600" dirty="0">
              <a:solidFill>
                <a:schemeClr val="bg1"/>
              </a:solidFill>
              <a:latin typeface="Arial Rounded MT Bold" panose="020F0704030504030204" pitchFamily="34" charset="0"/>
              <a:cs typeface="Arial" panose="020B0604020202020204" pitchFamily="34" charset="0"/>
            </a:endParaRPr>
          </a:p>
          <a:p>
            <a:pPr algn="ctr"/>
            <a:r>
              <a:rPr lang="id-ID" sz="1600" dirty="0" smtClean="0">
                <a:solidFill>
                  <a:schemeClr val="bg1"/>
                </a:solidFill>
                <a:latin typeface="Arial Rounded MT Bold" panose="020F0704030504030204" pitchFamily="34" charset="0"/>
                <a:cs typeface="Arial" panose="020B0604020202020204" pitchFamily="34" charset="0"/>
              </a:rPr>
              <a:t>(Individu 30</a:t>
            </a:r>
            <a:r>
              <a:rPr lang="id-ID" sz="1600" dirty="0">
                <a:solidFill>
                  <a:schemeClr val="bg1"/>
                </a:solidFill>
                <a:latin typeface="Arial Rounded MT Bold" panose="020F0704030504030204" pitchFamily="34" charset="0"/>
                <a:cs typeface="Arial" panose="020B0604020202020204" pitchFamily="34" charset="0"/>
              </a:rPr>
              <a:t>’)</a:t>
            </a:r>
          </a:p>
        </p:txBody>
      </p:sp>
      <p:sp>
        <p:nvSpPr>
          <p:cNvPr id="14" name="Flowchart: Punched Tape 13"/>
          <p:cNvSpPr/>
          <p:nvPr/>
        </p:nvSpPr>
        <p:spPr>
          <a:xfrm>
            <a:off x="7665112" y="4075761"/>
            <a:ext cx="3196403" cy="2011680"/>
          </a:xfrm>
          <a:prstGeom prst="flowChartPunchedTap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smtClean="0">
              <a:solidFill>
                <a:schemeClr val="bg1"/>
              </a:solidFill>
              <a:latin typeface="Arial Rounded MT Bold" panose="020F0704030504030204" pitchFamily="34" charset="0"/>
              <a:cs typeface="Arial" panose="020B0604020202020204" pitchFamily="34" charset="0"/>
            </a:endParaRPr>
          </a:p>
          <a:p>
            <a:pPr algn="ctr"/>
            <a:r>
              <a:rPr lang="en-US" sz="1600" dirty="0" smtClean="0">
                <a:solidFill>
                  <a:schemeClr val="bg1"/>
                </a:solidFill>
                <a:latin typeface="Arial Rounded MT Bold" panose="020F0704030504030204" pitchFamily="34" charset="0"/>
                <a:cs typeface="Arial" panose="020B0604020202020204" pitchFamily="34" charset="0"/>
              </a:rPr>
              <a:t>MENERAPKAN SINTAKS MODEL PEMBELAJARAN SESUAI IPK dan Tujuan Pembelajaran </a:t>
            </a:r>
            <a:r>
              <a:rPr lang="id-ID" dirty="0" smtClean="0">
                <a:solidFill>
                  <a:schemeClr val="bg1"/>
                </a:solidFill>
                <a:latin typeface="Arial Rounded MT Bold" panose="020F0704030504030204" pitchFamily="34" charset="0"/>
                <a:cs typeface="Arial" panose="020B0604020202020204" pitchFamily="34" charset="0"/>
              </a:rPr>
              <a:t>(Individu</a:t>
            </a:r>
            <a:r>
              <a:rPr lang="en-US" dirty="0" smtClean="0">
                <a:solidFill>
                  <a:schemeClr val="bg1"/>
                </a:solidFill>
                <a:latin typeface="Arial Rounded MT Bold" panose="020F0704030504030204" pitchFamily="34" charset="0"/>
                <a:cs typeface="Arial" panose="020B0604020202020204" pitchFamily="34" charset="0"/>
              </a:rPr>
              <a:t>/K</a:t>
            </a:r>
            <a:r>
              <a:rPr lang="id-ID" dirty="0" smtClean="0">
                <a:solidFill>
                  <a:schemeClr val="bg1"/>
                </a:solidFill>
                <a:latin typeface="Arial Rounded MT Bold" panose="020F0704030504030204" pitchFamily="34" charset="0"/>
                <a:cs typeface="Arial" panose="020B0604020202020204" pitchFamily="34" charset="0"/>
              </a:rPr>
              <a:t>elompok </a:t>
            </a:r>
            <a:r>
              <a:rPr lang="en-US" dirty="0" smtClean="0">
                <a:solidFill>
                  <a:schemeClr val="bg1"/>
                </a:solidFill>
                <a:latin typeface="Arial Rounded MT Bold" panose="020F0704030504030204" pitchFamily="34" charset="0"/>
                <a:cs typeface="Arial" panose="020B0604020202020204" pitchFamily="34" charset="0"/>
              </a:rPr>
              <a:t>60</a:t>
            </a:r>
            <a:r>
              <a:rPr lang="id-ID" dirty="0" smtClean="0">
                <a:solidFill>
                  <a:schemeClr val="bg1"/>
                </a:solidFill>
                <a:latin typeface="Arial Rounded MT Bold" panose="020F0704030504030204" pitchFamily="34" charset="0"/>
                <a:cs typeface="Arial" panose="020B0604020202020204" pitchFamily="34" charset="0"/>
              </a:rPr>
              <a:t>’)</a:t>
            </a:r>
          </a:p>
          <a:p>
            <a:pPr algn="ctr"/>
            <a:endParaRPr lang="id-ID" dirty="0">
              <a:solidFill>
                <a:schemeClr val="bg1"/>
              </a:solidFill>
              <a:latin typeface="Arial Rounded MT Bold" panose="020F0704030504030204" pitchFamily="34" charset="0"/>
              <a:cs typeface="Arial" panose="020B0604020202020204" pitchFamily="34" charset="0"/>
            </a:endParaRPr>
          </a:p>
        </p:txBody>
      </p:sp>
      <p:sp>
        <p:nvSpPr>
          <p:cNvPr id="15" name="Right Arrow 14"/>
          <p:cNvSpPr/>
          <p:nvPr/>
        </p:nvSpPr>
        <p:spPr>
          <a:xfrm>
            <a:off x="7290300" y="2617669"/>
            <a:ext cx="365760" cy="457200"/>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latin typeface="Arial Rounded MT Bold" panose="020F0704030504030204" pitchFamily="34" charset="0"/>
            </a:endParaRPr>
          </a:p>
        </p:txBody>
      </p:sp>
      <p:sp>
        <p:nvSpPr>
          <p:cNvPr id="16" name="Flowchart: Punched Tape 15"/>
          <p:cNvSpPr/>
          <p:nvPr/>
        </p:nvSpPr>
        <p:spPr>
          <a:xfrm>
            <a:off x="4338959" y="4077884"/>
            <a:ext cx="2951341" cy="2011680"/>
          </a:xfrm>
          <a:prstGeom prst="flowChartPunchedTap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a:solidFill>
                  <a:schemeClr val="bg1"/>
                </a:solidFill>
                <a:latin typeface="Arial Rounded MT Bold" panose="020F0704030504030204" pitchFamily="34" charset="0"/>
                <a:cs typeface="Arial" panose="020B0604020202020204" pitchFamily="34" charset="0"/>
              </a:rPr>
              <a:t>ANALISIS </a:t>
            </a:r>
            <a:r>
              <a:rPr lang="en-US" sz="1600" dirty="0" smtClean="0">
                <a:solidFill>
                  <a:schemeClr val="bg1"/>
                </a:solidFill>
                <a:latin typeface="Arial Rounded MT Bold" panose="020F0704030504030204" pitchFamily="34" charset="0"/>
                <a:cs typeface="Arial" panose="020B0604020202020204" pitchFamily="34" charset="0"/>
              </a:rPr>
              <a:t>PENERAPAN MODEL PEMBELAJARAN pada Kurikulum 2013</a:t>
            </a:r>
          </a:p>
          <a:p>
            <a:pPr algn="ctr"/>
            <a:r>
              <a:rPr lang="id-ID" sz="1600" dirty="0" smtClean="0">
                <a:solidFill>
                  <a:schemeClr val="bg1"/>
                </a:solidFill>
                <a:latin typeface="Arial Rounded MT Bold" panose="020F0704030504030204" pitchFamily="34" charset="0"/>
                <a:cs typeface="Arial" panose="020B0604020202020204" pitchFamily="34" charset="0"/>
              </a:rPr>
              <a:t>(Individu</a:t>
            </a:r>
            <a:r>
              <a:rPr lang="en-US" sz="1600" dirty="0" smtClean="0">
                <a:solidFill>
                  <a:schemeClr val="bg1"/>
                </a:solidFill>
                <a:latin typeface="Arial Rounded MT Bold" panose="020F0704030504030204" pitchFamily="34" charset="0"/>
                <a:cs typeface="Arial" panose="020B0604020202020204" pitchFamily="34" charset="0"/>
              </a:rPr>
              <a:t>/</a:t>
            </a:r>
            <a:r>
              <a:rPr lang="id-ID" sz="1600" dirty="0" smtClean="0">
                <a:solidFill>
                  <a:schemeClr val="bg1"/>
                </a:solidFill>
                <a:latin typeface="Arial Rounded MT Bold" panose="020F0704030504030204" pitchFamily="34" charset="0"/>
                <a:cs typeface="Arial" panose="020B0604020202020204" pitchFamily="34" charset="0"/>
              </a:rPr>
              <a:t>Kelompok 3</a:t>
            </a:r>
            <a:r>
              <a:rPr lang="en-US" sz="1600" dirty="0" smtClean="0">
                <a:solidFill>
                  <a:schemeClr val="bg1"/>
                </a:solidFill>
                <a:latin typeface="Arial Rounded MT Bold" panose="020F0704030504030204" pitchFamily="34" charset="0"/>
                <a:cs typeface="Arial" panose="020B0604020202020204" pitchFamily="34" charset="0"/>
              </a:rPr>
              <a:t>0</a:t>
            </a:r>
            <a:r>
              <a:rPr lang="id-ID" sz="1600" dirty="0" smtClean="0">
                <a:solidFill>
                  <a:schemeClr val="bg1"/>
                </a:solidFill>
                <a:latin typeface="Arial Rounded MT Bold" panose="020F0704030504030204" pitchFamily="34" charset="0"/>
                <a:cs typeface="Arial" panose="020B0604020202020204" pitchFamily="34" charset="0"/>
              </a:rPr>
              <a:t>’)</a:t>
            </a:r>
            <a:endParaRPr lang="id-ID" sz="1600" dirty="0">
              <a:solidFill>
                <a:schemeClr val="bg1"/>
              </a:solidFill>
              <a:latin typeface="Arial Rounded MT Bold" panose="020F0704030504030204" pitchFamily="34" charset="0"/>
              <a:cs typeface="Arial" panose="020B0604020202020204" pitchFamily="34" charset="0"/>
            </a:endParaRPr>
          </a:p>
        </p:txBody>
      </p:sp>
      <p:sp>
        <p:nvSpPr>
          <p:cNvPr id="17" name="Flowchart: Punched Tape 16"/>
          <p:cNvSpPr/>
          <p:nvPr/>
        </p:nvSpPr>
        <p:spPr>
          <a:xfrm>
            <a:off x="7656060" y="1840429"/>
            <a:ext cx="3205455" cy="2011680"/>
          </a:xfrm>
          <a:prstGeom prst="flowChartPunchedTap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Arial Rounded MT Bold" panose="020F0704030504030204" pitchFamily="34" charset="0"/>
                <a:cs typeface="Arial" panose="020B0604020202020204" pitchFamily="34" charset="0"/>
              </a:rPr>
              <a:t>MENENTUKAN MODEL PEMBELAJARAN sesuai KD </a:t>
            </a:r>
            <a:r>
              <a:rPr lang="id-ID" sz="1600" dirty="0" smtClean="0">
                <a:solidFill>
                  <a:schemeClr val="bg1"/>
                </a:solidFill>
                <a:latin typeface="Arial Rounded MT Bold" panose="020F0704030504030204" pitchFamily="34" charset="0"/>
                <a:cs typeface="Arial" panose="020B0604020202020204" pitchFamily="34" charset="0"/>
              </a:rPr>
              <a:t>(</a:t>
            </a:r>
            <a:r>
              <a:rPr lang="en-US" sz="1600" dirty="0" smtClean="0">
                <a:solidFill>
                  <a:schemeClr val="bg1"/>
                </a:solidFill>
                <a:latin typeface="Arial Rounded MT Bold" panose="020F0704030504030204" pitchFamily="34" charset="0"/>
                <a:cs typeface="Arial" panose="020B0604020202020204" pitchFamily="34" charset="0"/>
              </a:rPr>
              <a:t>Kelompok 2</a:t>
            </a:r>
            <a:r>
              <a:rPr lang="id-ID" sz="1600" dirty="0" smtClean="0">
                <a:solidFill>
                  <a:schemeClr val="bg1"/>
                </a:solidFill>
                <a:latin typeface="Arial Rounded MT Bold" panose="020F0704030504030204" pitchFamily="34" charset="0"/>
                <a:cs typeface="Arial" panose="020B0604020202020204" pitchFamily="34" charset="0"/>
              </a:rPr>
              <a:t>0’)</a:t>
            </a:r>
            <a:endParaRPr lang="id-ID" sz="1600" dirty="0">
              <a:solidFill>
                <a:schemeClr val="bg1"/>
              </a:solidFill>
              <a:latin typeface="Arial Rounded MT Bold" panose="020F0704030504030204" pitchFamily="34" charset="0"/>
              <a:cs typeface="Arial" panose="020B0604020202020204" pitchFamily="34" charset="0"/>
            </a:endParaRPr>
          </a:p>
        </p:txBody>
      </p:sp>
      <p:sp>
        <p:nvSpPr>
          <p:cNvPr id="18" name="Down Arrow 17"/>
          <p:cNvSpPr/>
          <p:nvPr/>
        </p:nvSpPr>
        <p:spPr>
          <a:xfrm>
            <a:off x="9068287" y="3726767"/>
            <a:ext cx="457200" cy="457200"/>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latin typeface="Arial Rounded MT Bold" panose="020F0704030504030204" pitchFamily="34" charset="0"/>
            </a:endParaRPr>
          </a:p>
        </p:txBody>
      </p:sp>
      <p:sp>
        <p:nvSpPr>
          <p:cNvPr id="19" name="Right Arrow 18"/>
          <p:cNvSpPr/>
          <p:nvPr/>
        </p:nvSpPr>
        <p:spPr>
          <a:xfrm>
            <a:off x="3964147" y="2617669"/>
            <a:ext cx="365760" cy="457200"/>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latin typeface="Arial Rounded MT Bold" panose="020F0704030504030204" pitchFamily="34" charset="0"/>
            </a:endParaRPr>
          </a:p>
        </p:txBody>
      </p:sp>
      <p:sp>
        <p:nvSpPr>
          <p:cNvPr id="20" name="Right Arrow 19"/>
          <p:cNvSpPr/>
          <p:nvPr/>
        </p:nvSpPr>
        <p:spPr>
          <a:xfrm flipH="1">
            <a:off x="7295967" y="4859415"/>
            <a:ext cx="365760" cy="457200"/>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latin typeface="Arial Rounded MT Bold" panose="020F0704030504030204" pitchFamily="34" charset="0"/>
            </a:endParaRPr>
          </a:p>
        </p:txBody>
      </p:sp>
      <p:sp>
        <p:nvSpPr>
          <p:cNvPr id="21" name="Flowchart: Punched Tape 20"/>
          <p:cNvSpPr/>
          <p:nvPr/>
        </p:nvSpPr>
        <p:spPr>
          <a:xfrm>
            <a:off x="998305" y="4074460"/>
            <a:ext cx="2965842" cy="20116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smtClean="0">
                <a:solidFill>
                  <a:schemeClr val="tx1"/>
                </a:solidFill>
                <a:latin typeface="Arial Rounded MT Bold" panose="020F0704030504030204" pitchFamily="34" charset="0"/>
                <a:cs typeface="Arial" panose="020B0604020202020204" pitchFamily="34" charset="0"/>
              </a:rPr>
              <a:t>REFLEKSI DAN PENGUATAN</a:t>
            </a:r>
            <a:endParaRPr lang="en-US" sz="1600" dirty="0" smtClean="0">
              <a:solidFill>
                <a:schemeClr val="tx1"/>
              </a:solidFill>
              <a:latin typeface="Arial Rounded MT Bold" panose="020F0704030504030204" pitchFamily="34" charset="0"/>
              <a:cs typeface="Arial" panose="020B0604020202020204" pitchFamily="34" charset="0"/>
            </a:endParaRPr>
          </a:p>
          <a:p>
            <a:pPr algn="ctr"/>
            <a:r>
              <a:rPr lang="id-ID" sz="1600" dirty="0" smtClean="0">
                <a:solidFill>
                  <a:schemeClr val="tx1"/>
                </a:solidFill>
                <a:latin typeface="Arial Rounded MT Bold" panose="020F0704030504030204" pitchFamily="34" charset="0"/>
                <a:cs typeface="Arial" panose="020B0604020202020204" pitchFamily="34" charset="0"/>
              </a:rPr>
              <a:t>(</a:t>
            </a:r>
            <a:r>
              <a:rPr lang="en-US" sz="1600" dirty="0" smtClean="0">
                <a:solidFill>
                  <a:schemeClr val="tx1"/>
                </a:solidFill>
                <a:latin typeface="Arial Rounded MT Bold" panose="020F0704030504030204" pitchFamily="34" charset="0"/>
                <a:cs typeface="Arial" panose="020B0604020202020204" pitchFamily="34" charset="0"/>
              </a:rPr>
              <a:t>Bersama </a:t>
            </a:r>
            <a:r>
              <a:rPr lang="id-ID" sz="1600" dirty="0" smtClean="0">
                <a:solidFill>
                  <a:schemeClr val="tx1"/>
                </a:solidFill>
                <a:latin typeface="Arial Rounded MT Bold" panose="020F0704030504030204" pitchFamily="34" charset="0"/>
                <a:cs typeface="Arial" panose="020B0604020202020204" pitchFamily="34" charset="0"/>
              </a:rPr>
              <a:t>30’)</a:t>
            </a:r>
            <a:endParaRPr lang="id-ID" sz="1600" dirty="0">
              <a:solidFill>
                <a:schemeClr val="tx1"/>
              </a:solidFill>
              <a:latin typeface="Arial Rounded MT Bold" panose="020F0704030504030204" pitchFamily="34" charset="0"/>
              <a:cs typeface="Arial" panose="020B0604020202020204" pitchFamily="34" charset="0"/>
            </a:endParaRPr>
          </a:p>
        </p:txBody>
      </p:sp>
      <p:sp>
        <p:nvSpPr>
          <p:cNvPr id="22" name="Right Arrow 21"/>
          <p:cNvSpPr/>
          <p:nvPr/>
        </p:nvSpPr>
        <p:spPr>
          <a:xfrm flipH="1">
            <a:off x="3964147" y="4851545"/>
            <a:ext cx="365760" cy="457200"/>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2474797712"/>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23" name="Title 1"/>
          <p:cNvSpPr>
            <a:spLocks noGrp="1"/>
          </p:cNvSpPr>
          <p:nvPr>
            <p:ph type="title"/>
          </p:nvPr>
        </p:nvSpPr>
        <p:spPr>
          <a:xfrm>
            <a:off x="5499848" y="867514"/>
            <a:ext cx="5643282" cy="799732"/>
          </a:xfrm>
        </p:spPr>
        <p:txBody>
          <a:bodyPr>
            <a:normAutofit/>
          </a:bodyPr>
          <a:lstStyle/>
          <a:p>
            <a:r>
              <a:rPr lang="id-ID" sz="3200" b="1" dirty="0" smtClean="0">
                <a:solidFill>
                  <a:schemeClr val="bg1"/>
                </a:solidFill>
                <a:latin typeface="Arial Rounded MT Bold" panose="020F0704030504030204" pitchFamily="34" charset="0"/>
                <a:cs typeface="Arial" panose="020B0604020202020204" pitchFamily="34" charset="0"/>
              </a:rPr>
              <a:t>K</a:t>
            </a:r>
            <a:r>
              <a:rPr lang="en-US" sz="3200" b="1" dirty="0" smtClean="0">
                <a:solidFill>
                  <a:schemeClr val="bg1"/>
                </a:solidFill>
                <a:latin typeface="Arial Rounded MT Bold" panose="020F0704030504030204" pitchFamily="34" charset="0"/>
                <a:cs typeface="Arial" panose="020B0604020202020204" pitchFamily="34" charset="0"/>
              </a:rPr>
              <a:t>ONSEP PEMBELAJARAN</a:t>
            </a:r>
            <a:endParaRPr lang="en-US" sz="3200" dirty="0">
              <a:solidFill>
                <a:schemeClr val="bg1"/>
              </a:solidFill>
              <a:latin typeface="Arial Rounded MT Bold" panose="020F0704030504030204" pitchFamily="34" charset="0"/>
              <a:cs typeface="Arial" panose="020B0604020202020204" pitchFamily="34" charset="0"/>
            </a:endParaRPr>
          </a:p>
        </p:txBody>
      </p:sp>
      <p:sp>
        <p:nvSpPr>
          <p:cNvPr id="24" name="Content Placeholder 2"/>
          <p:cNvSpPr txBox="1">
            <a:spLocks/>
          </p:cNvSpPr>
          <p:nvPr/>
        </p:nvSpPr>
        <p:spPr>
          <a:xfrm>
            <a:off x="1707776" y="1844937"/>
            <a:ext cx="9614647" cy="40241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285750" indent="-285750">
              <a:lnSpc>
                <a:spcPct val="80000"/>
              </a:lnSpc>
              <a:spcBef>
                <a:spcPts val="1200"/>
              </a:spcBef>
              <a:buFont typeface="Wingdings" panose="05000000000000000000" pitchFamily="2" charset="2"/>
              <a:buChar char="§"/>
            </a:pPr>
            <a:r>
              <a:rPr lang="en-ID" sz="2800" dirty="0">
                <a:solidFill>
                  <a:schemeClr val="bg1"/>
                </a:solidFill>
                <a:latin typeface="Arial Rounded MT Bold" panose="020F0704030504030204" pitchFamily="34" charset="0"/>
              </a:rPr>
              <a:t>Pembelajaran adalah proses interaksi antarpeserta didik</a:t>
            </a:r>
            <a:r>
              <a:rPr lang="id-ID" sz="2800" dirty="0">
                <a:solidFill>
                  <a:schemeClr val="bg1"/>
                </a:solidFill>
                <a:latin typeface="Arial Rounded MT Bold" panose="020F0704030504030204" pitchFamily="34" charset="0"/>
              </a:rPr>
              <a:t>,</a:t>
            </a:r>
            <a:r>
              <a:rPr lang="en-ID" sz="2800" dirty="0">
                <a:solidFill>
                  <a:schemeClr val="bg1"/>
                </a:solidFill>
                <a:latin typeface="Arial Rounded MT Bold" panose="020F0704030504030204" pitchFamily="34" charset="0"/>
              </a:rPr>
              <a:t> antara peserta didik </a:t>
            </a:r>
            <a:r>
              <a:rPr lang="id-ID" sz="2800" dirty="0">
                <a:solidFill>
                  <a:schemeClr val="bg1"/>
                </a:solidFill>
                <a:latin typeface="Arial Rounded MT Bold" panose="020F0704030504030204" pitchFamily="34" charset="0"/>
              </a:rPr>
              <a:t>dan </a:t>
            </a:r>
            <a:r>
              <a:rPr lang="en-ID" sz="2800" dirty="0">
                <a:solidFill>
                  <a:schemeClr val="bg1"/>
                </a:solidFill>
                <a:latin typeface="Arial Rounded MT Bold" panose="020F0704030504030204" pitchFamily="34" charset="0"/>
              </a:rPr>
              <a:t>pendidik</a:t>
            </a:r>
            <a:r>
              <a:rPr lang="id-ID" sz="2800" dirty="0">
                <a:solidFill>
                  <a:schemeClr val="bg1"/>
                </a:solidFill>
                <a:latin typeface="Arial Rounded MT Bold" panose="020F0704030504030204" pitchFamily="34" charset="0"/>
              </a:rPr>
              <a:t>,</a:t>
            </a:r>
            <a:r>
              <a:rPr lang="en-ID" sz="2800" dirty="0">
                <a:solidFill>
                  <a:schemeClr val="bg1"/>
                </a:solidFill>
                <a:latin typeface="Arial Rounded MT Bold" panose="020F0704030504030204" pitchFamily="34" charset="0"/>
              </a:rPr>
              <a:t> </a:t>
            </a:r>
            <a:r>
              <a:rPr lang="en-ID" sz="2800" dirty="0" smtClean="0">
                <a:solidFill>
                  <a:schemeClr val="bg1"/>
                </a:solidFill>
                <a:latin typeface="Arial Rounded MT Bold" panose="020F0704030504030204" pitchFamily="34" charset="0"/>
              </a:rPr>
              <a:t>serta </a:t>
            </a:r>
            <a:r>
              <a:rPr lang="id-ID" sz="2800" dirty="0" smtClean="0">
                <a:solidFill>
                  <a:schemeClr val="bg1"/>
                </a:solidFill>
                <a:latin typeface="Arial Rounded MT Bold" panose="020F0704030504030204" pitchFamily="34" charset="0"/>
              </a:rPr>
              <a:t>antara </a:t>
            </a:r>
            <a:r>
              <a:rPr lang="id-ID" sz="2800" dirty="0">
                <a:solidFill>
                  <a:schemeClr val="bg1"/>
                </a:solidFill>
                <a:latin typeface="Arial Rounded MT Bold" panose="020F0704030504030204" pitchFamily="34" charset="0"/>
              </a:rPr>
              <a:t>peserta dan </a:t>
            </a:r>
            <a:r>
              <a:rPr lang="en-ID" sz="2800" dirty="0">
                <a:solidFill>
                  <a:schemeClr val="bg1"/>
                </a:solidFill>
                <a:latin typeface="Arial Rounded MT Bold" panose="020F0704030504030204" pitchFamily="34" charset="0"/>
              </a:rPr>
              <a:t>sumber belajar </a:t>
            </a:r>
            <a:r>
              <a:rPr lang="id-ID" sz="2800" dirty="0">
                <a:solidFill>
                  <a:schemeClr val="bg1"/>
                </a:solidFill>
                <a:latin typeface="Arial Rounded MT Bold" panose="020F0704030504030204" pitchFamily="34" charset="0"/>
              </a:rPr>
              <a:t>lainnya </a:t>
            </a:r>
            <a:r>
              <a:rPr lang="en-ID" sz="2800" dirty="0">
                <a:solidFill>
                  <a:schemeClr val="bg1"/>
                </a:solidFill>
                <a:latin typeface="Arial Rounded MT Bold" panose="020F0704030504030204" pitchFamily="34" charset="0"/>
              </a:rPr>
              <a:t>pada suatu lingkungan belajar yang berlangsung secara edukatif, agar peserta didik dapat membangun sikap yang mengandung nilai-nilai </a:t>
            </a:r>
            <a:r>
              <a:rPr lang="en-ID" sz="2800" dirty="0" smtClean="0">
                <a:solidFill>
                  <a:schemeClr val="bg1"/>
                </a:solidFill>
                <a:latin typeface="Arial Rounded MT Bold" panose="020F0704030504030204" pitchFamily="34" charset="0"/>
              </a:rPr>
              <a:t>karakter, </a:t>
            </a:r>
            <a:r>
              <a:rPr lang="en-ID" sz="2800" dirty="0">
                <a:solidFill>
                  <a:schemeClr val="bg1"/>
                </a:solidFill>
                <a:latin typeface="Arial Rounded MT Bold" panose="020F0704030504030204" pitchFamily="34" charset="0"/>
              </a:rPr>
              <a:t>pengetahuan dan </a:t>
            </a:r>
            <a:r>
              <a:rPr lang="en-ID" sz="2800" dirty="0" smtClean="0">
                <a:solidFill>
                  <a:schemeClr val="bg1"/>
                </a:solidFill>
                <a:latin typeface="Arial Rounded MT Bold" panose="020F0704030504030204" pitchFamily="34" charset="0"/>
              </a:rPr>
              <a:t>keterampilan </a:t>
            </a:r>
            <a:r>
              <a:rPr lang="en-ID" sz="2800" dirty="0">
                <a:solidFill>
                  <a:schemeClr val="bg1"/>
                </a:solidFill>
                <a:latin typeface="Arial Rounded MT Bold" panose="020F0704030504030204" pitchFamily="34" charset="0"/>
              </a:rPr>
              <a:t>untuk mencapai tujuan yang telah ditetapkan.</a:t>
            </a:r>
          </a:p>
          <a:p>
            <a:pPr marL="285750" indent="-285750">
              <a:lnSpc>
                <a:spcPct val="80000"/>
              </a:lnSpc>
              <a:spcBef>
                <a:spcPts val="1200"/>
              </a:spcBef>
              <a:buFont typeface="Wingdings" panose="05000000000000000000" pitchFamily="2" charset="2"/>
              <a:buChar char="§"/>
            </a:pPr>
            <a:r>
              <a:rPr lang="en-ID" sz="2800" dirty="0" smtClean="0">
                <a:solidFill>
                  <a:schemeClr val="bg1"/>
                </a:solidFill>
                <a:latin typeface="Arial Rounded MT Bold" panose="020F0704030504030204" pitchFamily="34" charset="0"/>
              </a:rPr>
              <a:t>Pembelajaran merupakan suatu proses yang mengandung serangkaian kegiatan mulai dari perencanaan, pelaksanaan, hingga penilaian</a:t>
            </a:r>
            <a:r>
              <a:rPr lang="id-ID" sz="2800" dirty="0" smtClean="0">
                <a:solidFill>
                  <a:schemeClr val="bg1"/>
                </a:solidFill>
                <a:latin typeface="Arial Rounded MT Bold" panose="020F0704030504030204" pitchFamily="34" charset="0"/>
              </a:rPr>
              <a:t>.</a:t>
            </a:r>
            <a:r>
              <a:rPr lang="en-US" sz="2800" dirty="0" smtClean="0">
                <a:solidFill>
                  <a:schemeClr val="bg1"/>
                </a:solidFill>
                <a:latin typeface="Arial Rounded MT Bold" panose="020F0704030504030204" pitchFamily="34" charset="0"/>
              </a:rPr>
              <a:t> </a:t>
            </a:r>
          </a:p>
        </p:txBody>
      </p:sp>
    </p:spTree>
    <p:extLst>
      <p:ext uri="{BB962C8B-B14F-4D97-AF65-F5344CB8AC3E}">
        <p14:creationId xmlns:p14="http://schemas.microsoft.com/office/powerpoint/2010/main" val="3864018140"/>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11" name="Title 1"/>
          <p:cNvSpPr>
            <a:spLocks noGrp="1"/>
          </p:cNvSpPr>
          <p:nvPr>
            <p:ph type="title"/>
          </p:nvPr>
        </p:nvSpPr>
        <p:spPr>
          <a:xfrm>
            <a:off x="5486400" y="658906"/>
            <a:ext cx="6019800" cy="905199"/>
          </a:xfrm>
        </p:spPr>
        <p:txBody>
          <a:bodyPr>
            <a:noAutofit/>
          </a:bodyPr>
          <a:lstStyle/>
          <a:p>
            <a:r>
              <a:rPr lang="en-US" sz="3200" b="1" dirty="0" smtClean="0">
                <a:solidFill>
                  <a:schemeClr val="bg1"/>
                </a:solidFill>
                <a:latin typeface="Arial Rounded MT Bold" panose="020F0704030504030204" pitchFamily="34" charset="0"/>
                <a:cs typeface="Arial" panose="020B0604020202020204" pitchFamily="34" charset="0"/>
              </a:rPr>
              <a:t>KONSEP PEMBELAJARAN</a:t>
            </a:r>
            <a:br>
              <a:rPr lang="en-US" sz="3200" b="1" dirty="0" smtClean="0">
                <a:solidFill>
                  <a:schemeClr val="bg1"/>
                </a:solidFill>
                <a:latin typeface="Arial Rounded MT Bold" panose="020F0704030504030204" pitchFamily="34" charset="0"/>
                <a:cs typeface="Arial" panose="020B0604020202020204" pitchFamily="34" charset="0"/>
              </a:rPr>
            </a:br>
            <a:r>
              <a:rPr lang="en-US" sz="3200" b="1" dirty="0" smtClean="0">
                <a:solidFill>
                  <a:schemeClr val="bg1"/>
                </a:solidFill>
                <a:latin typeface="Arial Rounded MT Bold" panose="020F0704030504030204" pitchFamily="34" charset="0"/>
                <a:cs typeface="Arial" panose="020B0604020202020204" pitchFamily="34" charset="0"/>
              </a:rPr>
              <a:t>PENDIDIKAN KEJURUAN</a:t>
            </a:r>
            <a:endParaRPr lang="en-US" sz="3200" dirty="0">
              <a:solidFill>
                <a:schemeClr val="bg1"/>
              </a:solidFill>
              <a:latin typeface="Arial Rounded MT Bold" panose="020F0704030504030204" pitchFamily="34" charset="0"/>
              <a:cs typeface="Arial" panose="020B0604020202020204" pitchFamily="34" charset="0"/>
            </a:endParaRPr>
          </a:p>
        </p:txBody>
      </p:sp>
      <p:sp>
        <p:nvSpPr>
          <p:cNvPr id="12" name="Content Placeholder 2"/>
          <p:cNvSpPr txBox="1">
            <a:spLocks/>
          </p:cNvSpPr>
          <p:nvPr/>
        </p:nvSpPr>
        <p:spPr>
          <a:xfrm>
            <a:off x="776931" y="1733028"/>
            <a:ext cx="11043034" cy="454793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nSpc>
                <a:spcPct val="80000"/>
              </a:lnSpc>
            </a:pPr>
            <a:r>
              <a:rPr lang="en-US" sz="2600" dirty="0" smtClean="0">
                <a:solidFill>
                  <a:schemeClr val="bg1"/>
                </a:solidFill>
                <a:latin typeface="Arial Rounded MT Bold" panose="020F0704030504030204" pitchFamily="34" charset="0"/>
                <a:cs typeface="Arial" panose="020B0604020202020204" pitchFamily="34" charset="0"/>
              </a:rPr>
              <a:t>Pendidikan kejuruan akan menjadi efisien bila pembelajarannya (peserta didik dilatih) dengan cara mengimitasi/</a:t>
            </a:r>
            <a:r>
              <a:rPr lang="en-US" sz="2600" dirty="0" err="1" smtClean="0">
                <a:solidFill>
                  <a:schemeClr val="bg1"/>
                </a:solidFill>
                <a:latin typeface="Arial Rounded MT Bold" panose="020F0704030504030204" pitchFamily="34" charset="0"/>
                <a:cs typeface="Arial" panose="020B0604020202020204" pitchFamily="34" charset="0"/>
              </a:rPr>
              <a:t>mereplikasi</a:t>
            </a:r>
            <a:r>
              <a:rPr lang="en-US" sz="2600" dirty="0" smtClean="0">
                <a:solidFill>
                  <a:schemeClr val="bg1"/>
                </a:solidFill>
                <a:latin typeface="Arial Rounded MT Bold" panose="020F0704030504030204" pitchFamily="34" charset="0"/>
                <a:cs typeface="Arial" panose="020B0604020202020204" pitchFamily="34" charset="0"/>
              </a:rPr>
              <a:t> lingkungan kerja semirip mungkin dengan yang terjadi di tempat pekerjaan yang sebenarnya (Charles A. Prosser, 1950:217). </a:t>
            </a:r>
          </a:p>
          <a:p>
            <a:pPr>
              <a:lnSpc>
                <a:spcPct val="80000"/>
              </a:lnSpc>
            </a:pPr>
            <a:r>
              <a:rPr lang="en-US" sz="2600" dirty="0" smtClean="0">
                <a:solidFill>
                  <a:schemeClr val="bg1"/>
                </a:solidFill>
                <a:latin typeface="Arial Rounded MT Bold" panose="020F0704030504030204" pitchFamily="34" charset="0"/>
                <a:cs typeface="Arial" panose="020B0604020202020204" pitchFamily="34" charset="0"/>
              </a:rPr>
              <a:t>Pembelajaran pada pendidikan kejuruan dapat efektif jika pelatihan dilakukan dengan cara yang sama seperti di dunia kerja termasuk penggunaan peralatan dan mesin (Charles A. Prosser, 1950:218). </a:t>
            </a:r>
          </a:p>
          <a:p>
            <a:pPr>
              <a:lnSpc>
                <a:spcPct val="80000"/>
              </a:lnSpc>
            </a:pPr>
            <a:r>
              <a:rPr lang="en-US" sz="2600" dirty="0" smtClean="0">
                <a:solidFill>
                  <a:schemeClr val="bg1"/>
                </a:solidFill>
                <a:latin typeface="Arial Rounded MT Bold" panose="020F0704030504030204" pitchFamily="34" charset="0"/>
                <a:cs typeface="Arial" panose="020B0604020202020204" pitchFamily="34" charset="0"/>
              </a:rPr>
              <a:t>Pembelajaran pada pendidikan kejuruan akan efektif sesuai </a:t>
            </a:r>
            <a:r>
              <a:rPr lang="en-US" sz="2600" dirty="0" err="1" smtClean="0">
                <a:solidFill>
                  <a:schemeClr val="bg1"/>
                </a:solidFill>
                <a:latin typeface="Arial Rounded MT Bold" panose="020F0704030504030204" pitchFamily="34" charset="0"/>
                <a:cs typeface="Arial" panose="020B0604020202020204" pitchFamily="34" charset="0"/>
              </a:rPr>
              <a:t>proporsinya</a:t>
            </a:r>
            <a:r>
              <a:rPr lang="en-US" sz="2600" dirty="0" smtClean="0">
                <a:solidFill>
                  <a:schemeClr val="bg1"/>
                </a:solidFill>
                <a:latin typeface="Arial Rounded MT Bold" panose="020F0704030504030204" pitchFamily="34" charset="0"/>
                <a:cs typeface="Arial" panose="020B0604020202020204" pitchFamily="34" charset="0"/>
              </a:rPr>
              <a:t> jika pembelajaran dilatihkan secara langsung dan secara individu pada peserta didik dalam kebiasaan berfikir dan diperlukan habit </a:t>
            </a:r>
            <a:r>
              <a:rPr lang="en-US" sz="2600" dirty="0" err="1" smtClean="0">
                <a:solidFill>
                  <a:schemeClr val="bg1"/>
                </a:solidFill>
                <a:latin typeface="Arial Rounded MT Bold" panose="020F0704030504030204" pitchFamily="34" charset="0"/>
                <a:cs typeface="Arial" panose="020B0604020202020204" pitchFamily="34" charset="0"/>
              </a:rPr>
              <a:t>memanipulasinya</a:t>
            </a:r>
            <a:r>
              <a:rPr lang="en-US" sz="2600" dirty="0" smtClean="0">
                <a:solidFill>
                  <a:schemeClr val="bg1"/>
                </a:solidFill>
                <a:latin typeface="Arial Rounded MT Bold" panose="020F0704030504030204" pitchFamily="34" charset="0"/>
                <a:cs typeface="Arial" panose="020B0604020202020204" pitchFamily="34" charset="0"/>
              </a:rPr>
              <a:t> dalam kompetensi keahlian itu sendiri (Charles A. Prosser, 1950:220).</a:t>
            </a:r>
            <a:endParaRPr lang="en-US" sz="2600" dirty="0">
              <a:solidFill>
                <a:schemeClr val="bg1"/>
              </a:solidFill>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1992608951"/>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13" name="Title 1"/>
          <p:cNvSpPr txBox="1">
            <a:spLocks/>
          </p:cNvSpPr>
          <p:nvPr/>
        </p:nvSpPr>
        <p:spPr>
          <a:xfrm>
            <a:off x="4278210" y="764374"/>
            <a:ext cx="7227989" cy="593780"/>
          </a:xfrm>
          <a:prstGeom prst="rect">
            <a:avLst/>
          </a:prstGeom>
        </p:spPr>
        <p:txBody>
          <a:bodyPr vert="horz" lIns="91440" tIns="45720" rIns="91440" bIns="45720" rtlCol="0" anchor="ctr">
            <a:normAutofit fontScale="97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3200" b="1" dirty="0" smtClean="0">
                <a:solidFill>
                  <a:schemeClr val="bg1"/>
                </a:solidFill>
                <a:latin typeface="Arial Rounded MT Bold" panose="020F0704030504030204" pitchFamily="34" charset="0"/>
                <a:cs typeface="Arial" panose="020B0604020202020204" pitchFamily="34" charset="0"/>
              </a:rPr>
              <a:t>Konsep pembelajaran abad 21</a:t>
            </a:r>
            <a:endParaRPr lang="en-US" sz="3200" b="1" dirty="0">
              <a:solidFill>
                <a:schemeClr val="bg1"/>
              </a:solidFill>
              <a:latin typeface="Arial Rounded MT Bold" panose="020F0704030504030204" pitchFamily="34" charset="0"/>
              <a:cs typeface="Arial" panose="020B0604020202020204" pitchFamily="34" charset="0"/>
            </a:endParaRPr>
          </a:p>
        </p:txBody>
      </p:sp>
      <p:sp>
        <p:nvSpPr>
          <p:cNvPr id="14" name="Content Placeholder 2"/>
          <p:cNvSpPr txBox="1">
            <a:spLocks/>
          </p:cNvSpPr>
          <p:nvPr/>
        </p:nvSpPr>
        <p:spPr>
          <a:xfrm>
            <a:off x="1845078" y="1497276"/>
            <a:ext cx="10109357" cy="46883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2600" dirty="0" smtClean="0">
                <a:solidFill>
                  <a:schemeClr val="bg1"/>
                </a:solidFill>
                <a:latin typeface="Arial Rounded MT Bold" panose="020F0704030504030204" pitchFamily="34" charset="0"/>
                <a:cs typeface="Arial" panose="020B0604020202020204" pitchFamily="34" charset="0"/>
              </a:rPr>
              <a:t>Model Relasi Sain dan Rekayasa, dikembangkan oleh Bernie Trilling dan Charles Fadel (2009, disadur dari Putu Sudira). Pada konsep ini sain lebih menekankan pada metoda penyelidikan dan penemuan untuk menjelaskan gejala-gejala alam, sedangkan rekayasa dan teknologi menggunakan strategi perancangan dan penemuan solusi atas problematika kehidupan.</a:t>
            </a:r>
          </a:p>
          <a:p>
            <a:r>
              <a:rPr lang="en-US" sz="2600" dirty="0" smtClean="0">
                <a:solidFill>
                  <a:schemeClr val="bg1"/>
                </a:solidFill>
                <a:latin typeface="Arial Rounded MT Bold" panose="020F0704030504030204" pitchFamily="34" charset="0"/>
                <a:cs typeface="Arial" panose="020B0604020202020204" pitchFamily="34" charset="0"/>
              </a:rPr>
              <a:t>Mengembangkan seluruh potensi peserta didik agar memiliki wawasan kerja, keterampilan teknis bekerja, </a:t>
            </a:r>
            <a:r>
              <a:rPr lang="en-US" sz="2600" i="1" dirty="0" smtClean="0">
                <a:solidFill>
                  <a:schemeClr val="bg1"/>
                </a:solidFill>
                <a:latin typeface="Arial Rounded MT Bold" panose="020F0704030504030204" pitchFamily="34" charset="0"/>
                <a:cs typeface="Arial" panose="020B0604020202020204" pitchFamily="34" charset="0"/>
              </a:rPr>
              <a:t>employability skills, </a:t>
            </a:r>
            <a:r>
              <a:rPr lang="en-US" sz="2600" dirty="0" smtClean="0">
                <a:solidFill>
                  <a:schemeClr val="bg1"/>
                </a:solidFill>
                <a:latin typeface="Arial Rounded MT Bold" panose="020F0704030504030204" pitchFamily="34" charset="0"/>
                <a:cs typeface="Arial" panose="020B0604020202020204" pitchFamily="34" charset="0"/>
              </a:rPr>
              <a:t>dan melakukan transformasi diri terhadap perubahan tuntutan dunia kerja (Putu Sudira, 2016).</a:t>
            </a:r>
            <a:endParaRPr lang="en-US" sz="2600" dirty="0">
              <a:solidFill>
                <a:schemeClr val="bg1"/>
              </a:solidFill>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1639011945"/>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7" name="Title 1"/>
          <p:cNvSpPr>
            <a:spLocks noGrp="1"/>
          </p:cNvSpPr>
          <p:nvPr>
            <p:ph type="title"/>
          </p:nvPr>
        </p:nvSpPr>
        <p:spPr>
          <a:xfrm>
            <a:off x="3388658" y="761651"/>
            <a:ext cx="7593106" cy="775669"/>
          </a:xfrm>
        </p:spPr>
        <p:txBody>
          <a:bodyPr>
            <a:normAutofit fontScale="90000"/>
          </a:bodyPr>
          <a:lstStyle/>
          <a:p>
            <a:r>
              <a:rPr lang="en-US" sz="3200" b="1" dirty="0">
                <a:solidFill>
                  <a:schemeClr val="bg1"/>
                </a:solidFill>
                <a:latin typeface="Arial Rounded MT Bold" panose="020F0704030504030204" pitchFamily="34" charset="0"/>
                <a:cs typeface="Arial" panose="020B0604020202020204" pitchFamily="34" charset="0"/>
              </a:rPr>
              <a:t>Konsep </a:t>
            </a:r>
            <a:r>
              <a:rPr lang="en-US" sz="3200" b="1" dirty="0" smtClean="0">
                <a:solidFill>
                  <a:schemeClr val="bg1"/>
                </a:solidFill>
                <a:latin typeface="Arial Rounded MT Bold" panose="020F0704030504030204" pitchFamily="34" charset="0"/>
                <a:cs typeface="Arial" panose="020B0604020202020204" pitchFamily="34" charset="0"/>
              </a:rPr>
              <a:t>pembelajaran</a:t>
            </a:r>
            <a:br>
              <a:rPr lang="en-US" sz="3200" b="1" dirty="0" smtClean="0">
                <a:solidFill>
                  <a:schemeClr val="bg1"/>
                </a:solidFill>
                <a:latin typeface="Arial Rounded MT Bold" panose="020F0704030504030204" pitchFamily="34" charset="0"/>
                <a:cs typeface="Arial" panose="020B0604020202020204" pitchFamily="34" charset="0"/>
              </a:rPr>
            </a:br>
            <a:r>
              <a:rPr lang="en-US" sz="3200" b="1" dirty="0" smtClean="0">
                <a:solidFill>
                  <a:schemeClr val="bg1"/>
                </a:solidFill>
                <a:latin typeface="Arial Rounded MT Bold" panose="020F0704030504030204" pitchFamily="34" charset="0"/>
                <a:cs typeface="Arial" panose="020B0604020202020204" pitchFamily="34" charset="0"/>
              </a:rPr>
              <a:t>BERPENDEKATAN SAINTIFIK</a:t>
            </a:r>
            <a:endParaRPr lang="en-US" sz="3200" b="1" dirty="0">
              <a:solidFill>
                <a:schemeClr val="bg1"/>
              </a:solidFill>
              <a:latin typeface="Arial Rounded MT Bold" panose="020F0704030504030204" pitchFamily="34" charset="0"/>
              <a:cs typeface="Arial" panose="020B0604020202020204" pitchFamily="34" charset="0"/>
            </a:endParaRPr>
          </a:p>
        </p:txBody>
      </p:sp>
      <p:sp>
        <p:nvSpPr>
          <p:cNvPr id="11" name="Content Placeholder 2"/>
          <p:cNvSpPr txBox="1">
            <a:spLocks/>
          </p:cNvSpPr>
          <p:nvPr/>
        </p:nvSpPr>
        <p:spPr>
          <a:xfrm>
            <a:off x="1994411" y="1981268"/>
            <a:ext cx="9354907" cy="359926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800" dirty="0" smtClean="0">
                <a:solidFill>
                  <a:schemeClr val="bg1"/>
                </a:solidFill>
                <a:latin typeface="Arial Rounded MT Bold" panose="020F0704030504030204" pitchFamily="34" charset="0"/>
                <a:cs typeface="Arial" panose="020B0604020202020204" pitchFamily="34" charset="0"/>
              </a:rPr>
              <a:t>Pendekatan saintifik dalam pembelajaran adalah proses pembelajaran yang dirancang agar peserta didik secara aktif mengonstruk konsep, prosedur, hukum atau prinsip, melalui tahapan-tahapan mengamati, merumuskan masalah, mengajukan atau merumuskan hipotesis, mengumpulkan data, menganalisis data, menarik simpulan, dan mengomunikasikan.</a:t>
            </a:r>
            <a:endParaRPr lang="en-US" sz="2800" dirty="0">
              <a:solidFill>
                <a:schemeClr val="bg1"/>
              </a:solidFill>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1913570050"/>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12" name="Title 1"/>
          <p:cNvSpPr>
            <a:spLocks noGrp="1"/>
          </p:cNvSpPr>
          <p:nvPr>
            <p:ph type="title"/>
          </p:nvPr>
        </p:nvSpPr>
        <p:spPr>
          <a:xfrm>
            <a:off x="4170634" y="777820"/>
            <a:ext cx="7227989" cy="728251"/>
          </a:xfrm>
        </p:spPr>
        <p:txBody>
          <a:bodyPr>
            <a:normAutofit/>
          </a:bodyPr>
          <a:lstStyle/>
          <a:p>
            <a:r>
              <a:rPr lang="en-US" sz="3200" b="1" dirty="0" smtClean="0">
                <a:solidFill>
                  <a:schemeClr val="bg1"/>
                </a:solidFill>
                <a:latin typeface="Arial Rounded MT Bold" panose="020F0704030504030204" pitchFamily="34" charset="0"/>
                <a:cs typeface="Arial" panose="020B0604020202020204" pitchFamily="34" charset="0"/>
              </a:rPr>
              <a:t>KONSEP MODEL PEMBELAJARAN</a:t>
            </a:r>
            <a:endParaRPr lang="en-US" sz="3200" b="1" dirty="0">
              <a:solidFill>
                <a:schemeClr val="bg1"/>
              </a:solidFill>
              <a:latin typeface="Arial Rounded MT Bold" panose="020F0704030504030204" pitchFamily="34" charset="0"/>
              <a:cs typeface="Arial" panose="020B0604020202020204" pitchFamily="34" charset="0"/>
            </a:endParaRPr>
          </a:p>
        </p:txBody>
      </p:sp>
      <p:sp>
        <p:nvSpPr>
          <p:cNvPr id="13" name="Content Placeholder 2"/>
          <p:cNvSpPr txBox="1">
            <a:spLocks/>
          </p:cNvSpPr>
          <p:nvPr/>
        </p:nvSpPr>
        <p:spPr>
          <a:xfrm>
            <a:off x="1731839" y="1882445"/>
            <a:ext cx="9774360" cy="37653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nSpc>
                <a:spcPct val="80000"/>
              </a:lnSpc>
            </a:pPr>
            <a:r>
              <a:rPr lang="en-ID" sz="2800" i="1" dirty="0" smtClean="0">
                <a:solidFill>
                  <a:srgbClr val="FFFF00"/>
                </a:solidFill>
                <a:latin typeface="Arial Rounded MT Bold" panose="020F0704030504030204" pitchFamily="34" charset="0"/>
                <a:cs typeface="Arial" panose="020B0604020202020204" pitchFamily="34" charset="0"/>
              </a:rPr>
              <a:t>Model pembelajaran </a:t>
            </a:r>
            <a:r>
              <a:rPr lang="en-ID" sz="2800" dirty="0" smtClean="0">
                <a:solidFill>
                  <a:schemeClr val="bg1"/>
                </a:solidFill>
                <a:latin typeface="Arial Rounded MT Bold" panose="020F0704030504030204" pitchFamily="34" charset="0"/>
                <a:cs typeface="Arial" panose="020B0604020202020204" pitchFamily="34" charset="0"/>
              </a:rPr>
              <a:t>adalah </a:t>
            </a:r>
            <a:r>
              <a:rPr lang="en-ID" sz="2800" dirty="0" smtClean="0">
                <a:solidFill>
                  <a:srgbClr val="FFFF00"/>
                </a:solidFill>
                <a:latin typeface="Arial Rounded MT Bold" panose="020F0704030504030204" pitchFamily="34" charset="0"/>
                <a:cs typeface="Arial" panose="020B0604020202020204" pitchFamily="34" charset="0"/>
              </a:rPr>
              <a:t>kerangka konseptual </a:t>
            </a:r>
            <a:r>
              <a:rPr lang="en-ID" sz="2800" dirty="0" smtClean="0">
                <a:solidFill>
                  <a:schemeClr val="bg1"/>
                </a:solidFill>
                <a:latin typeface="Arial Rounded MT Bold" panose="020F0704030504030204" pitchFamily="34" charset="0"/>
                <a:cs typeface="Arial" panose="020B0604020202020204" pitchFamily="34" charset="0"/>
              </a:rPr>
              <a:t>yang digunakan sebagai </a:t>
            </a:r>
            <a:r>
              <a:rPr lang="en-ID" sz="2800" dirty="0" smtClean="0">
                <a:solidFill>
                  <a:srgbClr val="FFFF00"/>
                </a:solidFill>
                <a:latin typeface="Arial Rounded MT Bold" panose="020F0704030504030204" pitchFamily="34" charset="0"/>
                <a:cs typeface="Arial" panose="020B0604020202020204" pitchFamily="34" charset="0"/>
              </a:rPr>
              <a:t>pedoman </a:t>
            </a:r>
            <a:r>
              <a:rPr lang="en-ID" sz="2800" dirty="0" smtClean="0">
                <a:solidFill>
                  <a:schemeClr val="bg1"/>
                </a:solidFill>
                <a:latin typeface="Arial Rounded MT Bold" panose="020F0704030504030204" pitchFamily="34" charset="0"/>
                <a:cs typeface="Arial" panose="020B0604020202020204" pitchFamily="34" charset="0"/>
              </a:rPr>
              <a:t>dalam melakukan pembelajaran yang disusun secara sistematis untuk mencapai tujuan belajar, menyangkut sintaksis, sistem sosial, prinsip reaksi dan sistem pendukung (</a:t>
            </a:r>
            <a:r>
              <a:rPr lang="en-ID" sz="2800" dirty="0" err="1" smtClean="0">
                <a:solidFill>
                  <a:schemeClr val="bg1"/>
                </a:solidFill>
                <a:latin typeface="Arial Rounded MT Bold" panose="020F0704030504030204" pitchFamily="34" charset="0"/>
                <a:cs typeface="Arial" panose="020B0604020202020204" pitchFamily="34" charset="0"/>
              </a:rPr>
              <a:t>Joice</a:t>
            </a:r>
            <a:r>
              <a:rPr lang="en-ID" sz="2800" dirty="0" smtClean="0">
                <a:solidFill>
                  <a:schemeClr val="bg1"/>
                </a:solidFill>
                <a:latin typeface="Arial Rounded MT Bold" panose="020F0704030504030204" pitchFamily="34" charset="0"/>
                <a:cs typeface="Arial" panose="020B0604020202020204" pitchFamily="34" charset="0"/>
              </a:rPr>
              <a:t> &amp; Wells).</a:t>
            </a:r>
          </a:p>
          <a:p>
            <a:pPr>
              <a:lnSpc>
                <a:spcPct val="80000"/>
              </a:lnSpc>
            </a:pPr>
            <a:r>
              <a:rPr lang="en-AU" sz="2800" dirty="0" smtClean="0">
                <a:solidFill>
                  <a:schemeClr val="bg1"/>
                </a:solidFill>
                <a:latin typeface="Arial Rounded MT Bold" panose="020F0704030504030204" pitchFamily="34" charset="0"/>
                <a:cs typeface="Arial" panose="020B0604020202020204" pitchFamily="34" charset="0"/>
              </a:rPr>
              <a:t>Model pembelajaran adalah suatu perencanaan atau </a:t>
            </a:r>
            <a:r>
              <a:rPr lang="en-AU" sz="2800" dirty="0" smtClean="0">
                <a:solidFill>
                  <a:srgbClr val="FFFF00"/>
                </a:solidFill>
                <a:latin typeface="Arial Rounded MT Bold" panose="020F0704030504030204" pitchFamily="34" charset="0"/>
                <a:cs typeface="Arial" panose="020B0604020202020204" pitchFamily="34" charset="0"/>
              </a:rPr>
              <a:t>suatu pola yang digunakan sebagai pedoman </a:t>
            </a:r>
            <a:r>
              <a:rPr lang="en-AU" sz="2800" dirty="0" smtClean="0">
                <a:solidFill>
                  <a:schemeClr val="bg1"/>
                </a:solidFill>
                <a:latin typeface="Arial Rounded MT Bold" panose="020F0704030504030204" pitchFamily="34" charset="0"/>
                <a:cs typeface="Arial" panose="020B0604020202020204" pitchFamily="34" charset="0"/>
              </a:rPr>
              <a:t>dalam merencanakan pembelajaran di kelas (Arends dalam Trianto).</a:t>
            </a:r>
            <a:endParaRPr lang="en-US" sz="2800" dirty="0">
              <a:solidFill>
                <a:schemeClr val="bg1"/>
              </a:solidFill>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3958087674"/>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2_Vapor Trail">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1_Vapor Trail">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1228</TotalTime>
  <Words>1981</Words>
  <Application>Microsoft Office PowerPoint</Application>
  <PresentationFormat>Custom</PresentationFormat>
  <Paragraphs>211</Paragraphs>
  <Slides>34</Slides>
  <Notes>0</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2_Vapor Trail</vt:lpstr>
      <vt:lpstr>1_Vapor Trail</vt:lpstr>
      <vt:lpstr>PELATIHAN DAN PENDAMPINGAN IMPLEMENTASI KURIKULUM 2013 SMK</vt:lpstr>
      <vt:lpstr>PETA KONSEP</vt:lpstr>
      <vt:lpstr>Tujuan Sesi B2.3</vt:lpstr>
      <vt:lpstr>ALUR PEMBELAJARAN</vt:lpstr>
      <vt:lpstr>KONSEP PEMBELAJARAN</vt:lpstr>
      <vt:lpstr>KONSEP PEMBELAJARAN PENDIDIKAN KEJURUAN</vt:lpstr>
      <vt:lpstr>PowerPoint Presentation</vt:lpstr>
      <vt:lpstr>Konsep pembelajaran BERPENDEKATAN SAINTIFIK</vt:lpstr>
      <vt:lpstr>KONSEP MODEL PEMBELAJARAN</vt:lpstr>
      <vt:lpstr>ciri khusus Model pembelajaran</vt:lpstr>
      <vt:lpstr>DESKRIPSI: Prinsip-prinsip Pembelajaran Kejuruan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RAMBU-RAMBU Analisis Pemilihan Model Pembelajaran</vt:lpstr>
      <vt:lpstr>CONTOH  Penentuan Model Pembelajaran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LATIHAN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LKS 018</cp:lastModifiedBy>
  <cp:revision>102</cp:revision>
  <dcterms:created xsi:type="dcterms:W3CDTF">2017-03-03T06:49:08Z</dcterms:created>
  <dcterms:modified xsi:type="dcterms:W3CDTF">2019-08-07T07:44:00Z</dcterms:modified>
</cp:coreProperties>
</file>