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14" r:id="rId3"/>
    <p:sldMasterId id="2147483732" r:id="rId4"/>
    <p:sldMasterId id="2147483750" r:id="rId5"/>
  </p:sldMasterIdLst>
  <p:notesMasterIdLst>
    <p:notesMasterId r:id="rId21"/>
  </p:notesMasterIdLst>
  <p:handoutMasterIdLst>
    <p:handoutMasterId r:id="rId22"/>
  </p:handoutMasterIdLst>
  <p:sldIdLst>
    <p:sldId id="320" r:id="rId6"/>
    <p:sldId id="321" r:id="rId7"/>
    <p:sldId id="317" r:id="rId8"/>
    <p:sldId id="257" r:id="rId9"/>
    <p:sldId id="261" r:id="rId10"/>
    <p:sldId id="262" r:id="rId11"/>
    <p:sldId id="263" r:id="rId12"/>
    <p:sldId id="309" r:id="rId13"/>
    <p:sldId id="288" r:id="rId14"/>
    <p:sldId id="314" r:id="rId15"/>
    <p:sldId id="310" r:id="rId16"/>
    <p:sldId id="311" r:id="rId17"/>
    <p:sldId id="312" r:id="rId18"/>
    <p:sldId id="318" r:id="rId19"/>
    <p:sldId id="319" r:id="rId20"/>
  </p:sldIdLst>
  <p:sldSz cx="12192000" cy="68580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90" d="100"/>
          <a:sy n="90" d="100"/>
        </p:scale>
        <p:origin x="144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AE6F6-2725-4F1C-B712-8455B9C3FB6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8E1D6-A79C-4A54-8612-AFF51625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3CDA-4BB0-4722-94AB-65A44356AF0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500F7-7D06-4EB7-ACC6-5A802A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15C87-D020-48DF-9188-8B456167FD78}" type="slidenum">
              <a:rPr lang="id-ID">
                <a:solidFill>
                  <a:prstClr val="black"/>
                </a:solidFill>
              </a:rPr>
              <a:pPr/>
              <a:t>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5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09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1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24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7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4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6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18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399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Kejuruan</a:t>
            </a:r>
            <a:endParaRPr lang="en-US" sz="1600" b="1" i="1" dirty="0">
              <a:solidFill>
                <a:srgbClr val="42BA97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Kejuruan</a:t>
            </a:r>
            <a:endParaRPr lang="en-US" sz="1600" b="1" i="1" dirty="0">
              <a:solidFill>
                <a:srgbClr val="42BA97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13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327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6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39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47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1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03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77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4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0727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1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34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34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05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9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091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487681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11592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30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6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30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98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935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897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901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40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330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73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579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40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32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75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814787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1228679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48777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3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843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209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11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298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9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569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485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9827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684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571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195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656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78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182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699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36329327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53187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058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040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899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761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511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46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77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679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672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874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372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887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10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4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0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5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532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23491" y="2098487"/>
            <a:ext cx="865518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169703" y="864111"/>
            <a:ext cx="9144000" cy="1190531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PELATIHAN DAN PENDAMPINGAN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IMPLEMENTASI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KURIKULUM 2013 </a:t>
            </a:r>
            <a:r>
              <a:rPr lang="en-ID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SMK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76363" y="2360918"/>
            <a:ext cx="5517669" cy="1444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D" sz="3200" b="1" dirty="0" err="1" smtClean="0">
                <a:solidFill>
                  <a:prstClr val="white"/>
                </a:solidFill>
                <a:latin typeface="Arial Rounded MT Bold" pitchFamily="34" charset="0"/>
              </a:rPr>
              <a:t>Penyusunan</a:t>
            </a:r>
            <a:r>
              <a:rPr lang="en-ID" sz="3200" b="1" dirty="0" smtClean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r>
              <a:rPr lang="en-ID" sz="3200" b="1" dirty="0" err="1" smtClean="0">
                <a:solidFill>
                  <a:prstClr val="white"/>
                </a:solidFill>
                <a:latin typeface="Arial Rounded MT Bold" pitchFamily="34" charset="0"/>
              </a:rPr>
              <a:t>silabus</a:t>
            </a:r>
            <a:endParaRPr lang="id-ID" altLang="id-ID" sz="3200" cap="none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42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02174" y="580045"/>
            <a:ext cx="832875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060575" marR="0" lvl="0" indent="-20605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SILABUS MATA PELAJARAN 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Nama Sekolah	: ………………………………………………………………………………….</a:t>
            </a:r>
          </a:p>
          <a:p>
            <a:pPr marL="2060575" lvl="0" indent="-2060575">
              <a:tabLst/>
            </a:pPr>
            <a:r>
              <a:rPr lang="en-US" sz="1500" dirty="0" smtClean="0">
                <a:latin typeface="Arial Rounded MT Bold" panose="020F0704030504030204" pitchFamily="34" charset="0"/>
                <a:cs typeface="Tahoma" panose="020B0604030504040204" pitchFamily="34" charset="0"/>
              </a:rPr>
              <a:t>Bidang Keahlian	:</a:t>
            </a:r>
            <a:r>
              <a:rPr lang="en-US" sz="15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Kompetensi Keahlian	: 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Mata Pelajaran	: PABP</a:t>
            </a:r>
            <a:r>
              <a:rPr kumimoji="0" lang="en-US" sz="15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/ PPKn</a:t>
            </a: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Durasi (Waktu)	: ………………………………………………………………………………….</a:t>
            </a:r>
          </a:p>
          <a:p>
            <a:pPr marL="2060575" lvl="0" indent="-2060575">
              <a:tabLst/>
            </a:pPr>
            <a:r>
              <a:rPr lang="en-US" sz="1500" dirty="0" smtClean="0">
                <a:latin typeface="Arial Rounded MT Bold" panose="020F0704030504030204" pitchFamily="34" charset="0"/>
                <a:cs typeface="Tahoma" panose="020B0604030504040204" pitchFamily="34" charset="0"/>
              </a:rPr>
              <a:t>KI-1 (Spiritual)	:</a:t>
            </a:r>
            <a:r>
              <a:rPr lang="en-US" sz="1500" dirty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………………………………………………………………………………….</a:t>
            </a:r>
            <a:endParaRPr lang="en-US" sz="1500" dirty="0" smtClean="0">
              <a:latin typeface="Arial Rounded MT Bold" panose="020F0704030504030204" pitchFamily="34" charset="0"/>
              <a:cs typeface="Tahoma" panose="020B0604030504040204" pitchFamily="34" charset="0"/>
            </a:endParaRPr>
          </a:p>
          <a:p>
            <a:pPr marL="2060575" lvl="0" indent="-2060575"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ahoma" panose="020B0604030504040204" pitchFamily="34" charset="0"/>
              </a:rPr>
              <a:t>KI-2</a:t>
            </a:r>
            <a:r>
              <a:rPr kumimoji="0" lang="en-US" sz="15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ahoma" panose="020B0604030504040204" pitchFamily="34" charset="0"/>
              </a:rPr>
              <a:t> (Sosial)	: </a:t>
            </a:r>
            <a:r>
              <a:rPr lang="en-US" sz="1500" dirty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KI-3 (Pengetahuan)	: ...................................................................................................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KI-4 (Keterampilan)	: ………………………………………………………………………………..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3173"/>
              </p:ext>
            </p:extLst>
          </p:nvPr>
        </p:nvGraphicFramePr>
        <p:xfrm>
          <a:off x="1232246" y="3019414"/>
          <a:ext cx="10545370" cy="3245272"/>
        </p:xfrm>
        <a:graphic>
          <a:graphicData uri="http://schemas.openxmlformats.org/drawingml/2006/table">
            <a:tbl>
              <a:tblPr firstRow="1" firstCol="1" bandRow="1"/>
              <a:tblGrid>
                <a:gridCol w="2038687"/>
                <a:gridCol w="1974346"/>
                <a:gridCol w="1985515"/>
                <a:gridCol w="1026598"/>
                <a:gridCol w="2166500"/>
                <a:gridCol w="1353724"/>
              </a:tblGrid>
              <a:tr h="45663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Kompetensi Dasar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Indikator Pencapaian Kompetensi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Materi </a:t>
                      </a: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Pokok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Alokasi </a:t>
                      </a: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Waktu (JP)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Kegiatan Pembelajaran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Penilaian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1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7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1.1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2.1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3.1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4.1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7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1.2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2.2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3.2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18178" y="1604911"/>
            <a:ext cx="1070020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9975" indent="-2339975">
              <a:spcBef>
                <a:spcPts val="1200"/>
              </a:spcBef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Nama Sekolah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	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:	diisi 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nama SMK yang bersangkutan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.</a:t>
            </a:r>
          </a:p>
          <a:p>
            <a:pPr marL="2339975" lvl="0" indent="-2339975">
              <a:spcBef>
                <a:spcPts val="1200"/>
              </a:spcBef>
              <a:tabLst>
                <a:tab pos="2006600" algn="l"/>
              </a:tabLst>
            </a:pPr>
            <a:r>
              <a:rPr lang="en-ID" sz="2200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BK</a:t>
            </a:r>
            <a:r>
              <a:rPr lang="id-ID" sz="2200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(Bd.Keahlian)</a:t>
            </a:r>
            <a:r>
              <a:rPr lang="en-ID" sz="2200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	:	</a:t>
            </a:r>
            <a:r>
              <a:rPr lang="en-ID" sz="2200" dirty="0" smtClean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diisi </a:t>
            </a:r>
            <a:r>
              <a:rPr lang="en-ID" sz="2200" dirty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nama </a:t>
            </a:r>
            <a:r>
              <a:rPr lang="en-ID" sz="2200" dirty="0" smtClean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BK sesuai </a:t>
            </a:r>
            <a:r>
              <a:rPr lang="en-ID" sz="2200" dirty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Spektrum Keahlian PMK </a:t>
            </a:r>
            <a:r>
              <a:rPr lang="en-ID" sz="2200" dirty="0" smtClean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Kepdirjen Nomor </a:t>
            </a:r>
            <a:r>
              <a:rPr lang="en-ID" sz="2200" b="1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4678/D/KEP/M/2016.</a:t>
            </a:r>
            <a:endParaRPr lang="en-US" sz="2200" b="1" i="1" dirty="0" smtClean="0">
              <a:solidFill>
                <a:srgbClr val="FF0000"/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339975" indent="-2339975">
              <a:spcBef>
                <a:spcPts val="1200"/>
              </a:spcBef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KK</a:t>
            </a:r>
            <a:r>
              <a:rPr lang="id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(Kompt.Keah)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	:	diisi nama 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KK sesuai 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Spektrum Keahlian PMK 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Kepdirjen </a:t>
            </a:r>
            <a:r>
              <a:rPr lang="en-ID" sz="2200" dirty="0" smtClean="0">
                <a:solidFill>
                  <a:prstClr val="black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Nomor 4678/D/KEP/MK/2016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.</a:t>
            </a:r>
            <a:endParaRPr lang="en-US" sz="2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339975" indent="-2339975">
              <a:spcBef>
                <a:spcPts val="1200"/>
              </a:spcBef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Mata Pelajaran	:	diisi nama 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Mapel sesuai 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S</a:t>
            </a:r>
            <a:r>
              <a:rPr lang="en-ID" sz="2200" dirty="0">
                <a:solidFill>
                  <a:srgbClr val="00B05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truktur Kurikulum </a:t>
            </a:r>
            <a:r>
              <a:rPr lang="en-ID" sz="22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Kepdirjen Nomor 130/D/KEP/KR/2017.</a:t>
            </a:r>
            <a:endParaRPr lang="en-US" sz="2200" dirty="0">
              <a:solidFill>
                <a:srgbClr val="00B050"/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339975" indent="-2339975">
              <a:spcBef>
                <a:spcPts val="1200"/>
              </a:spcBef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Durasi (Waktu)	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:	diisi 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jumlah waktu 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mata pelajaran secara keseluruhan.</a:t>
            </a:r>
            <a:endParaRPr lang="en-US" sz="2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339975" indent="-2339975">
              <a:spcBef>
                <a:spcPts val="1200"/>
              </a:spcBef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KI-1, KI-2, KI-3</a:t>
            </a:r>
          </a:p>
          <a:p>
            <a:pPr marL="2339975" indent="-2339975">
              <a:spcAft>
                <a:spcPts val="0"/>
              </a:spcAft>
              <a:tabLst>
                <a:tab pos="2006600" algn="l"/>
              </a:tabLst>
            </a:pP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dan KI-4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	:	diisi rumusan 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KI-1, KI-2, KI-3, dan KI-4 sesuai Mapel yang </a:t>
            </a:r>
            <a:r>
              <a:rPr lang="en-ID" sz="2200" dirty="0">
                <a:latin typeface="Arial Rounded MT Bold" panose="020F0704030504030204" pitchFamily="34" charset="0"/>
                <a:ea typeface="Calibri" panose="020F0502020204030204" pitchFamily="34" charset="0"/>
              </a:rPr>
              <a:t>bersangkutan</a:t>
            </a:r>
            <a:r>
              <a:rPr lang="en-ID" sz="22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.</a:t>
            </a:r>
            <a:endParaRPr lang="en-US" sz="2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665" y="894009"/>
            <a:ext cx="572304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tabLst>
                <a:tab pos="810260" algn="l"/>
              </a:tabLst>
            </a:pPr>
            <a:r>
              <a:rPr lang="en-ID" sz="2400" b="1" dirty="0">
                <a:latin typeface="Arial" panose="020B0604020202020204" pitchFamily="34" charset="0"/>
                <a:ea typeface="Calibri" panose="020F0502020204030204" pitchFamily="34" charset="0"/>
              </a:rPr>
              <a:t>Keterangan Pengisian Format Silabus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44706" y="1483888"/>
            <a:ext cx="1083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32487" y="1840687"/>
            <a:ext cx="1044999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3513" indent="-1433513">
              <a:spcBef>
                <a:spcPts val="900"/>
              </a:spcBef>
              <a:spcAft>
                <a:spcPts val="0"/>
              </a:spcAft>
              <a:tabLst>
                <a:tab pos="1023938" algn="l"/>
              </a:tabLst>
            </a:pP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Kolom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1:	diisi nomor dan </a:t>
            </a:r>
            <a:r>
              <a:rPr lang="en-ID" sz="24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rumusan pasangan KD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yang dipindahkan dari format 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KI dan KD Mapel yang bersangkutan.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433513" indent="-1433513">
              <a:spcBef>
                <a:spcPts val="900"/>
              </a:spcBef>
              <a:spcAft>
                <a:spcPts val="0"/>
              </a:spcAft>
              <a:tabLst>
                <a:tab pos="1023938" algn="l"/>
              </a:tabLst>
            </a:pP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Kolom 2:	diisi dengan </a:t>
            </a:r>
            <a:r>
              <a:rPr lang="en-ID" sz="24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rumusan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IPK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yang merupakan 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rincian standar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minimal kompetensi yang harus dikuasai oleh peserta didik.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433513" indent="-1433513">
              <a:spcBef>
                <a:spcPts val="900"/>
              </a:spcBef>
              <a:spcAft>
                <a:spcPts val="0"/>
              </a:spcAft>
              <a:tabLst>
                <a:tab pos="1023938" algn="l"/>
              </a:tabLst>
            </a:pP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Kolom 3:	diisi dengan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Materi Pokok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 yang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harus dipelajari oleh peserta didik untuk menguasai KD berdasarkan IPK. </a:t>
            </a:r>
            <a:r>
              <a:rPr lang="en-ID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Khusus untuk materi </a:t>
            </a:r>
            <a:r>
              <a:rPr lang="en-ID" sz="24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Mapel peminatan </a:t>
            </a:r>
            <a:r>
              <a:rPr lang="en-ID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kejuruan (C2 dan C3) dapat mempertimbangkan KUK dan batasan variabel/lingkup variabel/</a:t>
            </a:r>
            <a:r>
              <a:rPr lang="en-ID" sz="2400" i="1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range of variabel</a:t>
            </a:r>
            <a:r>
              <a:rPr lang="en-ID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SKK yang diacu</a:t>
            </a:r>
            <a:r>
              <a:rPr lang="en-ID" sz="24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44706" y="1483888"/>
            <a:ext cx="1083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344706" y="1823307"/>
            <a:ext cx="10436350" cy="26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7488" indent="-1487488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</a:pP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Kolom 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4:	diisi dengan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Alokasi </a:t>
            </a:r>
            <a:r>
              <a:rPr lang="en-ID" sz="24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Waktu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 yang disediakan untuk mempelajari 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pasang KD.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487488" indent="-1487488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</a:pP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Kolom 5:	diisi 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dengan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pokok-pokok proses pembelajaran 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berpendekatan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saintifik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 sesuai karakteristik KD</a:t>
            </a:r>
            <a:r>
              <a:rPr lang="id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 serta </a:t>
            </a:r>
            <a:r>
              <a:rPr lang="en-US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nilai-nilai </a:t>
            </a:r>
            <a:r>
              <a:rPr lang="id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karakter yang akan dikembangkan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487488" indent="-1487488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</a:pP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Kolom 6:	diisi dengan </a:t>
            </a:r>
            <a:r>
              <a:rPr lang="en-ID" sz="24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Aspek, </a:t>
            </a:r>
            <a:r>
              <a:rPr lang="en-ID" sz="24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Pendekatan, dan Tekni</a:t>
            </a:r>
            <a:r>
              <a:rPr lang="en-ID" sz="2400" dirty="0">
                <a:latin typeface="Arial Rounded MT Bold" panose="020F0704030504030204" pitchFamily="34" charset="0"/>
                <a:ea typeface="Calibri" panose="020F0502020204030204" pitchFamily="34" charset="0"/>
              </a:rPr>
              <a:t>k Penilaian yang disarankan</a:t>
            </a:r>
            <a:r>
              <a:rPr lang="en-ID" sz="2400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44706" y="1483888"/>
            <a:ext cx="1083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93" y="518616"/>
            <a:ext cx="9448800" cy="4831306"/>
          </a:xfrm>
        </p:spPr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91444"/>
              </p:ext>
            </p:extLst>
          </p:nvPr>
        </p:nvGraphicFramePr>
        <p:xfrm>
          <a:off x="1810709" y="984783"/>
          <a:ext cx="9771797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8677242" imgH="5475052" progId="Word.Document.12">
                  <p:embed/>
                </p:oleObj>
              </mc:Choice>
              <mc:Fallback>
                <p:oleObj name="Document" r:id="rId3" imgW="8677242" imgH="5475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0709" y="984783"/>
                        <a:ext cx="9771797" cy="547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0067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2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TERIMA KASIH</a:t>
            </a:r>
            <a:endParaRPr lang="id-ID" sz="72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16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41558" y="69582"/>
            <a:ext cx="3923798" cy="693376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PETA KONSEP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7882" y="762958"/>
            <a:ext cx="10703868" cy="5435148"/>
            <a:chOff x="537882" y="762958"/>
            <a:chExt cx="10703868" cy="5435148"/>
          </a:xfrm>
        </p:grpSpPr>
        <p:sp>
          <p:nvSpPr>
            <p:cNvPr id="13" name="Rounded Rectangle 12"/>
            <p:cNvSpPr/>
            <p:nvPr/>
          </p:nvSpPr>
          <p:spPr>
            <a:xfrm>
              <a:off x="537882" y="2727649"/>
              <a:ext cx="3083264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PELATIHAN DAN PENDAMPINGAN IMPLEMENTASI </a:t>
              </a:r>
              <a:r>
                <a:rPr lang="id-ID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KURIKULUM </a:t>
              </a:r>
              <a:r>
                <a:rPr lang="id-ID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 S</a:t>
              </a:r>
              <a:r>
                <a:rPr lang="en-US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</a:t>
              </a:r>
              <a:endParaRPr lang="id-ID" dirty="0">
                <a:solidFill>
                  <a:srgbClr val="444D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21146" y="762958"/>
              <a:ext cx="7620604" cy="5435148"/>
              <a:chOff x="3621137" y="757689"/>
              <a:chExt cx="7620604" cy="543514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63953" y="75768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Spektrum Keahlian PMK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63951" y="131010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SKL – KI - KD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63954" y="186331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Materi – IPK – Tujuan Pembelajaran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3955" y="2417354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Penerapan Model Pembelajaran 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63956" y="29560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Penilaian Hasil Belajar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956" y="3522682"/>
                <a:ext cx="5877785" cy="4529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Silabus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63956" y="40893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Penyusunan Prota, Promes, dan RPP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63956" y="463770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Praktik Pembelajaran (Peer Teaching)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63956" y="5191747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Pengolahan dan Pelaporan PHB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63951" y="5739883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PKL Peserta Didik SMK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621137" y="984166"/>
                <a:ext cx="1742819" cy="4982194"/>
                <a:chOff x="3621137" y="984166"/>
                <a:chExt cx="1742819" cy="4982194"/>
              </a:xfrm>
            </p:grpSpPr>
            <p:cxnSp>
              <p:nvCxnSpPr>
                <p:cNvPr id="5" name="Straight Arrow Connector 4"/>
                <p:cNvCxnSpPr>
                  <a:stCxn id="13" idx="3"/>
                  <a:endCxn id="3" idx="1"/>
                </p:cNvCxnSpPr>
                <p:nvPr/>
              </p:nvCxnSpPr>
              <p:spPr>
                <a:xfrm flipV="1">
                  <a:off x="3621137" y="984166"/>
                  <a:ext cx="1742816" cy="265261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5" idx="1"/>
                </p:cNvCxnSpPr>
                <p:nvPr/>
              </p:nvCxnSpPr>
              <p:spPr>
                <a:xfrm flipV="1">
                  <a:off x="3621144" y="1536583"/>
                  <a:ext cx="1742807" cy="2105467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16" idx="1"/>
                </p:cNvCxnSpPr>
                <p:nvPr/>
              </p:nvCxnSpPr>
              <p:spPr>
                <a:xfrm flipV="1">
                  <a:off x="3621139" y="2089793"/>
                  <a:ext cx="1742815" cy="155053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17" idx="1"/>
                </p:cNvCxnSpPr>
                <p:nvPr/>
              </p:nvCxnSpPr>
              <p:spPr>
                <a:xfrm flipV="1">
                  <a:off x="3621143" y="2643831"/>
                  <a:ext cx="1742812" cy="10112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8" idx="1"/>
                </p:cNvCxnSpPr>
                <p:nvPr/>
              </p:nvCxnSpPr>
              <p:spPr>
                <a:xfrm flipV="1">
                  <a:off x="3621141" y="3182509"/>
                  <a:ext cx="1742815" cy="47452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19" idx="1"/>
                </p:cNvCxnSpPr>
                <p:nvPr/>
              </p:nvCxnSpPr>
              <p:spPr>
                <a:xfrm>
                  <a:off x="3621138" y="3640333"/>
                  <a:ext cx="1742818" cy="10882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20" idx="1"/>
                </p:cNvCxnSpPr>
                <p:nvPr/>
              </p:nvCxnSpPr>
              <p:spPr>
                <a:xfrm>
                  <a:off x="3621144" y="3648550"/>
                  <a:ext cx="1742812" cy="66725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21" idx="1"/>
                </p:cNvCxnSpPr>
                <p:nvPr/>
              </p:nvCxnSpPr>
              <p:spPr>
                <a:xfrm>
                  <a:off x="3621138" y="3633833"/>
                  <a:ext cx="1742818" cy="123035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endCxn id="22" idx="1"/>
                </p:cNvCxnSpPr>
                <p:nvPr/>
              </p:nvCxnSpPr>
              <p:spPr>
                <a:xfrm>
                  <a:off x="3621137" y="3644442"/>
                  <a:ext cx="1742819" cy="1773782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endCxn id="23" idx="1"/>
                </p:cNvCxnSpPr>
                <p:nvPr/>
              </p:nvCxnSpPr>
              <p:spPr>
                <a:xfrm>
                  <a:off x="3621137" y="3606642"/>
                  <a:ext cx="1742814" cy="23597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771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1611" y="4467005"/>
            <a:ext cx="3623043" cy="239099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97818" y="2832794"/>
            <a:ext cx="0" cy="1440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972724" y="2832794"/>
            <a:ext cx="0" cy="1440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80568" y="2981223"/>
            <a:ext cx="430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694280" y="1476232"/>
            <a:ext cx="4274906" cy="220640"/>
            <a:chOff x="3063021" y="1379560"/>
            <a:chExt cx="5698391" cy="220640"/>
          </a:xfrm>
        </p:grpSpPr>
        <p:cxnSp>
          <p:nvCxnSpPr>
            <p:cNvPr id="39" name="Straight Arrow Connector 38"/>
            <p:cNvCxnSpPr>
              <a:stCxn id="7" idx="2"/>
              <a:endCxn id="9" idx="0"/>
            </p:cNvCxnSpPr>
            <p:nvPr/>
          </p:nvCxnSpPr>
          <p:spPr>
            <a:xfrm>
              <a:off x="5906694" y="1406893"/>
              <a:ext cx="13828" cy="18090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761412" y="1379560"/>
              <a:ext cx="0" cy="2206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63021" y="1379560"/>
              <a:ext cx="0" cy="2206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>
            <a:off x="5831733" y="3626224"/>
            <a:ext cx="0" cy="220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>
            <a:off x="6183602" y="4532709"/>
            <a:ext cx="2629585" cy="210312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40248" y="4590499"/>
            <a:ext cx="2629585" cy="210312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7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18"/>
          <p:cNvSpPr txBox="1">
            <a:spLocks noChangeArrowheads="1"/>
          </p:cNvSpPr>
          <p:nvPr/>
        </p:nvSpPr>
        <p:spPr bwMode="auto">
          <a:xfrm>
            <a:off x="2211953" y="8965"/>
            <a:ext cx="8440615" cy="75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1F497D"/>
                </a:solidFill>
                <a:latin typeface="Arial Rounded MT Bold" pitchFamily="34" charset="0"/>
              </a:rPr>
              <a:t>PROSES PENGEMBANGAN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1F497D"/>
                </a:solidFill>
                <a:latin typeface="Arial Rounded MT Bold" pitchFamily="34" charset="0"/>
              </a:rPr>
              <a:t>DOKUMEN KURIKULUM NASIONAL</a:t>
            </a:r>
            <a:endParaRPr lang="id-ID" sz="2400" b="1" dirty="0">
              <a:solidFill>
                <a:srgbClr val="1F497D"/>
              </a:solidFill>
              <a:latin typeface="Arial Rounded MT Bold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11953" y="770965"/>
            <a:ext cx="84406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oup 1027"/>
          <p:cNvGrpSpPr/>
          <p:nvPr/>
        </p:nvGrpSpPr>
        <p:grpSpPr>
          <a:xfrm>
            <a:off x="2515495" y="4580965"/>
            <a:ext cx="2926080" cy="2011680"/>
            <a:chOff x="463295" y="4320085"/>
            <a:chExt cx="3900422" cy="2048830"/>
          </a:xfrm>
        </p:grpSpPr>
        <p:sp>
          <p:nvSpPr>
            <p:cNvPr id="1026" name="Rectangle 1025"/>
            <p:cNvSpPr/>
            <p:nvPr/>
          </p:nvSpPr>
          <p:spPr>
            <a:xfrm>
              <a:off x="463295" y="4320085"/>
              <a:ext cx="3900422" cy="2048830"/>
            </a:xfrm>
            <a:prstGeom prst="rect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4868" y="4798144"/>
              <a:ext cx="3656647" cy="1462119"/>
              <a:chOff x="5554690" y="4555896"/>
              <a:chExt cx="3656647" cy="146211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554690" y="4555896"/>
                <a:ext cx="3656646" cy="47664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PENDAMPINGAN DAN OTORISASI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554691" y="5117437"/>
                <a:ext cx="3656646" cy="9005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 dirty="0">
                    <a:solidFill>
                      <a:prstClr val="black"/>
                    </a:solidFill>
                  </a:rPr>
                  <a:t>PENGEMBANGAN OPSI </a:t>
                </a:r>
                <a:r>
                  <a:rPr lang="en-US" sz="1400" b="1" i="1" dirty="0">
                    <a:solidFill>
                      <a:prstClr val="black"/>
                    </a:solidFill>
                  </a:rPr>
                  <a:t>TEMPLATE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SILABUS,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BUKU SISWA &amp; GURU SERTA MATERI AJAR BERMUTU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6096913" y="4657165"/>
            <a:ext cx="2629585" cy="210312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03548" y="4950453"/>
            <a:ext cx="2192228" cy="1687913"/>
            <a:chOff x="5839203" y="4523667"/>
            <a:chExt cx="2922209" cy="1687913"/>
          </a:xfrm>
        </p:grpSpPr>
        <p:sp>
          <p:nvSpPr>
            <p:cNvPr id="30" name="Rounded Rectangle 29"/>
            <p:cNvSpPr/>
            <p:nvPr/>
          </p:nvSpPr>
          <p:spPr>
            <a:xfrm>
              <a:off x="5865812" y="4523667"/>
              <a:ext cx="28956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SILABUS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65812" y="5144780"/>
              <a:ext cx="28956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RPP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39203" y="5754380"/>
              <a:ext cx="28956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</a:rPr>
                <a:t>MATERI &amp; ALAT AJAR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313612" y="4976414"/>
              <a:ext cx="0" cy="1828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287003" y="5601980"/>
              <a:ext cx="0" cy="1828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393575" y="4428565"/>
            <a:ext cx="8231744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79642" y="999565"/>
            <a:ext cx="1829276" cy="504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KESIAPAN PESERTA DIDIK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98" y="999565"/>
            <a:ext cx="2358584" cy="504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TUJUAN PENDIDIKAN NASIONAL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67008" y="999565"/>
            <a:ext cx="1829276" cy="504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KEBUTUHAN PEMBANGUNAN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79642" y="1684471"/>
            <a:ext cx="6116643" cy="4572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STANDAR KOMPETENSI LULUSAN (SKL)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12899" y="3157654"/>
            <a:ext cx="3609908" cy="504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black"/>
              </a:solidFill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KERANGKA DASAR KURIKULUM 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(Filosofis, Yuridis, Konseptual)</a:t>
            </a:r>
          </a:p>
          <a:p>
            <a:pPr algn="ctr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64668" y="3839814"/>
            <a:ext cx="2916000" cy="4572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STRUKTUR KURIKULUM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90838" y="2401645"/>
            <a:ext cx="1829276" cy="468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STANDAR PROSES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96203" y="2364115"/>
            <a:ext cx="1829276" cy="468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STANDAR ISI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69034" y="2363205"/>
            <a:ext cx="1829276" cy="468000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STANDAR PENILAIAN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9064196" y="1212925"/>
            <a:ext cx="457319" cy="2834640"/>
          </a:xfrm>
          <a:prstGeom prst="rightBrac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9500981" y="2214634"/>
            <a:ext cx="200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KURIKULUM NASIONAL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101043" y="4635603"/>
            <a:ext cx="173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KEMDIKBUD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35649" y="4623411"/>
            <a:ext cx="21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SEKOLAH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8906166" y="4540253"/>
            <a:ext cx="242826" cy="2194560"/>
          </a:xfrm>
          <a:prstGeom prst="rightBrac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72661" y="5033874"/>
            <a:ext cx="28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KURIKULUM </a:t>
            </a:r>
            <a:r>
              <a:rPr lang="id-ID" b="1" dirty="0">
                <a:solidFill>
                  <a:prstClr val="black"/>
                </a:solidFill>
              </a:rPr>
              <a:t>TINGKAT DAERAH DAN </a:t>
            </a:r>
            <a:r>
              <a:rPr lang="en-US" b="1" dirty="0">
                <a:solidFill>
                  <a:prstClr val="black"/>
                </a:solidFill>
              </a:rPr>
              <a:t>SEKOLAH (pilihan</a:t>
            </a:r>
            <a:r>
              <a:rPr lang="id-ID" b="1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terintegrasi dengan keunggulan lokal)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8259" y="3206945"/>
            <a:ext cx="3134755" cy="10972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white"/>
                </a:solidFill>
              </a:rPr>
              <a:t>Spektrum Keahlian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white"/>
                </a:solidFill>
              </a:rPr>
              <a:t>Struktur Kurikulum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prstClr val="white"/>
                </a:solidFill>
              </a:rPr>
              <a:t>KI-KD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19" name="Striped Right Arrow 18"/>
          <p:cNvSpPr/>
          <p:nvPr/>
        </p:nvSpPr>
        <p:spPr>
          <a:xfrm flipH="1">
            <a:off x="3294978" y="3400999"/>
            <a:ext cx="719041" cy="877630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829041" y="2141671"/>
            <a:ext cx="0" cy="243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959277" y="2219872"/>
            <a:ext cx="0" cy="180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97818" y="2212237"/>
            <a:ext cx="0" cy="180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9041" y="2840754"/>
            <a:ext cx="0" cy="324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85654" y="2223565"/>
            <a:ext cx="428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319236" y="2410364"/>
            <a:ext cx="87880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490">
              <a:spcAft>
                <a:spcPts val="0"/>
              </a:spcAft>
            </a:pPr>
            <a:r>
              <a:rPr lang="en-ID" sz="3000" dirty="0" smtClean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Silabus</a:t>
            </a:r>
            <a:r>
              <a:rPr lang="en-ID" sz="300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adalah rencana pembelajaran suatu mata pelajaran yang merupakan </a:t>
            </a:r>
            <a:r>
              <a:rPr lang="en-ID" sz="3000" i="1" dirty="0" smtClean="0">
                <a:solidFill>
                  <a:srgbClr val="00B05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penjabaran KI dan KD </a:t>
            </a:r>
            <a:r>
              <a:rPr lang="en-ID" sz="3000" dirty="0" err="1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ID" sz="300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dalam IPK, Materi Pokok, Kegiatan Pembelajaran, dan Penilaian.</a:t>
            </a:r>
            <a:endParaRPr lang="en-US" sz="30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1717" y="1672837"/>
            <a:ext cx="4505208" cy="625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7850" indent="-577850" algn="just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ID" sz="3200" b="1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Pengertian Silabus</a:t>
            </a:r>
            <a:endParaRPr lang="en-US" sz="3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41717" y="1560608"/>
            <a:ext cx="10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941717" y="1560608"/>
            <a:ext cx="10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27571" y="2422311"/>
            <a:ext cx="9247651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Pedoman/acuan penyusunan RPP;</a:t>
            </a:r>
          </a:p>
          <a:p>
            <a:pPr marL="457200" indent="-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Acuan pengelolaan media dan sumber belajar;</a:t>
            </a:r>
          </a:p>
          <a:p>
            <a:pPr marL="457200" indent="-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Acuan pengembangan sistem penilaian</a:t>
            </a:r>
            <a:r>
              <a:rPr lang="en-ID" sz="24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 umum program dan target yang akan dicapai mata pelajaran</a:t>
            </a:r>
            <a:r>
              <a:rPr lang="en-ID" sz="2400" dirty="0"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 tertulis sebagai akuntabilitas suatu program pembelajaran.</a:t>
            </a:r>
            <a:endParaRPr lang="en-US" sz="24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1717" y="1649480"/>
            <a:ext cx="5419369" cy="606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1825" indent="-631825">
              <a:lnSpc>
                <a:spcPct val="115000"/>
              </a:lnSpc>
              <a:spcAft>
                <a:spcPts val="0"/>
              </a:spcAft>
              <a:buFont typeface="+mj-lt"/>
              <a:buAutoNum type="alphaUcPeriod" startAt="2"/>
            </a:pPr>
            <a:r>
              <a:rPr lang="en-ID" sz="32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Fungsi/Manfaat </a:t>
            </a:r>
            <a:r>
              <a:rPr lang="en-ID" sz="3200" dirty="0"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Silabus</a:t>
            </a:r>
            <a:endParaRPr lang="en-US" sz="32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941717" y="1560608"/>
            <a:ext cx="10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42910" y="1669556"/>
            <a:ext cx="71299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Ilmiah</a:t>
            </a:r>
            <a:endParaRPr lang="en-US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2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Relevan</a:t>
            </a:r>
            <a:endParaRPr lang="id-ID" sz="2800" dirty="0" smtClean="0">
              <a:latin typeface="Arial Rounded MT Bold" panose="020F0704030504030204" pitchFamily="34" charset="0"/>
              <a:ea typeface="Times New Roman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2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Sistematis</a:t>
            </a:r>
            <a:endParaRPr lang="id-ID" sz="2800" i="1" dirty="0">
              <a:latin typeface="Arial Rounded MT Bold" panose="020F0704030504030204" pitchFamily="34" charset="0"/>
              <a:ea typeface="Calibri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4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Konsisten</a:t>
            </a:r>
            <a:endParaRPr lang="en-US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5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Memadai</a:t>
            </a:r>
            <a:endParaRPr lang="en-US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6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Aktual dan kontekstual</a:t>
            </a:r>
            <a:endParaRPr lang="en-US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6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Fleksibel</a:t>
            </a:r>
            <a:endParaRPr lang="en-US" sz="2800" dirty="0"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6"/>
              <a:tabLst>
                <a:tab pos="474980" algn="l"/>
              </a:tabLst>
            </a:pPr>
            <a:r>
              <a:rPr lang="en-ID" sz="2800" dirty="0" smtClean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itchFamily="34" charset="0"/>
              </a:rPr>
              <a:t>Menyeluruh</a:t>
            </a:r>
            <a:endParaRPr lang="id-ID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6"/>
              <a:tabLst>
                <a:tab pos="474980" algn="l"/>
              </a:tabLst>
            </a:pPr>
            <a:r>
              <a:rPr lang="en-US" sz="2800" dirty="0" smtClean="0">
                <a:latin typeface="Arial Rounded MT Bold" panose="020F0704030504030204" pitchFamily="34" charset="0"/>
                <a:ea typeface="Calibri"/>
                <a:cs typeface="Arial"/>
              </a:rPr>
              <a:t>Mengembangkan nilai-nilai karakter</a:t>
            </a:r>
            <a:endParaRPr lang="en-US" sz="28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4425" y="826362"/>
            <a:ext cx="8386911" cy="625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1175" lvl="0" indent="-511175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UcPeriod" startAt="3"/>
            </a:pPr>
            <a:r>
              <a:rPr lang="en-ID" sz="3200" b="1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Prinsip-prinsip Pengembangan Silabus</a:t>
            </a:r>
            <a:endParaRPr lang="en-US" sz="3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941717" y="1560608"/>
            <a:ext cx="10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74783" y="2185907"/>
            <a:ext cx="89938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lvl="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Identitas Silabus</a:t>
            </a:r>
            <a:endParaRPr lang="en-US" sz="26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520700" lvl="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Kompetensi Inti</a:t>
            </a:r>
            <a:endParaRPr lang="en-US" sz="26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520700" lvl="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Kompetensi Dasar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520700" lvl="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Indikator </a:t>
            </a:r>
            <a:r>
              <a:rPr lang="en-ID" sz="26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Pencapaian </a:t>
            </a:r>
            <a:r>
              <a:rPr lang="en-ID" sz="26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Kompetensi</a:t>
            </a:r>
          </a:p>
          <a:p>
            <a:pPr marL="520700" indent="-520700">
              <a:buFont typeface="+mj-lt"/>
              <a:buAutoNum type="arabicPeriod"/>
            </a:pPr>
            <a:r>
              <a:rPr lang="en-ID" sz="26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 </a:t>
            </a:r>
            <a:r>
              <a:rPr lang="en-ID" sz="26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Pokok</a:t>
            </a:r>
          </a:p>
          <a:p>
            <a:pPr marL="520700" lvl="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Kegiatan Pembelajaran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520700" lvl="0" indent="-520700">
              <a:buFont typeface="+mj-lt"/>
              <a:buAutoNum type="arabicPeriod"/>
            </a:pPr>
            <a:r>
              <a:rPr lang="en-ID" sz="26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Penilaian</a:t>
            </a:r>
          </a:p>
          <a:p>
            <a:pPr marL="520700" indent="-520700">
              <a:buFont typeface="+mj-lt"/>
              <a:buAutoNum type="arabicPeriod"/>
            </a:pPr>
            <a:r>
              <a:rPr lang="en-ID" sz="26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Alokasi Waktu</a:t>
            </a:r>
            <a:endParaRPr lang="en-ID" sz="2600" dirty="0">
              <a:solidFill>
                <a:srgbClr val="000000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1717" y="1560608"/>
            <a:ext cx="4475456" cy="625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6263" lvl="0" indent="-576263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UcPeriod" startAt="4"/>
            </a:pPr>
            <a:r>
              <a:rPr lang="en-ID" sz="3200" b="1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Komponen Silabus</a:t>
            </a:r>
            <a:endParaRPr lang="en-US" sz="320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1301" y="461620"/>
            <a:ext cx="466344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tabLst>
                <a:tab pos="237490" algn="l"/>
              </a:tabLst>
            </a:pPr>
            <a:r>
              <a:rPr lang="en-ID" sz="2000" b="1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LANGKAH PENYUSUNAN SILABUS</a:t>
            </a:r>
            <a:endParaRPr lang="en-US" sz="2000" dirty="0" smtClean="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8459" y="1826182"/>
            <a:ext cx="4165356" cy="3644987"/>
            <a:chOff x="67612" y="1010771"/>
            <a:chExt cx="4917856" cy="4055441"/>
          </a:xfrm>
        </p:grpSpPr>
        <p:sp>
          <p:nvSpPr>
            <p:cNvPr id="62" name="Rectangle 61"/>
            <p:cNvSpPr/>
            <p:nvPr/>
          </p:nvSpPr>
          <p:spPr>
            <a:xfrm>
              <a:off x="67612" y="1010771"/>
              <a:ext cx="4917856" cy="405544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05197" y="1750325"/>
              <a:ext cx="4472942" cy="3122295"/>
              <a:chOff x="464818" y="1571625"/>
              <a:chExt cx="4472942" cy="312229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14400" y="1571625"/>
                <a:ext cx="402336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Profil lulusan SMK/MAK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14400" y="2443162"/>
                <a:ext cx="402336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Standar Kompetensi Lulusan SMK/MAK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14400" y="3314699"/>
                <a:ext cx="402336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Struktur Kurikulum  SMK/MAK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14400" y="4191000"/>
                <a:ext cx="402336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Kompetensi Inti dan Kompetensi Dasar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5400000">
                <a:off x="2788920" y="1973580"/>
                <a:ext cx="274320" cy="5486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5400000">
                <a:off x="2788920" y="2843212"/>
                <a:ext cx="274320" cy="5486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5400000">
                <a:off x="2788920" y="3717606"/>
                <a:ext cx="274320" cy="5486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2" name="Elbow Connector 71"/>
              <p:cNvCxnSpPr>
                <a:stCxn id="68" idx="1"/>
              </p:cNvCxnSpPr>
              <p:nvPr/>
            </p:nvCxnSpPr>
            <p:spPr>
              <a:xfrm rot="10800000">
                <a:off x="464820" y="1800228"/>
                <a:ext cx="449580" cy="2642233"/>
              </a:xfrm>
              <a:prstGeom prst="bentConnector2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64819" y="1813873"/>
                <a:ext cx="449581" cy="0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74315" y="3543299"/>
                <a:ext cx="449581" cy="0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4819" y="2671762"/>
                <a:ext cx="449581" cy="0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64818" y="4446896"/>
                <a:ext cx="449581" cy="0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488059" y="1178200"/>
              <a:ext cx="248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Rounded MT Bold" panose="020F0704030504030204" pitchFamily="34" charset="0"/>
                </a:rPr>
                <a:t>PENGKAJIAN</a:t>
              </a:r>
              <a:endParaRPr lang="en-US" sz="20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26149" y="930483"/>
            <a:ext cx="5186039" cy="5295505"/>
            <a:chOff x="4926149" y="930483"/>
            <a:chExt cx="5186039" cy="5295505"/>
          </a:xfrm>
        </p:grpSpPr>
        <p:sp>
          <p:nvSpPr>
            <p:cNvPr id="60" name="Rectangle 59"/>
            <p:cNvSpPr/>
            <p:nvPr/>
          </p:nvSpPr>
          <p:spPr>
            <a:xfrm>
              <a:off x="4926149" y="930483"/>
              <a:ext cx="5186039" cy="529550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9890" y="957376"/>
              <a:ext cx="5031957" cy="5147587"/>
              <a:chOff x="5890597" y="651983"/>
              <a:chExt cx="6139781" cy="4459961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890597" y="1115162"/>
                <a:ext cx="6139781" cy="3996782"/>
                <a:chOff x="5249153" y="1257299"/>
                <a:chExt cx="6139781" cy="3996782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305834" y="1257299"/>
                  <a:ext cx="4023360" cy="50292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KI dan KD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7037354" y="2069028"/>
                  <a:ext cx="2560320" cy="54864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IPK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043495" y="3221413"/>
                  <a:ext cx="2554179" cy="457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Materi Pokok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037354" y="3996271"/>
                  <a:ext cx="2560320" cy="457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Alokasi Waktu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5400000">
                  <a:off x="10479310" y="2605373"/>
                  <a:ext cx="274320" cy="5486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5400000">
                  <a:off x="8172847" y="1638278"/>
                  <a:ext cx="274320" cy="5486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5400000">
                  <a:off x="8043194" y="2631989"/>
                  <a:ext cx="548640" cy="5486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5400000">
                  <a:off x="8180354" y="3565326"/>
                  <a:ext cx="274320" cy="5486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5400000">
                  <a:off x="8172847" y="4329596"/>
                  <a:ext cx="274320" cy="5486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925894" y="3044690"/>
                  <a:ext cx="1463040" cy="457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Penilaian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49153" y="3045191"/>
                  <a:ext cx="1554480" cy="1188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</a:rPr>
                    <a:t>Analisis Kedalaman dan Keluasan Materi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 rot="5400000">
                  <a:off x="5857161" y="2604173"/>
                  <a:ext cx="274320" cy="54864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858694" y="2781558"/>
                  <a:ext cx="4892040" cy="0"/>
                </a:xfrm>
                <a:prstGeom prst="line">
                  <a:avLst/>
                </a:prstGeom>
                <a:ln w="1174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/>
                <p:cNvSpPr/>
                <p:nvPr/>
              </p:nvSpPr>
              <p:spPr>
                <a:xfrm>
                  <a:off x="7037354" y="4751161"/>
                  <a:ext cx="2560320" cy="50292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700" b="1" dirty="0" smtClean="0">
                      <a:solidFill>
                        <a:schemeClr val="tx1"/>
                      </a:solidFill>
                    </a:rPr>
                    <a:t>Kegiatan Pembelajaran</a:t>
                  </a:r>
                  <a:endParaRPr lang="en-US" sz="17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564584" y="651983"/>
                <a:ext cx="2789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00"/>
                    </a:solidFill>
                    <a:latin typeface="Arial Rounded MT Bold" panose="020F0704030504030204" pitchFamily="34" charset="0"/>
                  </a:rPr>
                  <a:t>PENYUSUNAN</a:t>
                </a:r>
                <a:endParaRPr lang="en-US" sz="2000" b="1" dirty="0">
                  <a:solidFill>
                    <a:srgbClr val="FFFF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sp>
        <p:nvSpPr>
          <p:cNvPr id="96" name="Right Arrow 95"/>
          <p:cNvSpPr/>
          <p:nvPr/>
        </p:nvSpPr>
        <p:spPr>
          <a:xfrm>
            <a:off x="4231734" y="2296918"/>
            <a:ext cx="627180" cy="264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938547" y="1845295"/>
            <a:ext cx="1188720" cy="356616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PROTA PROMES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10229151" y="2297306"/>
            <a:ext cx="627180" cy="2649725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3072"/>
              </p:ext>
            </p:extLst>
          </p:nvPr>
        </p:nvGraphicFramePr>
        <p:xfrm>
          <a:off x="1232246" y="3019414"/>
          <a:ext cx="10545371" cy="3544541"/>
        </p:xfrm>
        <a:graphic>
          <a:graphicData uri="http://schemas.openxmlformats.org/drawingml/2006/table">
            <a:tbl>
              <a:tblPr firstRow="1" firstCol="1" bandRow="1"/>
              <a:tblGrid>
                <a:gridCol w="1806752"/>
                <a:gridCol w="1749731"/>
                <a:gridCol w="1659891"/>
                <a:gridCol w="1009543"/>
                <a:gridCol w="1920024"/>
                <a:gridCol w="1199715"/>
                <a:gridCol w="1199715"/>
              </a:tblGrid>
              <a:tr h="456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Kompetensi Dasar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Indikator Pencapaian Kompetensi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Materi </a:t>
                      </a: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Pokok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Alokasi </a:t>
                      </a:r>
                      <a:r>
                        <a:rPr lang="en-ID" sz="1400" dirty="0" smtClean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Waktu (JP)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Kegiatan Pembelajaran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 err="1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Penilaian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id-ID" sz="14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Sumber Belajar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477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3.1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4.1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477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r>
                        <a:rPr lang="en-ID" sz="14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tabLst>
                          <a:tab pos="810260" algn="l"/>
                        </a:tabLs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2385" y="1039478"/>
            <a:ext cx="106152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060575" marR="0" lvl="0" indent="-20605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SILABUS MATA PELAJARAN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Nama Sekolah	: ………………………………………………………………………………….</a:t>
            </a:r>
          </a:p>
          <a:p>
            <a:pPr marL="2060575" indent="-2060575">
              <a:tabLst/>
            </a:pPr>
            <a:r>
              <a:rPr lang="en-US" sz="1500" dirty="0" smtClean="0">
                <a:latin typeface="Arial Rounded MT Bold" panose="020F0704030504030204" pitchFamily="34" charset="0"/>
                <a:cs typeface="Tahoma" panose="020B0604030504040204" pitchFamily="34" charset="0"/>
              </a:rPr>
              <a:t>Bidang Keahlian	:</a:t>
            </a:r>
            <a:r>
              <a:rPr lang="en-US" sz="15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Kompetensi Keahlian	: 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Mata Pelajaran	: 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Durasi (Waktu)	: ………………………………………………………………………………….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KI-3 (Pengetahuan)	: ...................................................................................................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060575" marR="0" lvl="0" indent="-2060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KI-4 (Keterampilan)	: …………………………………………………………………………………..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2_Vapor Trai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3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4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5.xml><?xml version="1.0" encoding="utf-8"?>
<a:theme xmlns:a="http://schemas.openxmlformats.org/drawingml/2006/main" name="1_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447</Words>
  <Application>Microsoft Office PowerPoint</Application>
  <PresentationFormat>Custom</PresentationFormat>
  <Paragraphs>195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Vapor Trail</vt:lpstr>
      <vt:lpstr>2_Vapor Trail</vt:lpstr>
      <vt:lpstr>3_Vapor Trail</vt:lpstr>
      <vt:lpstr>4_Vapor Trail</vt:lpstr>
      <vt:lpstr>1_Vapor Trail</vt:lpstr>
      <vt:lpstr>Document</vt:lpstr>
      <vt:lpstr>PELATIHAN DAN PENDAMPINGAN IMPLEMENTASI KURIKULUM 2013 SMK</vt:lpstr>
      <vt:lpstr>PETA KONSEP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ASUS</cp:lastModifiedBy>
  <cp:revision>61</cp:revision>
  <cp:lastPrinted>2018-01-12T03:15:54Z</cp:lastPrinted>
  <dcterms:created xsi:type="dcterms:W3CDTF">2017-06-02T03:32:50Z</dcterms:created>
  <dcterms:modified xsi:type="dcterms:W3CDTF">2018-02-21T10:03:45Z</dcterms:modified>
</cp:coreProperties>
</file>