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687" r:id="rId3"/>
    <p:sldMasterId id="2147483705" r:id="rId4"/>
  </p:sldMasterIdLst>
  <p:sldIdLst>
    <p:sldId id="305" r:id="rId5"/>
    <p:sldId id="306" r:id="rId6"/>
    <p:sldId id="308" r:id="rId7"/>
    <p:sldId id="309" r:id="rId8"/>
    <p:sldId id="310" r:id="rId9"/>
    <p:sldId id="311" r:id="rId10"/>
    <p:sldId id="312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295" r:id="rId27"/>
    <p:sldId id="296" r:id="rId28"/>
    <p:sldId id="297" r:id="rId29"/>
    <p:sldId id="331" r:id="rId30"/>
    <p:sldId id="330" r:id="rId31"/>
    <p:sldId id="332" r:id="rId32"/>
    <p:sldId id="30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7237" y="553494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7237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87237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1" y="13122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0" y="553494"/>
            <a:ext cx="1567875" cy="156787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7237" y="553494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7237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87237" y="4323845"/>
            <a:ext cx="6400800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1" y="13122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0" y="553494"/>
            <a:ext cx="1567875" cy="156787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60062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35584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57382" y="6411260"/>
            <a:ext cx="7426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1600" b="1" i="1" dirty="0" smtClean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Direktorat </a:t>
            </a:r>
            <a:r>
              <a:rPr lang="en-US" sz="1600" b="1" i="1" dirty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Pembinaan Sekolah Menengah Kejuruan</a:t>
            </a:r>
          </a:p>
        </p:txBody>
      </p:sp>
    </p:spTree>
    <p:extLst>
      <p:ext uri="{BB962C8B-B14F-4D97-AF65-F5344CB8AC3E}">
        <p14:creationId xmlns:p14="http://schemas.microsoft.com/office/powerpoint/2010/main" val="152800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35584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57382" y="6411260"/>
            <a:ext cx="7426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1600" b="1" i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1" i="1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Direktorat</a:t>
            </a:r>
            <a:r>
              <a:rPr lang="en-US" sz="1600" b="1" i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Pembinaan</a:t>
            </a:r>
            <a:r>
              <a:rPr lang="en-US" sz="1600" b="1" i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Sekolah</a:t>
            </a:r>
            <a:r>
              <a:rPr lang="en-US" sz="1600" b="1" i="1" baseline="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baseline="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600" b="1" i="1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enengah</a:t>
            </a:r>
            <a:r>
              <a:rPr lang="en-US" sz="1600" b="1" i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Kejuruan</a:t>
            </a:r>
            <a:endParaRPr lang="en-US" sz="1600" b="1" i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18" y="942635"/>
            <a:ext cx="9655849" cy="2354748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8817" y="3641725"/>
            <a:ext cx="9655849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2" y="1163296"/>
            <a:ext cx="1567875" cy="156787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966842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12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6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5184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9480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6091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15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601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7287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548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18" y="942635"/>
            <a:ext cx="9655849" cy="2354748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8817" y="3641725"/>
            <a:ext cx="9655849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2" y="1163296"/>
            <a:ext cx="1567875" cy="156787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43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2996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3108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2630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1364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7237" y="553494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7237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87237" y="4323845"/>
            <a:ext cx="6400800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1" y="13122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0" y="553494"/>
            <a:ext cx="1567875" cy="156787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944238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35584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57382" y="6411260"/>
            <a:ext cx="7426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1600" b="1" i="1" dirty="0" smtClean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Direktorat </a:t>
            </a:r>
            <a:r>
              <a:rPr lang="en-US" sz="1600" b="1" i="1" dirty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Pembinaan Sekolah Menengah Kejuruan</a:t>
            </a:r>
          </a:p>
        </p:txBody>
      </p:sp>
    </p:spTree>
    <p:extLst>
      <p:ext uri="{BB962C8B-B14F-4D97-AF65-F5344CB8AC3E}">
        <p14:creationId xmlns:p14="http://schemas.microsoft.com/office/powerpoint/2010/main" val="21720471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18" y="942635"/>
            <a:ext cx="9655849" cy="2354748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8817" y="3641725"/>
            <a:ext cx="9655849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2" y="1163296"/>
            <a:ext cx="1567875" cy="156787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49031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9906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1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4951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8005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6036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4131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1044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2578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93042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6568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572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98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5436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0217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7237" y="553494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7237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87237" y="4323845"/>
            <a:ext cx="6400800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1" y="13122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0" y="553494"/>
            <a:ext cx="1567875" cy="156787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183008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5360" y="6355845"/>
            <a:ext cx="2910840" cy="365125"/>
          </a:xfrm>
        </p:spPr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57382" y="6411260"/>
            <a:ext cx="7426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1600" b="1" i="1" dirty="0" smtClean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Direktorat </a:t>
            </a:r>
            <a:r>
              <a:rPr lang="en-US" sz="1600" b="1" i="1" dirty="0">
                <a:solidFill>
                  <a:srgbClr val="42BA97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Pembinaan Sekolah Menengah Kejuruan</a:t>
            </a:r>
          </a:p>
        </p:txBody>
      </p:sp>
    </p:spTree>
    <p:extLst>
      <p:ext uri="{BB962C8B-B14F-4D97-AF65-F5344CB8AC3E}">
        <p14:creationId xmlns:p14="http://schemas.microsoft.com/office/powerpoint/2010/main" val="36770305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18" y="942635"/>
            <a:ext cx="9655849" cy="2354748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8817" y="3641725"/>
            <a:ext cx="9655849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2" y="1163296"/>
            <a:ext cx="1567875" cy="1567875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909969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375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85298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414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7637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36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0250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556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2874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96671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28412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6510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7053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58017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9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1600" b="1" i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1" i="1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Direktorat</a:t>
            </a:r>
            <a:r>
              <a:rPr lang="en-US" sz="1600" b="1" i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Pembinaan</a:t>
            </a:r>
            <a:r>
              <a:rPr lang="en-US" sz="1600" b="1" i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Sekolah</a:t>
            </a:r>
            <a:r>
              <a:rPr lang="en-US" sz="1600" b="1" i="1" baseline="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baseline="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600" b="1" i="1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enengah</a:t>
            </a:r>
            <a:r>
              <a:rPr lang="en-US" sz="1600" b="1" i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Kejuruan</a:t>
            </a:r>
            <a:endParaRPr lang="en-US" sz="1600" b="1" i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55845"/>
            <a:ext cx="12192000" cy="50215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84000">
                <a:schemeClr val="accent4">
                  <a:lumMod val="45000"/>
                  <a:lumOff val="55000"/>
                </a:schemeClr>
              </a:gs>
              <a:gs pos="48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5" y="105153"/>
            <a:ext cx="2630895" cy="1228641"/>
          </a:xfrm>
          <a:prstGeom prst="rect">
            <a:avLst/>
          </a:prstGeom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55845"/>
            <a:ext cx="12192000" cy="50215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84000">
                <a:schemeClr val="accent4">
                  <a:lumMod val="45000"/>
                  <a:lumOff val="55000"/>
                </a:schemeClr>
              </a:gs>
              <a:gs pos="48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5" y="105153"/>
            <a:ext cx="2630895" cy="1228641"/>
          </a:xfrm>
          <a:prstGeom prst="rect">
            <a:avLst/>
          </a:prstGeom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688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55845"/>
            <a:ext cx="12192000" cy="50215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84000">
                <a:schemeClr val="accent4">
                  <a:lumMod val="45000"/>
                  <a:lumOff val="55000"/>
                </a:schemeClr>
              </a:gs>
              <a:gs pos="48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5" y="105153"/>
            <a:ext cx="2630895" cy="1228641"/>
          </a:xfrm>
          <a:prstGeom prst="rect">
            <a:avLst/>
          </a:prstGeom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3411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55845"/>
            <a:ext cx="12192000" cy="50215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84000">
                <a:schemeClr val="accent4">
                  <a:lumMod val="45000"/>
                  <a:lumOff val="55000"/>
                </a:schemeClr>
              </a:gs>
              <a:gs pos="48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5" y="105153"/>
            <a:ext cx="2630895" cy="1228641"/>
          </a:xfrm>
          <a:prstGeom prst="rect">
            <a:avLst/>
          </a:prstGeom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110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4586" y="4264212"/>
            <a:ext cx="9448800" cy="1733176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Direktorat Pembinaan Sekolah Menengah Kejuruan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Direktorat Jenderal Pendidikan Dasar dan Menengah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Kementerian Pendidikan dan Kebudayaan</a:t>
            </a:r>
            <a:endParaRPr lang="en-US" sz="2400" dirty="0" smtClean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Tahun 2018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223491" y="2098487"/>
            <a:ext cx="865518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169703" y="864111"/>
            <a:ext cx="9144000" cy="1190531"/>
          </a:xfrm>
        </p:spPr>
        <p:txBody>
          <a:bodyPr anchor="ctr">
            <a:norm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PELATIHAN DAN PENDAMPINGAN</a:t>
            </a:r>
            <a:r>
              <a:rPr lang="en-US" sz="3200" b="1" dirty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</a:br>
            <a:r>
              <a:rPr lang="id-ID" sz="3200" b="1" dirty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IMPLEMENTASI</a:t>
            </a:r>
            <a:r>
              <a:rPr lang="en-US" sz="3200" dirty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ID" sz="3200" b="1" dirty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KURIKULUM 2013 </a:t>
            </a:r>
            <a:r>
              <a:rPr lang="en-ID" sz="3200" b="1" dirty="0" smtClean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SMK</a:t>
            </a:r>
            <a:endParaRPr lang="en-US" sz="3200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23491" y="2539821"/>
            <a:ext cx="7718612" cy="1533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0" algn="ctr">
              <a:lnSpc>
                <a:spcPct val="115000"/>
              </a:lnSpc>
              <a:spcAft>
                <a:spcPts val="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PENYUSUNAN PROGRAM TAHUNAN, SEMESTERAN, DAN RENCANA PELAKSANAAN PEMBELAJARAN</a:t>
            </a:r>
            <a:endParaRPr lang="id-ID" sz="2800" dirty="0">
              <a:solidFill>
                <a:schemeClr val="bg1"/>
              </a:solidFill>
              <a:effectLst/>
              <a:latin typeface="Arial Rounded MT Bold" panose="020F0704030504030204" pitchFamily="34" charset="0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75339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16931" y="1235962"/>
            <a:ext cx="10044953" cy="471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80000"/>
              </a:lnSpc>
              <a:spcBef>
                <a:spcPts val="1200"/>
              </a:spcBef>
              <a:buSzPts val="1100"/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Mengintegrasikan nilai-nilai </a:t>
            </a:r>
            <a:r>
              <a:rPr lang="en-US" sz="2600" dirty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karakter, literasi dan kecakapan abad 21 pada kegiatan </a:t>
            </a:r>
            <a:r>
              <a:rPr lang="en-US" sz="26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pembelajaran, </a:t>
            </a:r>
            <a:r>
              <a:rPr lang="en-US" sz="2600" dirty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yang dilaksanakan dalam </a:t>
            </a:r>
            <a:r>
              <a:rPr lang="en-US" sz="2600" i="1" dirty="0">
                <a:solidFill>
                  <a:srgbClr val="00B0F0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tahapan pendahuluan, kegiatan inti, dan </a:t>
            </a:r>
            <a:r>
              <a:rPr lang="en-US" sz="2600" i="1" dirty="0" err="1" smtClean="0">
                <a:solidFill>
                  <a:srgbClr val="00B0F0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penutup</a:t>
            </a:r>
            <a:r>
              <a:rPr lang="en-US" sz="2600" i="1" dirty="0" smtClean="0">
                <a:solidFill>
                  <a:srgbClr val="00B0F0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;</a:t>
            </a:r>
            <a:endParaRPr lang="en-US" sz="2600" i="1" dirty="0">
              <a:solidFill>
                <a:srgbClr val="00B0F0"/>
              </a:solidFill>
              <a:latin typeface="Arial Rounded MT Bold" panose="020F0704030504030204" pitchFamily="34" charset="0"/>
              <a:ea typeface="Calibri"/>
              <a:cs typeface="Arial"/>
            </a:endParaRPr>
          </a:p>
          <a:p>
            <a:pPr marL="800100" lvl="1" indent="-342900">
              <a:lnSpc>
                <a:spcPct val="80000"/>
              </a:lnSpc>
              <a:spcBef>
                <a:spcPts val="1200"/>
              </a:spcBef>
              <a:buSzPts val="1100"/>
              <a:buFont typeface="Wingdings" pitchFamily="2" charset="2"/>
              <a:buChar char="q"/>
            </a:pPr>
            <a:r>
              <a:rPr lang="id-ID" sz="26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Mengakomodasi </a:t>
            </a:r>
            <a:r>
              <a:rPr lang="id-ID" sz="2600" dirty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pembelajaran tematik-terpadu, keterpaduan lintas mata pelajaran, lintas aspek belajar, dan keragaman budaya; </a:t>
            </a:r>
          </a:p>
          <a:p>
            <a:pPr marL="800100" lvl="1" indent="-342900">
              <a:lnSpc>
                <a:spcPct val="80000"/>
              </a:lnSpc>
              <a:spcBef>
                <a:spcPts val="1200"/>
              </a:spcBef>
              <a:buSzPts val="1100"/>
              <a:buFont typeface="Wingdings" pitchFamily="2" charset="2"/>
              <a:buChar char="q"/>
            </a:pPr>
            <a:r>
              <a:rPr lang="id-ID" sz="2600" dirty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Penerapan teknologi informasi dan komunikasi secara terintegrasi, sistematis, dan </a:t>
            </a:r>
            <a:r>
              <a:rPr lang="id-ID" sz="26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efektif; </a:t>
            </a:r>
          </a:p>
          <a:p>
            <a:pPr marL="800100" lvl="1" indent="-342900">
              <a:lnSpc>
                <a:spcPct val="80000"/>
              </a:lnSpc>
              <a:spcBef>
                <a:spcPts val="1200"/>
              </a:spcBef>
              <a:buSzPts val="1100"/>
              <a:buFont typeface="Wingdings" pitchFamily="2" charset="2"/>
              <a:buChar char="q"/>
            </a:pPr>
            <a:r>
              <a:rPr lang="id-ID" sz="2600" dirty="0">
                <a:solidFill>
                  <a:schemeClr val="bg1"/>
                </a:solidFill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Pembelajaran mata pelajaran </a:t>
            </a:r>
            <a:r>
              <a:rPr lang="en-US" sz="2600" dirty="0">
                <a:solidFill>
                  <a:schemeClr val="bg1"/>
                </a:solidFill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muatan nasional dan </a:t>
            </a:r>
            <a:r>
              <a:rPr lang="en-US" sz="2600" dirty="0" err="1">
                <a:solidFill>
                  <a:schemeClr val="bg1"/>
                </a:solidFill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kewilayahan</a:t>
            </a:r>
            <a:r>
              <a:rPr lang="id-ID" sz="2600" dirty="0">
                <a:solidFill>
                  <a:schemeClr val="bg1"/>
                </a:solidFill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sz="2600" i="1" dirty="0">
                <a:solidFill>
                  <a:srgbClr val="00B050"/>
                </a:solidFill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mendukung pencapaian kompetensi </a:t>
            </a:r>
            <a:r>
              <a:rPr lang="id-ID" sz="26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keahlian, </a:t>
            </a:r>
            <a:r>
              <a:rPr lang="id-ID" sz="2600" dirty="0">
                <a:solidFill>
                  <a:schemeClr val="bg1"/>
                </a:solidFill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pembentukan nilai-nilai karakter, dan pengembangan </a:t>
            </a:r>
            <a:r>
              <a:rPr lang="en-US" sz="2600" dirty="0">
                <a:solidFill>
                  <a:schemeClr val="bg1"/>
                </a:solidFill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kecakapan</a:t>
            </a:r>
            <a:r>
              <a:rPr lang="id-ID" sz="2600" dirty="0">
                <a:solidFill>
                  <a:schemeClr val="bg1"/>
                </a:solidFill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diperlukan di abad 21.</a:t>
            </a:r>
          </a:p>
        </p:txBody>
      </p:sp>
    </p:spTree>
    <p:extLst>
      <p:ext uri="{BB962C8B-B14F-4D97-AF65-F5344CB8AC3E}">
        <p14:creationId xmlns:p14="http://schemas.microsoft.com/office/powerpoint/2010/main" val="34688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32964" y="140175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 smtClean="0">
                <a:solidFill>
                  <a:srgbClr val="00B0F0"/>
                </a:solidFill>
                <a:latin typeface="Arial Rounded MT Bold" panose="020F0704030504030204" pitchFamily="34" charset="0"/>
              </a:rPr>
              <a:t>Ketentuan Penyusunan  RPP</a:t>
            </a:r>
            <a:endParaRPr lang="id-ID" sz="3200" b="1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2964" y="2075743"/>
            <a:ext cx="9937377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80000"/>
              </a:lnSpc>
              <a:spcBef>
                <a:spcPts val="1200"/>
              </a:spcBef>
              <a:buSzPct val="110000"/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Penyusunan </a:t>
            </a:r>
            <a:r>
              <a:rPr lang="id-ID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RPP </a:t>
            </a:r>
            <a:r>
              <a:rPr lang="id-ID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dilakukan </a:t>
            </a:r>
            <a:r>
              <a:rPr lang="id-ID" sz="2800" i="1" dirty="0">
                <a:solidFill>
                  <a:srgbClr val="92D050"/>
                </a:solidFill>
                <a:latin typeface="Arial Rounded MT Bold" panose="020F0704030504030204" pitchFamily="34" charset="0"/>
              </a:rPr>
              <a:t>sebelum awal semester </a:t>
            </a:r>
            <a:r>
              <a:rPr lang="id-ID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atau </a:t>
            </a:r>
            <a:r>
              <a:rPr lang="id-ID" sz="2800" i="1" dirty="0">
                <a:solidFill>
                  <a:srgbClr val="92D050"/>
                </a:solidFill>
                <a:latin typeface="Arial Rounded MT Bold" panose="020F0704030504030204" pitchFamily="34" charset="0"/>
              </a:rPr>
              <a:t>awal tahun </a:t>
            </a:r>
            <a:r>
              <a:rPr lang="id-ID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pelajaran </a:t>
            </a:r>
            <a:r>
              <a:rPr lang="id-ID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dimulai;</a:t>
            </a:r>
            <a:endParaRPr lang="en-US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lnSpc>
                <a:spcPct val="8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RPP d</a:t>
            </a:r>
            <a:r>
              <a:rPr lang="id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ibuat oleh </a:t>
            </a:r>
            <a:r>
              <a:rPr lang="en-ID" sz="2800" i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Calibri"/>
              </a:rPr>
              <a:t>masing-masing </a:t>
            </a:r>
            <a:r>
              <a:rPr lang="en-ID" sz="2800" i="1" dirty="0">
                <a:solidFill>
                  <a:srgbClr val="FF0000"/>
                </a:solidFill>
                <a:latin typeface="Arial Rounded MT Bold" panose="020F0704030504030204" pitchFamily="34" charset="0"/>
                <a:ea typeface="Calibri"/>
              </a:rPr>
              <a:t>guru</a:t>
            </a:r>
            <a:r>
              <a:rPr lang="en-ID" sz="2800" dirty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 atau kelompok guru mata pelajaran </a:t>
            </a:r>
            <a:r>
              <a:rPr lang="en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tertentu</a:t>
            </a:r>
            <a:r>
              <a:rPr lang="id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;</a:t>
            </a:r>
            <a:r>
              <a:rPr lang="en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 </a:t>
            </a:r>
            <a:endParaRPr lang="id-ID" sz="2800" dirty="0" smtClean="0">
              <a:solidFill>
                <a:schemeClr val="bg1"/>
              </a:solidFill>
              <a:latin typeface="Arial Rounded MT Bold" panose="020F0704030504030204" pitchFamily="34" charset="0"/>
              <a:ea typeface="Calibri"/>
            </a:endParaRPr>
          </a:p>
          <a:p>
            <a:pPr marL="457200" indent="-457200">
              <a:lnSpc>
                <a:spcPct val="8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id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Penyusunan RPP </a:t>
            </a:r>
            <a:r>
              <a:rPr lang="en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difasilitasi </a:t>
            </a:r>
            <a:r>
              <a:rPr lang="en-ID" sz="2800" dirty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dan disupervisi oleh kepala sekolah atau guru senior yang ditunjuk oleh kepala </a:t>
            </a:r>
            <a:r>
              <a:rPr lang="en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sekolah</a:t>
            </a:r>
            <a:r>
              <a:rPr lang="en-ID" sz="2800" dirty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;</a:t>
            </a:r>
            <a:endParaRPr lang="id-ID" sz="2800" dirty="0" smtClean="0">
              <a:solidFill>
                <a:schemeClr val="bg1"/>
              </a:solidFill>
              <a:latin typeface="Arial Rounded MT Bold" panose="020F0704030504030204" pitchFamily="34" charset="0"/>
              <a:ea typeface="Calibri"/>
            </a:endParaRPr>
          </a:p>
          <a:p>
            <a:pPr marL="457200" indent="-457200">
              <a:lnSpc>
                <a:spcPct val="8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id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RPP dapat juga </a:t>
            </a:r>
            <a:r>
              <a:rPr lang="id-ID" sz="2800" i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Calibri"/>
              </a:rPr>
              <a:t>dibuat oleh</a:t>
            </a:r>
            <a:r>
              <a:rPr lang="en-ID" sz="2800" i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Calibri"/>
              </a:rPr>
              <a:t> </a:t>
            </a:r>
            <a:r>
              <a:rPr lang="en-ID" sz="2800" i="1" dirty="0">
                <a:solidFill>
                  <a:srgbClr val="FF0000"/>
                </a:solidFill>
                <a:latin typeface="Arial Rounded MT Bold" panose="020F0704030504030204" pitchFamily="34" charset="0"/>
                <a:ea typeface="Calibri"/>
              </a:rPr>
              <a:t>MGMP </a:t>
            </a:r>
            <a:r>
              <a:rPr lang="en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antarsekolah </a:t>
            </a:r>
            <a:r>
              <a:rPr lang="en-ID" sz="2800" dirty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atau </a:t>
            </a:r>
            <a:r>
              <a:rPr lang="en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antarwilayah </a:t>
            </a:r>
            <a:r>
              <a:rPr lang="en-ID" sz="2800" dirty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yang dikoordinasikan dan disupervisi oleh pengawas atau dinas </a:t>
            </a:r>
            <a:r>
              <a:rPr lang="en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pendidikan</a:t>
            </a:r>
            <a:r>
              <a:rPr lang="id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5123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99309" y="2374021"/>
            <a:ext cx="10017243" cy="231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9250" lvl="0" indent="-349250">
              <a:lnSpc>
                <a:spcPct val="8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ID" sz="2800" dirty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Dalam mengembangkan RPP, guru harus memperhatikan </a:t>
            </a:r>
            <a:r>
              <a:rPr lang="en-ID" sz="2800" i="1" dirty="0">
                <a:solidFill>
                  <a:srgbClr val="FF0000"/>
                </a:solidFill>
                <a:latin typeface="Arial Rounded MT Bold" panose="020F0704030504030204" pitchFamily="34" charset="0"/>
                <a:ea typeface="Calibri"/>
              </a:rPr>
              <a:t>silabus, buku teks peserta didik, dan buku </a:t>
            </a:r>
            <a:r>
              <a:rPr lang="en-ID" sz="2800" i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Calibri"/>
              </a:rPr>
              <a:t>guru</a:t>
            </a:r>
            <a:r>
              <a:rPr lang="id-ID" sz="2800" i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Calibri"/>
              </a:rPr>
              <a:t>;</a:t>
            </a:r>
            <a:endParaRPr lang="id-ID" sz="2800" i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marL="349250" indent="-349250">
              <a:lnSpc>
                <a:spcPct val="8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id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RPP </a:t>
            </a:r>
            <a:r>
              <a:rPr lang="id-ID" sz="2800" dirty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disusun berdasarkan </a:t>
            </a:r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pasangan </a:t>
            </a:r>
            <a:r>
              <a:rPr lang="id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KD </a:t>
            </a:r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pengetahuan dan KD keterampilan </a:t>
            </a:r>
            <a:r>
              <a:rPr lang="id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atau </a:t>
            </a:r>
            <a:r>
              <a:rPr lang="id-ID" sz="2800" dirty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subtema yang dilaksanakan untuk satu kali pertemuan atau </a:t>
            </a:r>
            <a:r>
              <a:rPr lang="id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lebih.</a:t>
            </a:r>
            <a:endParaRPr lang="id-ID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9309" y="1915471"/>
            <a:ext cx="3144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i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Lanjutan</a:t>
            </a:r>
            <a:r>
              <a:rPr lang="en-US" sz="2000" i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…</a:t>
            </a:r>
            <a:endParaRPr lang="id-ID" sz="2000" i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3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69741" y="537882"/>
            <a:ext cx="4468430" cy="739577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KOMPONEN RPP</a:t>
            </a:r>
            <a:endParaRPr lang="en-US" sz="32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27094" y="1376232"/>
            <a:ext cx="10058400" cy="474218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>
              <a:lnSpc>
                <a:spcPct val="100000"/>
              </a:lnSpc>
              <a:spcBef>
                <a:spcPts val="600"/>
              </a:spcBef>
              <a:buFont typeface="+mj-lt"/>
              <a:buAutoNum type="alphaUcPeriod"/>
            </a:pP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Identitas program pendidikan;</a:t>
            </a:r>
          </a:p>
          <a:p>
            <a:pPr marL="349250" indent="-349250">
              <a:lnSpc>
                <a:spcPct val="100000"/>
              </a:lnSpc>
              <a:spcBef>
                <a:spcPts val="600"/>
              </a:spcBef>
              <a:buFont typeface="+mj-lt"/>
              <a:buAutoNum type="alphaUcPeriod"/>
            </a:pP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Kompetensi Inti dan Kompetensi Dasar; </a:t>
            </a:r>
          </a:p>
          <a:p>
            <a:pPr marL="349250" indent="-349250">
              <a:lnSpc>
                <a:spcPct val="100000"/>
              </a:lnSpc>
              <a:spcBef>
                <a:spcPts val="600"/>
              </a:spcBef>
              <a:buFont typeface="+mj-lt"/>
              <a:buAutoNum type="alphaUcPeriod"/>
            </a:pP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indikator pencapaian kompetensi </a:t>
            </a:r>
            <a:r>
              <a:rPr lang="en-SG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yang</a:t>
            </a:r>
            <a:r>
              <a:rPr lang="id-ID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merupakan tolok ukur ketercapaian suatu KD, dirumuskan dengan menggunakan kata kerja operasional yang dapat diukur, yang mencakup sikap 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dan nilai-nilai karakter</a:t>
            </a:r>
            <a:r>
              <a:rPr lang="id-ID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, pengetahuan, dan keterampilan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; </a:t>
            </a:r>
          </a:p>
          <a:p>
            <a:pPr marL="349250" indent="-349250">
              <a:lnSpc>
                <a:spcPct val="100000"/>
              </a:lnSpc>
              <a:spcBef>
                <a:spcPts val="600"/>
              </a:spcBef>
              <a:buFont typeface="+mj-lt"/>
              <a:buAutoNum type="alphaUcPeriod"/>
            </a:pP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Tujuan pembelajaran, rumusan perilaku yang harus dicapai peserta didik setelah mempelajari sepasang KD, meliputi pengetahuan, keterampilan dan sikap dan nilai-nilai karakter dengan menggunakan kata kerja operasional yang dapat diamati dan diukur; </a:t>
            </a:r>
          </a:p>
          <a:p>
            <a:pPr marL="349250" indent="-349250">
              <a:lnSpc>
                <a:spcPct val="100000"/>
              </a:lnSpc>
              <a:spcBef>
                <a:spcPts val="600"/>
              </a:spcBef>
              <a:buFont typeface="+mj-lt"/>
              <a:buAutoNum type="alphaUcPeriod"/>
            </a:pP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</a:t>
            </a:r>
            <a:r>
              <a:rPr lang="id-ID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ateri pembelajaran, memuat fakta, konsep, prosedur 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dan metakognitif </a:t>
            </a:r>
            <a:r>
              <a:rPr lang="id-ID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yang relevan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dengan tuntutan KD</a:t>
            </a:r>
            <a:r>
              <a:rPr lang="id-ID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, dan ditulis dalam bentuk butir-butir sesuai dengan rumusan indikator ketercapaian kompetensi, </a:t>
            </a:r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dan mengintegrasikan nilai-nilai karakter sesuai dengan hasil analisis materi;</a:t>
            </a:r>
          </a:p>
        </p:txBody>
      </p:sp>
    </p:spTree>
    <p:extLst>
      <p:ext uri="{BB962C8B-B14F-4D97-AF65-F5344CB8AC3E}">
        <p14:creationId xmlns:p14="http://schemas.microsoft.com/office/powerpoint/2010/main" val="425378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Content Placeholder 2"/>
          <p:cNvSpPr txBox="1">
            <a:spLocks/>
          </p:cNvSpPr>
          <p:nvPr/>
        </p:nvSpPr>
        <p:spPr>
          <a:xfrm>
            <a:off x="1257203" y="1468799"/>
            <a:ext cx="10307268" cy="48655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UcPeriod" startAt="6"/>
            </a:pPr>
            <a:r>
              <a:rPr lang="en-US" sz="19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Strategi pembelajaran meliputi pendekatan, strategi dan metode pembelajaran. </a:t>
            </a:r>
            <a:r>
              <a:rPr lang="id-ID" sz="19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Metode pembelajaran, digunakan oleh pendidik untuk mewujudkan suasana belajar dan proses pembelajaran agar peserta didik mencapai KD yang disesuaikan dengan</a:t>
            </a:r>
            <a:r>
              <a:rPr lang="en-US" sz="19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id-ID" sz="19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karakteristik peserta di</a:t>
            </a:r>
            <a:r>
              <a:rPr lang="en-US" sz="19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dik</a:t>
            </a:r>
            <a:r>
              <a:rPr lang="en-US" sz="19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id-ID" sz="19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dan KD yang akan dicapai</a:t>
            </a:r>
            <a:r>
              <a:rPr lang="en-US" sz="19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termasuk sikap, etika kerja, dan nilai-nilai karakter, literasi dan kecakapan abad 21 yang akan </a:t>
            </a:r>
            <a:r>
              <a:rPr lang="en-US" sz="19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dibangun</a:t>
            </a:r>
            <a:r>
              <a:rPr lang="en-US" sz="19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;</a:t>
            </a:r>
            <a:endParaRPr lang="en-US" sz="19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lphaUcPeriod" startAt="6"/>
            </a:pPr>
            <a:r>
              <a:rPr lang="en-US" sz="19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Kegiatan</a:t>
            </a:r>
            <a:r>
              <a:rPr lang="id-ID" sz="19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pembelajaran dilakukan melalui tahapan pendahuluan, </a:t>
            </a:r>
            <a:r>
              <a:rPr lang="en-US" sz="19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kegiatan </a:t>
            </a:r>
            <a:r>
              <a:rPr lang="id-ID" sz="19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inti, dan penutup; </a:t>
            </a:r>
            <a:r>
              <a:rPr lang="en-US" sz="19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dengan mengintegrasikan nilai-nilai karakter sesuai dengan hasil perancah pemaduan sintaks model pembelajaran dan pendekatan saintifik;</a:t>
            </a:r>
          </a:p>
          <a:p>
            <a:pPr marL="457200" indent="-457200">
              <a:buFont typeface="+mj-lt"/>
              <a:buAutoNum type="alphaUcPeriod" startAt="6"/>
            </a:pPr>
            <a:r>
              <a:rPr lang="en-US" sz="19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</a:t>
            </a:r>
            <a:r>
              <a:rPr lang="id-ID" sz="19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edia pembelajaran, berupa alat bantu proses pembelajaran untuk menyampaikan materi pelajaran;</a:t>
            </a:r>
            <a:endParaRPr lang="en-US" sz="19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lphaUcPeriod" startAt="6"/>
            </a:pPr>
            <a:r>
              <a:rPr lang="en-US" sz="19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Sumber belajar meliputi buku, lembaran informasi, </a:t>
            </a:r>
            <a:r>
              <a:rPr lang="en-US" sz="1900" i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job sheet</a:t>
            </a:r>
            <a:r>
              <a:rPr lang="en-US" sz="19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/ lembaran tugas, lembar penilaian, internet dan lain-lain; dan</a:t>
            </a:r>
          </a:p>
          <a:p>
            <a:pPr marL="457200" indent="-457200">
              <a:buFont typeface="+mj-lt"/>
              <a:buAutoNum type="alphaUcPeriod" startAt="6"/>
            </a:pPr>
            <a:r>
              <a:rPr lang="en-US" sz="19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Penilaian hasil belajar, merupakan keputusan pencapaian hasil belajar yang didasarkan atas pengumpulan data, menggunakan instrumen pengukuran baik sikap, pengetahuan dan keterampilan.</a:t>
            </a:r>
          </a:p>
          <a:p>
            <a:endParaRPr lang="en-US" sz="19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sz="19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7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Title 1"/>
          <p:cNvSpPr txBox="1">
            <a:spLocks/>
          </p:cNvSpPr>
          <p:nvPr/>
        </p:nvSpPr>
        <p:spPr>
          <a:xfrm>
            <a:off x="7718612" y="397667"/>
            <a:ext cx="3396402" cy="72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FORMAT</a:t>
            </a:r>
            <a:r>
              <a:rPr lang="id-ID" sz="32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RPP</a:t>
            </a:r>
            <a:endParaRPr lang="id-ID" sz="32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66214" y="1667843"/>
            <a:ext cx="9448800" cy="38454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A. Identitas Program Pendidikan, meliputi:</a:t>
            </a:r>
            <a:endParaRPr lang="en-US" sz="28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3549650" indent="-3549650">
              <a:buNone/>
            </a:pPr>
            <a:r>
              <a:rPr lang="en-ID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     </a:t>
            </a:r>
            <a:r>
              <a:rPr lang="id-ID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Nama </a:t>
            </a:r>
            <a:r>
              <a:rPr lang="en-ID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Sekolah	:…...............................................</a:t>
            </a:r>
            <a:endParaRPr lang="en-US" sz="28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3549650" indent="-3549650">
              <a:buNone/>
            </a:pPr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</a:t>
            </a:r>
            <a:r>
              <a:rPr lang="en-ID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Mata Pelajaran	: …..............................................</a:t>
            </a:r>
            <a:endParaRPr lang="en-US" sz="28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3549650" indent="-3549650">
              <a:buNone/>
            </a:pPr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KK	</a:t>
            </a:r>
            <a:r>
              <a:rPr lang="id-ID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: ...............................................</a:t>
            </a:r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..</a:t>
            </a:r>
          </a:p>
          <a:p>
            <a:pPr marL="3549650" indent="-3549650">
              <a:buNone/>
            </a:pPr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</a:t>
            </a:r>
            <a:r>
              <a:rPr lang="en-ID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Kelas/Semester	: ……..........................................</a:t>
            </a:r>
          </a:p>
          <a:p>
            <a:pPr marL="3549650" indent="-3549650">
              <a:buNone/>
            </a:pPr>
            <a:r>
              <a:rPr lang="en-ID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</a:t>
            </a:r>
            <a:r>
              <a:rPr lang="id-ID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Tahun Pelajaran</a:t>
            </a: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	</a:t>
            </a:r>
            <a:r>
              <a:rPr lang="id-ID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: ............................................</a:t>
            </a:r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.....</a:t>
            </a:r>
          </a:p>
          <a:p>
            <a:pPr marL="3549650" indent="-3549650">
              <a:buNone/>
            </a:pPr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</a:t>
            </a:r>
            <a:r>
              <a:rPr lang="en-ID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Alokasi Waktu	: …..............................................</a:t>
            </a:r>
            <a:endParaRPr lang="id-ID" sz="2800" dirty="0" smtClean="0">
              <a:solidFill>
                <a:schemeClr val="bg1"/>
              </a:solidFill>
              <a:latin typeface="Arial Rounded MT Bold" panose="020F0704030504030204" pitchFamily="34" charset="0"/>
              <a:ea typeface="Calibri"/>
              <a:cs typeface="Arial"/>
            </a:endParaRPr>
          </a:p>
          <a:p>
            <a:pPr marL="720725" indent="-277813"/>
            <a:endParaRPr lang="id-ID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1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48496" y="1115454"/>
            <a:ext cx="976218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B. </a:t>
            </a:r>
            <a:r>
              <a:rPr lang="en-ID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Kompetensi </a:t>
            </a:r>
            <a:r>
              <a:rPr lang="en-ID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Inti dan Kompetensi Dasar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lvl="1"/>
            <a:r>
              <a:rPr lang="en-ID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Kompetensi Inti *)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lvl="1"/>
            <a:r>
              <a:rPr lang="en-ID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1. Pengetahuan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lvl="0"/>
            <a:r>
              <a:rPr lang="en-ID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2. Keterampilan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ID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</a:t>
            </a:r>
            <a:r>
              <a:rPr lang="en-ID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Kompetensi </a:t>
            </a:r>
            <a:r>
              <a:rPr lang="en-ID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Dasar *)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lvl="1"/>
            <a:r>
              <a:rPr lang="en-ID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1. KD </a:t>
            </a:r>
            <a:r>
              <a:rPr lang="en-ID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pada KI </a:t>
            </a:r>
            <a:r>
              <a:rPr lang="en-ID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Pengetahuan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lvl="1"/>
            <a:r>
              <a:rPr lang="en-ID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2. KD </a:t>
            </a:r>
            <a:r>
              <a:rPr lang="en-ID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pada KI </a:t>
            </a:r>
            <a:r>
              <a:rPr lang="en-ID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Keterampilan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lvl="0"/>
            <a:r>
              <a:rPr lang="en-ID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C. Indikator </a:t>
            </a:r>
            <a:r>
              <a:rPr lang="en-ID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Pencapaian Kompetensi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lvl="1"/>
            <a:r>
              <a:rPr lang="en-ID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1. Indikator </a:t>
            </a:r>
            <a:r>
              <a:rPr lang="en-ID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KD pada KI </a:t>
            </a:r>
            <a:r>
              <a:rPr lang="en-ID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Pengetahuan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lvl="1"/>
            <a:r>
              <a:rPr lang="en-ID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2. Indikator </a:t>
            </a:r>
            <a:r>
              <a:rPr lang="en-ID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KD pada KI </a:t>
            </a:r>
            <a:r>
              <a:rPr lang="en-ID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Keterampilan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lvl="0"/>
            <a:r>
              <a:rPr lang="en-ID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  Tujuan </a:t>
            </a:r>
            <a:r>
              <a:rPr lang="en-ID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Pembelajaran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lvl="0"/>
            <a:r>
              <a:rPr lang="en-ID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E.  Materi </a:t>
            </a:r>
            <a:r>
              <a:rPr lang="en-ID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Pembelajaran 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ID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(</a:t>
            </a:r>
            <a:r>
              <a:rPr lang="en-ID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Rincian dari Materi Pokok Pembelajaran</a:t>
            </a:r>
            <a:r>
              <a:rPr lang="en-ID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)</a:t>
            </a:r>
            <a:endParaRPr lang="id-ID" sz="2800" dirty="0">
              <a:solidFill>
                <a:schemeClr val="bg1"/>
              </a:solidFill>
              <a:latin typeface="Arial Rounded MT Bold" panose="020F0704030504030204" pitchFamily="34" charset="0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700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Subtitle 2"/>
          <p:cNvSpPr txBox="1">
            <a:spLocks/>
          </p:cNvSpPr>
          <p:nvPr/>
        </p:nvSpPr>
        <p:spPr>
          <a:xfrm>
            <a:off x="3314795" y="821689"/>
            <a:ext cx="8236229" cy="551270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UcPeriod" startAt="6"/>
            </a:pPr>
            <a:r>
              <a:rPr lang="en-ID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Pendekatan, Strategi dan Metode</a:t>
            </a:r>
            <a:endParaRPr lang="en-US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lphaUcPeriod" startAt="6"/>
            </a:pPr>
            <a:r>
              <a:rPr lang="en-ID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Kegiatan Pembelajaran</a:t>
            </a:r>
            <a:endParaRPr lang="en-US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lvl="1">
              <a:buNone/>
            </a:pPr>
            <a:r>
              <a:rPr lang="en-ID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1.  Pertemuan </a:t>
            </a:r>
            <a:r>
              <a:rPr lang="en-ID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Kesatu</a:t>
            </a:r>
            <a:r>
              <a:rPr lang="en-ID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:**)</a:t>
            </a:r>
            <a:endParaRPr lang="en-US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1196975" lvl="2" indent="-282575">
              <a:buFont typeface="+mj-lt"/>
              <a:buAutoNum type="alphaLcPeriod"/>
            </a:pPr>
            <a:r>
              <a:rPr lang="en-ID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Pendahuluan/Kegiatan Awal (… menit) </a:t>
            </a:r>
            <a:endParaRPr lang="en-US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1196975" lvl="2" indent="-282575">
              <a:buFont typeface="+mj-lt"/>
              <a:buAutoNum type="alphaLcPeriod"/>
            </a:pPr>
            <a:r>
              <a:rPr lang="en-ID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Kegiatan Inti (... menit) </a:t>
            </a:r>
            <a:endParaRPr lang="en-US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1196975" lvl="2" indent="-282575">
              <a:buFont typeface="+mj-lt"/>
              <a:buAutoNum type="alphaLcPeriod"/>
            </a:pPr>
            <a:r>
              <a:rPr lang="en-ID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Penutup (… menit)</a:t>
            </a:r>
            <a:endParaRPr lang="en-US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D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 2.  Pertemuan Kedua:**)</a:t>
            </a:r>
            <a:endParaRPr lang="en-US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1196975" lvl="2" indent="-282575">
              <a:buFont typeface="+mj-lt"/>
              <a:buAutoNum type="alphaLcPeriod"/>
            </a:pPr>
            <a:r>
              <a:rPr lang="en-ID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Pendahuluan/Kegiatan Awal (… menit) </a:t>
            </a:r>
            <a:endParaRPr lang="en-US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1196975" lvl="2" indent="-282575">
              <a:buFont typeface="+mj-lt"/>
              <a:buAutoNum type="alphaLcPeriod"/>
            </a:pPr>
            <a:r>
              <a:rPr lang="en-ID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Kegiatan Inti (... menit) </a:t>
            </a:r>
            <a:endParaRPr lang="en-US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1196975" lvl="2" indent="-282575">
              <a:buFont typeface="+mj-lt"/>
              <a:buAutoNum type="alphaLcPeriod"/>
            </a:pPr>
            <a:r>
              <a:rPr lang="en-ID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Penutup (… menit), </a:t>
            </a:r>
            <a:endParaRPr lang="en-US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lvl="1" indent="0">
              <a:buNone/>
            </a:pPr>
            <a:r>
              <a:rPr lang="en-ID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ID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dan pertemuan seterusnya.</a:t>
            </a:r>
            <a:endParaRPr lang="en-US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lphaUcPeriod" startAt="6"/>
            </a:pPr>
            <a:r>
              <a:rPr lang="en-ID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Alat/Bahan  dan Media Pembelajaran</a:t>
            </a:r>
            <a:endParaRPr lang="en-US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lphaUcPeriod" startAt="6"/>
            </a:pPr>
            <a:r>
              <a:rPr lang="en-ID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Sumber Belajar</a:t>
            </a:r>
            <a:endParaRPr lang="en-US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lphaUcPeriod" startAt="6"/>
            </a:pPr>
            <a:r>
              <a:rPr lang="en-ID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Penilaian Pembelajaran </a:t>
            </a:r>
            <a:endParaRPr lang="en-US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lvl="1" indent="0">
              <a:buNone/>
            </a:pPr>
            <a:r>
              <a:rPr lang="en-ID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1. Teknik Penilaian</a:t>
            </a:r>
            <a:endParaRPr lang="en-US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lvl="1" indent="0">
              <a:buNone/>
            </a:pPr>
            <a:r>
              <a:rPr lang="en-ID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2. Instrumen Penilaian</a:t>
            </a:r>
            <a:endParaRPr lang="en-US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99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04010"/>
              </p:ext>
            </p:extLst>
          </p:nvPr>
        </p:nvGraphicFramePr>
        <p:xfrm>
          <a:off x="1416831" y="1555118"/>
          <a:ext cx="9838357" cy="2560320"/>
        </p:xfrm>
        <a:graphic>
          <a:graphicData uri="http://schemas.openxmlformats.org/drawingml/2006/table">
            <a:tbl>
              <a:tblPr firstRow="1" firstCol="1" bandRow="1"/>
              <a:tblGrid>
                <a:gridCol w="3647355"/>
                <a:gridCol w="6191002"/>
              </a:tblGrid>
              <a:tr h="1847396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2800" dirty="0" smtClean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  <a:p>
                      <a:pPr marL="7175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Calibri"/>
                          <a:cs typeface="Arial"/>
                        </a:rPr>
                        <a:t>Mengetahui</a:t>
                      </a:r>
                      <a:endParaRPr lang="id-ID" sz="280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  <a:p>
                      <a:pPr marL="7175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28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Calibri"/>
                          <a:cs typeface="Arial"/>
                        </a:rPr>
                        <a:t>Kepala</a:t>
                      </a:r>
                      <a:r>
                        <a:rPr lang="id-ID" sz="28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Calibri"/>
                          <a:cs typeface="Arial"/>
                        </a:rPr>
                        <a:t> Sekolah,</a:t>
                      </a:r>
                      <a:r>
                        <a:rPr lang="en-ID" sz="28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Calibri"/>
                          <a:cs typeface="Arial"/>
                        </a:rPr>
                        <a:t> </a:t>
                      </a:r>
                      <a:endParaRPr lang="id-ID" sz="2800" dirty="0" smtClean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23888" algn="l"/>
                        </a:tabLst>
                      </a:pPr>
                      <a:r>
                        <a:rPr lang="id-ID" sz="28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Calibri"/>
                          <a:cs typeface="Arial"/>
                        </a:rPr>
                        <a:t>      </a:t>
                      </a: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23888" algn="l"/>
                        </a:tabLst>
                      </a:pPr>
                      <a:r>
                        <a:rPr lang="id-ID" sz="28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Calibri"/>
                          <a:cs typeface="Arial"/>
                        </a:rPr>
                        <a:t>     ........................</a:t>
                      </a: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23888" algn="l"/>
                        </a:tabLst>
                      </a:pPr>
                      <a:r>
                        <a:rPr lang="id-ID" sz="28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Calibri"/>
                          <a:cs typeface="Arial"/>
                        </a:rPr>
                        <a:t>      </a:t>
                      </a:r>
                      <a:r>
                        <a:rPr lang="en-ID" sz="28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Calibri"/>
                          <a:cs typeface="Arial"/>
                        </a:rPr>
                        <a:t>NIP</a:t>
                      </a:r>
                      <a:endParaRPr lang="id-ID" sz="280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ID" sz="28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Calibri"/>
                          <a:cs typeface="Arial"/>
                        </a:rPr>
                        <a:t>______________, </a:t>
                      </a:r>
                      <a:r>
                        <a:rPr lang="en-ID" sz="28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Calibri"/>
                          <a:cs typeface="Arial"/>
                        </a:rPr>
                        <a:t>_________ </a:t>
                      </a:r>
                      <a:endParaRPr lang="id-ID" sz="2800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  <a:p>
                      <a:pPr marL="7175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en-ID" sz="28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Calibri"/>
                          <a:cs typeface="Arial"/>
                        </a:rPr>
                        <a:t>Guru </a:t>
                      </a:r>
                      <a:r>
                        <a:rPr lang="en-ID" sz="28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Calibri"/>
                          <a:cs typeface="Arial"/>
                        </a:rPr>
                        <a:t>Mata </a:t>
                      </a:r>
                      <a:r>
                        <a:rPr lang="en-US" sz="28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Calibri"/>
                          <a:cs typeface="Arial"/>
                        </a:rPr>
                        <a:t>Pelajaran</a:t>
                      </a:r>
                      <a:r>
                        <a:rPr lang="id-ID" sz="28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Calibri"/>
                          <a:cs typeface="Arial"/>
                        </a:rPr>
                        <a:t>,</a:t>
                      </a:r>
                    </a:p>
                    <a:p>
                      <a:pPr marL="7175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endParaRPr lang="id-ID" sz="2800" dirty="0" smtClean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  <a:p>
                      <a:pPr marL="71755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endParaRPr lang="id-ID" sz="2800" dirty="0" smtClean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  <a:p>
                      <a:pPr marL="7175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id-ID" sz="28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Calibri"/>
                          <a:cs typeface="Arial"/>
                        </a:rPr>
                        <a:t>                ...........................</a:t>
                      </a:r>
                    </a:p>
                    <a:p>
                      <a:pPr marL="71755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80565" algn="l"/>
                        </a:tabLst>
                      </a:pPr>
                      <a:r>
                        <a:rPr lang="id-ID" sz="28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ea typeface="Calibri"/>
                          <a:cs typeface="Arial"/>
                        </a:rPr>
                        <a:t>                NIP.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19227" y="4395753"/>
            <a:ext cx="10083879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ID" i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*)	KI dan KD Sikap </a:t>
            </a:r>
            <a:r>
              <a:rPr lang="en-ID" i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Spiritual </a:t>
            </a:r>
            <a:r>
              <a:rPr lang="en-ID" i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dan Sikap Sosial ditambahkan untuk mata pelajaran </a:t>
            </a:r>
            <a:r>
              <a:rPr lang="en-ID" i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Pendidikan </a:t>
            </a:r>
            <a:r>
              <a:rPr lang="en-ID" i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Agama dan PPKn. 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spcBef>
                <a:spcPts val="600"/>
              </a:spcBef>
            </a:pPr>
            <a:r>
              <a:rPr lang="en-ID" i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**) </a:t>
            </a:r>
            <a:r>
              <a:rPr lang="en-ID" i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	Semua </a:t>
            </a:r>
            <a:r>
              <a:rPr lang="en-ID" i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sintaksis/langkah model pembelajaran dapat lengkap pada setiap pertemuan, </a:t>
            </a:r>
            <a:r>
              <a:rPr lang="en-ID" i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atau </a:t>
            </a:r>
            <a:r>
              <a:rPr lang="id-ID" i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dapat </a:t>
            </a:r>
            <a:r>
              <a:rPr lang="en-US" i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lengkap</a:t>
            </a:r>
            <a:r>
              <a:rPr lang="en-ID" i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pada beberapa pertemuan</a:t>
            </a:r>
            <a:r>
              <a:rPr kumimoji="0" lang="id-ID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Calibri" pitchFamily="34" charset="0"/>
                <a:cs typeface="Tahoma" pitchFamily="34" charset="0"/>
              </a:rPr>
              <a:t>.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69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Title 1"/>
          <p:cNvSpPr txBox="1">
            <a:spLocks/>
          </p:cNvSpPr>
          <p:nvPr/>
        </p:nvSpPr>
        <p:spPr>
          <a:xfrm>
            <a:off x="4278211" y="551329"/>
            <a:ext cx="6616890" cy="8818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800" cap="none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LANGKAH</a:t>
            </a:r>
            <a:r>
              <a:rPr lang="en-US" sz="2800" cap="none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-LANGKAH </a:t>
            </a:r>
            <a:r>
              <a:rPr lang="id-ID" sz="2800" cap="none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PENYUSUNAN RPP</a:t>
            </a:r>
            <a:endParaRPr lang="id-ID" sz="2800" cap="none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7961" y="1781572"/>
            <a:ext cx="9440639" cy="388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>
              <a:lnSpc>
                <a:spcPct val="90000"/>
              </a:lnSpc>
              <a:spcBef>
                <a:spcPts val="900"/>
              </a:spcBef>
              <a:buFont typeface="+mj-lt"/>
              <a:buAutoNum type="alphaLcPeriod"/>
            </a:pPr>
            <a:r>
              <a:rPr lang="en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Analisis minggu efektif dalam 1 tahun;</a:t>
            </a:r>
          </a:p>
          <a:p>
            <a:pPr marL="457200" lvl="0" indent="-457200" defTabSz="914400">
              <a:lnSpc>
                <a:spcPct val="90000"/>
              </a:lnSpc>
              <a:spcBef>
                <a:spcPts val="900"/>
              </a:spcBef>
              <a:buFont typeface="+mj-lt"/>
              <a:buAutoNum type="alphaLcPeriod"/>
            </a:pPr>
            <a:r>
              <a:rPr lang="en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Penyusunan program semester;</a:t>
            </a:r>
            <a:endParaRPr lang="id-ID" sz="2800" dirty="0" smtClean="0">
              <a:solidFill>
                <a:schemeClr val="bg1"/>
              </a:solidFill>
              <a:latin typeface="Arial Rounded MT Bold" panose="020F0704030504030204" pitchFamily="34" charset="0"/>
              <a:ea typeface="Calibri"/>
              <a:cs typeface="Arial"/>
            </a:endParaRPr>
          </a:p>
          <a:p>
            <a:pPr marL="457200" lvl="0" indent="-457200" defTabSz="914400">
              <a:lnSpc>
                <a:spcPct val="90000"/>
              </a:lnSpc>
              <a:spcBef>
                <a:spcPts val="900"/>
              </a:spcBef>
              <a:buFont typeface="+mj-lt"/>
              <a:buAutoNum type="alphaLcPeriod"/>
            </a:pPr>
            <a:r>
              <a:rPr lang="en-SG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Analisis SKL, KI, dan KD;*</a:t>
            </a:r>
          </a:p>
          <a:p>
            <a:pPr marL="457200" lvl="0" indent="-457200" defTabSz="914400">
              <a:lnSpc>
                <a:spcPct val="90000"/>
              </a:lnSpc>
              <a:spcBef>
                <a:spcPts val="900"/>
              </a:spcBef>
              <a:buFont typeface="+mj-lt"/>
              <a:buAutoNum type="alphaLcPeriod"/>
            </a:pPr>
            <a:r>
              <a:rPr lang="en-SG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Analisis IPK, tujuan dan materi pembelajaran;*</a:t>
            </a:r>
          </a:p>
          <a:p>
            <a:pPr marL="457200" lvl="0" indent="-457200" defTabSz="914400">
              <a:lnSpc>
                <a:spcPct val="90000"/>
              </a:lnSpc>
              <a:spcBef>
                <a:spcPts val="900"/>
              </a:spcBef>
              <a:buFont typeface="+mj-lt"/>
              <a:buAutoNum type="alphaLcPeriod"/>
            </a:pPr>
            <a:r>
              <a:rPr lang="en-SG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Analisis model pembelajaran dan membuat perancah model pembelajaran;*</a:t>
            </a:r>
          </a:p>
          <a:p>
            <a:pPr marL="457200" lvl="0" indent="-457200" defTabSz="914400">
              <a:lnSpc>
                <a:spcPct val="90000"/>
              </a:lnSpc>
              <a:spcBef>
                <a:spcPts val="900"/>
              </a:spcBef>
              <a:buFont typeface="+mj-lt"/>
              <a:buAutoNum type="alphaLcPeriod"/>
            </a:pPr>
            <a:r>
              <a:rPr lang="en-SG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Analisis penilaian;*</a:t>
            </a:r>
          </a:p>
          <a:p>
            <a:pPr marL="457200" indent="-457200" defTabSz="914400">
              <a:lnSpc>
                <a:spcPct val="90000"/>
              </a:lnSpc>
              <a:spcBef>
                <a:spcPts val="900"/>
              </a:spcBef>
              <a:buFont typeface="+mj-lt"/>
              <a:buAutoNum type="alphaLcPeriod"/>
            </a:pPr>
            <a:r>
              <a:rPr lang="id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Mengembangkan RPP</a:t>
            </a:r>
            <a:endParaRPr lang="id-ID" sz="2800" dirty="0">
              <a:solidFill>
                <a:schemeClr val="bg1"/>
              </a:solidFill>
              <a:latin typeface="Arial Rounded MT Bold" panose="020F0704030504030204" pitchFamily="34" charset="0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514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41558" y="69582"/>
            <a:ext cx="3923798" cy="693376"/>
          </a:xfrm>
        </p:spPr>
        <p:txBody>
          <a:bodyPr>
            <a:normAutofit/>
          </a:bodyPr>
          <a:lstStyle/>
          <a:p>
            <a:pPr algn="ctr"/>
            <a:r>
              <a:rPr lang="id-ID" sz="3200" b="1" dirty="0">
                <a:solidFill>
                  <a:srgbClr val="FFFF0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PETA KONSEP</a:t>
            </a:r>
            <a:endParaRPr lang="en-US" sz="3200" dirty="0">
              <a:solidFill>
                <a:srgbClr val="FFFF0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7882" y="762958"/>
            <a:ext cx="10703868" cy="5435148"/>
            <a:chOff x="537882" y="762958"/>
            <a:chExt cx="10703868" cy="5435148"/>
          </a:xfrm>
        </p:grpSpPr>
        <p:sp>
          <p:nvSpPr>
            <p:cNvPr id="13" name="Rounded Rectangle 12"/>
            <p:cNvSpPr/>
            <p:nvPr/>
          </p:nvSpPr>
          <p:spPr>
            <a:xfrm>
              <a:off x="537882" y="2727649"/>
              <a:ext cx="3083264" cy="18288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444D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PELATIHAN DAN PENDAMPINGAN IMPLEMENTASI </a:t>
              </a:r>
              <a:r>
                <a:rPr lang="id-ID" b="1" dirty="0" smtClean="0">
                  <a:solidFill>
                    <a:srgbClr val="444D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KURIKULUM </a:t>
              </a:r>
              <a:r>
                <a:rPr lang="id-ID" b="1" dirty="0">
                  <a:solidFill>
                    <a:srgbClr val="444D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2013 S</a:t>
              </a:r>
              <a:r>
                <a:rPr lang="en-US" b="1" dirty="0">
                  <a:solidFill>
                    <a:srgbClr val="444D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MK</a:t>
              </a:r>
              <a:endParaRPr lang="id-ID" dirty="0">
                <a:solidFill>
                  <a:srgbClr val="444D2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621146" y="762958"/>
              <a:ext cx="7620604" cy="5435148"/>
              <a:chOff x="3621137" y="757689"/>
              <a:chExt cx="7620604" cy="543514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5363953" y="757689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400"/>
                <a:r>
                  <a:rPr lang="en-US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Spektrum Keahlian PMK</a:t>
                </a:r>
                <a:endParaRPr 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363951" y="1310106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400"/>
                <a:r>
                  <a:rPr lang="en-US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Analisis SKL – KI - KD</a:t>
                </a:r>
                <a:endParaRPr 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363954" y="1863316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400"/>
                <a:r>
                  <a:rPr lang="en-US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Analisis Materi – IPK – Tujuan Pembelajaran</a:t>
                </a:r>
                <a:endParaRPr 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363955" y="2417354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400"/>
                <a:r>
                  <a:rPr lang="en-US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Analisis Penerapan Model Pembelajaran </a:t>
                </a:r>
                <a:endParaRPr 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363956" y="2956032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400"/>
                <a:r>
                  <a:rPr lang="en-US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Analisis Penilaian Hasil Belajar</a:t>
                </a:r>
                <a:endParaRPr 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363956" y="3522682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400"/>
                <a:r>
                  <a:rPr lang="en-US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Penyusunan Silabus</a:t>
                </a:r>
                <a:endParaRPr 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63956" y="4089332"/>
                <a:ext cx="5877785" cy="45295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400"/>
                <a:r>
                  <a:rPr lang="en-US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Penyusunan Prota, Promes, dan RPP</a:t>
                </a:r>
                <a:endParaRPr lang="en-US" sz="20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363956" y="4637709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400"/>
                <a:r>
                  <a:rPr lang="en-US" sz="2000" dirty="0" smtClean="0">
                    <a:solidFill>
                      <a:prstClr val="white"/>
                    </a:solidFill>
                    <a:latin typeface="Arial Rounded MT Bold" panose="020F0704030504030204" pitchFamily="34" charset="0"/>
                  </a:rPr>
                  <a:t>Praktik Pembelajaran (Peer Teaching)</a:t>
                </a:r>
                <a:endParaRPr lang="en-US" sz="2000" dirty="0">
                  <a:solidFill>
                    <a:prstClr val="white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363956" y="5191747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400"/>
                <a:r>
                  <a:rPr lang="en-US" sz="2000" dirty="0" smtClean="0">
                    <a:solidFill>
                      <a:prstClr val="white"/>
                    </a:solidFill>
                    <a:latin typeface="Arial Rounded MT Bold" panose="020F0704030504030204" pitchFamily="34" charset="0"/>
                  </a:rPr>
                  <a:t>Pengolahan dan Pelaporan PHB</a:t>
                </a:r>
                <a:endParaRPr lang="en-US" sz="2000" dirty="0">
                  <a:solidFill>
                    <a:prstClr val="white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363951" y="5739883"/>
                <a:ext cx="5877785" cy="45295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400"/>
                <a:r>
                  <a:rPr lang="en-US" sz="2000" dirty="0" smtClean="0">
                    <a:solidFill>
                      <a:prstClr val="white"/>
                    </a:solidFill>
                    <a:latin typeface="Arial Rounded MT Bold" panose="020F0704030504030204" pitchFamily="34" charset="0"/>
                  </a:rPr>
                  <a:t>PKL Peserta Didik SMK</a:t>
                </a:r>
                <a:endParaRPr lang="en-US" sz="2000" dirty="0">
                  <a:solidFill>
                    <a:prstClr val="white"/>
                  </a:solidFill>
                  <a:latin typeface="Arial Rounded MT Bold" panose="020F0704030504030204" pitchFamily="34" charset="0"/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3621137" y="984166"/>
                <a:ext cx="1742819" cy="4982194"/>
                <a:chOff x="3621137" y="984166"/>
                <a:chExt cx="1742819" cy="4982194"/>
              </a:xfrm>
            </p:grpSpPr>
            <p:cxnSp>
              <p:nvCxnSpPr>
                <p:cNvPr id="5" name="Straight Arrow Connector 4"/>
                <p:cNvCxnSpPr>
                  <a:stCxn id="13" idx="3"/>
                  <a:endCxn id="3" idx="1"/>
                </p:cNvCxnSpPr>
                <p:nvPr/>
              </p:nvCxnSpPr>
              <p:spPr>
                <a:xfrm flipV="1">
                  <a:off x="3621137" y="984166"/>
                  <a:ext cx="1742816" cy="2652614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endCxn id="15" idx="1"/>
                </p:cNvCxnSpPr>
                <p:nvPr/>
              </p:nvCxnSpPr>
              <p:spPr>
                <a:xfrm flipV="1">
                  <a:off x="3621144" y="1536583"/>
                  <a:ext cx="1742807" cy="2105467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endCxn id="16" idx="1"/>
                </p:cNvCxnSpPr>
                <p:nvPr/>
              </p:nvCxnSpPr>
              <p:spPr>
                <a:xfrm flipV="1">
                  <a:off x="3621139" y="2089793"/>
                  <a:ext cx="1742815" cy="1550539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endCxn id="17" idx="1"/>
                </p:cNvCxnSpPr>
                <p:nvPr/>
              </p:nvCxnSpPr>
              <p:spPr>
                <a:xfrm flipV="1">
                  <a:off x="3621143" y="2643831"/>
                  <a:ext cx="1742812" cy="1011218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endCxn id="18" idx="1"/>
                </p:cNvCxnSpPr>
                <p:nvPr/>
              </p:nvCxnSpPr>
              <p:spPr>
                <a:xfrm flipV="1">
                  <a:off x="3621141" y="3182509"/>
                  <a:ext cx="1742815" cy="474524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endCxn id="19" idx="1"/>
                </p:cNvCxnSpPr>
                <p:nvPr/>
              </p:nvCxnSpPr>
              <p:spPr>
                <a:xfrm>
                  <a:off x="3621138" y="3640333"/>
                  <a:ext cx="1742818" cy="108826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endCxn id="20" idx="1"/>
                </p:cNvCxnSpPr>
                <p:nvPr/>
              </p:nvCxnSpPr>
              <p:spPr>
                <a:xfrm>
                  <a:off x="3621144" y="3648550"/>
                  <a:ext cx="1742812" cy="667259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endCxn id="21" idx="1"/>
                </p:cNvCxnSpPr>
                <p:nvPr/>
              </p:nvCxnSpPr>
              <p:spPr>
                <a:xfrm>
                  <a:off x="3621138" y="3633833"/>
                  <a:ext cx="1742818" cy="1230353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endCxn id="22" idx="1"/>
                </p:cNvCxnSpPr>
                <p:nvPr/>
              </p:nvCxnSpPr>
              <p:spPr>
                <a:xfrm>
                  <a:off x="3621137" y="3644442"/>
                  <a:ext cx="1742819" cy="1773782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>
                  <a:endCxn id="23" idx="1"/>
                </p:cNvCxnSpPr>
                <p:nvPr/>
              </p:nvCxnSpPr>
              <p:spPr>
                <a:xfrm>
                  <a:off x="3621137" y="3606642"/>
                  <a:ext cx="1742814" cy="2359718"/>
                </a:xfrm>
                <a:prstGeom prst="straightConnector1">
                  <a:avLst/>
                </a:prstGeom>
                <a:ln w="28575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71668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Subtitle 2"/>
          <p:cNvSpPr txBox="1">
            <a:spLocks/>
          </p:cNvSpPr>
          <p:nvPr/>
        </p:nvSpPr>
        <p:spPr>
          <a:xfrm>
            <a:off x="1814131" y="1828394"/>
            <a:ext cx="9448800" cy="3120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900"/>
              </a:spcBef>
              <a:buFont typeface="+mj-lt"/>
              <a:buAutoNum type="alphaLcPeriod" startAt="8"/>
            </a:pPr>
            <a:r>
              <a:rPr lang="id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Menganalisi</a:t>
            </a:r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s</a:t>
            </a:r>
            <a:r>
              <a:rPr lang="en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 Program Semester</a:t>
            </a:r>
            <a:endParaRPr lang="id-ID" sz="2800" dirty="0" smtClean="0">
              <a:solidFill>
                <a:schemeClr val="bg1"/>
              </a:solidFill>
              <a:latin typeface="Arial Rounded MT Bold" panose="020F0704030504030204" pitchFamily="34" charset="0"/>
              <a:ea typeface="Calibri"/>
              <a:cs typeface="Arial"/>
            </a:endParaRPr>
          </a:p>
          <a:p>
            <a:pPr lvl="1">
              <a:spcBef>
                <a:spcPts val="900"/>
              </a:spcBef>
            </a:pPr>
            <a:r>
              <a:rPr lang="en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Analisis ini </a:t>
            </a:r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dilaksanakan </a:t>
            </a:r>
            <a:r>
              <a:rPr lang="en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berdasarkan alur pencapaian kompetensi</a:t>
            </a:r>
            <a:r>
              <a:rPr lang="id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, </a:t>
            </a:r>
            <a:r>
              <a:rPr lang="en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untuk menentukan urutan pembelajaran pasangan KD per semester yang dikembangkan berdasarkan silabus. </a:t>
            </a:r>
            <a:endParaRPr lang="id-ID" sz="2800" dirty="0" smtClean="0">
              <a:solidFill>
                <a:schemeClr val="bg1"/>
              </a:solidFill>
              <a:latin typeface="Arial Rounded MT Bold" panose="020F0704030504030204" pitchFamily="34" charset="0"/>
              <a:ea typeface="Calibri"/>
            </a:endParaRPr>
          </a:p>
          <a:p>
            <a:pPr lvl="1">
              <a:spcBef>
                <a:spcPts val="900"/>
              </a:spcBef>
            </a:pPr>
            <a:r>
              <a:rPr lang="en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</a:rPr>
              <a:t>Analisis program semester juga dilakukan untuk menentukan alokasi waktu di setiap pasangan KD. </a:t>
            </a:r>
            <a:endParaRPr lang="id-ID" sz="2800" dirty="0" smtClean="0">
              <a:solidFill>
                <a:schemeClr val="bg1"/>
              </a:solidFill>
              <a:latin typeface="Arial Rounded MT Bold" panose="020F0704030504030204" pitchFamily="34" charset="0"/>
              <a:ea typeface="Calibri"/>
              <a:cs typeface="Arial"/>
            </a:endParaRPr>
          </a:p>
          <a:p>
            <a:pPr>
              <a:spcBef>
                <a:spcPts val="900"/>
              </a:spcBef>
            </a:pPr>
            <a:endParaRPr lang="id-ID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1927" y="570251"/>
            <a:ext cx="530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i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Lanjutan: Langkah-langkah penyusunan RPP</a:t>
            </a:r>
            <a:endParaRPr lang="id-ID" i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263556"/>
              </p:ext>
            </p:extLst>
          </p:nvPr>
        </p:nvGraphicFramePr>
        <p:xfrm>
          <a:off x="1316864" y="1737433"/>
          <a:ext cx="10247609" cy="46126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1175"/>
                <a:gridCol w="2232885"/>
                <a:gridCol w="1523094"/>
                <a:gridCol w="1146711"/>
                <a:gridCol w="1346722"/>
                <a:gridCol w="3037022"/>
              </a:tblGrid>
              <a:tr h="371743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 dirty="0">
                          <a:effectLst/>
                          <a:latin typeface="Arial Rounded MT Bold" panose="020F0704030504030204" pitchFamily="34" charset="0"/>
                        </a:rPr>
                        <a:t>Semester Ganjil</a:t>
                      </a:r>
                      <a:endParaRPr lang="en-US" sz="1600" b="0" dirty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484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 dirty="0">
                          <a:effectLst/>
                          <a:latin typeface="Arial Rounded MT Bold" panose="020F0704030504030204" pitchFamily="34" charset="0"/>
                        </a:rPr>
                        <a:t>No</a:t>
                      </a:r>
                      <a:endParaRPr lang="en-US" sz="1600" b="0" dirty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 dirty="0">
                          <a:effectLst/>
                          <a:latin typeface="Arial Rounded MT Bold" panose="020F0704030504030204" pitchFamily="34" charset="0"/>
                        </a:rPr>
                        <a:t>Bulan</a:t>
                      </a:r>
                      <a:endParaRPr lang="en-US" sz="1600" b="0" dirty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 smtClean="0">
                          <a:effectLst/>
                          <a:latin typeface="Arial Rounded MT Bold" panose="020F0704030504030204" pitchFamily="34" charset="0"/>
                        </a:rPr>
                        <a:t>Jumlah </a:t>
                      </a:r>
                      <a:r>
                        <a:rPr lang="id-ID" sz="1600" b="0" dirty="0" smtClean="0">
                          <a:effectLst/>
                          <a:latin typeface="Arial Rounded MT Bold" panose="020F0704030504030204" pitchFamily="34" charset="0"/>
                        </a:rPr>
                        <a:t>Minggu</a:t>
                      </a:r>
                      <a:r>
                        <a:rPr lang="id-ID" sz="1600" b="0" dirty="0">
                          <a:effectLst/>
                          <a:latin typeface="Arial Rounded MT Bold" panose="020F0704030504030204" pitchFamily="34" charset="0"/>
                        </a:rPr>
                        <a:t>/ Bulan</a:t>
                      </a:r>
                      <a:endParaRPr lang="en-US" sz="1600" b="0" dirty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 smtClean="0">
                          <a:effectLst/>
                          <a:latin typeface="Arial Rounded MT Bold" panose="020F0704030504030204" pitchFamily="34" charset="0"/>
                        </a:rPr>
                        <a:t>Jumlah </a:t>
                      </a:r>
                      <a:r>
                        <a:rPr lang="id-ID" sz="1600" b="0" dirty="0" smtClean="0">
                          <a:effectLst/>
                          <a:latin typeface="Arial Rounded MT Bold" panose="020F0704030504030204" pitchFamily="34" charset="0"/>
                        </a:rPr>
                        <a:t>Minggu</a:t>
                      </a:r>
                      <a:endParaRPr lang="en-US" sz="1600" b="0" dirty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>
                          <a:effectLst/>
                          <a:latin typeface="Arial Rounded MT Bold" panose="020F0704030504030204" pitchFamily="34" charset="0"/>
                        </a:rPr>
                        <a:t>Keterangan (untuk pertemuan tidak efektif)</a:t>
                      </a:r>
                      <a:endParaRPr lang="en-US" sz="1600" b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559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>
                          <a:effectLst/>
                          <a:latin typeface="Arial Rounded MT Bold" panose="020F0704030504030204" pitchFamily="34" charset="0"/>
                        </a:rPr>
                        <a:t>Efektif</a:t>
                      </a:r>
                      <a:endParaRPr lang="en-US" sz="1600" b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>
                          <a:effectLst/>
                          <a:latin typeface="Arial Rounded MT Bold" panose="020F0704030504030204" pitchFamily="34" charset="0"/>
                        </a:rPr>
                        <a:t>Tidak Efektif</a:t>
                      </a:r>
                      <a:endParaRPr lang="en-US" sz="1600" b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48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 dirty="0">
                          <a:effectLst/>
                          <a:latin typeface="Arial Rounded MT Bold" panose="020F0704030504030204" pitchFamily="34" charset="0"/>
                        </a:rPr>
                        <a:t>1</a:t>
                      </a:r>
                      <a:endParaRPr lang="en-US" sz="1600" b="0" dirty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143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>
                          <a:effectLst/>
                          <a:latin typeface="Arial Rounded MT Bold" panose="020F0704030504030204" pitchFamily="34" charset="0"/>
                        </a:rPr>
                        <a:t>Juli</a:t>
                      </a:r>
                      <a:endParaRPr lang="en-US" sz="1600" b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 dirty="0">
                          <a:effectLst/>
                          <a:latin typeface="Arial Rounded MT Bold" panose="020F0704030504030204" pitchFamily="34" charset="0"/>
                        </a:rPr>
                        <a:t>2</a:t>
                      </a:r>
                      <a:endParaRPr lang="en-US" sz="1600" b="0" dirty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 dirty="0">
                          <a:effectLst/>
                          <a:latin typeface="Arial Rounded MT Bold" panose="020F0704030504030204" pitchFamily="34" charset="0"/>
                        </a:rPr>
                        <a:t>2</a:t>
                      </a:r>
                      <a:endParaRPr lang="en-US" sz="1600" b="0" dirty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 dirty="0">
                          <a:effectLst/>
                          <a:latin typeface="Arial Rounded MT Bold" panose="020F0704030504030204" pitchFamily="34" charset="0"/>
                        </a:rPr>
                        <a:t>0</a:t>
                      </a:r>
                      <a:endParaRPr lang="en-US" sz="1600" b="0" dirty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 b="0" dirty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548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>
                          <a:effectLst/>
                          <a:latin typeface="Arial Rounded MT Bold" panose="020F0704030504030204" pitchFamily="34" charset="0"/>
                        </a:rPr>
                        <a:t>2</a:t>
                      </a:r>
                      <a:endParaRPr lang="en-US" sz="1600" b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143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 dirty="0">
                          <a:effectLst/>
                          <a:latin typeface="Arial Rounded MT Bold" panose="020F0704030504030204" pitchFamily="34" charset="0"/>
                        </a:rPr>
                        <a:t>Agustus</a:t>
                      </a:r>
                      <a:endParaRPr lang="en-US" sz="1600" b="0" dirty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>
                          <a:effectLst/>
                          <a:latin typeface="Arial Rounded MT Bold" panose="020F0704030504030204" pitchFamily="34" charset="0"/>
                        </a:rPr>
                        <a:t>5</a:t>
                      </a:r>
                      <a:endParaRPr lang="en-US" sz="1600" b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>
                          <a:effectLst/>
                          <a:latin typeface="Arial Rounded MT Bold" panose="020F0704030504030204" pitchFamily="34" charset="0"/>
                        </a:rPr>
                        <a:t>5</a:t>
                      </a:r>
                      <a:endParaRPr lang="en-US" sz="1600" b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 dirty="0">
                          <a:effectLst/>
                          <a:latin typeface="Arial Rounded MT Bold" panose="020F0704030504030204" pitchFamily="34" charset="0"/>
                        </a:rPr>
                        <a:t>0</a:t>
                      </a:r>
                      <a:endParaRPr lang="en-US" sz="1600" b="0" dirty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 b="0" dirty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548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>
                          <a:effectLst/>
                          <a:latin typeface="Arial Rounded MT Bold" panose="020F0704030504030204" pitchFamily="34" charset="0"/>
                        </a:rPr>
                        <a:t>3</a:t>
                      </a:r>
                      <a:endParaRPr lang="en-US" sz="1600" b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143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>
                          <a:effectLst/>
                          <a:latin typeface="Arial Rounded MT Bold" panose="020F0704030504030204" pitchFamily="34" charset="0"/>
                        </a:rPr>
                        <a:t>September</a:t>
                      </a:r>
                      <a:endParaRPr lang="en-US" sz="1600" b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>
                          <a:effectLst/>
                          <a:latin typeface="Arial Rounded MT Bold" panose="020F0704030504030204" pitchFamily="34" charset="0"/>
                        </a:rPr>
                        <a:t>4</a:t>
                      </a:r>
                      <a:endParaRPr lang="en-US" sz="1600" b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>
                          <a:effectLst/>
                          <a:latin typeface="Arial Rounded MT Bold" panose="020F0704030504030204" pitchFamily="34" charset="0"/>
                        </a:rPr>
                        <a:t>3</a:t>
                      </a:r>
                      <a:endParaRPr lang="en-US" sz="1600" b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>
                          <a:effectLst/>
                          <a:latin typeface="Arial Rounded MT Bold" panose="020F0704030504030204" pitchFamily="34" charset="0"/>
                        </a:rPr>
                        <a:t>1</a:t>
                      </a:r>
                      <a:endParaRPr lang="en-US" sz="1600" b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 dirty="0">
                          <a:effectLst/>
                          <a:latin typeface="Arial Rounded MT Bold" panose="020F0704030504030204" pitchFamily="34" charset="0"/>
                        </a:rPr>
                        <a:t>UTS</a:t>
                      </a:r>
                      <a:endParaRPr lang="en-US" sz="1600" b="0" dirty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548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>
                          <a:effectLst/>
                          <a:latin typeface="Arial Rounded MT Bold" panose="020F0704030504030204" pitchFamily="34" charset="0"/>
                        </a:rPr>
                        <a:t>4</a:t>
                      </a:r>
                      <a:endParaRPr lang="en-US" sz="1600" b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143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 dirty="0">
                          <a:effectLst/>
                          <a:latin typeface="Arial Rounded MT Bold" panose="020F0704030504030204" pitchFamily="34" charset="0"/>
                        </a:rPr>
                        <a:t>Oktober</a:t>
                      </a:r>
                      <a:endParaRPr lang="en-US" sz="1600" b="0" dirty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>
                          <a:effectLst/>
                          <a:latin typeface="Arial Rounded MT Bold" panose="020F0704030504030204" pitchFamily="34" charset="0"/>
                        </a:rPr>
                        <a:t>4</a:t>
                      </a:r>
                      <a:endParaRPr lang="en-US" sz="1600" b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>
                          <a:effectLst/>
                          <a:latin typeface="Arial Rounded MT Bold" panose="020F0704030504030204" pitchFamily="34" charset="0"/>
                        </a:rPr>
                        <a:t>4</a:t>
                      </a:r>
                      <a:endParaRPr lang="en-US" sz="1600" b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>
                          <a:effectLst/>
                          <a:latin typeface="Arial Rounded MT Bold" panose="020F0704030504030204" pitchFamily="34" charset="0"/>
                        </a:rPr>
                        <a:t>0</a:t>
                      </a:r>
                      <a:endParaRPr lang="en-US" sz="1600" b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 b="0" dirty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548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>
                          <a:effectLst/>
                          <a:latin typeface="Arial Rounded MT Bold" panose="020F0704030504030204" pitchFamily="34" charset="0"/>
                        </a:rPr>
                        <a:t>5</a:t>
                      </a:r>
                      <a:endParaRPr lang="en-US" sz="1600" b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1143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>
                          <a:effectLst/>
                          <a:latin typeface="Arial Rounded MT Bold" panose="020F0704030504030204" pitchFamily="34" charset="0"/>
                        </a:rPr>
                        <a:t>Nopember</a:t>
                      </a:r>
                      <a:endParaRPr lang="en-US" sz="1600" b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>
                          <a:effectLst/>
                          <a:latin typeface="Arial Rounded MT Bold" panose="020F0704030504030204" pitchFamily="34" charset="0"/>
                        </a:rPr>
                        <a:t>5</a:t>
                      </a:r>
                      <a:endParaRPr lang="en-US" sz="1600" b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>
                          <a:effectLst/>
                          <a:latin typeface="Arial Rounded MT Bold" panose="020F0704030504030204" pitchFamily="34" charset="0"/>
                        </a:rPr>
                        <a:t>5</a:t>
                      </a:r>
                      <a:endParaRPr lang="en-US" sz="1600" b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>
                          <a:effectLst/>
                          <a:latin typeface="Arial Rounded MT Bold" panose="020F0704030504030204" pitchFamily="34" charset="0"/>
                        </a:rPr>
                        <a:t>0</a:t>
                      </a:r>
                      <a:endParaRPr lang="en-US" sz="1600" b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 b="0" dirty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54845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>
                          <a:effectLst/>
                          <a:latin typeface="Arial Rounded MT Bold" panose="020F0704030504030204" pitchFamily="34" charset="0"/>
                        </a:rPr>
                        <a:t>6</a:t>
                      </a:r>
                      <a:endParaRPr lang="en-US" sz="1600" b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indent="1143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 dirty="0">
                          <a:effectLst/>
                          <a:latin typeface="Arial Rounded MT Bold" panose="020F0704030504030204" pitchFamily="34" charset="0"/>
                        </a:rPr>
                        <a:t>Desember</a:t>
                      </a:r>
                      <a:endParaRPr lang="en-US" sz="1600" b="0" dirty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>
                          <a:effectLst/>
                          <a:latin typeface="Arial Rounded MT Bold" panose="020F0704030504030204" pitchFamily="34" charset="0"/>
                        </a:rPr>
                        <a:t>4</a:t>
                      </a:r>
                      <a:endParaRPr lang="en-US" sz="1600" b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>
                          <a:effectLst/>
                          <a:latin typeface="Arial Rounded MT Bold" panose="020F0704030504030204" pitchFamily="34" charset="0"/>
                        </a:rPr>
                        <a:t>0</a:t>
                      </a:r>
                      <a:endParaRPr lang="en-US" sz="1600" b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>
                          <a:effectLst/>
                          <a:latin typeface="Arial Rounded MT Bold" panose="020F0704030504030204" pitchFamily="34" charset="0"/>
                        </a:rPr>
                        <a:t>4</a:t>
                      </a:r>
                      <a:endParaRPr lang="en-US" sz="1600" b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 dirty="0">
                          <a:effectLst/>
                          <a:latin typeface="Arial Rounded MT Bold" panose="020F0704030504030204" pitchFamily="34" charset="0"/>
                        </a:rPr>
                        <a:t>1 minggu  : UAS</a:t>
                      </a:r>
                      <a:endParaRPr lang="en-US" sz="1600" b="0" dirty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548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 dirty="0">
                          <a:effectLst/>
                          <a:latin typeface="Arial Rounded MT Bold" panose="020F0704030504030204" pitchFamily="34" charset="0"/>
                        </a:rPr>
                        <a:t>1 minggu  :  pasca UAS</a:t>
                      </a:r>
                      <a:endParaRPr lang="en-US" sz="1600" b="0" dirty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548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 dirty="0">
                          <a:effectLst/>
                          <a:latin typeface="Arial Rounded MT Bold" panose="020F0704030504030204" pitchFamily="34" charset="0"/>
                        </a:rPr>
                        <a:t>2 minggu : libur akhir semester</a:t>
                      </a:r>
                      <a:endParaRPr lang="en-US" sz="1600" b="0" dirty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54845"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>
                          <a:effectLst/>
                          <a:latin typeface="Arial Rounded MT Bold" panose="020F0704030504030204" pitchFamily="34" charset="0"/>
                        </a:rPr>
                        <a:t>Jumlah</a:t>
                      </a:r>
                      <a:endParaRPr lang="en-US" sz="1600" b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>
                          <a:effectLst/>
                          <a:latin typeface="Arial Rounded MT Bold" panose="020F0704030504030204" pitchFamily="34" charset="0"/>
                        </a:rPr>
                        <a:t>24</a:t>
                      </a:r>
                      <a:endParaRPr lang="en-US" sz="1600" b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>
                          <a:effectLst/>
                          <a:latin typeface="Arial Rounded MT Bold" panose="020F0704030504030204" pitchFamily="34" charset="0"/>
                        </a:rPr>
                        <a:t>19</a:t>
                      </a:r>
                      <a:endParaRPr lang="en-US" sz="1600" b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>
                          <a:effectLst/>
                          <a:latin typeface="Arial Rounded MT Bold" panose="020F0704030504030204" pitchFamily="34" charset="0"/>
                        </a:rPr>
                        <a:t>5</a:t>
                      </a:r>
                      <a:endParaRPr lang="en-US" sz="1600" b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b="0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en-US" sz="1600" b="0" dirty="0">
                        <a:effectLst/>
                        <a:latin typeface="Arial Rounded MT Bold" panose="020F0704030504030204" pitchFamily="34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976724" y="993458"/>
            <a:ext cx="7972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Tabel 1. </a:t>
            </a:r>
            <a:r>
              <a:rPr lang="en-US" b="1" dirty="0">
                <a:solidFill>
                  <a:schemeClr val="bg1"/>
                </a:solidFill>
              </a:rPr>
              <a:t>ANALISIS MINGGU EFEKTIF SEMESTER GANJIL DAN GENAP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TAHUN PELAJARAN 2017/2018</a:t>
            </a:r>
          </a:p>
        </p:txBody>
      </p:sp>
    </p:spTree>
    <p:extLst>
      <p:ext uri="{BB962C8B-B14F-4D97-AF65-F5344CB8AC3E}">
        <p14:creationId xmlns:p14="http://schemas.microsoft.com/office/powerpoint/2010/main" val="96639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14800"/>
              </p:ext>
            </p:extLst>
          </p:nvPr>
        </p:nvGraphicFramePr>
        <p:xfrm>
          <a:off x="1712890" y="1099184"/>
          <a:ext cx="9247030" cy="42812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0005"/>
                <a:gridCol w="3193571"/>
                <a:gridCol w="943736"/>
                <a:gridCol w="759616"/>
                <a:gridCol w="759616"/>
                <a:gridCol w="2740486"/>
              </a:tblGrid>
              <a:tr h="600827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r>
                        <a:rPr lang="id-ID" sz="1400" dirty="0" smtClean="0">
                          <a:effectLst/>
                        </a:rPr>
                        <a:t>Semester </a:t>
                      </a:r>
                      <a:r>
                        <a:rPr lang="id-ID" sz="1400" dirty="0">
                          <a:effectLst/>
                        </a:rPr>
                        <a:t>Genap 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343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No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Bulan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Jml Minggu/ Bulan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Jml Minggu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Keterangan (untuk pertemuan tidak efektif)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</a:tr>
              <a:tr h="4068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Efektif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Tidak Efektif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9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>
                  <a:txBody>
                    <a:bodyPr/>
                    <a:lstStyle/>
                    <a:p>
                      <a:pPr marL="0" marR="0" indent="1143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Januari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</a:tr>
              <a:tr h="203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>
                  <a:txBody>
                    <a:bodyPr/>
                    <a:lstStyle/>
                    <a:p>
                      <a:pPr marL="0" marR="0" indent="1143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Februari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</a:tr>
              <a:tr h="203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>
                  <a:txBody>
                    <a:bodyPr/>
                    <a:lstStyle/>
                    <a:p>
                      <a:pPr marL="0" marR="0" indent="1143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Maret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UTS: 1 minggu, USBN: 1 minggu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</a:tr>
              <a:tr h="1289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>
                  <a:txBody>
                    <a:bodyPr/>
                    <a:lstStyle/>
                    <a:p>
                      <a:pPr marL="0" marR="0" indent="1143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April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UNBK 1 minggu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</a:tr>
              <a:tr h="203434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 rowSpan="3">
                  <a:txBody>
                    <a:bodyPr/>
                    <a:lstStyle/>
                    <a:p>
                      <a:pPr marL="0" marR="0" indent="1143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Mei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1 Minggu : libur awal ramadhan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</a:tr>
              <a:tr h="128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1 MInggu : UAS, 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</a:tr>
              <a:tr h="128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 Minggu : pasca UAS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</a:tr>
              <a:tr h="4068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>
                  <a:txBody>
                    <a:bodyPr/>
                    <a:lstStyle/>
                    <a:p>
                      <a:pPr marL="0" marR="0" indent="1143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Juni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1 Minggu : pasca UAS, Libur akhir semester dan libur Hari Raya Idul Fitri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</a:tr>
              <a:tr h="128989"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Jumlah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4102" marR="54102" marT="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53296" y="5440079"/>
            <a:ext cx="69202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err="1">
                <a:solidFill>
                  <a:schemeClr val="bg1"/>
                </a:solidFill>
              </a:rPr>
              <a:t>Jumlah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minggu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efektif</a:t>
            </a:r>
            <a:r>
              <a:rPr lang="en-US" sz="1400" dirty="0">
                <a:solidFill>
                  <a:schemeClr val="bg1"/>
                </a:solidFill>
              </a:rPr>
              <a:t> semester </a:t>
            </a:r>
            <a:r>
              <a:rPr lang="en-US" sz="1400" dirty="0" err="1">
                <a:solidFill>
                  <a:schemeClr val="bg1"/>
                </a:solidFill>
              </a:rPr>
              <a:t>ganjil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 = </a:t>
            </a:r>
            <a:r>
              <a:rPr lang="en-US" sz="1400" dirty="0">
                <a:solidFill>
                  <a:schemeClr val="bg1"/>
                </a:solidFill>
              </a:rPr>
              <a:t>19 </a:t>
            </a:r>
            <a:r>
              <a:rPr lang="en-US" sz="1400" dirty="0" err="1">
                <a:solidFill>
                  <a:schemeClr val="bg1"/>
                </a:solidFill>
              </a:rPr>
              <a:t>minggu</a:t>
            </a:r>
            <a:endParaRPr lang="en-US" sz="1400" dirty="0">
              <a:solidFill>
                <a:schemeClr val="bg1"/>
              </a:solidFill>
            </a:endParaRPr>
          </a:p>
          <a:p>
            <a:pPr lvl="0"/>
            <a:r>
              <a:rPr lang="en-US" sz="1400" dirty="0" err="1">
                <a:solidFill>
                  <a:schemeClr val="bg1"/>
                </a:solidFill>
              </a:rPr>
              <a:t>Jumlah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minggu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efektif</a:t>
            </a:r>
            <a:r>
              <a:rPr lang="en-US" sz="1400" dirty="0">
                <a:solidFill>
                  <a:schemeClr val="bg1"/>
                </a:solidFill>
              </a:rPr>
              <a:t> semester </a:t>
            </a:r>
            <a:r>
              <a:rPr lang="en-US" sz="1400" dirty="0" err="1">
                <a:solidFill>
                  <a:schemeClr val="bg1"/>
                </a:solidFill>
              </a:rPr>
              <a:t>genap</a:t>
            </a:r>
            <a:r>
              <a:rPr lang="en-US" sz="1400" dirty="0">
                <a:solidFill>
                  <a:schemeClr val="bg1"/>
                </a:solidFill>
              </a:rPr>
              <a:t> = 16 </a:t>
            </a:r>
            <a:r>
              <a:rPr lang="en-US" sz="1400" dirty="0" err="1">
                <a:solidFill>
                  <a:schemeClr val="bg1"/>
                </a:solidFill>
              </a:rPr>
              <a:t>minggu</a:t>
            </a:r>
            <a:endParaRPr lang="en-US" sz="1400" dirty="0">
              <a:solidFill>
                <a:schemeClr val="bg1"/>
              </a:solidFill>
            </a:endParaRPr>
          </a:p>
          <a:p>
            <a:pPr lvl="0"/>
            <a:r>
              <a:rPr lang="en-US" sz="1400" dirty="0" err="1">
                <a:solidFill>
                  <a:schemeClr val="bg1"/>
                </a:solidFill>
              </a:rPr>
              <a:t>Jumlah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minggu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efektif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selama</a:t>
            </a:r>
            <a:r>
              <a:rPr lang="en-US" sz="1400" dirty="0">
                <a:solidFill>
                  <a:schemeClr val="bg1"/>
                </a:solidFill>
              </a:rPr>
              <a:t> 1 </a:t>
            </a:r>
            <a:r>
              <a:rPr lang="en-US" sz="1400" dirty="0" err="1">
                <a:solidFill>
                  <a:schemeClr val="bg1"/>
                </a:solidFill>
              </a:rPr>
              <a:t>tahun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  = </a:t>
            </a:r>
            <a:r>
              <a:rPr lang="en-US" sz="1400" dirty="0">
                <a:solidFill>
                  <a:schemeClr val="bg1"/>
                </a:solidFill>
              </a:rPr>
              <a:t>35 </a:t>
            </a:r>
            <a:r>
              <a:rPr lang="en-US" sz="1400" dirty="0" err="1">
                <a:solidFill>
                  <a:schemeClr val="bg1"/>
                </a:solidFill>
              </a:rPr>
              <a:t>minggu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37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822577"/>
              </p:ext>
            </p:extLst>
          </p:nvPr>
        </p:nvGraphicFramePr>
        <p:xfrm>
          <a:off x="1401202" y="1627254"/>
          <a:ext cx="9790527" cy="4422849"/>
        </p:xfrm>
        <a:graphic>
          <a:graphicData uri="http://schemas.openxmlformats.org/drawingml/2006/table">
            <a:tbl>
              <a:tblPr firstRow="1" firstCol="1" bandRow="1"/>
              <a:tblGrid>
                <a:gridCol w="516512"/>
                <a:gridCol w="2003140"/>
                <a:gridCol w="448248"/>
                <a:gridCol w="200702"/>
                <a:gridCol w="264877"/>
                <a:gridCol w="264877"/>
                <a:gridCol w="264877"/>
                <a:gridCol w="264877"/>
                <a:gridCol w="264877"/>
                <a:gridCol w="264877"/>
                <a:gridCol w="264877"/>
                <a:gridCol w="264877"/>
                <a:gridCol w="264877"/>
                <a:gridCol w="264877"/>
                <a:gridCol w="264877"/>
                <a:gridCol w="264877"/>
                <a:gridCol w="264877"/>
                <a:gridCol w="264877"/>
                <a:gridCol w="264877"/>
                <a:gridCol w="264877"/>
                <a:gridCol w="264877"/>
                <a:gridCol w="264877"/>
                <a:gridCol w="264877"/>
                <a:gridCol w="264877"/>
                <a:gridCol w="264877"/>
                <a:gridCol w="264877"/>
                <a:gridCol w="264877"/>
                <a:gridCol w="264877"/>
                <a:gridCol w="264877"/>
              </a:tblGrid>
              <a:tr h="17084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No KD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Kompetensi Dasar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Jml Jam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Arial"/>
                          <a:ea typeface="Times New Roman"/>
                          <a:cs typeface="Arial"/>
                        </a:rPr>
                        <a:t>Bulan / Minggu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3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Arial"/>
                          <a:ea typeface="Times New Roman"/>
                          <a:cs typeface="Arial"/>
                        </a:rPr>
                        <a:t>Juli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Arial"/>
                          <a:ea typeface="Times New Roman"/>
                          <a:cs typeface="Arial"/>
                        </a:rPr>
                        <a:t>Agustus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Arial"/>
                          <a:ea typeface="Times New Roman"/>
                          <a:cs typeface="Arial"/>
                        </a:rPr>
                        <a:t>September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Arial"/>
                          <a:ea typeface="Times New Roman"/>
                          <a:cs typeface="Arial"/>
                        </a:rPr>
                        <a:t>Oktober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Arial"/>
                          <a:ea typeface="Times New Roman"/>
                          <a:cs typeface="Arial"/>
                        </a:rPr>
                        <a:t>Nopember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Arial"/>
                          <a:ea typeface="Times New Roman"/>
                          <a:cs typeface="Arial"/>
                        </a:rPr>
                        <a:t>Desember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3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60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Verdana"/>
                          <a:ea typeface="Times New Roman"/>
                          <a:cs typeface="Arial"/>
                        </a:rPr>
                        <a:t>3.1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Memahami pengertian, tujuan, peran akuntansi dan pihak-pihak yang membutuhkan informasi akuntansi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</a:tr>
              <a:tr h="7118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Verdana"/>
                          <a:ea typeface="Times New Roman"/>
                          <a:cs typeface="Arial"/>
                        </a:rPr>
                        <a:t>4.1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Mengelompokkan pihak-pihak yang membutuhkan informasi akuntansi sesuai perannya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</a:tr>
              <a:tr h="7782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Verdana"/>
                          <a:ea typeface="Times New Roman"/>
                          <a:cs typeface="Arial"/>
                        </a:rPr>
                        <a:t>3.2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Memahami jenis-jenis  profesi akuntansi (bidang-bidang spesialisasi akuntansi, pentingnya etika profesi)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</a:tr>
              <a:tr h="1034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Verdana"/>
                          <a:ea typeface="Times New Roman"/>
                          <a:cs typeface="Arial"/>
                        </a:rPr>
                        <a:t>4.2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Mengelompokkan  profesi akuntansi (jenis-jenis profesi akuntansi, bidang-bidang spesialisasi akuntansi, pentingnya etika profesi)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9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337" marR="6833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034862" y="1161125"/>
            <a:ext cx="8087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TABEL 2: </a:t>
            </a:r>
            <a:r>
              <a:rPr lang="en-US" b="1" dirty="0"/>
              <a:t>PROGRAM SEMESTERAN MATA PELAJARAN AKUNTANSI DASAR</a:t>
            </a:r>
          </a:p>
        </p:txBody>
      </p:sp>
    </p:spTree>
    <p:extLst>
      <p:ext uri="{BB962C8B-B14F-4D97-AF65-F5344CB8AC3E}">
        <p14:creationId xmlns:p14="http://schemas.microsoft.com/office/powerpoint/2010/main" val="233275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274614"/>
              </p:ext>
            </p:extLst>
          </p:nvPr>
        </p:nvGraphicFramePr>
        <p:xfrm>
          <a:off x="1519708" y="1434072"/>
          <a:ext cx="9362942" cy="4446362"/>
        </p:xfrm>
        <a:graphic>
          <a:graphicData uri="http://schemas.openxmlformats.org/drawingml/2006/table">
            <a:tbl>
              <a:tblPr firstRow="1" firstCol="1" bandRow="1"/>
              <a:tblGrid>
                <a:gridCol w="507717"/>
                <a:gridCol w="1912680"/>
                <a:gridCol w="366729"/>
                <a:gridCol w="252916"/>
                <a:gridCol w="252916"/>
                <a:gridCol w="252916"/>
                <a:gridCol w="252916"/>
                <a:gridCol w="252916"/>
                <a:gridCol w="252916"/>
                <a:gridCol w="252916"/>
                <a:gridCol w="252916"/>
                <a:gridCol w="252916"/>
                <a:gridCol w="252916"/>
                <a:gridCol w="252916"/>
                <a:gridCol w="252916"/>
                <a:gridCol w="252916"/>
                <a:gridCol w="252916"/>
                <a:gridCol w="252916"/>
                <a:gridCol w="252916"/>
                <a:gridCol w="252916"/>
                <a:gridCol w="252916"/>
                <a:gridCol w="252916"/>
                <a:gridCol w="252916"/>
                <a:gridCol w="252916"/>
                <a:gridCol w="252916"/>
                <a:gridCol w="252916"/>
                <a:gridCol w="252916"/>
                <a:gridCol w="252916"/>
                <a:gridCol w="252916"/>
              </a:tblGrid>
              <a:tr h="482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Verdana"/>
                          <a:ea typeface="Times New Roman"/>
                          <a:cs typeface="Arial"/>
                        </a:rPr>
                        <a:t>3.3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Memahami  jenis dan bentuk badan usaha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</a:tr>
              <a:tr h="4490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Verdana"/>
                          <a:ea typeface="Times New Roman"/>
                          <a:cs typeface="Arial"/>
                        </a:rPr>
                        <a:t>4.3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Mengelompokkan jenis dan bentuk badan usaha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</a:tr>
              <a:tr h="567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Verdana"/>
                          <a:ea typeface="Times New Roman"/>
                          <a:cs typeface="Arial"/>
                        </a:rPr>
                        <a:t>3.4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Memahami asumsi, prinsip-prinsip dan konsep dasar akuntansi.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</a:tr>
              <a:tr h="550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Verdana"/>
                          <a:ea typeface="Times New Roman"/>
                          <a:cs typeface="Arial"/>
                        </a:rPr>
                        <a:t>4.4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Mengelompokkan asumsi, prinsip-prinsip dan konsep dasar akutansi.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</a:tr>
              <a:tr h="271112"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dirty="0">
                          <a:effectLst/>
                          <a:latin typeface="Verdana"/>
                          <a:ea typeface="Times New Roman"/>
                          <a:cs typeface="Arial"/>
                        </a:rPr>
                        <a:t>Ulangan Harian 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</a:tr>
              <a:tr h="3812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Verdana"/>
                          <a:ea typeface="Times New Roman"/>
                          <a:cs typeface="Arial"/>
                        </a:rPr>
                        <a:t>3.6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Menerapkan persamaan dasar akuntansi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3</a:t>
                      </a: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</a:tr>
              <a:tr h="457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Verdana"/>
                          <a:ea typeface="Times New Roman"/>
                          <a:cs typeface="Arial"/>
                        </a:rPr>
                        <a:t>4.6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Membuat persamaan dasar akuntansi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</a:tr>
              <a:tr h="279584"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dirty="0">
                          <a:effectLst/>
                          <a:latin typeface="Verdana"/>
                          <a:ea typeface="Times New Roman"/>
                          <a:cs typeface="Arial"/>
                        </a:rPr>
                        <a:t>Ulangan Harian 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</a:tr>
              <a:tr h="2202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Verdana"/>
                          <a:ea typeface="Times New Roman"/>
                          <a:cs typeface="Arial"/>
                        </a:rPr>
                        <a:t>3.5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Memahami siklus akuntansi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</a:tr>
              <a:tr h="3643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Verdana"/>
                          <a:ea typeface="Times New Roman"/>
                          <a:cs typeface="Arial"/>
                        </a:rPr>
                        <a:t>4.5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Mengelompokkan tahapan siklus akuntansi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000" marR="610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9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285846"/>
              </p:ext>
            </p:extLst>
          </p:nvPr>
        </p:nvGraphicFramePr>
        <p:xfrm>
          <a:off x="1428750" y="1537103"/>
          <a:ext cx="9333252" cy="4799210"/>
        </p:xfrm>
        <a:graphic>
          <a:graphicData uri="http://schemas.openxmlformats.org/drawingml/2006/table">
            <a:tbl>
              <a:tblPr firstRow="1" firstCol="1" bandRow="1"/>
              <a:tblGrid>
                <a:gridCol w="492386"/>
                <a:gridCol w="1909576"/>
                <a:gridCol w="366134"/>
                <a:gridCol w="252506"/>
                <a:gridCol w="252506"/>
                <a:gridCol w="252506"/>
                <a:gridCol w="252506"/>
                <a:gridCol w="252506"/>
                <a:gridCol w="252506"/>
                <a:gridCol w="252506"/>
                <a:gridCol w="252506"/>
                <a:gridCol w="252506"/>
                <a:gridCol w="252506"/>
                <a:gridCol w="252506"/>
                <a:gridCol w="252506"/>
                <a:gridCol w="252506"/>
                <a:gridCol w="252506"/>
                <a:gridCol w="252506"/>
                <a:gridCol w="252506"/>
                <a:gridCol w="252506"/>
                <a:gridCol w="252506"/>
                <a:gridCol w="252506"/>
                <a:gridCol w="252506"/>
                <a:gridCol w="252506"/>
                <a:gridCol w="252506"/>
                <a:gridCol w="252506"/>
                <a:gridCol w="252506"/>
                <a:gridCol w="252506"/>
                <a:gridCol w="252506"/>
              </a:tblGrid>
              <a:tr h="6154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Verdana"/>
                          <a:ea typeface="Times New Roman"/>
                          <a:cs typeface="Arial"/>
                        </a:rPr>
                        <a:t>3.7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Memahami transaksi bisnis perusahaan baik perusahaan jasa, dagang dan </a:t>
                      </a:r>
                      <a:r>
                        <a:rPr lang="id-ID" sz="1100" i="1" dirty="0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manufacture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</a:tr>
              <a:tr h="7575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Verdana"/>
                          <a:ea typeface="Times New Roman"/>
                          <a:cs typeface="Arial"/>
                        </a:rPr>
                        <a:t>4.7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Mengelompokkan transaksi bisnis perusahaan baik perusahaan jasa, dagang dan </a:t>
                      </a:r>
                      <a:r>
                        <a:rPr lang="id-ID" sz="1100" i="1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manufacture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</a:tr>
              <a:tr h="7575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Verdana"/>
                          <a:ea typeface="Times New Roman"/>
                          <a:cs typeface="Arial"/>
                        </a:rPr>
                        <a:t>3.8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Menerapkan jurnal, konsep debet dan kredit, saldo normal, sistematika pencatatan, dan bentuk jurnal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3</a:t>
                      </a: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</a:tr>
              <a:tr h="7575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Verdana"/>
                          <a:ea typeface="Times New Roman"/>
                          <a:cs typeface="Arial"/>
                        </a:rPr>
                        <a:t>4.8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Melakukan pencatatan jurnal, konsep debet dan kredit, saldo normal, sistematika pencatatan, dan bentuk jurnal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000000"/>
                      </a:fgClr>
                      <a:bgClr>
                        <a:srgbClr val="B18765"/>
                      </a:bgClr>
                    </a:pattFill>
                  </a:tcPr>
                </a:tc>
              </a:tr>
              <a:tr h="28406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JUMLAH  JAM SEMESTER 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9</a:t>
                      </a:r>
                      <a:r>
                        <a:rPr lang="id-ID" sz="1100" b="1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5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69"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Keterangan 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7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b="1" i="1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Ulangan untuk  KD 3.5, 4.5 dilaksanakan pada saat UAS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06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Vert">
                      <a:fgClr>
                        <a:srgbClr val="FFFFFF"/>
                      </a:fgClr>
                      <a:bgClr>
                        <a:srgbClr val="B4B4B4"/>
                      </a:bgClr>
                    </a:pattFill>
                  </a:tcPr>
                </a:tc>
                <a:tc gridSpan="26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SG" sz="1100" dirty="0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Minggu </a:t>
                      </a:r>
                      <a:r>
                        <a:rPr lang="en-SG" sz="1100" dirty="0" err="1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tidak</a:t>
                      </a:r>
                      <a:r>
                        <a:rPr lang="en-SG" sz="1100" dirty="0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SG" sz="1100" dirty="0" err="1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efektif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406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6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Jam </a:t>
                      </a:r>
                      <a:r>
                        <a:rPr lang="en-SG" sz="1100" dirty="0" err="1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Pelajaran</a:t>
                      </a:r>
                      <a:r>
                        <a:rPr lang="en-SG" sz="1100" dirty="0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SG" sz="1100" dirty="0" err="1">
                          <a:effectLst/>
                          <a:latin typeface="Bookman Old Style"/>
                          <a:ea typeface="Times New Roman"/>
                          <a:cs typeface="Arial"/>
                        </a:rPr>
                        <a:t>perminggu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177" marR="681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28750" y="2193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4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88624" y="1373287"/>
            <a:ext cx="9257282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32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Mengembangkan RPP</a:t>
            </a:r>
            <a:r>
              <a:rPr lang="en-SG" sz="32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yang </a:t>
            </a:r>
            <a:r>
              <a:rPr lang="en-US" sz="32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mengintegrasikan nilai-nilai karakter, literasi, dan tuntutan </a:t>
            </a:r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abad </a:t>
            </a:r>
            <a:r>
              <a:rPr lang="en-US" sz="32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21, mengacu pada</a:t>
            </a:r>
            <a:r>
              <a:rPr lang="id-ID" sz="32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:</a:t>
            </a:r>
          </a:p>
          <a:p>
            <a:pPr marL="571500" indent="-571500">
              <a:spcBef>
                <a:spcPts val="600"/>
              </a:spcBef>
              <a:buFont typeface="+mj-lt"/>
              <a:buAutoNum type="alphaLcPeriod"/>
            </a:pPr>
            <a:r>
              <a:rPr lang="en-US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Silabus hasil analisis;</a:t>
            </a:r>
          </a:p>
          <a:p>
            <a:pPr marL="571500" indent="-571500">
              <a:spcBef>
                <a:spcPts val="600"/>
              </a:spcBef>
              <a:buFont typeface="+mj-lt"/>
              <a:buAutoNum type="alphaLcPeriod"/>
            </a:pPr>
            <a:r>
              <a:rPr lang="id-ID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Format yang sudah ditentukan</a:t>
            </a:r>
            <a:r>
              <a:rPr lang="en-US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;</a:t>
            </a:r>
            <a:endParaRPr lang="id-ID" sz="32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571500" indent="-571500">
              <a:spcBef>
                <a:spcPts val="600"/>
              </a:spcBef>
              <a:buFont typeface="+mj-lt"/>
              <a:buAutoNum type="alphaLcPeriod"/>
            </a:pPr>
            <a:r>
              <a:rPr lang="id-ID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Hasil analisis SKL, KI, KD, IPK, tujuan</a:t>
            </a:r>
            <a:r>
              <a:rPr lang="en-SG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, materi, model pembelajaran, dan penilaian </a:t>
            </a:r>
            <a:r>
              <a:rPr lang="id-ID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ya</a:t>
            </a:r>
            <a:r>
              <a:rPr lang="en-SG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n</a:t>
            </a:r>
            <a:r>
              <a:rPr lang="id-ID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 </a:t>
            </a:r>
            <a:r>
              <a:rPr lang="en-US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sudah dirancang</a:t>
            </a:r>
            <a:r>
              <a:rPr lang="id-ID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endParaRPr lang="en-US" sz="32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84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1659859" y="1941678"/>
            <a:ext cx="9272600" cy="4085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Lakukanlah </a:t>
            </a:r>
            <a:r>
              <a:rPr lang="en-ID" sz="2800" dirty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analisis program semester berdasarkan alur pencapaian kompetensi untuk satu semester.</a:t>
            </a:r>
            <a:endParaRPr lang="en-US" sz="2800" dirty="0">
              <a:solidFill>
                <a:schemeClr val="bg1"/>
              </a:solidFill>
              <a:latin typeface="Arial Rounded MT Bold" panose="020F07040305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marR="0" lvl="0" indent="-51435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ID" sz="2800" dirty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Susunlah </a:t>
            </a:r>
            <a:r>
              <a:rPr lang="en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RPP yang mengintegrasikan sikap, nilai-nilai karakter, literasi dan kecakapan abad 21 </a:t>
            </a:r>
            <a:r>
              <a:rPr lang="en-ID" sz="2800" dirty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berdasarkan hasil “Analisis KD Pengetahuan dan Keterampilan” serta “Pemaduan Sintaks Model Pembelajaran dan  Pendekatan </a:t>
            </a:r>
            <a:r>
              <a:rPr lang="en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Saintifik”, </a:t>
            </a:r>
            <a:r>
              <a:rPr lang="en-ID" sz="2800" dirty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sesuai dengan format RPP </a:t>
            </a:r>
            <a:r>
              <a:rPr lang="en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pada materi Perancangan RPP</a:t>
            </a:r>
            <a:r>
              <a:rPr lang="en-ID" sz="2800" dirty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solidFill>
                <a:schemeClr val="bg1"/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74147" y="620248"/>
            <a:ext cx="3324180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en-ID" sz="3200" b="1" dirty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Tugas/Latihan 1</a:t>
            </a:r>
            <a:endParaRPr lang="en-US" sz="3200" dirty="0">
              <a:solidFill>
                <a:schemeClr val="bg1"/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39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1720342" y="1737347"/>
            <a:ext cx="9672536" cy="4305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spcBef>
                <a:spcPts val="900"/>
              </a:spcBef>
            </a:pPr>
            <a:r>
              <a:rPr lang="en-ID" sz="26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Lakukanlah </a:t>
            </a:r>
            <a:r>
              <a:rPr lang="en-US" sz="2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telaah RPP dengan memperhatikan langkah-langkah berikut:</a:t>
            </a:r>
          </a:p>
          <a:p>
            <a:pPr marL="457200" lvl="0" indent="-457200">
              <a:lnSpc>
                <a:spcPct val="80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2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Pelajari </a:t>
            </a:r>
            <a:r>
              <a:rPr lang="en-US" sz="2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format telaah RPP. </a:t>
            </a:r>
            <a:endParaRPr lang="en-US" sz="26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lvl="0" indent="-457200">
              <a:lnSpc>
                <a:spcPct val="80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2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Cermati </a:t>
            </a:r>
            <a:r>
              <a:rPr lang="en-US" sz="2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maksud dari setiap aspek dalam </a:t>
            </a:r>
            <a:r>
              <a:rPr lang="en-US" sz="2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format.</a:t>
            </a:r>
          </a:p>
          <a:p>
            <a:pPr marL="457200" lvl="0" indent="-457200">
              <a:lnSpc>
                <a:spcPct val="80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2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Cermati </a:t>
            </a:r>
            <a:r>
              <a:rPr lang="en-US" sz="2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RPP hasil </a:t>
            </a:r>
            <a:r>
              <a:rPr lang="en-US" sz="2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peserta lain yang </a:t>
            </a:r>
            <a:r>
              <a:rPr lang="en-US" sz="2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akan </a:t>
            </a:r>
            <a:r>
              <a:rPr lang="en-US" sz="2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ditelaah.</a:t>
            </a:r>
          </a:p>
          <a:p>
            <a:pPr marL="457200" lvl="0" indent="-457200">
              <a:lnSpc>
                <a:spcPct val="80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2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Isilah </a:t>
            </a:r>
            <a:r>
              <a:rPr lang="en-US" sz="2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format sesuai dengan petunjuk pada format telaah </a:t>
            </a:r>
            <a:r>
              <a:rPr lang="en-US" sz="2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RPP.</a:t>
            </a:r>
          </a:p>
          <a:p>
            <a:pPr marL="457200" lvl="0" indent="-457200">
              <a:lnSpc>
                <a:spcPct val="80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2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Berikan </a:t>
            </a:r>
            <a:r>
              <a:rPr lang="en-US" sz="2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catatan khusus atau usulan revisi ketika Anda memberi skor pada suatu aspek pada </a:t>
            </a:r>
            <a:r>
              <a:rPr lang="en-US" sz="2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RPP.</a:t>
            </a:r>
          </a:p>
          <a:p>
            <a:pPr marL="457200" lvl="0" indent="-457200">
              <a:lnSpc>
                <a:spcPct val="80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2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Berikan </a:t>
            </a:r>
            <a:r>
              <a:rPr lang="en-US" sz="2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masukan atau rekomendasi secara umum sebagai saran perbaikan RPP pada kolom yang </a:t>
            </a:r>
            <a:r>
              <a:rPr lang="en-US" sz="26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tersedia.</a:t>
            </a:r>
            <a:endParaRPr lang="en-US" sz="2600" dirty="0">
              <a:solidFill>
                <a:schemeClr val="bg1"/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54549" y="515957"/>
            <a:ext cx="3324180" cy="736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</a:pPr>
            <a:r>
              <a:rPr lang="en-ID" sz="3200" b="1" dirty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Tugas/Latihan </a:t>
            </a:r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3200" dirty="0">
              <a:solidFill>
                <a:schemeClr val="bg1"/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82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4586" y="4264212"/>
            <a:ext cx="9448800" cy="1733176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Direktorat Pembinaan Sekolah Menengah Kejuruan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Direktorat Jenderal Pendidikan Dasar dan Menengah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Kementerian Pendidikan dan Kebudayaan</a:t>
            </a:r>
            <a:endParaRPr lang="en-US" sz="2400" dirty="0" smtClean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Tahun 2018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9616" y="2300679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id-ID" sz="7200" b="1" dirty="0" smtClean="0">
                <a:solidFill>
                  <a:srgbClr val="FFFF00"/>
                </a:solidFill>
                <a:latin typeface="Bradley Hand ITC" panose="03070402050302030203" pitchFamily="66" charset="0"/>
              </a:rPr>
              <a:t>TERIMA KASIH</a:t>
            </a:r>
            <a:endParaRPr lang="id-ID" sz="7200" b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3302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5802416" y="531338"/>
            <a:ext cx="4979720" cy="646514"/>
          </a:xfrm>
        </p:spPr>
        <p:txBody>
          <a:bodyPr>
            <a:normAutofit/>
          </a:bodyPr>
          <a:lstStyle/>
          <a:p>
            <a:pPr lvl="0"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3200" b="1" cap="none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+mn-ea"/>
                <a:cs typeface="Arial" pitchFamily="34" charset="0"/>
              </a:rPr>
              <a:t>T</a:t>
            </a:r>
            <a:r>
              <a:rPr lang="id-ID" sz="3200" b="1" cap="none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+mn-ea"/>
                <a:cs typeface="Arial" pitchFamily="34" charset="0"/>
              </a:rPr>
              <a:t>UJUAN </a:t>
            </a:r>
            <a:r>
              <a:rPr lang="en-US" sz="3200" b="1" cap="none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+mn-ea"/>
                <a:cs typeface="Arial" pitchFamily="34" charset="0"/>
              </a:rPr>
              <a:t>Sesi B3.2</a:t>
            </a:r>
            <a:endParaRPr lang="en-US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654629" y="1404178"/>
            <a:ext cx="9884229" cy="49302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id-ID" sz="23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Peserta  mampu:</a:t>
            </a:r>
          </a:p>
          <a:p>
            <a:pPr marL="347663" indent="-347663">
              <a:lnSpc>
                <a:spcPct val="80000"/>
              </a:lnSpc>
              <a:spcBef>
                <a:spcPts val="900"/>
              </a:spcBef>
              <a:buFont typeface="+mj-lt"/>
              <a:buAutoNum type="arabicPeriod"/>
              <a:defRPr/>
            </a:pPr>
            <a:r>
              <a:rPr lang="en-US" sz="23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Me</a:t>
            </a:r>
            <a:r>
              <a:rPr lang="id-ID" sz="23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njelaskan</a:t>
            </a:r>
            <a:r>
              <a:rPr lang="en-US" sz="23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 pengertian</a:t>
            </a:r>
            <a:r>
              <a:rPr lang="id-ID" sz="23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RPP</a:t>
            </a:r>
            <a:r>
              <a:rPr lang="en-US" sz="23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;</a:t>
            </a:r>
            <a:endParaRPr lang="id-ID" sz="2300" dirty="0" smtClean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347663" indent="-347663">
              <a:lnSpc>
                <a:spcPct val="80000"/>
              </a:lnSpc>
              <a:spcBef>
                <a:spcPts val="900"/>
              </a:spcBef>
              <a:buFont typeface="+mj-lt"/>
              <a:buAutoNum type="arabicPeriod"/>
              <a:defRPr/>
            </a:pPr>
            <a:r>
              <a:rPr lang="id-ID" sz="23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Menjelaskan prinsip-prinsip </a:t>
            </a:r>
            <a:r>
              <a:rPr lang="en-US" sz="23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penyusunan RPP yang mengintegrasikan nilai-nilai karakter dan kecakapan abad 21;</a:t>
            </a:r>
          </a:p>
          <a:p>
            <a:pPr marL="347663" indent="-347663">
              <a:lnSpc>
                <a:spcPct val="80000"/>
              </a:lnSpc>
              <a:spcBef>
                <a:spcPts val="900"/>
              </a:spcBef>
              <a:buFont typeface="+mj-lt"/>
              <a:buAutoNum type="arabicPeriod"/>
              <a:defRPr/>
            </a:pPr>
            <a:r>
              <a:rPr lang="en-US" sz="23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Me</a:t>
            </a:r>
            <a:r>
              <a:rPr lang="id-ID" sz="23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njelaskan</a:t>
            </a:r>
            <a:r>
              <a:rPr lang="en-US" sz="23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komponen</a:t>
            </a:r>
            <a:r>
              <a:rPr lang="id-ID" sz="23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RPP</a:t>
            </a:r>
            <a:r>
              <a:rPr lang="en-SG" sz="23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2300" dirty="0">
                <a:solidFill>
                  <a:prstClr val="black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yang mengintegrasikan nilai-nilai karakter dan kecakapan abad </a:t>
            </a:r>
            <a:r>
              <a:rPr lang="en-US" sz="2300" dirty="0" smtClean="0">
                <a:solidFill>
                  <a:prstClr val="black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21;</a:t>
            </a:r>
          </a:p>
          <a:p>
            <a:pPr marL="347663" indent="-347663">
              <a:lnSpc>
                <a:spcPct val="80000"/>
              </a:lnSpc>
              <a:spcBef>
                <a:spcPts val="900"/>
              </a:spcBef>
              <a:buFont typeface="+mj-lt"/>
              <a:buAutoNum type="arabicPeriod"/>
              <a:defRPr/>
            </a:pPr>
            <a:r>
              <a:rPr lang="id-ID" sz="23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Menjelaskan ketentuan penyusunan </a:t>
            </a:r>
            <a:r>
              <a:rPr lang="en-US" sz="23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yang mengintegrasikan nilai-nilai karakter dan kecakapan abad </a:t>
            </a:r>
            <a:r>
              <a:rPr lang="en-US" sz="23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21;</a:t>
            </a:r>
          </a:p>
          <a:p>
            <a:pPr marL="347663" indent="-347663">
              <a:lnSpc>
                <a:spcPct val="80000"/>
              </a:lnSpc>
              <a:spcBef>
                <a:spcPts val="900"/>
              </a:spcBef>
              <a:buFont typeface="+mj-lt"/>
              <a:buAutoNum type="arabicPeriod"/>
              <a:defRPr/>
            </a:pPr>
            <a:r>
              <a:rPr lang="id-ID" sz="23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Mendeskripsikan </a:t>
            </a:r>
            <a:r>
              <a:rPr lang="en-US" sz="23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langkah</a:t>
            </a:r>
            <a:r>
              <a:rPr lang="id-ID" sz="23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-langkah </a:t>
            </a:r>
            <a:r>
              <a:rPr lang="en-US" sz="23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penyusunan </a:t>
            </a:r>
            <a:r>
              <a:rPr lang="en-US" sz="23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yang mengintegrasikan nilai-nilai karakter dan kecakapan abad </a:t>
            </a:r>
            <a:r>
              <a:rPr lang="en-US" sz="23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21;</a:t>
            </a:r>
          </a:p>
          <a:p>
            <a:pPr marL="347663" indent="-347663">
              <a:lnSpc>
                <a:spcPct val="80000"/>
              </a:lnSpc>
              <a:spcBef>
                <a:spcPts val="900"/>
              </a:spcBef>
              <a:buFont typeface="+mj-lt"/>
              <a:buAutoNum type="arabicPeriod"/>
              <a:defRPr/>
            </a:pPr>
            <a:r>
              <a:rPr lang="en-US" sz="23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Menyusun RPP</a:t>
            </a:r>
            <a:r>
              <a:rPr lang="id-ID" sz="23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yang mengintegrasikan nilai-nilai karakter dan kecakapan abad </a:t>
            </a:r>
            <a:r>
              <a:rPr lang="en-US" sz="23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21;</a:t>
            </a:r>
          </a:p>
          <a:p>
            <a:pPr marL="347663" indent="-347663">
              <a:lnSpc>
                <a:spcPct val="80000"/>
              </a:lnSpc>
              <a:spcBef>
                <a:spcPts val="900"/>
              </a:spcBef>
              <a:buFont typeface="+mj-lt"/>
              <a:buAutoNum type="arabicPeriod"/>
              <a:defRPr/>
            </a:pPr>
            <a:r>
              <a:rPr lang="id-ID" sz="23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Menilai kelayakan sebuah RPP</a:t>
            </a:r>
            <a:r>
              <a:rPr lang="en-SG" sz="23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yang mengintegrasikan nilai-nilai karakter dan kecakapan abad </a:t>
            </a:r>
            <a:r>
              <a:rPr lang="en-US" sz="23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21.</a:t>
            </a:r>
            <a:endParaRPr lang="id-ID" sz="23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3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875197" y="540260"/>
            <a:ext cx="5915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KEGIATAN PEMBELAJARAN</a:t>
            </a:r>
            <a:endParaRPr lang="id-ID" sz="32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1440338"/>
            <a:ext cx="10543309" cy="531209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id-ID" sz="2800" dirty="0" smtClean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Pengantar, membangun komitmen belajar dan pembagian kelompok</a:t>
            </a:r>
            <a:endParaRPr lang="id-ID" sz="28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3526" y="4502900"/>
            <a:ext cx="5721930" cy="531209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id-ID" sz="2800" dirty="0" smtClean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Telaahan RPP dan Reviu</a:t>
            </a:r>
            <a:endParaRPr lang="id-ID" sz="28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75164" y="2042580"/>
            <a:ext cx="7952509" cy="531209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id-ID" sz="2800" dirty="0" smtClean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Kegiatan kelompok mempelajari modul dan Reviu</a:t>
            </a:r>
            <a:endParaRPr lang="id-ID" sz="28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05746" y="2673590"/>
            <a:ext cx="2784764" cy="531209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id-ID" sz="2800" dirty="0" smtClean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Ice breaking</a:t>
            </a:r>
            <a:endParaRPr lang="id-ID" sz="28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31126" y="3288095"/>
            <a:ext cx="5721930" cy="531209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id-ID" sz="2800" dirty="0" smtClean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Praktik menyusun RPP dan Reviu</a:t>
            </a:r>
            <a:endParaRPr lang="id-ID" sz="28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47311" y="3906982"/>
            <a:ext cx="2784764" cy="531209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id-ID" sz="2800" dirty="0" smtClean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Ice breaking</a:t>
            </a:r>
            <a:endParaRPr lang="id-ID" sz="28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9709" y="5648279"/>
            <a:ext cx="2784764" cy="531209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id-ID" sz="2800" dirty="0" smtClean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Penutup</a:t>
            </a:r>
            <a:endParaRPr lang="id-ID" sz="28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1" y="1440873"/>
            <a:ext cx="858982" cy="4932218"/>
          </a:xfrm>
          <a:prstGeom prst="downArrow">
            <a:avLst/>
          </a:prstGeom>
          <a:solidFill>
            <a:srgbClr val="00B0F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11152909" y="1453172"/>
            <a:ext cx="900546" cy="531209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id-ID" sz="2800" dirty="0" smtClean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15 ‘</a:t>
            </a:r>
            <a:endParaRPr lang="id-ID" sz="28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02636" y="2051345"/>
            <a:ext cx="900546" cy="531209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id-ID" sz="2800" dirty="0" smtClean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60 ‘</a:t>
            </a:r>
            <a:endParaRPr lang="id-ID" sz="28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38508" y="2659566"/>
            <a:ext cx="900546" cy="531209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id-ID" sz="2800" dirty="0" smtClean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5 ‘</a:t>
            </a:r>
            <a:endParaRPr lang="id-ID" sz="28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16836" y="3253467"/>
            <a:ext cx="900546" cy="531209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id-ID" sz="2800" dirty="0" smtClean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60 ‘</a:t>
            </a:r>
            <a:endParaRPr lang="id-ID" sz="28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77400" y="3881641"/>
            <a:ext cx="900546" cy="531209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id-ID" sz="2800" dirty="0" smtClean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5 ‘</a:t>
            </a:r>
            <a:endParaRPr lang="id-ID" sz="28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27127" y="4510444"/>
            <a:ext cx="900546" cy="531209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id-ID" sz="2800" dirty="0" smtClean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60 ‘</a:t>
            </a:r>
            <a:endParaRPr lang="id-ID" sz="28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91055" y="5701329"/>
            <a:ext cx="900546" cy="531209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id-ID" sz="2800" dirty="0" smtClean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5 ‘</a:t>
            </a:r>
            <a:endParaRPr lang="id-ID" sz="28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34345" y="5110753"/>
            <a:ext cx="2784764" cy="531209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id-ID" sz="2800" dirty="0" smtClean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Penguatan</a:t>
            </a:r>
            <a:endParaRPr lang="id-ID" sz="28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49144" y="5117070"/>
            <a:ext cx="900546" cy="531209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id-ID" sz="2800" dirty="0" smtClean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30 ‘</a:t>
            </a:r>
            <a:endParaRPr lang="id-ID" sz="28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19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42647" y="751548"/>
            <a:ext cx="4620084" cy="787336"/>
          </a:xfrm>
        </p:spPr>
        <p:txBody>
          <a:bodyPr>
            <a:normAutofit/>
          </a:bodyPr>
          <a:lstStyle/>
          <a:p>
            <a:r>
              <a:rPr lang="id-ID" dirty="0" smtClean="0">
                <a:solidFill>
                  <a:srgbClr val="FF0000"/>
                </a:solidFill>
              </a:rPr>
              <a:t>PETA KONSEP</a:t>
            </a:r>
            <a:r>
              <a:rPr lang="en-US" dirty="0" smtClean="0">
                <a:solidFill>
                  <a:srgbClr val="FF0000"/>
                </a:solidFill>
              </a:rPr>
              <a:t> RPP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0544" y="3245193"/>
            <a:ext cx="1468583" cy="769441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d-ID" sz="4400" dirty="0" smtClean="0">
                <a:solidFill>
                  <a:schemeClr val="bg1"/>
                </a:solidFill>
              </a:rPr>
              <a:t>RPP</a:t>
            </a:r>
            <a:endParaRPr lang="id-ID" sz="4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8272" y="1538300"/>
            <a:ext cx="6179127" cy="592503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3200" dirty="0" smtClean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Pengertian </a:t>
            </a:r>
            <a:r>
              <a:rPr lang="id-ID" sz="3200" dirty="0" smtClean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RPP</a:t>
            </a:r>
            <a:endParaRPr lang="id-ID" sz="32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8272" y="2130803"/>
            <a:ext cx="6179128" cy="592503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id-ID" sz="3200" dirty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id-ID" sz="3200" dirty="0" smtClean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rinsip-prinsip </a:t>
            </a: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penyusunan RPP</a:t>
            </a:r>
            <a:endParaRPr lang="id-ID" sz="32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12124" y="3354615"/>
            <a:ext cx="6144491" cy="592503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id-ID" sz="3200" dirty="0" smtClean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Ketentuan </a:t>
            </a:r>
            <a:r>
              <a:rPr lang="en-US" sz="3200" dirty="0" smtClean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penyusunan </a:t>
            </a: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RPP</a:t>
            </a:r>
            <a:endParaRPr lang="id-ID" sz="32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12123" y="3969911"/>
            <a:ext cx="6144492" cy="592503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3200" dirty="0" smtClean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Langkah</a:t>
            </a:r>
            <a:r>
              <a:rPr lang="id-ID" sz="3200" dirty="0" smtClean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-langkah </a:t>
            </a:r>
            <a:r>
              <a:rPr lang="en-US" sz="3200" dirty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penyusunan RPP </a:t>
            </a:r>
            <a:endParaRPr lang="id-ID" sz="32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12122" y="4543615"/>
            <a:ext cx="6144492" cy="592503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3200" dirty="0" smtClean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Menyusun RPP </a:t>
            </a:r>
            <a:endParaRPr lang="id-ID" sz="32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 flipV="1">
            <a:off x="2369127" y="1834552"/>
            <a:ext cx="1129145" cy="17953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2355275" y="3647380"/>
            <a:ext cx="1156847" cy="11924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1" idx="1"/>
          </p:cNvCxnSpPr>
          <p:nvPr/>
        </p:nvCxnSpPr>
        <p:spPr>
          <a:xfrm flipV="1">
            <a:off x="2369127" y="2427055"/>
            <a:ext cx="1129145" cy="12028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3" idx="1"/>
          </p:cNvCxnSpPr>
          <p:nvPr/>
        </p:nvCxnSpPr>
        <p:spPr>
          <a:xfrm>
            <a:off x="2369127" y="3629914"/>
            <a:ext cx="1142996" cy="6362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12" idx="1"/>
          </p:cNvCxnSpPr>
          <p:nvPr/>
        </p:nvCxnSpPr>
        <p:spPr>
          <a:xfrm>
            <a:off x="2369127" y="3629914"/>
            <a:ext cx="1142997" cy="20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91345" y="5156094"/>
            <a:ext cx="6144492" cy="592503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id-ID" sz="3200" dirty="0" smtClean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Menilai kelayakan RPP</a:t>
            </a:r>
            <a:r>
              <a:rPr lang="en-US" sz="3200" dirty="0" smtClean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id-ID" sz="32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>
            <a:stCxn id="6" idx="3"/>
            <a:endCxn id="20" idx="1"/>
          </p:cNvCxnSpPr>
          <p:nvPr/>
        </p:nvCxnSpPr>
        <p:spPr>
          <a:xfrm>
            <a:off x="2369127" y="3629914"/>
            <a:ext cx="1122218" cy="18224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98272" y="2749033"/>
            <a:ext cx="6179128" cy="592503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id-ID" sz="3200" dirty="0" smtClean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Komponen  </a:t>
            </a:r>
            <a:r>
              <a:rPr lang="en-US" sz="3200" dirty="0" smtClean="0">
                <a:solidFill>
                  <a:prstClr val="black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RPP</a:t>
            </a:r>
            <a:endParaRPr lang="id-ID" sz="32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 flipV="1">
            <a:off x="2369127" y="3045285"/>
            <a:ext cx="1129145" cy="6319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0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757056" y="2483421"/>
            <a:ext cx="6539344" cy="1298377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d-ID" sz="5400" dirty="0" smtClean="0">
                <a:solidFill>
                  <a:schemeClr val="bg1"/>
                </a:solidFill>
              </a:rPr>
              <a:t>PENGUATAN</a:t>
            </a:r>
            <a:endParaRPr lang="id-ID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73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15504" y="1901225"/>
            <a:ext cx="6279574" cy="1687890"/>
          </a:xfrm>
          <a:prstGeom prst="ellipse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skerville Old Face" pitchFamily="18" charset="0"/>
                <a:ea typeface="Calibri"/>
              </a:rPr>
              <a:t>Rencana </a:t>
            </a:r>
            <a:r>
              <a:rPr lang="en-ID" sz="2400" dirty="0" smtClean="0">
                <a:solidFill>
                  <a:schemeClr val="bg1"/>
                </a:solidFill>
                <a:latin typeface="Baskerville Old Face" pitchFamily="18" charset="0"/>
                <a:ea typeface="Calibri"/>
              </a:rPr>
              <a:t>kegiatan </a:t>
            </a:r>
            <a:r>
              <a:rPr lang="en-ID" sz="2400" dirty="0">
                <a:solidFill>
                  <a:schemeClr val="bg1"/>
                </a:solidFill>
                <a:latin typeface="Baskerville Old Face" pitchFamily="18" charset="0"/>
                <a:ea typeface="Calibri"/>
              </a:rPr>
              <a:t>pembelajaran tatap muka untuk satu pertemuan atau </a:t>
            </a:r>
            <a:r>
              <a:rPr lang="en-ID" sz="2400" dirty="0" smtClean="0">
                <a:solidFill>
                  <a:schemeClr val="bg1"/>
                </a:solidFill>
                <a:latin typeface="Baskerville Old Face" pitchFamily="18" charset="0"/>
                <a:ea typeface="Calibri"/>
              </a:rPr>
              <a:t>lebih,</a:t>
            </a:r>
            <a:endParaRPr lang="id-ID" sz="2400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58403" y="4103717"/>
            <a:ext cx="6324600" cy="1687890"/>
          </a:xfrm>
          <a:prstGeom prst="ellipse">
            <a:avLst/>
          </a:prstGeom>
          <a:noFill/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400" dirty="0" err="1">
                <a:solidFill>
                  <a:schemeClr val="bg1"/>
                </a:solidFill>
                <a:latin typeface="Bookman Old Style"/>
                <a:ea typeface="Times New Roman"/>
                <a:cs typeface="Bookman Old Style"/>
              </a:rPr>
              <a:t>D</a:t>
            </a:r>
            <a:r>
              <a:rPr lang="en-US" sz="2400" dirty="0" smtClean="0">
                <a:solidFill>
                  <a:schemeClr val="bg1"/>
                </a:solidFill>
                <a:latin typeface="Bookman Old Style"/>
                <a:ea typeface="Times New Roman"/>
                <a:cs typeface="Bookman Old Style"/>
              </a:rPr>
              <a:t>ilaksanakan </a:t>
            </a:r>
            <a:r>
              <a:rPr lang="en-US" sz="2400" dirty="0">
                <a:solidFill>
                  <a:schemeClr val="bg1"/>
                </a:solidFill>
                <a:latin typeface="Bookman Old Style"/>
                <a:ea typeface="Times New Roman"/>
                <a:cs typeface="Bookman Old Style"/>
              </a:rPr>
              <a:t>di kelas teori, kelas praktik dan/atau </a:t>
            </a:r>
            <a:r>
              <a:rPr lang="id-ID" sz="2400" dirty="0">
                <a:solidFill>
                  <a:schemeClr val="bg1"/>
                </a:solidFill>
                <a:latin typeface="Bookman Old Style"/>
                <a:ea typeface="Times New Roman"/>
                <a:cs typeface="Bookman Old Style"/>
              </a:rPr>
              <a:t>dunia </a:t>
            </a:r>
            <a:r>
              <a:rPr lang="id-ID" sz="2400" dirty="0" smtClean="0">
                <a:solidFill>
                  <a:schemeClr val="bg1"/>
                </a:solidFill>
                <a:latin typeface="Bookman Old Style"/>
                <a:ea typeface="Times New Roman"/>
                <a:cs typeface="Bookman Old Style"/>
              </a:rPr>
              <a:t>kerja</a:t>
            </a:r>
            <a:r>
              <a:rPr lang="en-US" sz="2400" dirty="0" smtClean="0">
                <a:solidFill>
                  <a:schemeClr val="bg1"/>
                </a:solidFill>
                <a:latin typeface="Bookman Old Style"/>
                <a:ea typeface="Times New Roman"/>
                <a:cs typeface="Bookman Old Style"/>
              </a:rPr>
              <a:t>,</a:t>
            </a:r>
            <a:endParaRPr lang="id-ID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29683" y="1369081"/>
            <a:ext cx="3915643" cy="822305"/>
          </a:xfrm>
          <a:prstGeom prst="ellipse">
            <a:avLst/>
          </a:prstGeom>
          <a:noFill/>
          <a:ln w="38100">
            <a:solidFill>
              <a:schemeClr val="bg2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perspectiveLeft"/>
            <a:lightRig rig="threePt" dir="t"/>
          </a:scene3d>
          <a:sp3d>
            <a:bevelT/>
          </a:sp3d>
        </p:spPr>
        <p:txBody>
          <a:bodyPr wrap="square" rtlCol="0">
            <a:spAutoFit/>
            <a:sp3d/>
          </a:bodyPr>
          <a:lstStyle/>
          <a:p>
            <a:pPr algn="ctr"/>
            <a:r>
              <a:rPr lang="id-ID" sz="3200" dirty="0" smtClean="0">
                <a:solidFill>
                  <a:schemeClr val="bg1"/>
                </a:solidFill>
              </a:rPr>
              <a:t>Pengertian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3305089">
            <a:off x="6900635" y="1663758"/>
            <a:ext cx="441570" cy="933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302602">
            <a:off x="8935665" y="2211821"/>
            <a:ext cx="548640" cy="19011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51362" y="1375278"/>
            <a:ext cx="8319655" cy="59250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id-ID" sz="3200" b="1" dirty="0">
                <a:solidFill>
                  <a:schemeClr val="bg1"/>
                </a:solidFill>
                <a:effectLst>
                  <a:glow rad="228600">
                    <a:srgbClr val="E5224E">
                      <a:satMod val="175000"/>
                      <a:alpha val="40000"/>
                    </a:srgbClr>
                  </a:glo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Prinsip-prinsip </a:t>
            </a:r>
            <a:r>
              <a:rPr lang="en-US" sz="3200" b="1" dirty="0" smtClean="0">
                <a:solidFill>
                  <a:schemeClr val="bg1"/>
                </a:solidFill>
                <a:effectLst>
                  <a:glow rad="228600">
                    <a:srgbClr val="E5224E">
                      <a:satMod val="175000"/>
                      <a:alpha val="40000"/>
                    </a:srgbClr>
                  </a:glo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Penyusunan RPP</a:t>
            </a:r>
            <a:endParaRPr lang="id-ID" sz="3200" b="1" dirty="0">
              <a:solidFill>
                <a:schemeClr val="bg1"/>
              </a:solidFill>
              <a:effectLst>
                <a:glow rad="228600">
                  <a:srgbClr val="E5224E">
                    <a:satMod val="175000"/>
                    <a:alpha val="40000"/>
                  </a:srgbClr>
                </a:glow>
              </a:effectLst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7743" y="2290075"/>
            <a:ext cx="89777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SzPct val="110000"/>
            </a:pPr>
            <a:r>
              <a:rPr lang="id-ID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</a:t>
            </a:r>
            <a:r>
              <a:rPr lang="id-ID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enerapkan </a:t>
            </a:r>
            <a:r>
              <a:rPr lang="id-ID" sz="2800" i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prinsip-prinsip pedagogis secara tertulis untuk direalisasikan dalam kegiatan pembelajaran</a:t>
            </a:r>
            <a:r>
              <a:rPr lang="id-ID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sehingga peserta didik memperoleh pengalaman belajar yang efektif dalam mengembangkan sikap, </a:t>
            </a:r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nilai-nilai karakter, </a:t>
            </a:r>
            <a:r>
              <a:rPr lang="id-ID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pengetahuan</a:t>
            </a:r>
            <a:r>
              <a:rPr lang="id-ID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dan keterampilan sesuai dengan tujuan pembelajaran yang telah ditetapkan. </a:t>
            </a:r>
            <a:endParaRPr lang="en-US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46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09" y="6334391"/>
            <a:ext cx="3968102" cy="540000"/>
            <a:chOff x="310109" y="6334391"/>
            <a:chExt cx="3968102" cy="540000"/>
          </a:xfrm>
        </p:grpSpPr>
        <p:pic>
          <p:nvPicPr>
            <p:cNvPr id="9" name="Picture 8" descr="tutwuri3d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109" y="6334391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76931" y="6446619"/>
              <a:ext cx="3501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002060"/>
                  </a:solidFill>
                </a:rPr>
                <a:t>Subdit Kurikulum, Direktorat PSMK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010539" y="1510766"/>
            <a:ext cx="5805054" cy="592503"/>
          </a:xfrm>
          <a:prstGeom prst="round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600"/>
              </a:spcBef>
              <a:defRPr/>
            </a:pPr>
            <a:r>
              <a:rPr lang="id-ID" sz="3200" b="1" dirty="0" smtClean="0">
                <a:solidFill>
                  <a:schemeClr val="bg1"/>
                </a:solidFill>
                <a:effectLst>
                  <a:glow rad="228600">
                    <a:srgbClr val="E5224E">
                      <a:satMod val="175000"/>
                      <a:alpha val="40000"/>
                    </a:srgbClr>
                  </a:glo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Prinsip lainnya</a:t>
            </a:r>
            <a:endParaRPr lang="id-ID" sz="3200" b="1" dirty="0">
              <a:solidFill>
                <a:schemeClr val="bg1"/>
              </a:solidFill>
              <a:effectLst>
                <a:glow rad="228600">
                  <a:srgbClr val="E5224E">
                    <a:satMod val="175000"/>
                    <a:alpha val="40000"/>
                  </a:srgbClr>
                </a:glow>
              </a:effectLst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1709" y="2103269"/>
            <a:ext cx="9595903" cy="350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80000"/>
              </a:lnSpc>
              <a:spcBef>
                <a:spcPts val="600"/>
              </a:spcBef>
              <a:buSzPts val="1100"/>
              <a:buFont typeface="Wingdings" pitchFamily="2" charset="2"/>
              <a:buChar char="q"/>
            </a:pPr>
            <a:r>
              <a:rPr lang="id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Memperhatikan perbedaan individual </a:t>
            </a:r>
            <a:r>
              <a:rPr lang="id-ID" sz="2800" dirty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peserta </a:t>
            </a:r>
            <a:r>
              <a:rPr lang="id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 didik</a:t>
            </a:r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;</a:t>
            </a:r>
            <a:endParaRPr lang="id-ID" sz="2800" dirty="0" smtClean="0">
              <a:solidFill>
                <a:schemeClr val="bg1"/>
              </a:solidFill>
              <a:latin typeface="Arial Rounded MT Bold" panose="020F0704030504030204" pitchFamily="34" charset="0"/>
              <a:ea typeface="Calibri"/>
              <a:cs typeface="Arial"/>
            </a:endParaRPr>
          </a:p>
          <a:p>
            <a:pPr marL="800100" lvl="1" indent="-342900">
              <a:lnSpc>
                <a:spcPct val="80000"/>
              </a:lnSpc>
              <a:spcBef>
                <a:spcPts val="600"/>
              </a:spcBef>
              <a:buSzPts val="1100"/>
              <a:buFont typeface="Wingdings" pitchFamily="2" charset="2"/>
              <a:buChar char="q"/>
            </a:pPr>
            <a:r>
              <a:rPr lang="id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Mendorong partisipasi </a:t>
            </a:r>
            <a:r>
              <a:rPr lang="id-ID" sz="2800" dirty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aktif peserta didik; </a:t>
            </a:r>
            <a:endParaRPr lang="id-ID" sz="2800" dirty="0" smtClean="0">
              <a:solidFill>
                <a:schemeClr val="bg1"/>
              </a:solidFill>
              <a:latin typeface="Arial Rounded MT Bold" panose="020F0704030504030204" pitchFamily="34" charset="0"/>
              <a:ea typeface="Calibri"/>
              <a:cs typeface="Arial"/>
            </a:endParaRPr>
          </a:p>
          <a:p>
            <a:pPr marL="800100" lvl="1" indent="-342900">
              <a:lnSpc>
                <a:spcPct val="80000"/>
              </a:lnSpc>
              <a:spcBef>
                <a:spcPts val="600"/>
              </a:spcBef>
              <a:buSzPts val="1100"/>
              <a:buFont typeface="Wingdings" pitchFamily="2" charset="2"/>
              <a:buChar char="q"/>
            </a:pPr>
            <a:r>
              <a:rPr lang="id-ID" sz="2800" dirty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B</a:t>
            </a:r>
            <a:r>
              <a:rPr lang="id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erpusat </a:t>
            </a:r>
            <a:r>
              <a:rPr lang="id-ID" sz="2800" dirty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pada peserta </a:t>
            </a:r>
            <a:r>
              <a:rPr lang="id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didik</a:t>
            </a:r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;</a:t>
            </a:r>
            <a:endParaRPr lang="id-ID" sz="2800" dirty="0" smtClean="0">
              <a:solidFill>
                <a:schemeClr val="bg1"/>
              </a:solidFill>
              <a:latin typeface="Arial Rounded MT Bold" panose="020F0704030504030204" pitchFamily="34" charset="0"/>
              <a:ea typeface="Calibri"/>
              <a:cs typeface="Arial"/>
            </a:endParaRPr>
          </a:p>
          <a:p>
            <a:pPr marL="800100" lvl="1" indent="-342900">
              <a:lnSpc>
                <a:spcPct val="80000"/>
              </a:lnSpc>
              <a:spcBef>
                <a:spcPts val="600"/>
              </a:spcBef>
              <a:buSzPts val="1100"/>
              <a:buFont typeface="Wingdings" pitchFamily="2" charset="2"/>
              <a:buChar char="q"/>
            </a:pPr>
            <a:r>
              <a:rPr lang="id-ID" sz="2800" dirty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P</a:t>
            </a:r>
            <a:r>
              <a:rPr lang="id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emberian </a:t>
            </a:r>
            <a:r>
              <a:rPr lang="id-ID" sz="2800" dirty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umpan balik dan tindak </a:t>
            </a:r>
            <a:r>
              <a:rPr lang="id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lanjut</a:t>
            </a:r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;</a:t>
            </a:r>
            <a:endParaRPr lang="id-ID" sz="2800" dirty="0" smtClean="0">
              <a:solidFill>
                <a:schemeClr val="bg1"/>
              </a:solidFill>
              <a:latin typeface="Arial Rounded MT Bold" panose="020F0704030504030204" pitchFamily="34" charset="0"/>
              <a:ea typeface="Calibri"/>
              <a:cs typeface="Arial"/>
            </a:endParaRPr>
          </a:p>
          <a:p>
            <a:pPr marL="800100" lvl="1" indent="-342900">
              <a:lnSpc>
                <a:spcPct val="80000"/>
              </a:lnSpc>
              <a:spcBef>
                <a:spcPts val="600"/>
              </a:spcBef>
              <a:buSzPts val="1100"/>
              <a:buFont typeface="Wingdings" pitchFamily="2" charset="2"/>
              <a:buChar char="q"/>
            </a:pPr>
            <a:r>
              <a:rPr lang="id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Penekanan </a:t>
            </a:r>
            <a:r>
              <a:rPr lang="id-ID" sz="2800" dirty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pada keterkaitan dan keterpaduan antara KD, materi pembelajaran, kegiatan pembelajaran, </a:t>
            </a:r>
            <a:r>
              <a:rPr lang="id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IPK, </a:t>
            </a:r>
            <a:r>
              <a:rPr lang="id-ID" sz="2800" dirty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penilaian, dan sumber belajar dalam satu keutuhan pengalaman </a:t>
            </a:r>
            <a:r>
              <a:rPr lang="id-ID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belajar</a:t>
            </a:r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  <a:ea typeface="Calibri"/>
                <a:cs typeface="Arial"/>
              </a:rPr>
              <a:t>;</a:t>
            </a:r>
            <a:endParaRPr lang="id-ID" sz="2800" dirty="0" smtClean="0">
              <a:solidFill>
                <a:schemeClr val="bg1"/>
              </a:solidFill>
              <a:latin typeface="Arial Rounded MT Bold" panose="020F0704030504030204" pitchFamily="34" charset="0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799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4_Vapor Trai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6DB8EB18-3657-4051-A897-2ED38832359E}"/>
    </a:ext>
  </a:extLst>
</a:theme>
</file>

<file path=ppt/theme/theme3.xml><?xml version="1.0" encoding="utf-8"?>
<a:theme xmlns:a="http://schemas.openxmlformats.org/drawingml/2006/main" name="1_Vapor Trai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6DB8EB18-3657-4051-A897-2ED38832359E}"/>
    </a:ext>
  </a:extLst>
</a:theme>
</file>

<file path=ppt/theme/theme4.xml><?xml version="1.0" encoding="utf-8"?>
<a:theme xmlns:a="http://schemas.openxmlformats.org/drawingml/2006/main" name="3_Vapor Trai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1393</TotalTime>
  <Words>1847</Words>
  <Application>Microsoft Office PowerPoint</Application>
  <PresentationFormat>Custom</PresentationFormat>
  <Paragraphs>888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Vapor Trail</vt:lpstr>
      <vt:lpstr>4_Vapor Trail</vt:lpstr>
      <vt:lpstr>1_Vapor Trail</vt:lpstr>
      <vt:lpstr>3_Vapor Trail</vt:lpstr>
      <vt:lpstr>PELATIHAN DAN PENDAMPINGAN IMPLEMENTASI KURIKULUM 2013 SMK</vt:lpstr>
      <vt:lpstr>PETA KONSEP</vt:lpstr>
      <vt:lpstr>TUJUAN Sesi B3.2</vt:lpstr>
      <vt:lpstr>PowerPoint Presentation</vt:lpstr>
      <vt:lpstr>PETA KONSEP RPP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KOMPONEN RPP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ASUS</cp:lastModifiedBy>
  <cp:revision>104</cp:revision>
  <dcterms:created xsi:type="dcterms:W3CDTF">2017-03-03T06:49:08Z</dcterms:created>
  <dcterms:modified xsi:type="dcterms:W3CDTF">2018-02-21T03:00:33Z</dcterms:modified>
</cp:coreProperties>
</file>