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87" r:id="rId2"/>
  </p:sldMasterIdLst>
  <p:sldIdLst>
    <p:sldId id="299" r:id="rId3"/>
    <p:sldId id="300" r:id="rId4"/>
    <p:sldId id="302" r:id="rId5"/>
    <p:sldId id="303" r:id="rId6"/>
    <p:sldId id="304" r:id="rId7"/>
    <p:sldId id="305" r:id="rId8"/>
    <p:sldId id="306" r:id="rId9"/>
    <p:sldId id="308" r:id="rId10"/>
    <p:sldId id="309" r:id="rId11"/>
    <p:sldId id="30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72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7237" y="553494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7237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87237" y="4323845"/>
            <a:ext cx="64008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1" y="13122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0" y="553494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9794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35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88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0023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666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149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987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769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526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7237" y="553494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7237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87237" y="4323845"/>
            <a:ext cx="64008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1" y="13122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0" y="553494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173631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584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7382" y="6411260"/>
            <a:ext cx="7426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16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Direktorat </a:t>
            </a:r>
            <a:r>
              <a:rPr lang="en-US" sz="1600" b="1" i="1" dirty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Pembinaan Sekolah Menengah Kejuruan</a:t>
            </a:r>
          </a:p>
        </p:txBody>
      </p:sp>
    </p:spTree>
    <p:extLst>
      <p:ext uri="{BB962C8B-B14F-4D97-AF65-F5344CB8AC3E}">
        <p14:creationId xmlns:p14="http://schemas.microsoft.com/office/powerpoint/2010/main" val="83966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584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7382" y="6411260"/>
            <a:ext cx="7426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16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Direktorat </a:t>
            </a:r>
            <a:r>
              <a:rPr lang="en-US" sz="1600" b="1" i="1" dirty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Pembinaan Sekolah Menengah Kejuruan</a:t>
            </a:r>
          </a:p>
        </p:txBody>
      </p:sp>
    </p:spTree>
    <p:extLst>
      <p:ext uri="{BB962C8B-B14F-4D97-AF65-F5344CB8AC3E}">
        <p14:creationId xmlns:p14="http://schemas.microsoft.com/office/powerpoint/2010/main" val="2029621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18" y="942635"/>
            <a:ext cx="9655849" cy="2354748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8817" y="3641725"/>
            <a:ext cx="9655849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2" y="1163296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369978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88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36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823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556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709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622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49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350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46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18" y="942635"/>
            <a:ext cx="9655849" cy="2354748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8817" y="3641725"/>
            <a:ext cx="9655849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2" y="1163296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089525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97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5372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2023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308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3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6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70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8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9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6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86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55845"/>
            <a:ext cx="12192000" cy="50215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84000">
                <a:schemeClr val="accent4">
                  <a:lumMod val="45000"/>
                  <a:lumOff val="55000"/>
                </a:schemeClr>
              </a:gs>
              <a:gs pos="48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5" y="105153"/>
            <a:ext cx="2630895" cy="1228641"/>
          </a:xfrm>
          <a:prstGeom prst="rect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436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55845"/>
            <a:ext cx="12192000" cy="50215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84000">
                <a:schemeClr val="accent4">
                  <a:lumMod val="45000"/>
                  <a:lumOff val="55000"/>
                </a:schemeClr>
              </a:gs>
              <a:gs pos="48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5" y="105153"/>
            <a:ext cx="2630895" cy="1228641"/>
          </a:xfrm>
          <a:prstGeom prst="rect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3942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4586" y="4264212"/>
            <a:ext cx="9448800" cy="1733176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Direktorat Pembinaan Sekolah Menengah Kejuruan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Direktorat Jenderal Pendidikan Dasar dan Menengah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Kementerian Pendidikan dan Kebudayaan</a:t>
            </a:r>
            <a:endParaRPr lang="en-US" sz="2400" dirty="0" smtClean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Tahun 2018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23491" y="2098487"/>
            <a:ext cx="865518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169703" y="864111"/>
            <a:ext cx="9144000" cy="1190531"/>
          </a:xfrm>
        </p:spPr>
        <p:txBody>
          <a:bodyPr anchor="ctr">
            <a:norm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PELATIHAN DAN PENDAMPINGAN</a:t>
            </a:r>
            <a:r>
              <a:rPr lang="en-US" sz="3200" b="1" dirty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</a:br>
            <a:r>
              <a:rPr lang="id-ID" sz="3200" b="1" dirty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IMPLEMENTASI</a:t>
            </a:r>
            <a:r>
              <a:rPr lang="en-US" sz="3200" dirty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ID" sz="3200" b="1" dirty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KURIKULUM 2013 </a:t>
            </a:r>
            <a:r>
              <a:rPr lang="en-ID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SMK</a:t>
            </a:r>
            <a:endParaRPr lang="en-US" sz="3200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27214" y="2642741"/>
            <a:ext cx="75235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32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PRAKTIK PEMBELAJARAN</a:t>
            </a:r>
          </a:p>
          <a:p>
            <a:pPr algn="ctr"/>
            <a:r>
              <a:rPr lang="en-ID" sz="3200" b="1" i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(Peer Teaching)</a:t>
            </a:r>
            <a:endParaRPr lang="en-US" sz="3200" i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184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4586" y="4264212"/>
            <a:ext cx="9448800" cy="1733176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Direktorat Pembinaan Sekolah Menengah Kejuruan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Direktorat Jenderal Pendidikan Dasar dan Menengah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Kementerian Pendidikan dan Kebudayaan</a:t>
            </a:r>
            <a:endParaRPr lang="en-US" sz="2400" dirty="0" smtClean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Tahun 2018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9616" y="2300679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id-ID" sz="7200" b="1" dirty="0" smtClean="0">
                <a:solidFill>
                  <a:srgbClr val="FFFF00"/>
                </a:solidFill>
                <a:latin typeface="Bradley Hand ITC" panose="03070402050302030203" pitchFamily="66" charset="0"/>
              </a:rPr>
              <a:t>TERIMA KASIH</a:t>
            </a:r>
            <a:endParaRPr lang="id-ID" sz="7200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910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41558" y="69582"/>
            <a:ext cx="3923798" cy="693376"/>
          </a:xfrm>
        </p:spPr>
        <p:txBody>
          <a:bodyPr>
            <a:normAutofit/>
          </a:bodyPr>
          <a:lstStyle/>
          <a:p>
            <a:pPr algn="ctr"/>
            <a:r>
              <a:rPr lang="id-ID" sz="3200" b="1" dirty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PETA KONSEP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7882" y="762958"/>
            <a:ext cx="10703868" cy="5435148"/>
            <a:chOff x="537882" y="762958"/>
            <a:chExt cx="10703868" cy="5435148"/>
          </a:xfrm>
        </p:grpSpPr>
        <p:sp>
          <p:nvSpPr>
            <p:cNvPr id="13" name="Rounded Rectangle 12"/>
            <p:cNvSpPr/>
            <p:nvPr/>
          </p:nvSpPr>
          <p:spPr>
            <a:xfrm>
              <a:off x="537882" y="2727649"/>
              <a:ext cx="3083264" cy="18288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444D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PELATIHAN DAN PENDAMPINGAN IMPLEMENTASI </a:t>
              </a:r>
              <a:r>
                <a:rPr lang="id-ID" b="1" dirty="0" smtClean="0">
                  <a:solidFill>
                    <a:srgbClr val="444D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KURIKULUM </a:t>
              </a:r>
              <a:r>
                <a:rPr lang="id-ID" b="1" dirty="0">
                  <a:solidFill>
                    <a:srgbClr val="444D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2013 S</a:t>
              </a:r>
              <a:r>
                <a:rPr lang="en-US" b="1" dirty="0">
                  <a:solidFill>
                    <a:srgbClr val="444D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MK</a:t>
              </a:r>
              <a:endParaRPr lang="id-ID" dirty="0">
                <a:solidFill>
                  <a:srgbClr val="444D2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621146" y="762958"/>
              <a:ext cx="7620604" cy="5435148"/>
              <a:chOff x="3621137" y="757689"/>
              <a:chExt cx="7620604" cy="543514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363953" y="757689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Spektrum Keahlian PMK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363951" y="1310106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Analisis SKL – KI - KD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363954" y="1863316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Analisis Materi – IPK – Tujuan Pembelajaran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63955" y="2417354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Analisis Penerapan Model Pembelajaran 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363956" y="2956032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Analisis Penilaian Hasil Belajar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363956" y="3522682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Penyusunan Silabus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63956" y="4089332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Penyusunan Prota, Promes, dan RPP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363956" y="4637709"/>
                <a:ext cx="5877785" cy="45295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Praktik Pembelajaran </a:t>
                </a:r>
                <a:r>
                  <a:rPr lang="en-US" sz="2000" i="1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(Peer Teaching)</a:t>
                </a:r>
                <a:endParaRPr lang="en-US" sz="2000" i="1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63956" y="5191747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prstClr val="white"/>
                    </a:solidFill>
                    <a:latin typeface="Arial Rounded MT Bold" panose="020F0704030504030204" pitchFamily="34" charset="0"/>
                  </a:rPr>
                  <a:t>Pengolahan dan Pelaporan PHB</a:t>
                </a:r>
                <a:endParaRPr lang="en-US" sz="2000" dirty="0">
                  <a:solidFill>
                    <a:prstClr val="white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363951" y="5739883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prstClr val="white"/>
                    </a:solidFill>
                    <a:latin typeface="Arial Rounded MT Bold" panose="020F0704030504030204" pitchFamily="34" charset="0"/>
                  </a:rPr>
                  <a:t>PKL Peserta Didik SMK</a:t>
                </a:r>
                <a:endParaRPr lang="en-US" sz="2000" dirty="0">
                  <a:solidFill>
                    <a:prstClr val="white"/>
                  </a:solidFill>
                  <a:latin typeface="Arial Rounded MT Bold" panose="020F0704030504030204" pitchFamily="34" charset="0"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3621137" y="984166"/>
                <a:ext cx="1742819" cy="4982194"/>
                <a:chOff x="3621137" y="984166"/>
                <a:chExt cx="1742819" cy="4982194"/>
              </a:xfrm>
            </p:grpSpPr>
            <p:cxnSp>
              <p:nvCxnSpPr>
                <p:cNvPr id="5" name="Straight Arrow Connector 4"/>
                <p:cNvCxnSpPr>
                  <a:stCxn id="13" idx="3"/>
                  <a:endCxn id="3" idx="1"/>
                </p:cNvCxnSpPr>
                <p:nvPr/>
              </p:nvCxnSpPr>
              <p:spPr>
                <a:xfrm flipV="1">
                  <a:off x="3621137" y="984166"/>
                  <a:ext cx="1742816" cy="2652614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endCxn id="15" idx="1"/>
                </p:cNvCxnSpPr>
                <p:nvPr/>
              </p:nvCxnSpPr>
              <p:spPr>
                <a:xfrm flipV="1">
                  <a:off x="3621144" y="1536583"/>
                  <a:ext cx="1742807" cy="2105467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endCxn id="16" idx="1"/>
                </p:cNvCxnSpPr>
                <p:nvPr/>
              </p:nvCxnSpPr>
              <p:spPr>
                <a:xfrm flipV="1">
                  <a:off x="3621139" y="2089793"/>
                  <a:ext cx="1742815" cy="1550539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endCxn id="17" idx="1"/>
                </p:cNvCxnSpPr>
                <p:nvPr/>
              </p:nvCxnSpPr>
              <p:spPr>
                <a:xfrm flipV="1">
                  <a:off x="3621143" y="2643831"/>
                  <a:ext cx="1742812" cy="1011218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endCxn id="18" idx="1"/>
                </p:cNvCxnSpPr>
                <p:nvPr/>
              </p:nvCxnSpPr>
              <p:spPr>
                <a:xfrm flipV="1">
                  <a:off x="3621141" y="3182509"/>
                  <a:ext cx="1742815" cy="474524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endCxn id="19" idx="1"/>
                </p:cNvCxnSpPr>
                <p:nvPr/>
              </p:nvCxnSpPr>
              <p:spPr>
                <a:xfrm>
                  <a:off x="3621138" y="3640333"/>
                  <a:ext cx="1742818" cy="108826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endCxn id="20" idx="1"/>
                </p:cNvCxnSpPr>
                <p:nvPr/>
              </p:nvCxnSpPr>
              <p:spPr>
                <a:xfrm>
                  <a:off x="3621144" y="3648550"/>
                  <a:ext cx="1742812" cy="667259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endCxn id="21" idx="1"/>
                </p:cNvCxnSpPr>
                <p:nvPr/>
              </p:nvCxnSpPr>
              <p:spPr>
                <a:xfrm>
                  <a:off x="3621138" y="3633833"/>
                  <a:ext cx="1742818" cy="1230353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endCxn id="22" idx="1"/>
                </p:cNvCxnSpPr>
                <p:nvPr/>
              </p:nvCxnSpPr>
              <p:spPr>
                <a:xfrm>
                  <a:off x="3621137" y="3644442"/>
                  <a:ext cx="1742819" cy="1773782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endCxn id="23" idx="1"/>
                </p:cNvCxnSpPr>
                <p:nvPr/>
              </p:nvCxnSpPr>
              <p:spPr>
                <a:xfrm>
                  <a:off x="3621137" y="3606642"/>
                  <a:ext cx="1742814" cy="2359718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65072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7051964" y="740307"/>
            <a:ext cx="4454236" cy="89452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T</a:t>
            </a:r>
            <a:r>
              <a:rPr lang="id-ID" sz="36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ujuan </a:t>
            </a:r>
            <a:r>
              <a:rPr lang="en-US" sz="3600" b="1" cap="none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Sesi </a:t>
            </a:r>
            <a:r>
              <a:rPr lang="en-US" sz="3600" b="1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B4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842957" y="1976853"/>
            <a:ext cx="10168164" cy="374904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d-ID" sz="3200" b="1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Peserta  mampu</a:t>
            </a:r>
            <a:r>
              <a:rPr lang="en-US" sz="3200" b="1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D" sz="32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Saling memberi masukan untuk meningkatkan masing-masing kemampuan mengajarnya melalui proses praktik </a:t>
            </a:r>
            <a:r>
              <a:rPr lang="en-ID" sz="3200" dirty="0" smtClean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pembelajaran sebaya </a:t>
            </a:r>
            <a:r>
              <a:rPr lang="en-ID" sz="3200" i="1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(</a:t>
            </a:r>
            <a:r>
              <a:rPr lang="en-ID" sz="3200" i="1" dirty="0" smtClean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peer teaching</a:t>
            </a:r>
            <a:r>
              <a:rPr lang="en-ID" sz="3200" i="1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)</a:t>
            </a:r>
            <a:r>
              <a:rPr lang="en-ID" sz="32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, terkait pelaksanaan langkah pembelajaran dan pemenuhan </a:t>
            </a:r>
            <a:r>
              <a:rPr lang="id-ID" sz="32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kaidah berpikir tingkat tinggi</a:t>
            </a:r>
            <a:r>
              <a:rPr lang="en-US" sz="32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, internalisasi nilai-nilai karakter, dan pengembangan literasi.</a:t>
            </a:r>
          </a:p>
        </p:txBody>
      </p:sp>
    </p:spTree>
    <p:extLst>
      <p:ext uri="{BB962C8B-B14F-4D97-AF65-F5344CB8AC3E}">
        <p14:creationId xmlns:p14="http://schemas.microsoft.com/office/powerpoint/2010/main" val="292293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ALUR </a:t>
            </a:r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PEMBELAJARAN</a:t>
            </a:r>
            <a:endParaRPr lang="en-US" dirty="0"/>
          </a:p>
        </p:txBody>
      </p:sp>
      <p:sp>
        <p:nvSpPr>
          <p:cNvPr id="12" name="Flowchart: Punched Tape 11"/>
          <p:cNvSpPr/>
          <p:nvPr/>
        </p:nvSpPr>
        <p:spPr>
          <a:xfrm>
            <a:off x="918546" y="1925529"/>
            <a:ext cx="2971800" cy="201168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 SESI </a:t>
            </a:r>
            <a:r>
              <a:rPr 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 TEACHING</a:t>
            </a:r>
          </a:p>
          <a:p>
            <a:r>
              <a:rPr lang="id-ID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(Fasilitator 10</a:t>
            </a:r>
            <a:r>
              <a:rPr lang="id-ID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</p:txBody>
      </p:sp>
      <p:sp>
        <p:nvSpPr>
          <p:cNvPr id="13" name="Flowchart: Punched Tape 12"/>
          <p:cNvSpPr/>
          <p:nvPr/>
        </p:nvSpPr>
        <p:spPr>
          <a:xfrm>
            <a:off x="4233632" y="1925529"/>
            <a:ext cx="3383280" cy="2011680"/>
          </a:xfrm>
          <a:prstGeom prst="flowChartPunchedTap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PELAKSANAAN </a:t>
            </a:r>
            <a:r>
              <a:rPr 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 TEACHING</a:t>
            </a:r>
            <a:endParaRPr lang="id-ID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d-ID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Fasilitator</a:t>
            </a:r>
            <a:r>
              <a:rPr lang="id-ID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  <a:r>
              <a:rPr lang="id-ID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</p:txBody>
      </p:sp>
      <p:sp>
        <p:nvSpPr>
          <p:cNvPr id="14" name="Flowchart: Punched Tape 13"/>
          <p:cNvSpPr/>
          <p:nvPr/>
        </p:nvSpPr>
        <p:spPr>
          <a:xfrm>
            <a:off x="8003702" y="4156074"/>
            <a:ext cx="3383280" cy="2011680"/>
          </a:xfrm>
          <a:prstGeom prst="flowChartPunchedTap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Melaksanakan Praktik Pembelajaran (PEER TEACHING) </a:t>
            </a:r>
            <a:r>
              <a:rPr lang="id-ID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(Individu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/K</a:t>
            </a:r>
            <a:r>
              <a:rPr lang="id-ID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elompok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id-ID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  <a:p>
            <a:pPr algn="ctr"/>
            <a:endParaRPr lang="id-ID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Punched Tape 16"/>
          <p:cNvSpPr/>
          <p:nvPr/>
        </p:nvSpPr>
        <p:spPr>
          <a:xfrm>
            <a:off x="7981478" y="1883345"/>
            <a:ext cx="3383280" cy="2011680"/>
          </a:xfrm>
          <a:prstGeom prst="flowChartPunchedTap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 PENGAMATAN VIDEO dan EVALUASI PEMBELAJARAN </a:t>
            </a:r>
            <a:endParaRPr lang="id-ID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d-ID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Kelompok 2</a:t>
            </a:r>
            <a:r>
              <a:rPr lang="id-ID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0’)</a:t>
            </a:r>
            <a:endParaRPr lang="id-ID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867873" y="2660585"/>
            <a:ext cx="365760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lowchart: Punched Tape 20"/>
          <p:cNvSpPr/>
          <p:nvPr/>
        </p:nvSpPr>
        <p:spPr>
          <a:xfrm>
            <a:off x="4594042" y="4141695"/>
            <a:ext cx="2971800" cy="2011680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REFLEKSI DAN PENGUATAN (30’)</a:t>
            </a:r>
            <a:endParaRPr lang="id-ID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flipH="1">
            <a:off x="7590863" y="4933314"/>
            <a:ext cx="365760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ight Arrow 24"/>
          <p:cNvSpPr/>
          <p:nvPr/>
        </p:nvSpPr>
        <p:spPr>
          <a:xfrm rot="5400000">
            <a:off x="9398798" y="3825655"/>
            <a:ext cx="548640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ight Arrow 25"/>
          <p:cNvSpPr/>
          <p:nvPr/>
        </p:nvSpPr>
        <p:spPr>
          <a:xfrm>
            <a:off x="7615719" y="2702769"/>
            <a:ext cx="365760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17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2420472" y="290292"/>
            <a:ext cx="867335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3390" algn="r"/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PROSES PENINGKATAN KOMPETENSI GURU MELALUI PRAKTIK PEMBELAJARAN SEBAYA </a:t>
            </a:r>
            <a:r>
              <a:rPr lang="en-US" sz="2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(PEER TEACHING)</a:t>
            </a:r>
            <a:endParaRPr lang="en-US" sz="2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492440"/>
              </p:ext>
            </p:extLst>
          </p:nvPr>
        </p:nvGraphicFramePr>
        <p:xfrm>
          <a:off x="310109" y="1717611"/>
          <a:ext cx="11563643" cy="45756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98246"/>
                <a:gridCol w="875788"/>
                <a:gridCol w="3490177"/>
                <a:gridCol w="875788"/>
                <a:gridCol w="3123644"/>
              </a:tblGrid>
              <a:tr h="4575612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Diskusi </a:t>
                      </a:r>
                      <a:r>
                        <a:rPr lang="id-ID" sz="2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dan </a:t>
                      </a:r>
                      <a:r>
                        <a:rPr lang="id-ID" sz="22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presentasi format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/rubrik penilaian</a:t>
                      </a:r>
                      <a:r>
                        <a:rPr lang="en-US" sz="2200" baseline="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 RPP dan penampilan guru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, </a:t>
                      </a:r>
                      <a:r>
                        <a:rPr lang="en-US" sz="2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serta 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menyiapkan </a:t>
                      </a:r>
                      <a:r>
                        <a:rPr lang="en-ID" sz="22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pelaksanaan </a:t>
                      </a:r>
                      <a:r>
                        <a:rPr lang="en-ID" sz="2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praktik </a:t>
                      </a:r>
                      <a:r>
                        <a:rPr lang="en-ID" sz="22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pembelajaran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2200" i="1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(peer teaching)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id-ID" sz="22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sesuai 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aspek-aspek yang ingin diamati dan ditingkatkan.</a:t>
                      </a:r>
                      <a:endParaRPr lang="en-US" sz="220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FFFF00">
                            <a:shade val="30000"/>
                            <a:satMod val="115000"/>
                          </a:srgbClr>
                        </a:gs>
                        <a:gs pos="50000">
                          <a:srgbClr val="FFFF00">
                            <a:shade val="67500"/>
                            <a:satMod val="115000"/>
                          </a:srgbClr>
                        </a:gs>
                        <a:gs pos="100000">
                          <a:srgbClr val="FFFF00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ID" sz="220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D" sz="2200" dirty="0" smtClean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Guru Model melaksanakan praktik pembelajaran</a:t>
                      </a:r>
                      <a:r>
                        <a:rPr lang="en-ID" sz="2200" baseline="0" dirty="0" smtClean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ID" sz="2200" i="1" baseline="0" dirty="0" smtClean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(peer teaching)</a:t>
                      </a:r>
                      <a:r>
                        <a:rPr lang="en-ID" sz="2200" baseline="0" dirty="0" smtClean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ID" sz="2200" dirty="0" smtClean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berdasarkan </a:t>
                      </a:r>
                      <a:r>
                        <a:rPr lang="en-ID" sz="2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RPP yang telah </a:t>
                      </a:r>
                      <a:r>
                        <a:rPr lang="en-ID" sz="2200" dirty="0" smtClean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disusun.</a:t>
                      </a:r>
                    </a:p>
                    <a:p>
                      <a:pPr marL="228600" indent="-228600">
                        <a:lnSpc>
                          <a:spcPct val="8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D" sz="2200" dirty="0" smtClean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Peserta lain (Observer) mengamati</a:t>
                      </a:r>
                      <a:r>
                        <a:rPr lang="en-ID" sz="2200" baseline="0" dirty="0" smtClean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dan mereviu hasil pengamatan penampilan Guru Model, menggunakan format/rubrik yang telah disiapkan.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ID" sz="220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D" sz="22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Guru Model dan Observer melakukan refleksi </a:t>
                      </a:r>
                      <a:r>
                        <a:rPr lang="en-ID" sz="2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terhadap pelaksanaan</a:t>
                      </a:r>
                      <a:r>
                        <a:rPr lang="id-ID" sz="2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 praktik </a:t>
                      </a:r>
                      <a:r>
                        <a:rPr lang="id-ID" sz="22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pembelajaran</a:t>
                      </a:r>
                      <a:r>
                        <a:rPr lang="en-ID" sz="22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:</a:t>
                      </a:r>
                    </a:p>
                    <a:p>
                      <a:pPr marL="2286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D" sz="22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Bagaiman</a:t>
                      </a:r>
                      <a:r>
                        <a:rPr lang="en-ID" sz="2200" baseline="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perasaan Guru Model.</a:t>
                      </a:r>
                    </a:p>
                    <a:p>
                      <a:pPr marL="228600" indent="-22860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D" sz="2200" baseline="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Apa catatan/ rekaman Observer.</a:t>
                      </a:r>
                      <a:endParaRPr lang="en-US" sz="220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FFFF00">
                            <a:shade val="30000"/>
                            <a:satMod val="115000"/>
                          </a:srgbClr>
                        </a:gs>
                        <a:gs pos="50000">
                          <a:srgbClr val="FFFF00">
                            <a:shade val="67500"/>
                            <a:satMod val="115000"/>
                          </a:srgbClr>
                        </a:gs>
                        <a:gs pos="100000">
                          <a:srgbClr val="FFFF0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2" name="Right Arrow 28"/>
          <p:cNvSpPr>
            <a:spLocks noChangeArrowheads="1"/>
          </p:cNvSpPr>
          <p:nvPr/>
        </p:nvSpPr>
        <p:spPr bwMode="auto">
          <a:xfrm>
            <a:off x="3573585" y="3509896"/>
            <a:ext cx="731520" cy="9144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ight Arrow 28"/>
          <p:cNvSpPr>
            <a:spLocks noChangeArrowheads="1"/>
          </p:cNvSpPr>
          <p:nvPr/>
        </p:nvSpPr>
        <p:spPr bwMode="auto">
          <a:xfrm>
            <a:off x="7943756" y="3523343"/>
            <a:ext cx="731520" cy="9144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2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316931" y="1494568"/>
            <a:ext cx="10543375" cy="4523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250" lvl="0" indent="-349250">
              <a:lnSpc>
                <a:spcPct val="8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600" b="1" dirty="0" err="1">
                <a:solidFill>
                  <a:srgbClr val="FFFF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Pra</a:t>
            </a:r>
            <a:r>
              <a:rPr lang="en-US" sz="2600" b="1" dirty="0">
                <a:solidFill>
                  <a:srgbClr val="FFFF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2600" b="1" i="1" dirty="0">
                <a:solidFill>
                  <a:srgbClr val="FFFF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Pee </a:t>
            </a:r>
            <a:r>
              <a:rPr lang="en-US" sz="2600" b="1" i="1" dirty="0" smtClean="0">
                <a:solidFill>
                  <a:srgbClr val="FFFF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Teaching</a:t>
            </a:r>
            <a:endParaRPr lang="en-US" sz="2600" b="1" dirty="0" smtClean="0">
              <a:solidFill>
                <a:srgbClr val="FFFF00"/>
              </a:solidFill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1">
              <a:lnSpc>
                <a:spcPct val="80000"/>
              </a:lnSpc>
              <a:spcBef>
                <a:spcPts val="600"/>
              </a:spcBef>
            </a:pPr>
            <a:r>
              <a:rPr lang="en-US" sz="26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Anggota </a:t>
            </a:r>
            <a:r>
              <a:rPr lang="en-US" sz="26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kelompok dibagi menjadi 3 (tiga) </a:t>
            </a:r>
            <a:r>
              <a:rPr lang="en-US" sz="26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peran:</a:t>
            </a:r>
            <a:endParaRPr lang="en-US" sz="2600" dirty="0"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9775" lvl="1" indent="-390525">
              <a:lnSpc>
                <a:spcPct val="80000"/>
              </a:lnSpc>
              <a:spcBef>
                <a:spcPts val="1000"/>
              </a:spcBef>
              <a:buFont typeface="+mj-lt"/>
              <a:buAutoNum type="alphaLcPeriod"/>
            </a:pPr>
            <a:r>
              <a:rPr lang="en-US" sz="26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Satu </a:t>
            </a:r>
            <a:r>
              <a:rPr lang="en-US" sz="26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peserta </a:t>
            </a:r>
            <a:r>
              <a:rPr lang="en-US" sz="2600" i="1" dirty="0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menjadi Guru </a:t>
            </a:r>
            <a:r>
              <a:rPr lang="en-US" sz="2600" i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Model </a:t>
            </a:r>
            <a:r>
              <a:rPr lang="en-US" sz="26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yang </a:t>
            </a:r>
            <a:r>
              <a:rPr lang="en-US" sz="26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akan mengajar sesuai RPP yang telah </a:t>
            </a:r>
            <a:r>
              <a:rPr lang="en-US" sz="26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disusun.</a:t>
            </a:r>
            <a:endParaRPr lang="en-US" sz="2600" dirty="0"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9775" lvl="1" indent="-390525">
              <a:lnSpc>
                <a:spcPct val="80000"/>
              </a:lnSpc>
              <a:spcBef>
                <a:spcPts val="1000"/>
              </a:spcBef>
              <a:buFont typeface="+mj-lt"/>
              <a:buAutoNum type="alphaLcPeriod"/>
            </a:pPr>
            <a:r>
              <a:rPr lang="en-US" sz="26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Sekelompok peserta </a:t>
            </a:r>
            <a:r>
              <a:rPr lang="en-US" sz="26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berperan </a:t>
            </a:r>
            <a:r>
              <a:rPr lang="en-US" sz="26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sebagai </a:t>
            </a:r>
            <a:r>
              <a:rPr lang="en-US" sz="26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“</a:t>
            </a:r>
            <a:r>
              <a:rPr lang="en-US" sz="2600" i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Murid” </a:t>
            </a:r>
            <a:r>
              <a:rPr lang="en-US" sz="26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atau </a:t>
            </a:r>
            <a:r>
              <a:rPr lang="en-US" sz="26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peserta didik, sesuai tingkat kelas </a:t>
            </a:r>
            <a:r>
              <a:rPr lang="en-US" sz="26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dan topik </a:t>
            </a:r>
            <a:r>
              <a:rPr lang="en-US" sz="26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yang </a:t>
            </a:r>
            <a:r>
              <a:rPr lang="en-US" sz="26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diajarkan.</a:t>
            </a:r>
            <a:endParaRPr lang="en-US" sz="2600" dirty="0"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9775" lvl="1" indent="-390525">
              <a:lnSpc>
                <a:spcPct val="80000"/>
              </a:lnSpc>
              <a:spcBef>
                <a:spcPts val="1000"/>
              </a:spcBef>
              <a:buFont typeface="+mj-lt"/>
              <a:buAutoNum type="alphaLcPeriod"/>
            </a:pPr>
            <a:r>
              <a:rPr lang="en-US" sz="26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Sekelompok peserta </a:t>
            </a:r>
            <a:r>
              <a:rPr lang="en-US" sz="2600" i="1" dirty="0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menjadi </a:t>
            </a:r>
            <a:r>
              <a:rPr lang="en-US" sz="2600" i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Observer</a:t>
            </a:r>
            <a:r>
              <a:rPr lang="en-US" sz="26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; mengamati </a:t>
            </a:r>
            <a:r>
              <a:rPr lang="en-US" sz="26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pelaksanaan </a:t>
            </a:r>
            <a:r>
              <a:rPr lang="en-US" sz="26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pembelajaran </a:t>
            </a:r>
            <a:r>
              <a:rPr lang="en-US" sz="26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oleh </a:t>
            </a:r>
            <a:r>
              <a:rPr lang="en-US" sz="26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Guru Model, </a:t>
            </a:r>
            <a:r>
              <a:rPr lang="en-US" sz="26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menggunakan instrumen observasi yang telah </a:t>
            </a:r>
            <a:r>
              <a:rPr lang="en-US" sz="26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disediakan.</a:t>
            </a:r>
          </a:p>
          <a:p>
            <a:pPr marL="740664" lvl="2">
              <a:lnSpc>
                <a:spcPct val="80000"/>
              </a:lnSpc>
              <a:spcBef>
                <a:spcPts val="1000"/>
              </a:spcBef>
            </a:pPr>
            <a:r>
              <a:rPr lang="en-US" sz="26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Observer </a:t>
            </a:r>
            <a:r>
              <a:rPr lang="en-US" sz="26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terlebih dahulu harus mempelajari RPP yang akan digunakan oleh Guru </a:t>
            </a:r>
            <a:r>
              <a:rPr lang="en-US" sz="26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Model dan </a:t>
            </a:r>
            <a:r>
              <a:rPr lang="en-US" sz="26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menilainya menggunakan instrumen yang telah disediakan.</a:t>
            </a:r>
            <a:endParaRPr lang="en-US" sz="2600" dirty="0"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5177" y="540461"/>
            <a:ext cx="73752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rial Rounded MT Bold" panose="020F0704030504030204" pitchFamily="34" charset="0"/>
              </a:rPr>
              <a:t>LANGKAH PELAKSANAAN </a:t>
            </a:r>
          </a:p>
          <a:p>
            <a:pPr algn="r"/>
            <a:r>
              <a:rPr lang="en-US" sz="2800" b="1" i="1" dirty="0" smtClean="0">
                <a:latin typeface="Arial Rounded MT Bold" panose="020F0704030504030204" pitchFamily="34" charset="0"/>
              </a:rPr>
              <a:t>PEER TEACHING </a:t>
            </a:r>
            <a:endParaRPr lang="en-US" sz="2800" b="1" i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8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358152" y="1443002"/>
            <a:ext cx="10219765" cy="365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2800" b="1" dirty="0">
                <a:solidFill>
                  <a:srgbClr val="FFFF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Pelaksanaan </a:t>
            </a:r>
            <a:r>
              <a:rPr lang="en-US" sz="2800" b="1" i="1" dirty="0">
                <a:solidFill>
                  <a:srgbClr val="FFFF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Peer Teaching</a:t>
            </a:r>
            <a:endParaRPr lang="en-US" sz="2800" b="1" dirty="0">
              <a:solidFill>
                <a:srgbClr val="FFFF00"/>
              </a:solidFill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80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2800" dirty="0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Guru</a:t>
            </a:r>
            <a:r>
              <a:rPr lang="en-US" sz="28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Model </a:t>
            </a:r>
            <a:r>
              <a:rPr lang="en-US" sz="2800" i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melaksanakan</a:t>
            </a:r>
            <a:r>
              <a:rPr lang="en-US" sz="28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28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pembelajaran sesuai RPP yang telah disiapkan dan dinilai oleh </a:t>
            </a:r>
            <a:r>
              <a:rPr lang="en-US" sz="28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observer.</a:t>
            </a:r>
            <a:endParaRPr lang="en-US" sz="2800" dirty="0"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80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2800" dirty="0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Peserta</a:t>
            </a:r>
            <a:r>
              <a:rPr lang="en-US" sz="28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didik/murid </a:t>
            </a:r>
            <a:r>
              <a:rPr lang="en-US" sz="2800" i="1" dirty="0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mengikuti pembelajaran </a:t>
            </a:r>
            <a:r>
              <a:rPr lang="en-US" sz="28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dengan seksama, menjadi </a:t>
            </a:r>
            <a:r>
              <a:rPr lang="en-US" sz="28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“Murid” </a:t>
            </a:r>
            <a:r>
              <a:rPr lang="en-US" sz="28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yang </a:t>
            </a:r>
            <a:r>
              <a:rPr lang="en-US" sz="28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seharusnya.</a:t>
            </a:r>
            <a:endParaRPr lang="en-US" sz="2800" dirty="0"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80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2800" dirty="0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Observer</a:t>
            </a:r>
            <a:r>
              <a:rPr lang="en-US" sz="28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mengamati proses </a:t>
            </a:r>
            <a:r>
              <a:rPr lang="en-US" sz="28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pembelajaran termasuk interaksi </a:t>
            </a:r>
            <a:r>
              <a:rPr lang="en-US" sz="28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antara </a:t>
            </a:r>
            <a:r>
              <a:rPr lang="en-US" sz="28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Guru </a:t>
            </a:r>
            <a:r>
              <a:rPr lang="en-US" sz="28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Model dan </a:t>
            </a:r>
            <a:r>
              <a:rPr lang="en-US" sz="28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“Murid”, mengisi instrumen observasi, dan membandingkan RPP dengan proses pembelajaran yang terjadi.</a:t>
            </a:r>
            <a:endParaRPr lang="en-US" sz="2800" dirty="0"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69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954741" y="1339813"/>
            <a:ext cx="10690412" cy="4279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2600" dirty="0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Paska</a:t>
            </a:r>
            <a:r>
              <a:rPr lang="en-US" sz="2600" i="1" dirty="0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sz="2600" i="1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Peer </a:t>
            </a:r>
            <a:r>
              <a:rPr lang="en-US" sz="2600" i="1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Teaching  </a:t>
            </a:r>
            <a:r>
              <a:rPr lang="en-US" sz="26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(Refleksi)</a:t>
            </a:r>
          </a:p>
          <a:p>
            <a:pPr marL="971550" lvl="1" indent="-514350">
              <a:lnSpc>
                <a:spcPct val="80000"/>
              </a:lnSpc>
              <a:spcBef>
                <a:spcPts val="900"/>
              </a:spcBef>
              <a:buFont typeface="+mj-lt"/>
              <a:buAutoNum type="alphaLcPeriod"/>
            </a:pPr>
            <a:r>
              <a:rPr lang="en-US" sz="26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Pertama</a:t>
            </a:r>
            <a:r>
              <a:rPr lang="en-US" sz="26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en-US" sz="2600" i="1" dirty="0">
                <a:solidFill>
                  <a:srgbClr val="FFFF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Guru </a:t>
            </a:r>
            <a:r>
              <a:rPr lang="en-US" sz="2600" i="1" dirty="0" smtClean="0">
                <a:solidFill>
                  <a:srgbClr val="FFFF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Model diberi </a:t>
            </a:r>
            <a:r>
              <a:rPr lang="en-US" sz="2600" i="1" dirty="0">
                <a:solidFill>
                  <a:srgbClr val="FFFF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kesempatan </a:t>
            </a:r>
            <a:r>
              <a:rPr lang="en-US" sz="26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untuk mengemukakan parasaannya tentang pelaksanaan pembelajaran yang </a:t>
            </a:r>
            <a:r>
              <a:rPr lang="en-US" sz="26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dilaksanakan</a:t>
            </a:r>
            <a:r>
              <a:rPr lang="en-US" sz="26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; </a:t>
            </a:r>
            <a:r>
              <a:rPr lang="en-US" sz="26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sudah </a:t>
            </a:r>
            <a:r>
              <a:rPr lang="en-US" sz="26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merasa puas atau </a:t>
            </a:r>
            <a:r>
              <a:rPr lang="en-US" sz="26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belum? </a:t>
            </a:r>
            <a:r>
              <a:rPr lang="en-US" sz="26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lalu mengemukakan alasan-alasannya.</a:t>
            </a:r>
            <a:endParaRPr lang="en-US" sz="2600" dirty="0"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80000"/>
              </a:lnSpc>
              <a:spcBef>
                <a:spcPts val="900"/>
              </a:spcBef>
              <a:buFont typeface="+mj-lt"/>
              <a:buAutoNum type="alphaLcPeriod"/>
            </a:pPr>
            <a:r>
              <a:rPr lang="en-US" sz="26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Selanjutnya, </a:t>
            </a:r>
            <a:r>
              <a:rPr lang="en-US" sz="2600" i="1" dirty="0">
                <a:solidFill>
                  <a:srgbClr val="FFFF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Observer menyampaikan hasil observasi </a:t>
            </a:r>
            <a:r>
              <a:rPr lang="en-US" sz="26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apa adanya sesuai apa yang terjadi. Observer </a:t>
            </a:r>
            <a:r>
              <a:rPr lang="en-US" sz="2600" dirty="0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tidak memberikan penilaian apapun </a:t>
            </a:r>
            <a:r>
              <a:rPr lang="en-US" sz="26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tentang penampilan </a:t>
            </a:r>
            <a:r>
              <a:rPr lang="en-US" sz="26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Guru Model, hanya </a:t>
            </a:r>
            <a:r>
              <a:rPr lang="en-US" sz="26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menyampaikan apa yang terjadi apa adanya.</a:t>
            </a:r>
            <a:endParaRPr lang="en-US" sz="2600" dirty="0"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80000"/>
              </a:lnSpc>
              <a:spcBef>
                <a:spcPts val="900"/>
              </a:spcBef>
              <a:buFont typeface="+mj-lt"/>
              <a:buAutoNum type="alphaLcPeriod"/>
            </a:pPr>
            <a:r>
              <a:rPr lang="en-US" sz="26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“</a:t>
            </a:r>
            <a:r>
              <a:rPr lang="en-US" sz="2600" i="1" dirty="0">
                <a:solidFill>
                  <a:srgbClr val="FFFF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Murid” tidak harus berkomentar</a:t>
            </a:r>
            <a:r>
              <a:rPr lang="en-US" sz="26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, kecuali ada hal-hak yang sangat prinsip untuk diketahui dan difahami oleh Guru </a:t>
            </a:r>
            <a:r>
              <a:rPr lang="en-US" sz="2600" dirty="0" smtClean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Model dan </a:t>
            </a:r>
            <a:r>
              <a:rPr lang="en-US" sz="2600" dirty="0"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atau Observer.</a:t>
            </a:r>
            <a:endParaRPr lang="en-US" sz="2600" dirty="0"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4408" y="5708811"/>
            <a:ext cx="9451077" cy="95410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PROSES INI DILAKUKAN SECARA BERGILIRAN UNTUK SELURUH PESERTA.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3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373906" y="522778"/>
            <a:ext cx="4433048" cy="799733"/>
          </a:xfrm>
        </p:spPr>
        <p:txBody>
          <a:bodyPr>
            <a:normAutofit/>
          </a:bodyPr>
          <a:lstStyle/>
          <a:p>
            <a:r>
              <a:rPr lang="id-ID" sz="3200" b="1" dirty="0">
                <a:latin typeface="Arial Rounded MT Bold" panose="020F0704030504030204" pitchFamily="34" charset="0"/>
              </a:rPr>
              <a:t>Latihan</a:t>
            </a:r>
            <a:r>
              <a:rPr lang="en-US" sz="3200" b="1" dirty="0">
                <a:latin typeface="Arial Rounded MT Bold" panose="020F0704030504030204" pitchFamily="34" charset="0"/>
              </a:rPr>
              <a:t>/</a:t>
            </a:r>
            <a:r>
              <a:rPr lang="id-ID" sz="3200" b="1" dirty="0">
                <a:latin typeface="Arial Rounded MT Bold" panose="020F0704030504030204" pitchFamily="34" charset="0"/>
              </a:rPr>
              <a:t>Tugas</a:t>
            </a:r>
            <a:endParaRPr lang="en-US" sz="36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764" y="1434739"/>
            <a:ext cx="10820400" cy="47115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id-ID" sz="24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Lakukan </a:t>
            </a:r>
            <a:r>
              <a:rPr lang="id-ID" sz="2400" dirty="0" smtClean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pengamatan video pembelajaran </a:t>
            </a:r>
            <a:r>
              <a:rPr lang="id-ID" sz="24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dan lakukan penilaian menggunakan rubrik penilaian proses pembelajaran yang sesuai </a:t>
            </a:r>
            <a:r>
              <a:rPr lang="en-US" sz="24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sintaks model pembelajaran yang digunakan</a:t>
            </a:r>
            <a:r>
              <a:rPr lang="id-ID" sz="24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. </a:t>
            </a:r>
            <a:endParaRPr lang="en-US" sz="2400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sz="2400" i="1" dirty="0" smtClean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Lakukan praktik </a:t>
            </a:r>
            <a:r>
              <a:rPr lang="id-ID" sz="24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pembelajaran (</a:t>
            </a:r>
            <a:r>
              <a:rPr lang="id-ID" sz="2400" i="1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peer teaching)</a:t>
            </a:r>
            <a:r>
              <a:rPr lang="id-ID" sz="24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secara bergiliran dengan anggota kelompok lain, sesuai langkah pelaksanaan </a:t>
            </a:r>
            <a:r>
              <a:rPr lang="en-US" sz="2400" i="1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Peer Teaching </a:t>
            </a:r>
            <a:r>
              <a:rPr lang="en-US" sz="24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yang telah dijelaskan: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Lakukan penilaian RPP </a:t>
            </a:r>
            <a:r>
              <a:rPr lang="en-US" sz="24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yang akan ditampilkan oleh anggota kelompok lain, menggunakan format dan rubrik penilaian yang disediakan.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Lakukan pengamatan dan penilaian proses pembelajaran</a:t>
            </a:r>
            <a:r>
              <a:rPr lang="en-US" sz="24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yang dilaksanakan oleh anggota kelompok lain, menggunakan instrumen dan rubrik penilaian yang disediakan.</a:t>
            </a:r>
          </a:p>
        </p:txBody>
      </p:sp>
    </p:spTree>
    <p:extLst>
      <p:ext uri="{BB962C8B-B14F-4D97-AF65-F5344CB8AC3E}">
        <p14:creationId xmlns:p14="http://schemas.microsoft.com/office/powerpoint/2010/main" val="408459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Vapor Trai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1_Vapor Trai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1078</TotalTime>
  <Words>657</Words>
  <Application>Microsoft Office PowerPoint</Application>
  <PresentationFormat>Custom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4_Vapor Trail</vt:lpstr>
      <vt:lpstr>1_Vapor Trail</vt:lpstr>
      <vt:lpstr>PELATIHAN DAN PENDAMPINGAN IMPLEMENTASI KURIKULUM 2013 SMK</vt:lpstr>
      <vt:lpstr>PETA KONSEP</vt:lpstr>
      <vt:lpstr>Tujuan Sesi B4</vt:lpstr>
      <vt:lpstr>ALUR PEMBELAJARAN</vt:lpstr>
      <vt:lpstr>PowerPoint Presentation</vt:lpstr>
      <vt:lpstr>PowerPoint Presentation</vt:lpstr>
      <vt:lpstr>PowerPoint Presentation</vt:lpstr>
      <vt:lpstr>PowerPoint Presentation</vt:lpstr>
      <vt:lpstr>Latihan/Tugas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ASUS</cp:lastModifiedBy>
  <cp:revision>100</cp:revision>
  <dcterms:created xsi:type="dcterms:W3CDTF">2017-03-03T06:49:08Z</dcterms:created>
  <dcterms:modified xsi:type="dcterms:W3CDTF">2018-02-21T03:34:39Z</dcterms:modified>
</cp:coreProperties>
</file>