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687" r:id="rId3"/>
  </p:sldMasterIdLst>
  <p:notesMasterIdLst>
    <p:notesMasterId r:id="rId40"/>
  </p:notesMasterIdLst>
  <p:sldIdLst>
    <p:sldId id="317" r:id="rId4"/>
    <p:sldId id="318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277" r:id="rId24"/>
    <p:sldId id="278" r:id="rId25"/>
    <p:sldId id="338" r:id="rId26"/>
    <p:sldId id="339" r:id="rId27"/>
    <p:sldId id="340" r:id="rId28"/>
    <p:sldId id="283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1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522" autoAdjust="0"/>
  </p:normalViewPr>
  <p:slideViewPr>
    <p:cSldViewPr snapToGrid="0">
      <p:cViewPr varScale="1">
        <p:scale>
          <a:sx n="70" d="100"/>
          <a:sy n="70" d="100"/>
        </p:scale>
        <p:origin x="-74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3E4502-2442-469B-A5AE-D65EBD216490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57C64F-DCD2-404C-8CD0-E391FBC50AC7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r>
            <a:rPr lang="en-US" sz="2400" b="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Pendahuluan</a:t>
          </a:r>
        </a:p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r>
            <a:rPr lang="en-US" sz="2400" b="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(15”)</a:t>
          </a:r>
          <a:endParaRPr lang="en-US" sz="2400" b="0" dirty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1C764216-2135-4235-BDC7-011CBCA37380}" type="parTrans" cxnId="{A80F7F8D-88C8-4083-8670-488A3EBDC367}">
      <dgm:prSet/>
      <dgm:spPr/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endParaRPr lang="en-US" sz="2400" b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BB346DF4-9E1D-4CC8-9C5D-004B1EB1847B}" type="sibTrans" cxnId="{A80F7F8D-88C8-4083-8670-488A3EBDC367}">
      <dgm:prSet/>
      <dgm:spPr/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endParaRPr lang="en-US" sz="2400" b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C6DD2CB8-E0BA-4612-A5BE-9ABD32F68853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r>
            <a:rPr lang="en-US" sz="2400" b="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Membaca Modul</a:t>
          </a:r>
        </a:p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r>
            <a:rPr lang="en-US" sz="2400" b="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(30”)</a:t>
          </a:r>
          <a:endParaRPr lang="en-US" sz="2400" b="0" dirty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A0292F80-E0C4-4622-9A4E-C28CF08E7435}" type="parTrans" cxnId="{2A943B15-18EE-40B7-96FF-ED1CB27DE7F5}">
      <dgm:prSet/>
      <dgm:spPr/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endParaRPr lang="en-US" sz="2400" b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57F545D4-5FA3-4A99-BB9F-6DA6690A8C9A}" type="sibTrans" cxnId="{2A943B15-18EE-40B7-96FF-ED1CB27DE7F5}">
      <dgm:prSet/>
      <dgm:spPr/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endParaRPr lang="en-US" sz="2400" b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898E2D63-4993-4053-8D36-DFEE49532F3F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r>
            <a:rPr lang="en-US" sz="2400" b="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Pengolahan Nilai</a:t>
          </a:r>
        </a:p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r>
            <a:rPr lang="en-US" sz="2400" b="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(90”)</a:t>
          </a:r>
          <a:endParaRPr lang="en-US" sz="2400" b="0" dirty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948156A1-F125-476E-B20D-9E5F54E67764}" type="parTrans" cxnId="{4BC64691-DE3E-488B-975B-2B3F6CD2A332}">
      <dgm:prSet/>
      <dgm:spPr/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endParaRPr lang="en-US" sz="2400" b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E3F04D65-3E95-4F3A-A213-6C15D0BB32C2}" type="sibTrans" cxnId="{4BC64691-DE3E-488B-975B-2B3F6CD2A332}">
      <dgm:prSet/>
      <dgm:spPr/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endParaRPr lang="en-US" sz="2400" b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C87818EF-C106-4628-B9F8-95069C838CD4}">
      <dgm:prSet phldrT="[Text]" custT="1"/>
      <dgm:spPr>
        <a:solidFill>
          <a:schemeClr val="accent1"/>
        </a:solidFill>
      </dgm:spPr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r>
            <a:rPr lang="en-US" sz="2400" b="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Presentasi</a:t>
          </a:r>
        </a:p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r>
            <a:rPr lang="en-US" sz="2400" b="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(30”)</a:t>
          </a:r>
          <a:endParaRPr lang="en-US" sz="2400" b="0" dirty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AC81CE43-4F7F-4937-85DE-D33DADD6C692}" type="parTrans" cxnId="{9ECC81E1-00C0-46BB-8550-2F62937ACCAA}">
      <dgm:prSet/>
      <dgm:spPr/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endParaRPr lang="en-US" sz="2400" b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D4DF11A6-4568-4139-9527-1DC55B2E3E1A}" type="sibTrans" cxnId="{9ECC81E1-00C0-46BB-8550-2F62937ACCAA}">
      <dgm:prSet/>
      <dgm:spPr/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endParaRPr lang="en-US" sz="2400" b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CCC1E36A-F99E-4DCD-862B-030615DF3008}">
      <dgm:prSet phldrT="[Text]" custT="1"/>
      <dgm:spPr>
        <a:solidFill>
          <a:schemeClr val="accent2"/>
        </a:solidFill>
      </dgm:spPr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r>
            <a:rPr lang="en-US" sz="2400" b="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Membuat Laporan PHB</a:t>
          </a:r>
        </a:p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r>
            <a:rPr lang="en-US" sz="2400" b="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(120”)</a:t>
          </a:r>
          <a:endParaRPr lang="en-US" sz="2400" b="0" dirty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2D650420-0A77-453D-8210-1ECFC2218AFE}" type="parTrans" cxnId="{D6158649-0B11-46CE-9303-057734594637}">
      <dgm:prSet/>
      <dgm:spPr/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endParaRPr lang="en-US" sz="2400" b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BBDB735B-15B6-44E6-BB47-30AD360879F9}" type="sibTrans" cxnId="{D6158649-0B11-46CE-9303-057734594637}">
      <dgm:prSet/>
      <dgm:spPr/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endParaRPr lang="en-US" sz="2400" b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0DF4E5F9-95E7-47B5-98F3-F43FD5E7357A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r>
            <a:rPr lang="en-US" sz="2400" b="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Presentasi</a:t>
          </a:r>
        </a:p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r>
            <a:rPr lang="en-US" sz="2400" b="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(30”)</a:t>
          </a:r>
          <a:endParaRPr lang="en-US" sz="2400" b="0" dirty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CD7558A5-6737-41CA-AA0F-9690A4A3999A}" type="parTrans" cxnId="{7D000F17-9ADF-41B9-AF80-59D7A1910F78}">
      <dgm:prSet/>
      <dgm:spPr/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endParaRPr lang="en-US" sz="2400" b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97732F5A-16C4-4F3A-96F1-D2D7850E9F79}" type="sibTrans" cxnId="{7D000F17-9ADF-41B9-AF80-59D7A1910F78}">
      <dgm:prSet/>
      <dgm:spPr/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endParaRPr lang="en-US" sz="2400" b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79EC387E-1D60-4F9B-8BBF-D06A4E499D5A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r>
            <a:rPr lang="en-US" sz="2400" b="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Pembuatan Laporan Perkembangan Peserta Didik (60’)</a:t>
          </a:r>
          <a:endParaRPr lang="en-US" sz="2400" b="0" dirty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4807C00B-AC1F-4EB1-B018-7C45C0552E1F}" type="parTrans" cxnId="{11BAF6FB-C3B8-4E66-B571-668C6D89D5F4}">
      <dgm:prSet/>
      <dgm:spPr/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endParaRPr lang="en-US" sz="2400" b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FC1846A9-DE8A-487D-8738-B3B832B372DF}" type="sibTrans" cxnId="{11BAF6FB-C3B8-4E66-B571-668C6D89D5F4}">
      <dgm:prSet/>
      <dgm:spPr/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endParaRPr lang="en-US" sz="2400" b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1B15F7C7-200D-4906-B340-9BF5F39ADEE6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r>
            <a:rPr lang="en-US" sz="2400" b="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Presentasi</a:t>
          </a:r>
        </a:p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r>
            <a:rPr lang="en-US" sz="2400" b="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(30’)</a:t>
          </a:r>
          <a:endParaRPr lang="en-US" sz="2400" b="0" dirty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560A17E1-CBFB-4081-8152-ECF26448C576}" type="parTrans" cxnId="{26188A3A-4595-46C0-BAA0-02E1DA0DDF70}">
      <dgm:prSet/>
      <dgm:spPr/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endParaRPr lang="en-US" sz="2400" b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5E5A8C07-3798-4667-8439-18BC00594038}" type="sibTrans" cxnId="{26188A3A-4595-46C0-BAA0-02E1DA0DDF70}">
      <dgm:prSet/>
      <dgm:spPr/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endParaRPr lang="en-US" sz="2400" b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1DAD82C5-1158-47F6-A28E-4DD6BA2AF1F6}">
      <dgm:prSet phldrT="[Text]" custT="1"/>
      <dgm:spPr>
        <a:solidFill>
          <a:srgbClr val="0070C0"/>
        </a:solidFill>
      </dgm:spPr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r>
            <a:rPr lang="en-US" sz="2400" b="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Penguatan</a:t>
          </a:r>
        </a:p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r>
            <a:rPr lang="en-US" sz="2400" b="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(30’)</a:t>
          </a:r>
          <a:endParaRPr lang="en-US" sz="2400" b="0" dirty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9290801D-F125-4E88-88ED-6BCA36A982C3}" type="parTrans" cxnId="{E27FB088-8327-4945-83B1-41D6A039AB5A}">
      <dgm:prSet/>
      <dgm:spPr/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endParaRPr lang="en-US" sz="2400" b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D3FDD726-81F3-4AD7-8E0B-68DF1CCA3901}" type="sibTrans" cxnId="{E27FB088-8327-4945-83B1-41D6A039AB5A}">
      <dgm:prSet/>
      <dgm:spPr/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endParaRPr lang="en-US" sz="2400" b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04FD401C-D688-4483-BB8E-12C978348D33}" type="pres">
      <dgm:prSet presAssocID="{7D3E4502-2442-469B-A5AE-D65EBD216490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3B050868-DAD2-481A-BAE4-F06D44F83FB3}" type="pres">
      <dgm:prSet presAssocID="{7757C64F-DCD2-404C-8CD0-E391FBC50AC7}" presName="compNode" presStyleCnt="0"/>
      <dgm:spPr/>
    </dgm:pt>
    <dgm:pt modelId="{592B6A3F-1A74-44A5-9996-479E28DCCC3F}" type="pres">
      <dgm:prSet presAssocID="{7757C64F-DCD2-404C-8CD0-E391FBC50AC7}" presName="dummyConnPt" presStyleCnt="0"/>
      <dgm:spPr/>
    </dgm:pt>
    <dgm:pt modelId="{CD635CBC-5565-4577-8B2A-EA46BF91A320}" type="pres">
      <dgm:prSet presAssocID="{7757C64F-DCD2-404C-8CD0-E391FBC50AC7}" presName="node" presStyleLbl="node1" presStyleIdx="0" presStyleCnt="9" custScaleX="1242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27891-3BE7-48B9-8636-CD27990B1600}" type="pres">
      <dgm:prSet presAssocID="{BB346DF4-9E1D-4CC8-9C5D-004B1EB1847B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02831A6B-8C03-4300-AB02-62962FF14BBD}" type="pres">
      <dgm:prSet presAssocID="{C6DD2CB8-E0BA-4612-A5BE-9ABD32F68853}" presName="compNode" presStyleCnt="0"/>
      <dgm:spPr/>
    </dgm:pt>
    <dgm:pt modelId="{0DF59520-9931-4E0D-9C64-DA4CE3B16C08}" type="pres">
      <dgm:prSet presAssocID="{C6DD2CB8-E0BA-4612-A5BE-9ABD32F68853}" presName="dummyConnPt" presStyleCnt="0"/>
      <dgm:spPr/>
    </dgm:pt>
    <dgm:pt modelId="{CDA940BD-775A-436F-AB92-DCE65FA6CA0B}" type="pres">
      <dgm:prSet presAssocID="{C6DD2CB8-E0BA-4612-A5BE-9ABD32F68853}" presName="node" presStyleLbl="node1" presStyleIdx="1" presStyleCnt="9" custScaleX="123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439D7-B7D8-4032-A907-E9D064A3A73F}" type="pres">
      <dgm:prSet presAssocID="{57F545D4-5FA3-4A99-BB9F-6DA6690A8C9A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9D090A86-335B-44D1-A881-22AE99E74968}" type="pres">
      <dgm:prSet presAssocID="{898E2D63-4993-4053-8D36-DFEE49532F3F}" presName="compNode" presStyleCnt="0"/>
      <dgm:spPr/>
    </dgm:pt>
    <dgm:pt modelId="{76FA1712-6EF5-40E8-9F26-77C1A09CB42A}" type="pres">
      <dgm:prSet presAssocID="{898E2D63-4993-4053-8D36-DFEE49532F3F}" presName="dummyConnPt" presStyleCnt="0"/>
      <dgm:spPr/>
    </dgm:pt>
    <dgm:pt modelId="{2BF20DE1-FD58-42B9-A5A9-8BBF7DB3E534}" type="pres">
      <dgm:prSet presAssocID="{898E2D63-4993-4053-8D36-DFEE49532F3F}" presName="node" presStyleLbl="node1" presStyleIdx="2" presStyleCnt="9" custScaleX="1260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E8C909-49C3-4F51-888D-C575DA7F7095}" type="pres">
      <dgm:prSet presAssocID="{E3F04D65-3E95-4F3A-A213-6C15D0BB32C2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907EE978-91A1-44C0-B68B-FC3B0B1BFDB4}" type="pres">
      <dgm:prSet presAssocID="{C87818EF-C106-4628-B9F8-95069C838CD4}" presName="compNode" presStyleCnt="0"/>
      <dgm:spPr/>
    </dgm:pt>
    <dgm:pt modelId="{95298963-440F-4E2C-88A3-574383FEE12A}" type="pres">
      <dgm:prSet presAssocID="{C87818EF-C106-4628-B9F8-95069C838CD4}" presName="dummyConnPt" presStyleCnt="0"/>
      <dgm:spPr/>
    </dgm:pt>
    <dgm:pt modelId="{CC5F0CF6-FE27-4C03-A4AE-48B8F36C711F}" type="pres">
      <dgm:prSet presAssocID="{C87818EF-C106-4628-B9F8-95069C838CD4}" presName="node" presStyleLbl="node1" presStyleIdx="3" presStyleCnt="9" custScaleX="1217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002B30-FB48-4ADA-A2DA-6A957E45829B}" type="pres">
      <dgm:prSet presAssocID="{D4DF11A6-4568-4139-9527-1DC55B2E3E1A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18CAA857-6463-4E97-8118-C73CB0B34A73}" type="pres">
      <dgm:prSet presAssocID="{CCC1E36A-F99E-4DCD-862B-030615DF3008}" presName="compNode" presStyleCnt="0"/>
      <dgm:spPr/>
    </dgm:pt>
    <dgm:pt modelId="{97811626-EC2F-4FD0-AC51-AB5E11A6273F}" type="pres">
      <dgm:prSet presAssocID="{CCC1E36A-F99E-4DCD-862B-030615DF3008}" presName="dummyConnPt" presStyleCnt="0"/>
      <dgm:spPr/>
    </dgm:pt>
    <dgm:pt modelId="{3AFFACAC-34DE-4DC7-A788-C66B8F559461}" type="pres">
      <dgm:prSet presAssocID="{CCC1E36A-F99E-4DCD-862B-030615DF3008}" presName="node" presStyleLbl="node1" presStyleIdx="4" presStyleCnt="9" custScaleX="1256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0F73F3-0C92-4D66-A84E-EC917009344D}" type="pres">
      <dgm:prSet presAssocID="{BBDB735B-15B6-44E6-BB47-30AD360879F9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6A0A74E2-501E-41A8-B344-AE18167435AF}" type="pres">
      <dgm:prSet presAssocID="{0DF4E5F9-95E7-47B5-98F3-F43FD5E7357A}" presName="compNode" presStyleCnt="0"/>
      <dgm:spPr/>
    </dgm:pt>
    <dgm:pt modelId="{F9D00535-B608-4FBB-8C24-075CBD57B66C}" type="pres">
      <dgm:prSet presAssocID="{0DF4E5F9-95E7-47B5-98F3-F43FD5E7357A}" presName="dummyConnPt" presStyleCnt="0"/>
      <dgm:spPr/>
    </dgm:pt>
    <dgm:pt modelId="{73613A8B-3932-4384-B1EC-B573CED2C062}" type="pres">
      <dgm:prSet presAssocID="{0DF4E5F9-95E7-47B5-98F3-F43FD5E7357A}" presName="node" presStyleLbl="node1" presStyleIdx="5" presStyleCnt="9" custScaleX="1285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ACB44-FC9B-46B1-90E9-31D993C6B0AE}" type="pres">
      <dgm:prSet presAssocID="{97732F5A-16C4-4F3A-96F1-D2D7850E9F79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74268D38-8C67-4679-AE0E-EB7DF2A7E649}" type="pres">
      <dgm:prSet presAssocID="{79EC387E-1D60-4F9B-8BBF-D06A4E499D5A}" presName="compNode" presStyleCnt="0"/>
      <dgm:spPr/>
    </dgm:pt>
    <dgm:pt modelId="{C743A6B6-97AA-4658-BA1A-D8614015F0FE}" type="pres">
      <dgm:prSet presAssocID="{79EC387E-1D60-4F9B-8BBF-D06A4E499D5A}" presName="dummyConnPt" presStyleCnt="0"/>
      <dgm:spPr/>
    </dgm:pt>
    <dgm:pt modelId="{8276A150-1283-44F5-9B03-B3F8D516C525}" type="pres">
      <dgm:prSet presAssocID="{79EC387E-1D60-4F9B-8BBF-D06A4E499D5A}" presName="node" presStyleLbl="node1" presStyleIdx="6" presStyleCnt="9" custScaleX="1820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13916-0674-4632-95FB-24E8FBDF97AE}" type="pres">
      <dgm:prSet presAssocID="{FC1846A9-DE8A-487D-8738-B3B832B372DF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FFEBEF8B-2B40-4F8E-97A0-67288F38761F}" type="pres">
      <dgm:prSet presAssocID="{1B15F7C7-200D-4906-B340-9BF5F39ADEE6}" presName="compNode" presStyleCnt="0"/>
      <dgm:spPr/>
    </dgm:pt>
    <dgm:pt modelId="{CA93F1E4-88FA-4F66-9E99-718D5F1C152B}" type="pres">
      <dgm:prSet presAssocID="{1B15F7C7-200D-4906-B340-9BF5F39ADEE6}" presName="dummyConnPt" presStyleCnt="0"/>
      <dgm:spPr/>
    </dgm:pt>
    <dgm:pt modelId="{B8A4C78B-7FFF-447A-AC35-03F18CF0FBEE}" type="pres">
      <dgm:prSet presAssocID="{1B15F7C7-200D-4906-B340-9BF5F39ADEE6}" presName="node" presStyleLbl="node1" presStyleIdx="7" presStyleCnt="9" custScaleX="1835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5FE6E1-D03A-4E20-85B5-14A064508035}" type="pres">
      <dgm:prSet presAssocID="{5E5A8C07-3798-4667-8439-18BC00594038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F3644C3D-24C9-4A88-AF47-F83978BFB2CF}" type="pres">
      <dgm:prSet presAssocID="{1DAD82C5-1158-47F6-A28E-4DD6BA2AF1F6}" presName="compNode" presStyleCnt="0"/>
      <dgm:spPr/>
    </dgm:pt>
    <dgm:pt modelId="{0E38981D-C7AC-49E9-BDBD-BBD6E657956B}" type="pres">
      <dgm:prSet presAssocID="{1DAD82C5-1158-47F6-A28E-4DD6BA2AF1F6}" presName="dummyConnPt" presStyleCnt="0"/>
      <dgm:spPr/>
    </dgm:pt>
    <dgm:pt modelId="{6834528E-01EF-4440-A268-EDAA7E0804C7}" type="pres">
      <dgm:prSet presAssocID="{1DAD82C5-1158-47F6-A28E-4DD6BA2AF1F6}" presName="node" presStyleLbl="node1" presStyleIdx="8" presStyleCnt="9" custScaleX="1790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814F79-E97B-43B6-80C6-D4C0C3870114}" type="presOf" srcId="{CCC1E36A-F99E-4DCD-862B-030615DF3008}" destId="{3AFFACAC-34DE-4DC7-A788-C66B8F559461}" srcOrd="0" destOrd="0" presId="urn:microsoft.com/office/officeart/2005/8/layout/bProcess4"/>
    <dgm:cxn modelId="{4BC64691-DE3E-488B-975B-2B3F6CD2A332}" srcId="{7D3E4502-2442-469B-A5AE-D65EBD216490}" destId="{898E2D63-4993-4053-8D36-DFEE49532F3F}" srcOrd="2" destOrd="0" parTransId="{948156A1-F125-476E-B20D-9E5F54E67764}" sibTransId="{E3F04D65-3E95-4F3A-A213-6C15D0BB32C2}"/>
    <dgm:cxn modelId="{BAC06115-72B0-4326-A243-0C5AF66B3D3D}" type="presOf" srcId="{1B15F7C7-200D-4906-B340-9BF5F39ADEE6}" destId="{B8A4C78B-7FFF-447A-AC35-03F18CF0FBEE}" srcOrd="0" destOrd="0" presId="urn:microsoft.com/office/officeart/2005/8/layout/bProcess4"/>
    <dgm:cxn modelId="{00E4D2E9-8D4F-4418-8720-2B35E9EDBAAD}" type="presOf" srcId="{D4DF11A6-4568-4139-9527-1DC55B2E3E1A}" destId="{21002B30-FB48-4ADA-A2DA-6A957E45829B}" srcOrd="0" destOrd="0" presId="urn:microsoft.com/office/officeart/2005/8/layout/bProcess4"/>
    <dgm:cxn modelId="{BE4D2DA9-32F3-4A5B-B258-F7DC27184A80}" type="presOf" srcId="{C6DD2CB8-E0BA-4612-A5BE-9ABD32F68853}" destId="{CDA940BD-775A-436F-AB92-DCE65FA6CA0B}" srcOrd="0" destOrd="0" presId="urn:microsoft.com/office/officeart/2005/8/layout/bProcess4"/>
    <dgm:cxn modelId="{E31F6E36-0B6C-4D4B-8BC7-5879AC90EEED}" type="presOf" srcId="{FC1846A9-DE8A-487D-8738-B3B832B372DF}" destId="{DDB13916-0674-4632-95FB-24E8FBDF97AE}" srcOrd="0" destOrd="0" presId="urn:microsoft.com/office/officeart/2005/8/layout/bProcess4"/>
    <dgm:cxn modelId="{82A8848D-3587-4796-A759-146DB4DF8C74}" type="presOf" srcId="{BBDB735B-15B6-44E6-BB47-30AD360879F9}" destId="{900F73F3-0C92-4D66-A84E-EC917009344D}" srcOrd="0" destOrd="0" presId="urn:microsoft.com/office/officeart/2005/8/layout/bProcess4"/>
    <dgm:cxn modelId="{34BC5635-0CEE-4627-B298-BB8057D09780}" type="presOf" srcId="{57F545D4-5FA3-4A99-BB9F-6DA6690A8C9A}" destId="{812439D7-B7D8-4032-A907-E9D064A3A73F}" srcOrd="0" destOrd="0" presId="urn:microsoft.com/office/officeart/2005/8/layout/bProcess4"/>
    <dgm:cxn modelId="{11BAF6FB-C3B8-4E66-B571-668C6D89D5F4}" srcId="{7D3E4502-2442-469B-A5AE-D65EBD216490}" destId="{79EC387E-1D60-4F9B-8BBF-D06A4E499D5A}" srcOrd="6" destOrd="0" parTransId="{4807C00B-AC1F-4EB1-B018-7C45C0552E1F}" sibTransId="{FC1846A9-DE8A-487D-8738-B3B832B372DF}"/>
    <dgm:cxn modelId="{AC70EE87-E5E2-4B6F-B472-350F4366F478}" type="presOf" srcId="{97732F5A-16C4-4F3A-96F1-D2D7850E9F79}" destId="{B9AACB44-FC9B-46B1-90E9-31D993C6B0AE}" srcOrd="0" destOrd="0" presId="urn:microsoft.com/office/officeart/2005/8/layout/bProcess4"/>
    <dgm:cxn modelId="{3181FA1C-A5F0-43E2-96F6-BB81496005EE}" type="presOf" srcId="{7D3E4502-2442-469B-A5AE-D65EBD216490}" destId="{04FD401C-D688-4483-BB8E-12C978348D33}" srcOrd="0" destOrd="0" presId="urn:microsoft.com/office/officeart/2005/8/layout/bProcess4"/>
    <dgm:cxn modelId="{AC78C2A9-76EB-4DED-A493-59027DA235B6}" type="presOf" srcId="{BB346DF4-9E1D-4CC8-9C5D-004B1EB1847B}" destId="{10127891-3BE7-48B9-8636-CD27990B1600}" srcOrd="0" destOrd="0" presId="urn:microsoft.com/office/officeart/2005/8/layout/bProcess4"/>
    <dgm:cxn modelId="{26188A3A-4595-46C0-BAA0-02E1DA0DDF70}" srcId="{7D3E4502-2442-469B-A5AE-D65EBD216490}" destId="{1B15F7C7-200D-4906-B340-9BF5F39ADEE6}" srcOrd="7" destOrd="0" parTransId="{560A17E1-CBFB-4081-8152-ECF26448C576}" sibTransId="{5E5A8C07-3798-4667-8439-18BC00594038}"/>
    <dgm:cxn modelId="{E27FB088-8327-4945-83B1-41D6A039AB5A}" srcId="{7D3E4502-2442-469B-A5AE-D65EBD216490}" destId="{1DAD82C5-1158-47F6-A28E-4DD6BA2AF1F6}" srcOrd="8" destOrd="0" parTransId="{9290801D-F125-4E88-88ED-6BCA36A982C3}" sibTransId="{D3FDD726-81F3-4AD7-8E0B-68DF1CCA3901}"/>
    <dgm:cxn modelId="{7D000F17-9ADF-41B9-AF80-59D7A1910F78}" srcId="{7D3E4502-2442-469B-A5AE-D65EBD216490}" destId="{0DF4E5F9-95E7-47B5-98F3-F43FD5E7357A}" srcOrd="5" destOrd="0" parTransId="{CD7558A5-6737-41CA-AA0F-9690A4A3999A}" sibTransId="{97732F5A-16C4-4F3A-96F1-D2D7850E9F79}"/>
    <dgm:cxn modelId="{2A943B15-18EE-40B7-96FF-ED1CB27DE7F5}" srcId="{7D3E4502-2442-469B-A5AE-D65EBD216490}" destId="{C6DD2CB8-E0BA-4612-A5BE-9ABD32F68853}" srcOrd="1" destOrd="0" parTransId="{A0292F80-E0C4-4622-9A4E-C28CF08E7435}" sibTransId="{57F545D4-5FA3-4A99-BB9F-6DA6690A8C9A}"/>
    <dgm:cxn modelId="{DADB1AB5-6A01-4A2F-BA7C-E4B93A49FDEA}" type="presOf" srcId="{C87818EF-C106-4628-B9F8-95069C838CD4}" destId="{CC5F0CF6-FE27-4C03-A4AE-48B8F36C711F}" srcOrd="0" destOrd="0" presId="urn:microsoft.com/office/officeart/2005/8/layout/bProcess4"/>
    <dgm:cxn modelId="{32A76646-5D49-436E-9337-DD9DE0016B4C}" type="presOf" srcId="{7757C64F-DCD2-404C-8CD0-E391FBC50AC7}" destId="{CD635CBC-5565-4577-8B2A-EA46BF91A320}" srcOrd="0" destOrd="0" presId="urn:microsoft.com/office/officeart/2005/8/layout/bProcess4"/>
    <dgm:cxn modelId="{A80F7F8D-88C8-4083-8670-488A3EBDC367}" srcId="{7D3E4502-2442-469B-A5AE-D65EBD216490}" destId="{7757C64F-DCD2-404C-8CD0-E391FBC50AC7}" srcOrd="0" destOrd="0" parTransId="{1C764216-2135-4235-BDC7-011CBCA37380}" sibTransId="{BB346DF4-9E1D-4CC8-9C5D-004B1EB1847B}"/>
    <dgm:cxn modelId="{4701104A-0F1C-4ECA-86EF-4E737C8C4718}" type="presOf" srcId="{E3F04D65-3E95-4F3A-A213-6C15D0BB32C2}" destId="{1FE8C909-49C3-4F51-888D-C575DA7F7095}" srcOrd="0" destOrd="0" presId="urn:microsoft.com/office/officeart/2005/8/layout/bProcess4"/>
    <dgm:cxn modelId="{F93113CA-24CE-4B2F-BC8A-0181F79C47B0}" type="presOf" srcId="{79EC387E-1D60-4F9B-8BBF-D06A4E499D5A}" destId="{8276A150-1283-44F5-9B03-B3F8D516C525}" srcOrd="0" destOrd="0" presId="urn:microsoft.com/office/officeart/2005/8/layout/bProcess4"/>
    <dgm:cxn modelId="{3981CD79-C444-4315-B164-91CA5F6D53BA}" type="presOf" srcId="{898E2D63-4993-4053-8D36-DFEE49532F3F}" destId="{2BF20DE1-FD58-42B9-A5A9-8BBF7DB3E534}" srcOrd="0" destOrd="0" presId="urn:microsoft.com/office/officeart/2005/8/layout/bProcess4"/>
    <dgm:cxn modelId="{D6158649-0B11-46CE-9303-057734594637}" srcId="{7D3E4502-2442-469B-A5AE-D65EBD216490}" destId="{CCC1E36A-F99E-4DCD-862B-030615DF3008}" srcOrd="4" destOrd="0" parTransId="{2D650420-0A77-453D-8210-1ECFC2218AFE}" sibTransId="{BBDB735B-15B6-44E6-BB47-30AD360879F9}"/>
    <dgm:cxn modelId="{259CCE17-5286-43C4-9685-2D76075F03DD}" type="presOf" srcId="{5E5A8C07-3798-4667-8439-18BC00594038}" destId="{EB5FE6E1-D03A-4E20-85B5-14A064508035}" srcOrd="0" destOrd="0" presId="urn:microsoft.com/office/officeart/2005/8/layout/bProcess4"/>
    <dgm:cxn modelId="{46CEF7F3-18C5-47A5-ABB5-1A6139A455F7}" type="presOf" srcId="{0DF4E5F9-95E7-47B5-98F3-F43FD5E7357A}" destId="{73613A8B-3932-4384-B1EC-B573CED2C062}" srcOrd="0" destOrd="0" presId="urn:microsoft.com/office/officeart/2005/8/layout/bProcess4"/>
    <dgm:cxn modelId="{7AAECC65-8372-4453-B957-92C95099D4E8}" type="presOf" srcId="{1DAD82C5-1158-47F6-A28E-4DD6BA2AF1F6}" destId="{6834528E-01EF-4440-A268-EDAA7E0804C7}" srcOrd="0" destOrd="0" presId="urn:microsoft.com/office/officeart/2005/8/layout/bProcess4"/>
    <dgm:cxn modelId="{9ECC81E1-00C0-46BB-8550-2F62937ACCAA}" srcId="{7D3E4502-2442-469B-A5AE-D65EBD216490}" destId="{C87818EF-C106-4628-B9F8-95069C838CD4}" srcOrd="3" destOrd="0" parTransId="{AC81CE43-4F7F-4937-85DE-D33DADD6C692}" sibTransId="{D4DF11A6-4568-4139-9527-1DC55B2E3E1A}"/>
    <dgm:cxn modelId="{49B2BA11-939C-4B1B-83B0-74BC4B7E8887}" type="presParOf" srcId="{04FD401C-D688-4483-BB8E-12C978348D33}" destId="{3B050868-DAD2-481A-BAE4-F06D44F83FB3}" srcOrd="0" destOrd="0" presId="urn:microsoft.com/office/officeart/2005/8/layout/bProcess4"/>
    <dgm:cxn modelId="{6D0AA93C-7D84-4515-81BC-C1F533062451}" type="presParOf" srcId="{3B050868-DAD2-481A-BAE4-F06D44F83FB3}" destId="{592B6A3F-1A74-44A5-9996-479E28DCCC3F}" srcOrd="0" destOrd="0" presId="urn:microsoft.com/office/officeart/2005/8/layout/bProcess4"/>
    <dgm:cxn modelId="{282127C3-E962-49F1-8CE1-ADC41480174F}" type="presParOf" srcId="{3B050868-DAD2-481A-BAE4-F06D44F83FB3}" destId="{CD635CBC-5565-4577-8B2A-EA46BF91A320}" srcOrd="1" destOrd="0" presId="urn:microsoft.com/office/officeart/2005/8/layout/bProcess4"/>
    <dgm:cxn modelId="{2ADF98F2-ECEA-4119-8EA2-81F8957B831E}" type="presParOf" srcId="{04FD401C-D688-4483-BB8E-12C978348D33}" destId="{10127891-3BE7-48B9-8636-CD27990B1600}" srcOrd="1" destOrd="0" presId="urn:microsoft.com/office/officeart/2005/8/layout/bProcess4"/>
    <dgm:cxn modelId="{BC186F22-9972-4DA6-B04F-3807971D71CC}" type="presParOf" srcId="{04FD401C-D688-4483-BB8E-12C978348D33}" destId="{02831A6B-8C03-4300-AB02-62962FF14BBD}" srcOrd="2" destOrd="0" presId="urn:microsoft.com/office/officeart/2005/8/layout/bProcess4"/>
    <dgm:cxn modelId="{A14A6458-9B1E-47F4-8265-5FFF4208AD89}" type="presParOf" srcId="{02831A6B-8C03-4300-AB02-62962FF14BBD}" destId="{0DF59520-9931-4E0D-9C64-DA4CE3B16C08}" srcOrd="0" destOrd="0" presId="urn:microsoft.com/office/officeart/2005/8/layout/bProcess4"/>
    <dgm:cxn modelId="{3D15FFA1-D331-4B5D-ADCE-8B94D059B58B}" type="presParOf" srcId="{02831A6B-8C03-4300-AB02-62962FF14BBD}" destId="{CDA940BD-775A-436F-AB92-DCE65FA6CA0B}" srcOrd="1" destOrd="0" presId="urn:microsoft.com/office/officeart/2005/8/layout/bProcess4"/>
    <dgm:cxn modelId="{FBCF8819-1966-4C9C-A563-DF900A8EF52A}" type="presParOf" srcId="{04FD401C-D688-4483-BB8E-12C978348D33}" destId="{812439D7-B7D8-4032-A907-E9D064A3A73F}" srcOrd="3" destOrd="0" presId="urn:microsoft.com/office/officeart/2005/8/layout/bProcess4"/>
    <dgm:cxn modelId="{D871BACF-AFFB-4DE2-9552-E2EF38BC9B66}" type="presParOf" srcId="{04FD401C-D688-4483-BB8E-12C978348D33}" destId="{9D090A86-335B-44D1-A881-22AE99E74968}" srcOrd="4" destOrd="0" presId="urn:microsoft.com/office/officeart/2005/8/layout/bProcess4"/>
    <dgm:cxn modelId="{CB7504D4-A2C1-41D8-A29B-428DB1DEE7B2}" type="presParOf" srcId="{9D090A86-335B-44D1-A881-22AE99E74968}" destId="{76FA1712-6EF5-40E8-9F26-77C1A09CB42A}" srcOrd="0" destOrd="0" presId="urn:microsoft.com/office/officeart/2005/8/layout/bProcess4"/>
    <dgm:cxn modelId="{1930FE2E-B8DC-4BF9-93B5-2E9EC949CAB2}" type="presParOf" srcId="{9D090A86-335B-44D1-A881-22AE99E74968}" destId="{2BF20DE1-FD58-42B9-A5A9-8BBF7DB3E534}" srcOrd="1" destOrd="0" presId="urn:microsoft.com/office/officeart/2005/8/layout/bProcess4"/>
    <dgm:cxn modelId="{46FEB02A-4742-4FF4-8024-C96F550377B9}" type="presParOf" srcId="{04FD401C-D688-4483-BB8E-12C978348D33}" destId="{1FE8C909-49C3-4F51-888D-C575DA7F7095}" srcOrd="5" destOrd="0" presId="urn:microsoft.com/office/officeart/2005/8/layout/bProcess4"/>
    <dgm:cxn modelId="{7A76966B-A578-4778-9511-F19E8262BB0D}" type="presParOf" srcId="{04FD401C-D688-4483-BB8E-12C978348D33}" destId="{907EE978-91A1-44C0-B68B-FC3B0B1BFDB4}" srcOrd="6" destOrd="0" presId="urn:microsoft.com/office/officeart/2005/8/layout/bProcess4"/>
    <dgm:cxn modelId="{655B22F6-D7CD-439F-8ACA-8D8D3F9EDEB0}" type="presParOf" srcId="{907EE978-91A1-44C0-B68B-FC3B0B1BFDB4}" destId="{95298963-440F-4E2C-88A3-574383FEE12A}" srcOrd="0" destOrd="0" presId="urn:microsoft.com/office/officeart/2005/8/layout/bProcess4"/>
    <dgm:cxn modelId="{E8AFB20D-C267-49F9-9902-E598F0F8E9DF}" type="presParOf" srcId="{907EE978-91A1-44C0-B68B-FC3B0B1BFDB4}" destId="{CC5F0CF6-FE27-4C03-A4AE-48B8F36C711F}" srcOrd="1" destOrd="0" presId="urn:microsoft.com/office/officeart/2005/8/layout/bProcess4"/>
    <dgm:cxn modelId="{C70B6093-2B4B-44BB-8BDE-DD3186736085}" type="presParOf" srcId="{04FD401C-D688-4483-BB8E-12C978348D33}" destId="{21002B30-FB48-4ADA-A2DA-6A957E45829B}" srcOrd="7" destOrd="0" presId="urn:microsoft.com/office/officeart/2005/8/layout/bProcess4"/>
    <dgm:cxn modelId="{E968105E-0D6D-4E0E-AB1D-8D32A02734E8}" type="presParOf" srcId="{04FD401C-D688-4483-BB8E-12C978348D33}" destId="{18CAA857-6463-4E97-8118-C73CB0B34A73}" srcOrd="8" destOrd="0" presId="urn:microsoft.com/office/officeart/2005/8/layout/bProcess4"/>
    <dgm:cxn modelId="{B98BC634-4244-4BDE-8EB3-7A66F838A2A6}" type="presParOf" srcId="{18CAA857-6463-4E97-8118-C73CB0B34A73}" destId="{97811626-EC2F-4FD0-AC51-AB5E11A6273F}" srcOrd="0" destOrd="0" presId="urn:microsoft.com/office/officeart/2005/8/layout/bProcess4"/>
    <dgm:cxn modelId="{3DCDBB94-E412-4768-98B1-6E977FDCCF5A}" type="presParOf" srcId="{18CAA857-6463-4E97-8118-C73CB0B34A73}" destId="{3AFFACAC-34DE-4DC7-A788-C66B8F559461}" srcOrd="1" destOrd="0" presId="urn:microsoft.com/office/officeart/2005/8/layout/bProcess4"/>
    <dgm:cxn modelId="{2E0BF0E5-5C9C-48E9-B6E5-BE77A1FEB264}" type="presParOf" srcId="{04FD401C-D688-4483-BB8E-12C978348D33}" destId="{900F73F3-0C92-4D66-A84E-EC917009344D}" srcOrd="9" destOrd="0" presId="urn:microsoft.com/office/officeart/2005/8/layout/bProcess4"/>
    <dgm:cxn modelId="{C0490967-0E1A-46A7-A722-C929F68914BA}" type="presParOf" srcId="{04FD401C-D688-4483-BB8E-12C978348D33}" destId="{6A0A74E2-501E-41A8-B344-AE18167435AF}" srcOrd="10" destOrd="0" presId="urn:microsoft.com/office/officeart/2005/8/layout/bProcess4"/>
    <dgm:cxn modelId="{67C76CF7-BD70-40CD-9507-24BBAD16F536}" type="presParOf" srcId="{6A0A74E2-501E-41A8-B344-AE18167435AF}" destId="{F9D00535-B608-4FBB-8C24-075CBD57B66C}" srcOrd="0" destOrd="0" presId="urn:microsoft.com/office/officeart/2005/8/layout/bProcess4"/>
    <dgm:cxn modelId="{EB55A2DF-6E63-4875-8134-8E6A5AF54A75}" type="presParOf" srcId="{6A0A74E2-501E-41A8-B344-AE18167435AF}" destId="{73613A8B-3932-4384-B1EC-B573CED2C062}" srcOrd="1" destOrd="0" presId="urn:microsoft.com/office/officeart/2005/8/layout/bProcess4"/>
    <dgm:cxn modelId="{C9309FD0-A240-45EB-A6A0-1BFCA9942948}" type="presParOf" srcId="{04FD401C-D688-4483-BB8E-12C978348D33}" destId="{B9AACB44-FC9B-46B1-90E9-31D993C6B0AE}" srcOrd="11" destOrd="0" presId="urn:microsoft.com/office/officeart/2005/8/layout/bProcess4"/>
    <dgm:cxn modelId="{83E787DA-7983-4B31-BF57-F26D7B4791E5}" type="presParOf" srcId="{04FD401C-D688-4483-BB8E-12C978348D33}" destId="{74268D38-8C67-4679-AE0E-EB7DF2A7E649}" srcOrd="12" destOrd="0" presId="urn:microsoft.com/office/officeart/2005/8/layout/bProcess4"/>
    <dgm:cxn modelId="{09AC9015-424B-4E34-BE6F-B8AAA81762F7}" type="presParOf" srcId="{74268D38-8C67-4679-AE0E-EB7DF2A7E649}" destId="{C743A6B6-97AA-4658-BA1A-D8614015F0FE}" srcOrd="0" destOrd="0" presId="urn:microsoft.com/office/officeart/2005/8/layout/bProcess4"/>
    <dgm:cxn modelId="{67C4EAF5-1E34-4A49-B8FA-A31C38ADBCEA}" type="presParOf" srcId="{74268D38-8C67-4679-AE0E-EB7DF2A7E649}" destId="{8276A150-1283-44F5-9B03-B3F8D516C525}" srcOrd="1" destOrd="0" presId="urn:microsoft.com/office/officeart/2005/8/layout/bProcess4"/>
    <dgm:cxn modelId="{27EDB7F4-2B9B-4DA9-BDF0-483F7524795E}" type="presParOf" srcId="{04FD401C-D688-4483-BB8E-12C978348D33}" destId="{DDB13916-0674-4632-95FB-24E8FBDF97AE}" srcOrd="13" destOrd="0" presId="urn:microsoft.com/office/officeart/2005/8/layout/bProcess4"/>
    <dgm:cxn modelId="{5C96C05C-F70C-477C-A904-8F5C01A02435}" type="presParOf" srcId="{04FD401C-D688-4483-BB8E-12C978348D33}" destId="{FFEBEF8B-2B40-4F8E-97A0-67288F38761F}" srcOrd="14" destOrd="0" presId="urn:microsoft.com/office/officeart/2005/8/layout/bProcess4"/>
    <dgm:cxn modelId="{511DBDD5-BE12-494A-9301-AEB574E35D20}" type="presParOf" srcId="{FFEBEF8B-2B40-4F8E-97A0-67288F38761F}" destId="{CA93F1E4-88FA-4F66-9E99-718D5F1C152B}" srcOrd="0" destOrd="0" presId="urn:microsoft.com/office/officeart/2005/8/layout/bProcess4"/>
    <dgm:cxn modelId="{3B1060DB-A5EC-43E3-ADE0-23052DE243E0}" type="presParOf" srcId="{FFEBEF8B-2B40-4F8E-97A0-67288F38761F}" destId="{B8A4C78B-7FFF-447A-AC35-03F18CF0FBEE}" srcOrd="1" destOrd="0" presId="urn:microsoft.com/office/officeart/2005/8/layout/bProcess4"/>
    <dgm:cxn modelId="{F2A8D216-EEC6-4B90-97B5-069D853CD081}" type="presParOf" srcId="{04FD401C-D688-4483-BB8E-12C978348D33}" destId="{EB5FE6E1-D03A-4E20-85B5-14A064508035}" srcOrd="15" destOrd="0" presId="urn:microsoft.com/office/officeart/2005/8/layout/bProcess4"/>
    <dgm:cxn modelId="{B14C6630-ECA3-4690-9671-F77CBACEFD03}" type="presParOf" srcId="{04FD401C-D688-4483-BB8E-12C978348D33}" destId="{F3644C3D-24C9-4A88-AF47-F83978BFB2CF}" srcOrd="16" destOrd="0" presId="urn:microsoft.com/office/officeart/2005/8/layout/bProcess4"/>
    <dgm:cxn modelId="{54F693EE-5656-45B5-A6F5-DE9C2F6D105F}" type="presParOf" srcId="{F3644C3D-24C9-4A88-AF47-F83978BFB2CF}" destId="{0E38981D-C7AC-49E9-BDBD-BBD6E657956B}" srcOrd="0" destOrd="0" presId="urn:microsoft.com/office/officeart/2005/8/layout/bProcess4"/>
    <dgm:cxn modelId="{5CF64808-AFCB-4204-9C54-9806C65DD2BC}" type="presParOf" srcId="{F3644C3D-24C9-4A88-AF47-F83978BFB2CF}" destId="{6834528E-01EF-4440-A268-EDAA7E0804C7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27891-3BE7-48B9-8636-CD27990B1600}">
      <dsp:nvSpPr>
        <dsp:cNvPr id="0" name=""/>
        <dsp:cNvSpPr/>
      </dsp:nvSpPr>
      <dsp:spPr>
        <a:xfrm rot="5400000">
          <a:off x="502584" y="914084"/>
          <a:ext cx="1430051" cy="1723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35CBC-5565-4577-8B2A-EA46BF91A320}">
      <dsp:nvSpPr>
        <dsp:cNvPr id="0" name=""/>
        <dsp:cNvSpPr/>
      </dsp:nvSpPr>
      <dsp:spPr>
        <a:xfrm>
          <a:off x="599482" y="1162"/>
          <a:ext cx="2379024" cy="1149139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en-US" sz="2400" b="0" kern="120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Pendahuluan</a:t>
          </a:r>
        </a:p>
        <a:p>
          <a:pPr lvl="0" algn="ctr" defTabSz="1066800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en-US" sz="2400" b="0" kern="120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(15”)</a:t>
          </a:r>
          <a:endParaRPr lang="en-US" sz="2400" b="0" kern="1200" dirty="0">
            <a:solidFill>
              <a:schemeClr val="bg1"/>
            </a:solidFill>
            <a:latin typeface="Arial Rounded MT Bold" panose="020F0704030504030204" pitchFamily="34" charset="0"/>
          </a:endParaRPr>
        </a:p>
      </dsp:txBody>
      <dsp:txXfrm>
        <a:off x="633139" y="34819"/>
        <a:ext cx="2311710" cy="1081825"/>
      </dsp:txXfrm>
    </dsp:sp>
    <dsp:sp modelId="{812439D7-B7D8-4032-A907-E9D064A3A73F}">
      <dsp:nvSpPr>
        <dsp:cNvPr id="0" name=""/>
        <dsp:cNvSpPr/>
      </dsp:nvSpPr>
      <dsp:spPr>
        <a:xfrm rot="5400000">
          <a:off x="502584" y="2350508"/>
          <a:ext cx="1430051" cy="1723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940BD-775A-436F-AB92-DCE65FA6CA0B}">
      <dsp:nvSpPr>
        <dsp:cNvPr id="0" name=""/>
        <dsp:cNvSpPr/>
      </dsp:nvSpPr>
      <dsp:spPr>
        <a:xfrm>
          <a:off x="609374" y="1437586"/>
          <a:ext cx="2359240" cy="1149139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en-US" sz="2400" b="0" kern="120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Membaca Modul</a:t>
          </a:r>
        </a:p>
        <a:p>
          <a:pPr lvl="0" algn="ctr" defTabSz="1066800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en-US" sz="2400" b="0" kern="120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(30”)</a:t>
          </a:r>
          <a:endParaRPr lang="en-US" sz="2400" b="0" kern="1200" dirty="0">
            <a:solidFill>
              <a:schemeClr val="bg1"/>
            </a:solidFill>
            <a:latin typeface="Arial Rounded MT Bold" panose="020F0704030504030204" pitchFamily="34" charset="0"/>
          </a:endParaRPr>
        </a:p>
      </dsp:txBody>
      <dsp:txXfrm>
        <a:off x="643031" y="1471243"/>
        <a:ext cx="2291926" cy="1081825"/>
      </dsp:txXfrm>
    </dsp:sp>
    <dsp:sp modelId="{1FE8C909-49C3-4F51-888D-C575DA7F7095}">
      <dsp:nvSpPr>
        <dsp:cNvPr id="0" name=""/>
        <dsp:cNvSpPr/>
      </dsp:nvSpPr>
      <dsp:spPr>
        <a:xfrm>
          <a:off x="1221627" y="3068720"/>
          <a:ext cx="3062854" cy="1723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20DE1-FD58-42B9-A5A9-8BBF7DB3E534}">
      <dsp:nvSpPr>
        <dsp:cNvPr id="0" name=""/>
        <dsp:cNvSpPr/>
      </dsp:nvSpPr>
      <dsp:spPr>
        <a:xfrm>
          <a:off x="581670" y="2874010"/>
          <a:ext cx="2414647" cy="1149139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en-US" sz="2400" b="0" kern="120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Pengolahan Nilai</a:t>
          </a:r>
        </a:p>
        <a:p>
          <a:pPr lvl="0" algn="ctr" defTabSz="1066800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en-US" sz="2400" b="0" kern="120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(90”)</a:t>
          </a:r>
          <a:endParaRPr lang="en-US" sz="2400" b="0" kern="1200" dirty="0">
            <a:solidFill>
              <a:schemeClr val="bg1"/>
            </a:solidFill>
            <a:latin typeface="Arial Rounded MT Bold" panose="020F0704030504030204" pitchFamily="34" charset="0"/>
          </a:endParaRPr>
        </a:p>
      </dsp:txBody>
      <dsp:txXfrm>
        <a:off x="615327" y="2907667"/>
        <a:ext cx="2347333" cy="1081825"/>
      </dsp:txXfrm>
    </dsp:sp>
    <dsp:sp modelId="{21002B30-FB48-4ADA-A2DA-6A957E45829B}">
      <dsp:nvSpPr>
        <dsp:cNvPr id="0" name=""/>
        <dsp:cNvSpPr/>
      </dsp:nvSpPr>
      <dsp:spPr>
        <a:xfrm rot="16200000">
          <a:off x="3573333" y="2350508"/>
          <a:ext cx="1430051" cy="1723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F0CF6-FE27-4C03-A4AE-48B8F36C711F}">
      <dsp:nvSpPr>
        <dsp:cNvPr id="0" name=""/>
        <dsp:cNvSpPr/>
      </dsp:nvSpPr>
      <dsp:spPr>
        <a:xfrm>
          <a:off x="3694305" y="2874010"/>
          <a:ext cx="2330875" cy="114913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en-US" sz="2400" b="0" kern="120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Presentasi</a:t>
          </a:r>
        </a:p>
        <a:p>
          <a:pPr lvl="0" algn="ctr" defTabSz="1066800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en-US" sz="2400" b="0" kern="120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(30”)</a:t>
          </a:r>
          <a:endParaRPr lang="en-US" sz="2400" b="0" kern="1200" dirty="0">
            <a:solidFill>
              <a:schemeClr val="bg1"/>
            </a:solidFill>
            <a:latin typeface="Arial Rounded MT Bold" panose="020F0704030504030204" pitchFamily="34" charset="0"/>
          </a:endParaRPr>
        </a:p>
      </dsp:txBody>
      <dsp:txXfrm>
        <a:off x="3727962" y="2907667"/>
        <a:ext cx="2263561" cy="1081825"/>
      </dsp:txXfrm>
    </dsp:sp>
    <dsp:sp modelId="{900F73F3-0C92-4D66-A84E-EC917009344D}">
      <dsp:nvSpPr>
        <dsp:cNvPr id="0" name=""/>
        <dsp:cNvSpPr/>
      </dsp:nvSpPr>
      <dsp:spPr>
        <a:xfrm rot="16200000">
          <a:off x="3573333" y="914084"/>
          <a:ext cx="1430051" cy="1723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FACAC-34DE-4DC7-A788-C66B8F559461}">
      <dsp:nvSpPr>
        <dsp:cNvPr id="0" name=""/>
        <dsp:cNvSpPr/>
      </dsp:nvSpPr>
      <dsp:spPr>
        <a:xfrm>
          <a:off x="3656048" y="1437586"/>
          <a:ext cx="2407389" cy="1149139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en-US" sz="2400" b="0" kern="120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Membuat Laporan PHB</a:t>
          </a:r>
        </a:p>
        <a:p>
          <a:pPr lvl="0" algn="ctr" defTabSz="1066800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en-US" sz="2400" b="0" kern="120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(120”)</a:t>
          </a:r>
          <a:endParaRPr lang="en-US" sz="2400" b="0" kern="1200" dirty="0">
            <a:solidFill>
              <a:schemeClr val="bg1"/>
            </a:solidFill>
            <a:latin typeface="Arial Rounded MT Bold" panose="020F0704030504030204" pitchFamily="34" charset="0"/>
          </a:endParaRPr>
        </a:p>
      </dsp:txBody>
      <dsp:txXfrm>
        <a:off x="3689705" y="1471243"/>
        <a:ext cx="2340075" cy="1081825"/>
      </dsp:txXfrm>
    </dsp:sp>
    <dsp:sp modelId="{B9AACB44-FC9B-46B1-90E9-31D993C6B0AE}">
      <dsp:nvSpPr>
        <dsp:cNvPr id="0" name=""/>
        <dsp:cNvSpPr/>
      </dsp:nvSpPr>
      <dsp:spPr>
        <a:xfrm>
          <a:off x="4292456" y="195872"/>
          <a:ext cx="3611308" cy="1723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13A8B-3932-4384-B1EC-B573CED2C062}">
      <dsp:nvSpPr>
        <dsp:cNvPr id="0" name=""/>
        <dsp:cNvSpPr/>
      </dsp:nvSpPr>
      <dsp:spPr>
        <a:xfrm>
          <a:off x="3628344" y="1162"/>
          <a:ext cx="2462796" cy="1149139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en-US" sz="2400" b="0" kern="120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Presentasi</a:t>
          </a:r>
        </a:p>
        <a:p>
          <a:pPr lvl="0" algn="ctr" defTabSz="1066800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en-US" sz="2400" b="0" kern="120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(30”)</a:t>
          </a:r>
          <a:endParaRPr lang="en-US" sz="2400" b="0" kern="1200" dirty="0">
            <a:solidFill>
              <a:schemeClr val="bg1"/>
            </a:solidFill>
            <a:latin typeface="Arial Rounded MT Bold" panose="020F0704030504030204" pitchFamily="34" charset="0"/>
          </a:endParaRPr>
        </a:p>
      </dsp:txBody>
      <dsp:txXfrm>
        <a:off x="3662001" y="34819"/>
        <a:ext cx="2395482" cy="1081825"/>
      </dsp:txXfrm>
    </dsp:sp>
    <dsp:sp modelId="{DDB13916-0674-4632-95FB-24E8FBDF97AE}">
      <dsp:nvSpPr>
        <dsp:cNvPr id="0" name=""/>
        <dsp:cNvSpPr/>
      </dsp:nvSpPr>
      <dsp:spPr>
        <a:xfrm rot="5400000">
          <a:off x="7194539" y="914084"/>
          <a:ext cx="1430051" cy="1723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6A150-1283-44F5-9B03-B3F8D516C525}">
      <dsp:nvSpPr>
        <dsp:cNvPr id="0" name=""/>
        <dsp:cNvSpPr/>
      </dsp:nvSpPr>
      <dsp:spPr>
        <a:xfrm>
          <a:off x="6737455" y="1162"/>
          <a:ext cx="3486986" cy="1149139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en-US" sz="2400" b="0" kern="120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Pembuatan Laporan Perkembangan Peserta Didik (60’)</a:t>
          </a:r>
          <a:endParaRPr lang="en-US" sz="2400" b="0" kern="1200" dirty="0">
            <a:solidFill>
              <a:schemeClr val="bg1"/>
            </a:solidFill>
            <a:latin typeface="Arial Rounded MT Bold" panose="020F0704030504030204" pitchFamily="34" charset="0"/>
          </a:endParaRPr>
        </a:p>
      </dsp:txBody>
      <dsp:txXfrm>
        <a:off x="6771112" y="34819"/>
        <a:ext cx="3419672" cy="1081825"/>
      </dsp:txXfrm>
    </dsp:sp>
    <dsp:sp modelId="{EB5FE6E1-D03A-4E20-85B5-14A064508035}">
      <dsp:nvSpPr>
        <dsp:cNvPr id="0" name=""/>
        <dsp:cNvSpPr/>
      </dsp:nvSpPr>
      <dsp:spPr>
        <a:xfrm rot="5400000">
          <a:off x="7194539" y="2350508"/>
          <a:ext cx="1430051" cy="1723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4C78B-7FFF-447A-AC35-03F18CF0FBEE}">
      <dsp:nvSpPr>
        <dsp:cNvPr id="0" name=""/>
        <dsp:cNvSpPr/>
      </dsp:nvSpPr>
      <dsp:spPr>
        <a:xfrm>
          <a:off x="6723168" y="1437586"/>
          <a:ext cx="3515561" cy="1149139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en-US" sz="2400" b="0" kern="120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Presentasi</a:t>
          </a:r>
        </a:p>
        <a:p>
          <a:pPr lvl="0" algn="ctr" defTabSz="1066800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en-US" sz="2400" b="0" kern="120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(30’)</a:t>
          </a:r>
          <a:endParaRPr lang="en-US" sz="2400" b="0" kern="1200" dirty="0">
            <a:solidFill>
              <a:schemeClr val="bg1"/>
            </a:solidFill>
            <a:latin typeface="Arial Rounded MT Bold" panose="020F0704030504030204" pitchFamily="34" charset="0"/>
          </a:endParaRPr>
        </a:p>
      </dsp:txBody>
      <dsp:txXfrm>
        <a:off x="6756825" y="1471243"/>
        <a:ext cx="3448247" cy="1081825"/>
      </dsp:txXfrm>
    </dsp:sp>
    <dsp:sp modelId="{6834528E-01EF-4440-A268-EDAA7E0804C7}">
      <dsp:nvSpPr>
        <dsp:cNvPr id="0" name=""/>
        <dsp:cNvSpPr/>
      </dsp:nvSpPr>
      <dsp:spPr>
        <a:xfrm>
          <a:off x="6766030" y="2874010"/>
          <a:ext cx="3429835" cy="1149139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en-US" sz="2400" b="0" kern="120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Penguatan</a:t>
          </a:r>
        </a:p>
        <a:p>
          <a:pPr lvl="0" algn="ctr" defTabSz="1066800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en-US" sz="2400" b="0" kern="120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(30’)</a:t>
          </a:r>
          <a:endParaRPr lang="en-US" sz="2400" b="0" kern="1200" dirty="0">
            <a:solidFill>
              <a:schemeClr val="bg1"/>
            </a:solidFill>
            <a:latin typeface="Arial Rounded MT Bold" panose="020F0704030504030204" pitchFamily="34" charset="0"/>
          </a:endParaRPr>
        </a:p>
      </dsp:txBody>
      <dsp:txXfrm>
        <a:off x="6799687" y="2907667"/>
        <a:ext cx="3362521" cy="1081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8763E-00E5-47B0-8FE7-27E922846826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1C7E0-33EC-41CE-B293-78945794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5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1C7E0-33EC-41CE-B293-7894579440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30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7237" y="553494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7237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1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87237" y="4323847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2" y="131222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0" y="553496"/>
            <a:ext cx="1567876" cy="156787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8" y="4697362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41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4" y="5516717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4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8" y="3649135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3" y="381002"/>
            <a:ext cx="2910841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1" y="37994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1" y="381002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70" y="753535"/>
            <a:ext cx="10151532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8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70" y="3959862"/>
            <a:ext cx="10151532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3" y="381002"/>
            <a:ext cx="2910841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1" y="37994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1" y="381002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1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29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4" y="1124702"/>
            <a:ext cx="10146187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8" y="3648317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3" y="378885"/>
            <a:ext cx="2910841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1" y="378885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1" y="381002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4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3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61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4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4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21" y="4191002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21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21" y="4873766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2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6" y="2362200"/>
            <a:ext cx="344893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5" y="4873765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2" y="4191002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9" y="2362200"/>
            <a:ext cx="344787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2" y="4873763"/>
            <a:ext cx="3452444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4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7"/>
            <a:ext cx="2057401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8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3" y="379943"/>
            <a:ext cx="2910841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1" y="381002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1" y="381002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7237" y="553494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7237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87237" y="4323845"/>
            <a:ext cx="6400800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1" y="13122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0" y="553494"/>
            <a:ext cx="1567875" cy="156787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556506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35584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57382" y="6411260"/>
            <a:ext cx="7426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1600" b="1" i="1" dirty="0" smtClean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Direktorat </a:t>
            </a:r>
            <a:r>
              <a:rPr lang="en-US" sz="1600" b="1" i="1" dirty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Pembinaan Sekolah Menengah Kejuruan</a:t>
            </a:r>
          </a:p>
        </p:txBody>
      </p:sp>
    </p:spTree>
    <p:extLst>
      <p:ext uri="{BB962C8B-B14F-4D97-AF65-F5344CB8AC3E}">
        <p14:creationId xmlns:p14="http://schemas.microsoft.com/office/powerpoint/2010/main" val="26613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355847"/>
            <a:ext cx="2910841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57382" y="6411260"/>
            <a:ext cx="7426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1600" b="1" i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1" i="1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Direktorat</a:t>
            </a:r>
            <a:r>
              <a:rPr lang="en-US" sz="1600" b="1" i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Pendidikan</a:t>
            </a:r>
            <a:r>
              <a:rPr lang="en-US" sz="1600" b="1" i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Sekolah</a:t>
            </a:r>
            <a:r>
              <a:rPr lang="en-US" sz="1600" b="1" i="1" baseline="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baseline="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600" b="1" i="1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enengah</a:t>
            </a:r>
            <a:r>
              <a:rPr lang="en-US" sz="1600" b="1" i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Kejuruan</a:t>
            </a:r>
            <a:r>
              <a:rPr lang="en-US" sz="1600" b="1" i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2017</a:t>
            </a:r>
            <a:endParaRPr lang="en-US" sz="1600" b="1" i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18" y="942635"/>
            <a:ext cx="9655849" cy="2354748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8817" y="3641725"/>
            <a:ext cx="9655849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2" y="1163296"/>
            <a:ext cx="1567875" cy="156787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472829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191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4241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143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920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503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3484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010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9715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651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20" y="942635"/>
            <a:ext cx="9655849" cy="2354748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8820" y="3641726"/>
            <a:ext cx="9655849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3" y="381002"/>
            <a:ext cx="2910841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1" y="381003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1" y="381002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2" y="1163298"/>
            <a:ext cx="1567876" cy="156787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3176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584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320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276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0485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7237" y="553494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7237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87237" y="4323845"/>
            <a:ext cx="6400800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1" y="13122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0" y="553494"/>
            <a:ext cx="1567875" cy="156787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962071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35584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57382" y="6411260"/>
            <a:ext cx="7426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1600" b="1" i="1" dirty="0" smtClean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Direktorat </a:t>
            </a:r>
            <a:r>
              <a:rPr lang="en-US" sz="1600" b="1" i="1" dirty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Pembinaan Sekolah Menengah Kejuruan</a:t>
            </a:r>
          </a:p>
        </p:txBody>
      </p:sp>
    </p:spTree>
    <p:extLst>
      <p:ext uri="{BB962C8B-B14F-4D97-AF65-F5344CB8AC3E}">
        <p14:creationId xmlns:p14="http://schemas.microsoft.com/office/powerpoint/2010/main" val="23958090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18" y="942635"/>
            <a:ext cx="9655849" cy="2354748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8817" y="3641725"/>
            <a:ext cx="9655849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2" y="1163296"/>
            <a:ext cx="1567875" cy="156787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111361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9195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85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4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4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099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3321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073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3113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8592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3753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47283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007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392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1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3" y="762000"/>
            <a:ext cx="8610601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12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4" y="3132668"/>
            <a:ext cx="5311774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4" y="3132668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2215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96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4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5" y="746761"/>
            <a:ext cx="6510619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4" y="3124201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1524000"/>
            <a:ext cx="6873241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3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9" y="3124201"/>
            <a:ext cx="6873241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55847"/>
            <a:ext cx="12192000" cy="502155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84000">
                <a:schemeClr val="accent4">
                  <a:lumMod val="45000"/>
                  <a:lumOff val="55000"/>
                </a:schemeClr>
              </a:gs>
              <a:gs pos="48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3" y="764373"/>
            <a:ext cx="8610601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4" y="2194562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2"/>
            <a:ext cx="29108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4" y="6355847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1" y="3810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5" y="105155"/>
            <a:ext cx="2630894" cy="1228641"/>
          </a:xfrm>
          <a:prstGeom prst="rect">
            <a:avLst/>
          </a:prstGeom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55845"/>
            <a:ext cx="12192000" cy="502155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84000">
                <a:schemeClr val="accent4">
                  <a:lumMod val="45000"/>
                  <a:lumOff val="55000"/>
                </a:schemeClr>
              </a:gs>
              <a:gs pos="48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5" y="105153"/>
            <a:ext cx="2630895" cy="1228641"/>
          </a:xfrm>
          <a:prstGeom prst="rect">
            <a:avLst/>
          </a:prstGeom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14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55845"/>
            <a:ext cx="12192000" cy="502155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84000">
                <a:schemeClr val="accent4">
                  <a:lumMod val="45000"/>
                  <a:lumOff val="55000"/>
                </a:schemeClr>
              </a:gs>
              <a:gs pos="48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5" y="105153"/>
            <a:ext cx="2630895" cy="1228641"/>
          </a:xfrm>
          <a:prstGeom prst="rect">
            <a:avLst/>
          </a:prstGeom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9490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4586" y="4264212"/>
            <a:ext cx="9448800" cy="1733176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Direktorat Pembinaan Sekolah Menengah Kejuruan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Direktorat Jenderal Pendidikan Dasar dan Menengah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Kementerian Pendidikan dan Kebudayaan</a:t>
            </a:r>
            <a:endParaRPr lang="en-US" sz="2400" dirty="0" smtClean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Tahun 2018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23491" y="2098487"/>
            <a:ext cx="865518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169703" y="864111"/>
            <a:ext cx="9144000" cy="1190531"/>
          </a:xfrm>
        </p:spPr>
        <p:txBody>
          <a:bodyPr anchor="ctr">
            <a:norm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PELATIHAN DAN PENDAMPINGAN</a:t>
            </a:r>
            <a:r>
              <a:rPr lang="en-US" sz="3200" b="1" dirty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</a:br>
            <a:r>
              <a:rPr lang="id-ID" sz="3200" b="1" dirty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IMPLEMENTASI</a:t>
            </a:r>
            <a:r>
              <a:rPr lang="en-US" sz="3200" dirty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ID" sz="3200" b="1" dirty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KURIKULUM 2013 </a:t>
            </a:r>
            <a:r>
              <a:rPr lang="en-ID" sz="3200" b="1" dirty="0" smtClean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SMK</a:t>
            </a:r>
            <a:endParaRPr lang="en-US" sz="3200" b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27214" y="2642741"/>
            <a:ext cx="75235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2800" b="1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PRAKTIK PENGOLAHAN DAN PELAPORAN PENILAIAN HASIL BELAJAR</a:t>
            </a:r>
            <a:endParaRPr lang="en-US" sz="2800" i="1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010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5" name="Content Placeholder 3"/>
          <p:cNvSpPr txBox="1">
            <a:spLocks/>
          </p:cNvSpPr>
          <p:nvPr/>
        </p:nvSpPr>
        <p:spPr>
          <a:xfrm>
            <a:off x="2243137" y="2073729"/>
            <a:ext cx="9415463" cy="3387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Arial Rounded MT Bold" panose="020F0704030504030204" pitchFamily="34" charset="0"/>
              </a:rPr>
              <a:t>SIKAP SPIRITUAL</a:t>
            </a:r>
          </a:p>
          <a:p>
            <a:pPr marL="457200" lvl="1" indent="0">
              <a:buNone/>
            </a:pPr>
            <a:r>
              <a:rPr lang="en-US" sz="2600" dirty="0" smtClean="0">
                <a:latin typeface="Arial Rounded MT Bold" panose="020F0704030504030204" pitchFamily="34" charset="0"/>
              </a:rPr>
              <a:t>Selalu </a:t>
            </a:r>
            <a:r>
              <a:rPr lang="en-US" sz="26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bersyukur dan berdo'a </a:t>
            </a:r>
            <a:r>
              <a:rPr lang="en-US" sz="2600" dirty="0" smtClean="0">
                <a:latin typeface="Arial Rounded MT Bold" panose="020F0704030504030204" pitchFamily="34" charset="0"/>
              </a:rPr>
              <a:t>sebelum melakukan kegiatan serta memiliki toleran pada agama yang berbeda; ketaatan beribadah mulai berkembang.</a:t>
            </a:r>
            <a:endParaRPr lang="en-US" sz="2800" dirty="0" smtClean="0">
              <a:latin typeface="Arial Rounded MT Bold" panose="020F0704030504030204" pitchFamily="34" charset="0"/>
            </a:endParaRPr>
          </a:p>
          <a:p>
            <a:pPr>
              <a:spcBef>
                <a:spcPts val="1800"/>
              </a:spcBef>
            </a:pPr>
            <a:r>
              <a:rPr lang="en-US" sz="2800" dirty="0" smtClean="0">
                <a:latin typeface="Arial Rounded MT Bold" panose="020F0704030504030204" pitchFamily="34" charset="0"/>
              </a:rPr>
              <a:t>SIKAP SOSIAL</a:t>
            </a:r>
          </a:p>
          <a:p>
            <a:pPr marL="457200" lvl="1" indent="0">
              <a:buNone/>
            </a:pPr>
            <a:r>
              <a:rPr lang="en-US" sz="2600" dirty="0" smtClean="0">
                <a:latin typeface="Arial Rounded MT Bold" panose="020F0704030504030204" pitchFamily="34" charset="0"/>
              </a:rPr>
              <a:t>Memiliki sikap </a:t>
            </a:r>
            <a:r>
              <a:rPr lang="en-US" sz="26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santun, disiplin, dan tanggung </a:t>
            </a:r>
            <a:r>
              <a:rPr lang="en-US" sz="2600" dirty="0" smtClean="0">
                <a:latin typeface="Arial Rounded MT Bold" panose="020F0704030504030204" pitchFamily="34" charset="0"/>
              </a:rPr>
              <a:t>jawab yang baik, responsif dalam </a:t>
            </a:r>
            <a:r>
              <a:rPr lang="fi-FI" sz="2600" dirty="0" smtClean="0">
                <a:latin typeface="Arial Rounded MT Bold" panose="020F0704030504030204" pitchFamily="34" charset="0"/>
              </a:rPr>
              <a:t>pergaulan; sikap kepedulian mulai meningkat.</a:t>
            </a:r>
            <a:endParaRPr lang="en-US" sz="2600" dirty="0">
              <a:latin typeface="Arial Rounded MT Bold" panose="020F0704030504030204" pitchFamily="34" charset="0"/>
            </a:endParaRPr>
          </a:p>
        </p:txBody>
      </p:sp>
      <p:sp>
        <p:nvSpPr>
          <p:cNvPr id="6" name="Title 4"/>
          <p:cNvSpPr txBox="1">
            <a:spLocks noGrp="1"/>
          </p:cNvSpPr>
          <p:nvPr>
            <p:ph type="title"/>
          </p:nvPr>
        </p:nvSpPr>
        <p:spPr>
          <a:xfrm>
            <a:off x="5272088" y="985841"/>
            <a:ext cx="5551759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latin typeface="Arial Rounded MT Bold" panose="020F0704030504030204" pitchFamily="34" charset="0"/>
              </a:rPr>
              <a:t>CONTOH DESKRIPSI SIKAP</a:t>
            </a:r>
            <a:endParaRPr lang="id-ID" sz="28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73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5" name="Content Placeholder 3"/>
          <p:cNvSpPr txBox="1">
            <a:spLocks/>
          </p:cNvSpPr>
          <p:nvPr/>
        </p:nvSpPr>
        <p:spPr>
          <a:xfrm>
            <a:off x="2671764" y="2698345"/>
            <a:ext cx="8629650" cy="273921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d-ID" sz="2800" dirty="0" smtClean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 nilai sikap yang dilakukan </a:t>
            </a:r>
            <a:r>
              <a:rPr lang="id-ID" sz="2800" dirty="0" smtClean="0">
                <a:solidFill>
                  <a:srgbClr val="FFFF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guru PPKn, guru Agama dan Budi Pekerti,  guru BK</a:t>
            </a:r>
            <a:r>
              <a:rPr lang="id-ID" sz="2800" dirty="0" smtClean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id-ID" sz="2800" dirty="0" smtClean="0">
                <a:solidFill>
                  <a:srgbClr val="FFFF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wali kelas </a:t>
            </a:r>
            <a:r>
              <a:rPr lang="id-ID" sz="2800" dirty="0" smtClean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(didasarkan masukan guru Mapel selain Mapel Agama dan PPKn) selanjutnya  dilakukan rekapitulasi penilaian sikap oleh wali kelas dengan contoh format berikut</a:t>
            </a:r>
            <a:r>
              <a:rPr lang="en-US" sz="3200" dirty="0" smtClean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3200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4"/>
          <p:cNvSpPr txBox="1">
            <a:spLocks noGrp="1"/>
          </p:cNvSpPr>
          <p:nvPr>
            <p:ph type="title"/>
          </p:nvPr>
        </p:nvSpPr>
        <p:spPr>
          <a:xfrm>
            <a:off x="2143126" y="1493088"/>
            <a:ext cx="725805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3200" b="1" dirty="0" smtClean="0">
                <a:latin typeface="Arial Rounded MT Bold" panose="020F0704030504030204" pitchFamily="34" charset="0"/>
              </a:rPr>
              <a:t>Cara pengolahan nilai sikap oleh wali kelas </a:t>
            </a:r>
            <a:endParaRPr lang="id-ID" sz="32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6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45056"/>
              </p:ext>
            </p:extLst>
          </p:nvPr>
        </p:nvGraphicFramePr>
        <p:xfrm>
          <a:off x="310110" y="1898074"/>
          <a:ext cx="11591387" cy="425169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18578"/>
                <a:gridCol w="1785937"/>
                <a:gridCol w="1148359"/>
                <a:gridCol w="1148359"/>
                <a:gridCol w="1148359"/>
                <a:gridCol w="1148359"/>
                <a:gridCol w="1148359"/>
                <a:gridCol w="1148359"/>
                <a:gridCol w="1148359"/>
                <a:gridCol w="1148359"/>
              </a:tblGrid>
              <a:tr h="301090">
                <a:tc rowSpan="3">
                  <a:txBody>
                    <a:bodyPr/>
                    <a:lstStyle/>
                    <a:p>
                      <a:pPr marL="0" indent="0"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Arial Rounded MT Bold" panose="020F0704030504030204" pitchFamily="34" charset="0"/>
                        </a:rPr>
                        <a:t>No.</a:t>
                      </a:r>
                      <a:endParaRPr lang="id-ID" sz="18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881" marR="76881" marT="0" marB="0" anchor="ctr"/>
                </a:tc>
                <a:tc rowSpan="3">
                  <a:txBody>
                    <a:bodyPr/>
                    <a:lstStyle/>
                    <a:p>
                      <a:pPr marL="0" indent="0"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Arial Rounded MT Bold" panose="020F0704030504030204" pitchFamily="34" charset="0"/>
                        </a:rPr>
                        <a:t>Nama Siswa</a:t>
                      </a:r>
                      <a:endParaRPr lang="id-ID" sz="18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881" marR="76881" marT="0" marB="0" anchor="ctr"/>
                </a:tc>
                <a:tc gridSpan="4">
                  <a:txBody>
                    <a:bodyPr/>
                    <a:lstStyle/>
                    <a:p>
                      <a:pPr marL="0" indent="0"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Arial Rounded MT Bold" panose="020F0704030504030204" pitchFamily="34" charset="0"/>
                        </a:rPr>
                        <a:t>Penilaian guru Agama</a:t>
                      </a:r>
                      <a:endParaRPr lang="id-ID" sz="18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81" marR="76881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Arial Rounded MT Bold" panose="020F0704030504030204" pitchFamily="34" charset="0"/>
                        </a:rPr>
                        <a:t>Guru PPKn</a:t>
                      </a:r>
                      <a:endParaRPr lang="id-ID" sz="18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81" marR="76881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0109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Arial Rounded MT Bold" panose="020F0704030504030204" pitchFamily="34" charset="0"/>
                        </a:rPr>
                        <a:t>Sikap Spiritual</a:t>
                      </a:r>
                      <a:endParaRPr lang="id-ID" sz="1800">
                        <a:effectLst/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881" marR="76881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Arial Rounded MT Bold" panose="020F0704030504030204" pitchFamily="34" charset="0"/>
                        </a:rPr>
                        <a:t>Sikap Sosial</a:t>
                      </a:r>
                      <a:endParaRPr lang="id-ID" sz="1800">
                        <a:effectLst/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881" marR="76881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Arial Rounded MT Bold" panose="020F0704030504030204" pitchFamily="34" charset="0"/>
                        </a:rPr>
                        <a:t>Sikap Spiritual</a:t>
                      </a:r>
                      <a:endParaRPr lang="id-ID" sz="1800" dirty="0">
                        <a:effectLst/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881" marR="76881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Arial Rounded MT Bold" panose="020F0704030504030204" pitchFamily="34" charset="0"/>
                        </a:rPr>
                        <a:t>Sikap Sosial</a:t>
                      </a:r>
                      <a:endParaRPr lang="id-ID" sz="1800" dirty="0">
                        <a:effectLst/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881" marR="76881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464619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Arial Rounded MT Bold" panose="020F0704030504030204" pitchFamily="34" charset="0"/>
                        </a:rPr>
                        <a:t>Sangat Baik</a:t>
                      </a:r>
                      <a:endParaRPr lang="id-ID" sz="1800" dirty="0">
                        <a:effectLst/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Arial Rounded MT Bold" panose="020F0704030504030204" pitchFamily="34" charset="0"/>
                        </a:rPr>
                        <a:t>Perlu Bimbingan</a:t>
                      </a:r>
                      <a:endParaRPr lang="id-ID" sz="1800" dirty="0">
                        <a:effectLst/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Arial Rounded MT Bold" panose="020F0704030504030204" pitchFamily="34" charset="0"/>
                        </a:rPr>
                        <a:t>Sangat Baik</a:t>
                      </a:r>
                      <a:endParaRPr lang="id-ID" sz="1800" dirty="0">
                        <a:effectLst/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Arial Rounded MT Bold" panose="020F0704030504030204" pitchFamily="34" charset="0"/>
                        </a:rPr>
                        <a:t>Perlu Bimbingan</a:t>
                      </a:r>
                      <a:endParaRPr lang="id-ID" sz="1800" dirty="0">
                        <a:effectLst/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Arial Rounded MT Bold" panose="020F0704030504030204" pitchFamily="34" charset="0"/>
                        </a:rPr>
                        <a:t>Sangat Baik</a:t>
                      </a:r>
                      <a:endParaRPr lang="id-ID" sz="1800" dirty="0">
                        <a:effectLst/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Arial Rounded MT Bold" panose="020F0704030504030204" pitchFamily="34" charset="0"/>
                        </a:rPr>
                        <a:t>Perlu Bimbingan</a:t>
                      </a:r>
                      <a:endParaRPr lang="id-ID" sz="1800" dirty="0">
                        <a:effectLst/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Arial Rounded MT Bold" panose="020F0704030504030204" pitchFamily="34" charset="0"/>
                        </a:rPr>
                        <a:t>Sangat Baik</a:t>
                      </a:r>
                      <a:endParaRPr lang="id-ID" sz="1800" dirty="0">
                        <a:effectLst/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Arial Rounded MT Bold" panose="020F0704030504030204" pitchFamily="34" charset="0"/>
                        </a:rPr>
                        <a:t>Perlu Bimbingan</a:t>
                      </a:r>
                      <a:endParaRPr lang="id-ID" sz="1800" dirty="0">
                        <a:effectLst/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881" marR="76881" marT="0" marB="0"/>
                </a:tc>
              </a:tr>
              <a:tr h="189387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Arial Rounded MT Bold" panose="020F0704030504030204" pitchFamily="34" charset="0"/>
                        </a:rPr>
                        <a:t>1</a:t>
                      </a:r>
                      <a:endParaRPr lang="id-ID" sz="18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effectLst/>
                          <a:latin typeface="Arial Rounded MT Bold" panose="020F0704030504030204" pitchFamily="34" charset="0"/>
                        </a:rPr>
                        <a:t>Agus</a:t>
                      </a:r>
                      <a:r>
                        <a:rPr lang="en-US" sz="1800" dirty="0" smtClean="0"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Arial Rounded MT Bold" panose="020F0704030504030204" pitchFamily="34" charset="0"/>
                        </a:rPr>
                        <a:t>Santoso</a:t>
                      </a:r>
                      <a:endParaRPr lang="id-ID" sz="1800" dirty="0">
                        <a:effectLst/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Arial Rounded MT Bold" panose="020F0704030504030204" pitchFamily="34" charset="0"/>
                        </a:rPr>
                        <a:t>Berdoa. toleran</a:t>
                      </a:r>
                      <a:endParaRPr lang="id-ID" sz="1800" dirty="0">
                        <a:effectLst/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Arial Rounded MT Bold" panose="020F0704030504030204" pitchFamily="34" charset="0"/>
                        </a:rPr>
                        <a:t>Taat beribadah</a:t>
                      </a:r>
                      <a:endParaRPr lang="id-ID" sz="1800" dirty="0">
                        <a:effectLst/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Arial Rounded MT Bold" panose="020F0704030504030204" pitchFamily="34" charset="0"/>
                        </a:rPr>
                        <a:t>Santun, peduli, percaya diri</a:t>
                      </a:r>
                      <a:endParaRPr lang="id-ID" sz="1800" dirty="0">
                        <a:effectLst/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Arial Rounded MT Bold" panose="020F0704030504030204" pitchFamily="34" charset="0"/>
                        </a:rPr>
                        <a:t>Jujur, disiplin, tanggung jawab</a:t>
                      </a:r>
                      <a:endParaRPr lang="id-ID" sz="1800" dirty="0">
                        <a:effectLst/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id-ID" sz="1800" dirty="0">
                          <a:effectLst/>
                          <a:latin typeface="Arial Rounded MT Bold" panose="020F0704030504030204" pitchFamily="34" charset="0"/>
                        </a:rPr>
                        <a:t>Berdoa. toleran</a:t>
                      </a:r>
                      <a:endParaRPr lang="id-ID" sz="1800" dirty="0">
                        <a:effectLst/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Arial Rounded MT Bold" panose="020F0704030504030204" pitchFamily="34" charset="0"/>
                        </a:rPr>
                        <a:t>Taat beribadah</a:t>
                      </a:r>
                      <a:endParaRPr lang="id-ID" sz="1800" dirty="0">
                        <a:effectLst/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Arial Rounded MT Bold" panose="020F0704030504030204" pitchFamily="34" charset="0"/>
                        </a:rPr>
                        <a:t>Santun, peduli, percaya diri</a:t>
                      </a:r>
                      <a:endParaRPr lang="id-ID" sz="1800" dirty="0">
                        <a:effectLst/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Arial Rounded MT Bold" panose="020F0704030504030204" pitchFamily="34" charset="0"/>
                        </a:rPr>
                        <a:t>Jujur, disiplin, tanggung jawab</a:t>
                      </a:r>
                      <a:endParaRPr lang="id-ID" sz="1800" dirty="0">
                        <a:effectLst/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881" marR="76881" marT="0" marB="0"/>
                </a:tc>
              </a:tr>
              <a:tr h="30109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Arial Rounded MT Bold" panose="020F0704030504030204" pitchFamily="34" charset="0"/>
                        </a:rPr>
                        <a:t>2.</a:t>
                      </a:r>
                      <a:endParaRPr lang="id-ID" sz="1800" dirty="0">
                        <a:effectLst/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effectLst/>
                          <a:latin typeface="Arial Rounded MT Bold" panose="020F0704030504030204" pitchFamily="34" charset="0"/>
                        </a:rPr>
                        <a:t>E</a:t>
                      </a:r>
                      <a:r>
                        <a:rPr lang="en-US" sz="1800" dirty="0" err="1" smtClean="0">
                          <a:effectLst/>
                          <a:latin typeface="Arial Rounded MT Bold" panose="020F0704030504030204" pitchFamily="34" charset="0"/>
                        </a:rPr>
                        <a:t>ko</a:t>
                      </a:r>
                      <a:r>
                        <a:rPr lang="en-US" sz="1800" baseline="0" dirty="0" smtClean="0"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Arial Rounded MT Bold" panose="020F0704030504030204" pitchFamily="34" charset="0"/>
                        </a:rPr>
                        <a:t>Purnomo</a:t>
                      </a:r>
                      <a:endParaRPr lang="en-US" sz="1800" baseline="0" dirty="0" smtClean="0"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 marL="0"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en-US" sz="1800" baseline="0" dirty="0" smtClean="0"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 marL="0"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en-US" sz="1800" baseline="0" dirty="0" smtClean="0"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 marL="0"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en-US" sz="1800" baseline="0" dirty="0" smtClean="0"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 marL="0"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en-US" sz="1800" baseline="0" dirty="0" smtClean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id-ID" sz="1800" dirty="0">
                        <a:effectLst/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id-ID" sz="1800">
                        <a:effectLst/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id-ID" sz="1800">
                        <a:effectLst/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id-ID" sz="1800">
                        <a:effectLst/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id-ID" sz="1800">
                        <a:effectLst/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id-ID" sz="1800" dirty="0">
                        <a:effectLst/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id-ID" sz="1800" dirty="0">
                        <a:effectLst/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id-ID" sz="1800" dirty="0">
                        <a:effectLst/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881" marR="76881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55750" y="1024374"/>
            <a:ext cx="894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 smtClean="0">
                <a:latin typeface="Arial Rounded MT Bold" panose="020F0704030504030204" pitchFamily="34" charset="0"/>
              </a:rPr>
              <a:t>Tabel</a:t>
            </a:r>
            <a:r>
              <a:rPr lang="en-US" sz="2800" b="1" dirty="0" smtClean="0">
                <a:latin typeface="Arial Rounded MT Bold" panose="020F0704030504030204" pitchFamily="34" charset="0"/>
              </a:rPr>
              <a:t> 1.</a:t>
            </a:r>
            <a:r>
              <a:rPr lang="id-ID" sz="2800" b="1" dirty="0" smtClean="0">
                <a:latin typeface="Arial Rounded MT Bold" panose="020F0704030504030204" pitchFamily="34" charset="0"/>
              </a:rPr>
              <a:t> PENGOLAHAN NILAI SIKAP </a:t>
            </a:r>
            <a:endParaRPr lang="id-ID" sz="28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45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95654"/>
              </p:ext>
            </p:extLst>
          </p:nvPr>
        </p:nvGraphicFramePr>
        <p:xfrm>
          <a:off x="171450" y="1220223"/>
          <a:ext cx="11863388" cy="496740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91357"/>
                <a:gridCol w="1299633"/>
                <a:gridCol w="1144624"/>
                <a:gridCol w="1297242"/>
                <a:gridCol w="1007269"/>
                <a:gridCol w="1373548"/>
                <a:gridCol w="1205670"/>
                <a:gridCol w="1205670"/>
                <a:gridCol w="2238375"/>
              </a:tblGrid>
              <a:tr h="540257">
                <a:tc gridSpan="4"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>
                          <a:effectLst/>
                          <a:latin typeface="Arial Rounded MT Bold" panose="020F0704030504030204" pitchFamily="34" charset="0"/>
                        </a:rPr>
                        <a:t>Guru BK</a:t>
                      </a:r>
                      <a:endParaRPr lang="id-ID" sz="1900" dirty="0"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6881" marR="76881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>
                          <a:effectLst/>
                          <a:latin typeface="Arial Rounded MT Bold" panose="020F0704030504030204" pitchFamily="34" charset="0"/>
                        </a:rPr>
                        <a:t>Wali Kelas (Hasil masukan dari guru mapel selain Agama,PPKn,dan BK)</a:t>
                      </a:r>
                      <a:endParaRPr lang="id-ID" sz="1900" dirty="0"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6881" marR="76881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>
                          <a:effectLst/>
                          <a:latin typeface="Arial Rounded MT Bold" panose="020F0704030504030204" pitchFamily="34" charset="0"/>
                        </a:rPr>
                        <a:t>Deskripsi Nilai sikap (attitude</a:t>
                      </a:r>
                      <a:r>
                        <a:rPr lang="id-ID" sz="1900" dirty="0" smtClean="0">
                          <a:effectLst/>
                          <a:latin typeface="Arial Rounded MT Bold" panose="020F0704030504030204" pitchFamily="34" charset="0"/>
                        </a:rPr>
                        <a:t>)</a:t>
                      </a:r>
                      <a:endParaRPr lang="id-ID" sz="1900" dirty="0"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6881" marR="76881" marT="0" marB="0" anchor="ctr"/>
                </a:tc>
              </a:tr>
              <a:tr h="270129">
                <a:tc gridSpan="2"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>
                          <a:effectLst/>
                          <a:latin typeface="Arial Rounded MT Bold" panose="020F0704030504030204" pitchFamily="34" charset="0"/>
                        </a:rPr>
                        <a:t>Sikap Spiritual</a:t>
                      </a:r>
                      <a:endParaRPr lang="id-ID" sz="1900" dirty="0"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6881" marR="76881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>
                          <a:effectLst/>
                          <a:latin typeface="Arial Rounded MT Bold" panose="020F0704030504030204" pitchFamily="34" charset="0"/>
                        </a:rPr>
                        <a:t>Sikap Sosial</a:t>
                      </a:r>
                      <a:endParaRPr lang="id-ID" sz="1900" dirty="0"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6881" marR="76881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>
                          <a:effectLst/>
                          <a:latin typeface="Arial Rounded MT Bold" panose="020F0704030504030204" pitchFamily="34" charset="0"/>
                        </a:rPr>
                        <a:t>Sikap Spiritual</a:t>
                      </a:r>
                      <a:endParaRPr lang="id-ID" sz="1900" dirty="0"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6881" marR="76881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>
                          <a:effectLst/>
                          <a:latin typeface="Arial Rounded MT Bold" panose="020F0704030504030204" pitchFamily="34" charset="0"/>
                        </a:rPr>
                        <a:t>Sikap Sosial</a:t>
                      </a:r>
                      <a:endParaRPr lang="id-ID" sz="1900" dirty="0"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6881" marR="76881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9437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>
                          <a:effectLst/>
                          <a:latin typeface="Arial Rounded MT Bold" panose="020F0704030504030204" pitchFamily="34" charset="0"/>
                        </a:rPr>
                        <a:t>Sangat Baik</a:t>
                      </a:r>
                      <a:endParaRPr lang="id-ID" sz="19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>
                          <a:effectLst/>
                          <a:latin typeface="Arial Rounded MT Bold" panose="020F0704030504030204" pitchFamily="34" charset="0"/>
                        </a:rPr>
                        <a:t>Perlu Bimbingan</a:t>
                      </a:r>
                      <a:endParaRPr lang="id-ID" sz="1900" dirty="0"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>
                          <a:effectLst/>
                          <a:latin typeface="Arial Rounded MT Bold" panose="020F0704030504030204" pitchFamily="34" charset="0"/>
                        </a:rPr>
                        <a:t>Sangat Baik</a:t>
                      </a:r>
                      <a:endParaRPr lang="id-ID" sz="1900" dirty="0"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>
                          <a:effectLst/>
                          <a:latin typeface="Arial Rounded MT Bold" panose="020F0704030504030204" pitchFamily="34" charset="0"/>
                        </a:rPr>
                        <a:t>Perlu Bimbingan</a:t>
                      </a:r>
                      <a:endParaRPr lang="id-ID" sz="1900" dirty="0"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>
                          <a:effectLst/>
                          <a:latin typeface="Arial Rounded MT Bold" panose="020F0704030504030204" pitchFamily="34" charset="0"/>
                        </a:rPr>
                        <a:t>Sangat Baik</a:t>
                      </a:r>
                      <a:endParaRPr lang="id-ID" sz="1900" dirty="0"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id-ID" sz="1900" dirty="0">
                          <a:effectLst/>
                          <a:latin typeface="Arial Rounded MT Bold" panose="020F0704030504030204" pitchFamily="34" charset="0"/>
                        </a:rPr>
                        <a:t>Perlu Bimbingan</a:t>
                      </a:r>
                      <a:endParaRPr lang="id-ID" sz="1900" dirty="0"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>
                          <a:effectLst/>
                          <a:latin typeface="Arial Rounded MT Bold" panose="020F0704030504030204" pitchFamily="34" charset="0"/>
                        </a:rPr>
                        <a:t>Sangat Baik</a:t>
                      </a:r>
                      <a:endParaRPr lang="id-ID" sz="1900" dirty="0"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>
                          <a:effectLst/>
                          <a:latin typeface="Arial Rounded MT Bold" panose="020F0704030504030204" pitchFamily="34" charset="0"/>
                        </a:rPr>
                        <a:t>Perlu Bimbingan</a:t>
                      </a:r>
                      <a:endParaRPr lang="id-ID" sz="1900" dirty="0"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6881" marR="76881" marT="0" marB="0"/>
                </a:tc>
                <a:tc vMerge="1"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id-ID" sz="19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81" marR="76881" marT="0" marB="0"/>
                </a:tc>
              </a:tr>
              <a:tr h="2703791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>
                          <a:effectLst/>
                          <a:latin typeface="Arial Rounded MT Bold" panose="020F0704030504030204" pitchFamily="34" charset="0"/>
                        </a:rPr>
                        <a:t>Berdoa. toleran</a:t>
                      </a:r>
                      <a:endParaRPr lang="id-ID" sz="19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>
                          <a:effectLst/>
                          <a:latin typeface="Arial Rounded MT Bold" panose="020F0704030504030204" pitchFamily="34" charset="0"/>
                        </a:rPr>
                        <a:t>Taat beribadah</a:t>
                      </a:r>
                      <a:endParaRPr lang="id-ID" sz="1900" dirty="0"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>
                          <a:effectLst/>
                          <a:latin typeface="Arial Rounded MT Bold" panose="020F0704030504030204" pitchFamily="34" charset="0"/>
                        </a:rPr>
                        <a:t>Santun, peduli, percaya diri</a:t>
                      </a:r>
                      <a:endParaRPr lang="id-ID" sz="1900" dirty="0"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>
                          <a:effectLst/>
                          <a:latin typeface="Arial Rounded MT Bold" panose="020F0704030504030204" pitchFamily="34" charset="0"/>
                        </a:rPr>
                        <a:t>Jujur, disiplin, tanggung jawab</a:t>
                      </a:r>
                      <a:endParaRPr lang="id-ID" sz="1900" dirty="0"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>
                          <a:effectLst/>
                          <a:latin typeface="Arial Rounded MT Bold" panose="020F0704030504030204" pitchFamily="34" charset="0"/>
                        </a:rPr>
                        <a:t>Berdoa. toleran</a:t>
                      </a:r>
                      <a:endParaRPr lang="id-ID" sz="1900" dirty="0"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id-ID" sz="1900" dirty="0">
                          <a:effectLst/>
                          <a:latin typeface="Arial Rounded MT Bold" panose="020F0704030504030204" pitchFamily="34" charset="0"/>
                        </a:rPr>
                        <a:t>Taat beribadah</a:t>
                      </a:r>
                      <a:endParaRPr lang="id-ID" sz="1900" dirty="0"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>
                          <a:effectLst/>
                          <a:latin typeface="Arial Rounded MT Bold" panose="020F0704030504030204" pitchFamily="34" charset="0"/>
                        </a:rPr>
                        <a:t>Santun, peduli, percaya diri</a:t>
                      </a:r>
                      <a:endParaRPr lang="id-ID" sz="1900" dirty="0"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>
                          <a:effectLst/>
                          <a:latin typeface="Arial Rounded MT Bold" panose="020F0704030504030204" pitchFamily="34" charset="0"/>
                        </a:rPr>
                        <a:t>Jujur, disiplin, tanggung jawab</a:t>
                      </a:r>
                      <a:endParaRPr lang="id-ID" sz="1900" dirty="0"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id-ID" sz="1900" dirty="0"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id-ID" sz="19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81" marR="76881" marT="0" marB="0"/>
                </a:tc>
              </a:tr>
              <a:tr h="451198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90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id-ID" sz="190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90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id-ID" sz="190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90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id-ID" sz="190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90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id-ID" sz="190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90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id-ID" sz="190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90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id-ID" sz="190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90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id-ID" sz="190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90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id-ID" sz="190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81" marR="76881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</a:p>
                  </a:txBody>
                  <a:tcPr marL="76881" marR="7688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18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09891" y="499502"/>
            <a:ext cx="8610601" cy="1293028"/>
          </a:xfrm>
        </p:spPr>
        <p:txBody>
          <a:bodyPr>
            <a:normAutofit/>
          </a:bodyPr>
          <a:lstStyle/>
          <a:p>
            <a:r>
              <a:rPr lang="id-ID" sz="3200" dirty="0" smtClean="0">
                <a:latin typeface="Arial Rounded MT Bold" panose="020F0704030504030204" pitchFamily="34" charset="0"/>
              </a:rPr>
              <a:t>Definisi kelebihan dan keunikan</a:t>
            </a:r>
            <a:r>
              <a:rPr lang="en-US" sz="3200" dirty="0" smtClean="0">
                <a:latin typeface="Arial Rounded MT Bold" panose="020F0704030504030204" pitchFamily="34" charset="0"/>
              </a:rPr>
              <a:t> PESERTA DIDIK</a:t>
            </a:r>
            <a:endParaRPr lang="id-ID" sz="3200" dirty="0">
              <a:latin typeface="Arial Rounded MT Bold" panose="020F070403050403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07276" y="1648537"/>
            <a:ext cx="10494167" cy="45638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Kelebihan</a:t>
            </a:r>
            <a:endParaRPr lang="id-ID" sz="2400" b="1" dirty="0" smtClean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80000"/>
              </a:lnSpc>
            </a:pPr>
            <a:r>
              <a:rPr lang="id-ID" sz="2400" dirty="0" smtClean="0">
                <a:latin typeface="Arial Rounded MT Bold" panose="020F0704030504030204" pitchFamily="34" charset="0"/>
              </a:rPr>
              <a:t>Kelebihan berarti </a:t>
            </a:r>
            <a:r>
              <a:rPr lang="id-ID" sz="2400" i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keadaan melebihi yang b</a:t>
            </a:r>
            <a:r>
              <a:rPr lang="id-ID" sz="2400" dirty="0" smtClean="0">
                <a:latin typeface="Arial Rounded MT Bold" panose="020F0704030504030204" pitchFamily="34" charset="0"/>
              </a:rPr>
              <a:t>iasa, </a:t>
            </a:r>
            <a:r>
              <a:rPr lang="id-ID" sz="2400" i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keunggulan</a:t>
            </a:r>
            <a:r>
              <a:rPr lang="id-ID" sz="2400" dirty="0" smtClean="0">
                <a:latin typeface="Arial Rounded MT Bold" panose="020F0704030504030204" pitchFamily="34" charset="0"/>
              </a:rPr>
              <a:t>. Kelebihan dalam kaitannya dengan PPK adalah keunggulan seorang peserta didik dibanding dengan teman-temannya</a:t>
            </a:r>
            <a:r>
              <a:rPr lang="en-US" sz="2400" dirty="0" smtClean="0">
                <a:latin typeface="Arial Rounded MT Bold" panose="020F0704030504030204" pitchFamily="34" charset="0"/>
              </a:rPr>
              <a:t>;</a:t>
            </a:r>
            <a:r>
              <a:rPr lang="id-ID" sz="2400" dirty="0" smtClean="0">
                <a:latin typeface="Arial Rounded MT Bold" panose="020F0704030504030204" pitchFamily="34" charset="0"/>
              </a:rPr>
              <a:t> dalam bidang akademik maupun non-akademik.</a:t>
            </a:r>
          </a:p>
          <a:p>
            <a:pPr marL="0" indent="0">
              <a:lnSpc>
                <a:spcPct val="80000"/>
              </a:lnSpc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id-ID" sz="24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Keunikan </a:t>
            </a:r>
          </a:p>
          <a:p>
            <a:pPr>
              <a:lnSpc>
                <a:spcPct val="80000"/>
              </a:lnSpc>
            </a:pPr>
            <a:r>
              <a:rPr lang="id-ID" sz="2400" dirty="0" smtClean="0">
                <a:latin typeface="Arial Rounded MT Bold" panose="020F0704030504030204" pitchFamily="34" charset="0"/>
              </a:rPr>
              <a:t>Menurut Hudojo (1988:100) </a:t>
            </a:r>
            <a:r>
              <a:rPr lang="id-ID" sz="2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tidak ada dua individu yang persis sama, setiap individu adalah unik. Keunikan adalah tersendiri bentuk atau </a:t>
            </a:r>
            <a:r>
              <a:rPr lang="id-ID" sz="2400" dirty="0" smtClean="0">
                <a:latin typeface="Arial Rounded MT Bold" panose="020F0704030504030204" pitchFamily="34" charset="0"/>
              </a:rPr>
              <a:t>jenisnya; lain daripada yang lain dan tidak ada persamaan dengan yang lain. Jadi unik dapat dikatan sebagai sesuatu yang sangat spesial dan jarang dijumpai. Keunikan</a:t>
            </a:r>
            <a:r>
              <a:rPr lang="en-US" sz="2400" dirty="0" smtClean="0">
                <a:latin typeface="Arial Rounded MT Bold" panose="020F0704030504030204" pitchFamily="34" charset="0"/>
              </a:rPr>
              <a:t>,</a:t>
            </a:r>
            <a:r>
              <a:rPr lang="id-ID" sz="2400" dirty="0" smtClean="0">
                <a:latin typeface="Arial Rounded MT Bold" panose="020F0704030504030204" pitchFamily="34" charset="0"/>
              </a:rPr>
              <a:t> kaitannya dengan PPK adalah kondisi peserta didik memiliki cara pandang/norma/nilai, perilaku, dan produk yang berbeda/khas yang tidak dimiliki oleh teman-temanya.</a:t>
            </a:r>
            <a:endParaRPr lang="id-ID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19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81253" y="821523"/>
            <a:ext cx="8610601" cy="664377"/>
          </a:xfrm>
        </p:spPr>
        <p:txBody>
          <a:bodyPr>
            <a:normAutofit/>
          </a:bodyPr>
          <a:lstStyle/>
          <a:p>
            <a:r>
              <a:rPr lang="id-ID" sz="3200" b="1" dirty="0" smtClean="0">
                <a:latin typeface="Arial Rounded MT Bold" panose="020F0704030504030204" pitchFamily="34" charset="0"/>
              </a:rPr>
              <a:t>perbedaan kelebihan dan keunikan</a:t>
            </a:r>
            <a:endParaRPr lang="id-ID" sz="3200" b="1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558553"/>
              </p:ext>
            </p:extLst>
          </p:nvPr>
        </p:nvGraphicFramePr>
        <p:xfrm>
          <a:off x="85726" y="1579555"/>
          <a:ext cx="12001500" cy="459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50">
                  <a:extLst>
                    <a:ext uri="{9D8B030D-6E8A-4147-A177-3AD203B41FA5}">
                      <a16:colId xmlns="" xmlns:a16="http://schemas.microsoft.com/office/drawing/2014/main" val="847727654"/>
                    </a:ext>
                  </a:extLst>
                </a:gridCol>
                <a:gridCol w="6000750">
                  <a:extLst>
                    <a:ext uri="{9D8B030D-6E8A-4147-A177-3AD203B41FA5}">
                      <a16:colId xmlns="" xmlns:a16="http://schemas.microsoft.com/office/drawing/2014/main" val="2801489970"/>
                    </a:ext>
                  </a:extLst>
                </a:gridCol>
              </a:tblGrid>
              <a:tr h="579873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KELEBIHAN</a:t>
                      </a:r>
                      <a:endParaRPr lang="id-ID" sz="24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KEUNIKAN</a:t>
                      </a:r>
                      <a:endParaRPr lang="id-ID" sz="24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5653936"/>
                  </a:ext>
                </a:extLst>
              </a:tr>
              <a:tr h="4003506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d-ID" sz="2400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Taat </a:t>
                      </a:r>
                      <a:r>
                        <a:rPr lang="id-ID" sz="2400" baseline="0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beriba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</a:t>
                      </a:r>
                      <a:r>
                        <a:rPr lang="id-ID" sz="2400" baseline="0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</a:t>
                      </a:r>
                    </a:p>
                    <a:p>
                      <a:pPr marL="182880" indent="-18288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d-ID" sz="2400" baseline="0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Santun, ramah, rajin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id-ID" sz="2400" baseline="0" dirty="0" smtClean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82880" indent="-18288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d-ID" sz="2400" baseline="0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Bekerja keras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id-ID" sz="2400" baseline="0" dirty="0" smtClean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82880" indent="-18288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d-ID" sz="2400" baseline="0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Memiliki karya yang unggul sesuai maupun tidak sesuai kompetensi keahliannya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id-ID" sz="2400" baseline="0" dirty="0" smtClean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82880" indent="-18288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d-ID" sz="2400" baseline="0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Juara dalam suatu perlombaan sesuai maupun tidak sesuai dengan kompetensi keahliannya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id-ID" sz="24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8288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d-ID" sz="2400" baseline="0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Memiliki perilaku khas (cium tangan guru, selalu membantu teman-temannya)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id-ID" sz="2400" baseline="0" dirty="0" smtClean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82880" marR="0" indent="-18288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d-ID" sz="2400" baseline="0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Bekerja cerdas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id-ID" sz="2400" baseline="0" dirty="0" smtClean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82880" indent="-18288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d-ID" sz="2400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Memiliki</a:t>
                      </a:r>
                      <a:r>
                        <a:rPr lang="id-ID" sz="2400" baseline="0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karya yang khas sesuai maupun tidak sesuai kompetensi keahliannya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id-ID" sz="2400" baseline="0" dirty="0" smtClean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82880" indent="-18288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d-ID" sz="2400" baseline="0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Mengerjakan hal positif, yang tidak dikerjakan peserta didik lainnya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id-ID" sz="2400" baseline="0" dirty="0" smtClean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82880" indent="-18288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d-ID" sz="2400" baseline="0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Memiliki bakat menonjol di luar kompetensi keahliannya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id-ID" sz="24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33699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61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1445526" y="2115518"/>
            <a:ext cx="10541694" cy="407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65760">
              <a:lnSpc>
                <a:spcPct val="80000"/>
              </a:lnSpc>
              <a:spcBef>
                <a:spcPts val="1200"/>
              </a:spcBef>
            </a:pPr>
            <a:r>
              <a:rPr lang="en-US" sz="2600" dirty="0" smtClean="0">
                <a:latin typeface="Arial Rounded MT Bold" panose="020F0704030504030204" pitchFamily="34" charset="0"/>
              </a:rPr>
              <a:t>1</a:t>
            </a:r>
            <a:r>
              <a:rPr lang="en-US" sz="2600" dirty="0">
                <a:latin typeface="Arial Rounded MT Bold" panose="020F0704030504030204" pitchFamily="34" charset="0"/>
              </a:rPr>
              <a:t>.	Guru mata pelajaran, </a:t>
            </a:r>
            <a:r>
              <a:rPr lang="en-US" sz="2600" dirty="0" smtClean="0">
                <a:latin typeface="Arial Rounded MT Bold" panose="020F0704030504030204" pitchFamily="34" charset="0"/>
              </a:rPr>
              <a:t>guru BK</a:t>
            </a:r>
            <a:r>
              <a:rPr lang="en-US" sz="2600" dirty="0">
                <a:latin typeface="Arial Rounded MT Bold" panose="020F0704030504030204" pitchFamily="34" charset="0"/>
              </a:rPr>
              <a:t>, </a:t>
            </a:r>
            <a:r>
              <a:rPr lang="en-US" sz="2600" dirty="0" smtClean="0">
                <a:latin typeface="Arial Rounded MT Bold" panose="020F0704030504030204" pitchFamily="34" charset="0"/>
              </a:rPr>
              <a:t>pembina Ekstrakurikuler, </a:t>
            </a:r>
            <a:r>
              <a:rPr lang="en-US" sz="2600" dirty="0">
                <a:latin typeface="Arial Rounded MT Bold" panose="020F0704030504030204" pitchFamily="34" charset="0"/>
              </a:rPr>
              <a:t>dan DU-DI (waktu PKL) mengamati, mengumpulkan data, dan membuat </a:t>
            </a:r>
            <a:r>
              <a:rPr lang="en-US" sz="2600" dirty="0" smtClean="0">
                <a:latin typeface="Arial Rounded MT Bold" panose="020F0704030504030204" pitchFamily="34" charset="0"/>
              </a:rPr>
              <a:t>catatan mengenai </a:t>
            </a:r>
            <a:r>
              <a:rPr lang="en-US" sz="2600" dirty="0">
                <a:latin typeface="Arial Rounded MT Bold" panose="020F0704030504030204" pitchFamily="34" charset="0"/>
              </a:rPr>
              <a:t>kelebihan dan keunikan peserta didik dalam </a:t>
            </a:r>
            <a:r>
              <a:rPr lang="en-US" sz="2600" dirty="0" smtClean="0">
                <a:latin typeface="Arial Rounded MT Bold" panose="020F0704030504030204" pitchFamily="34" charset="0"/>
              </a:rPr>
              <a:t>jurnal;</a:t>
            </a:r>
            <a:endParaRPr lang="en-US" sz="2600" dirty="0">
              <a:latin typeface="Arial Rounded MT Bold" panose="020F0704030504030204" pitchFamily="34" charset="0"/>
            </a:endParaRPr>
          </a:p>
          <a:p>
            <a:pPr marL="365760" indent="-365760">
              <a:lnSpc>
                <a:spcPct val="80000"/>
              </a:lnSpc>
              <a:spcBef>
                <a:spcPts val="1200"/>
              </a:spcBef>
            </a:pPr>
            <a:r>
              <a:rPr lang="en-US" sz="2600" dirty="0">
                <a:latin typeface="Arial Rounded MT Bold" panose="020F0704030504030204" pitchFamily="34" charset="0"/>
              </a:rPr>
              <a:t>2.	Hasil catatan singkat di </a:t>
            </a:r>
            <a:r>
              <a:rPr lang="en-US" sz="2600" dirty="0" smtClean="0">
                <a:latin typeface="Arial Rounded MT Bold" panose="020F0704030504030204" pitchFamily="34" charset="0"/>
              </a:rPr>
              <a:t>atas dilaporkan ke </a:t>
            </a:r>
            <a:r>
              <a:rPr lang="en-US" sz="2600" dirty="0">
                <a:latin typeface="Arial Rounded MT Bold" panose="020F0704030504030204" pitchFamily="34" charset="0"/>
              </a:rPr>
              <a:t>wali </a:t>
            </a:r>
            <a:r>
              <a:rPr lang="en-US" sz="2600" dirty="0" smtClean="0">
                <a:latin typeface="Arial Rounded MT Bold" panose="020F0704030504030204" pitchFamily="34" charset="0"/>
              </a:rPr>
              <a:t>kelas;</a:t>
            </a:r>
            <a:endParaRPr lang="en-US" sz="2600" dirty="0">
              <a:latin typeface="Arial Rounded MT Bold" panose="020F0704030504030204" pitchFamily="34" charset="0"/>
            </a:endParaRPr>
          </a:p>
          <a:p>
            <a:pPr marL="365760" indent="-365760">
              <a:lnSpc>
                <a:spcPct val="80000"/>
              </a:lnSpc>
              <a:spcBef>
                <a:spcPts val="1200"/>
              </a:spcBef>
            </a:pPr>
            <a:r>
              <a:rPr lang="en-US" sz="2600" dirty="0">
                <a:latin typeface="Arial Rounded MT Bold" panose="020F0704030504030204" pitchFamily="34" charset="0"/>
              </a:rPr>
              <a:t>3.	Wali kelas merekap kelebihan dan keunikan setiap peserta didik berdasarkan laporan singkat dari guru mata pelajaran, guru BK, pembina </a:t>
            </a:r>
            <a:r>
              <a:rPr lang="en-US" sz="2600" dirty="0" smtClean="0">
                <a:latin typeface="Arial Rounded MT Bold" panose="020F0704030504030204" pitchFamily="34" charset="0"/>
              </a:rPr>
              <a:t>Ekstrakurikuler, </a:t>
            </a:r>
            <a:r>
              <a:rPr lang="en-US" sz="2600" dirty="0">
                <a:latin typeface="Arial Rounded MT Bold" panose="020F0704030504030204" pitchFamily="34" charset="0"/>
              </a:rPr>
              <a:t>dan </a:t>
            </a:r>
            <a:r>
              <a:rPr lang="en-US" sz="2600" dirty="0" smtClean="0">
                <a:latin typeface="Arial Rounded MT Bold" panose="020F0704030504030204" pitchFamily="34" charset="0"/>
              </a:rPr>
              <a:t>DU-DI;</a:t>
            </a:r>
            <a:endParaRPr lang="en-US" sz="2600" dirty="0">
              <a:latin typeface="Arial Rounded MT Bold" panose="020F0704030504030204" pitchFamily="34" charset="0"/>
            </a:endParaRPr>
          </a:p>
          <a:p>
            <a:pPr marL="365760" indent="-365760">
              <a:lnSpc>
                <a:spcPct val="80000"/>
              </a:lnSpc>
              <a:spcBef>
                <a:spcPts val="1200"/>
              </a:spcBef>
            </a:pPr>
            <a:r>
              <a:rPr lang="en-US" sz="2600" dirty="0">
                <a:latin typeface="Arial Rounded MT Bold" panose="020F0704030504030204" pitchFamily="34" charset="0"/>
              </a:rPr>
              <a:t>4.	Wali kelas membuat rumusan </a:t>
            </a:r>
            <a:r>
              <a:rPr lang="en-US" sz="2600" dirty="0" smtClean="0">
                <a:latin typeface="Arial Rounded MT Bold" panose="020F0704030504030204" pitchFamily="34" charset="0"/>
              </a:rPr>
              <a:t>deskripsi, hasilnya </a:t>
            </a:r>
            <a:r>
              <a:rPr lang="en-US" sz="2600" dirty="0">
                <a:latin typeface="Arial Rounded MT Bold" panose="020F0704030504030204" pitchFamily="34" charset="0"/>
              </a:rPr>
              <a:t>dituangkan dalam bentuk laporan perkembangan karakter </a:t>
            </a:r>
            <a:r>
              <a:rPr lang="en-US" sz="2600" dirty="0" smtClean="0">
                <a:latin typeface="Arial Rounded MT Bold" panose="020F0704030504030204" pitchFamily="34" charset="0"/>
              </a:rPr>
              <a:t>peserta didik pada setiap </a:t>
            </a:r>
            <a:r>
              <a:rPr lang="en-US" sz="2600" dirty="0">
                <a:latin typeface="Arial Rounded MT Bold" panose="020F0704030504030204" pitchFamily="34" charset="0"/>
              </a:rPr>
              <a:t>akhir </a:t>
            </a:r>
            <a:r>
              <a:rPr lang="en-US" sz="2600" dirty="0" smtClean="0">
                <a:latin typeface="Arial Rounded MT Bold" panose="020F0704030504030204" pitchFamily="34" charset="0"/>
              </a:rPr>
              <a:t>semester.</a:t>
            </a:r>
            <a:endParaRPr lang="en-US" sz="2600" dirty="0">
              <a:latin typeface="Arial Rounded MT Bold" panose="020F07040305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23962" y="905272"/>
            <a:ext cx="102203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dirty="0">
                <a:latin typeface="Arial Rounded MT Bold" panose="020F0704030504030204" pitchFamily="34" charset="0"/>
              </a:rPr>
              <a:t>Langkah-langkah </a:t>
            </a:r>
            <a:r>
              <a:rPr lang="en-US" sz="2800" b="1" dirty="0" smtClean="0">
                <a:latin typeface="Arial Rounded MT Bold" panose="020F0704030504030204" pitchFamily="34" charset="0"/>
              </a:rPr>
              <a:t>Merumuskan</a:t>
            </a:r>
          </a:p>
          <a:p>
            <a:pPr algn="r"/>
            <a:r>
              <a:rPr lang="en-US" sz="2800" b="1" dirty="0" smtClean="0">
                <a:latin typeface="Arial Rounded MT Bold" panose="020F0704030504030204" pitchFamily="34" charset="0"/>
              </a:rPr>
              <a:t>Deskripsi  Penilaian Karakter Peserta Didik: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25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582793" y="1637721"/>
            <a:ext cx="10104387" cy="4696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8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id-ID" sz="2300" dirty="0" smtClean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merupakan </a:t>
            </a:r>
            <a:r>
              <a:rPr lang="id-ID" sz="2300" dirty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catatan perilaku/karakter peserta didik di dalam dan atau di luar satuan pendidikan</a:t>
            </a:r>
            <a:r>
              <a:rPr lang="en-US" sz="2300" dirty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, berisi </a:t>
            </a:r>
            <a:r>
              <a:rPr lang="id-ID" sz="2300" dirty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kelebihan dan atau keunikan </a:t>
            </a:r>
            <a:r>
              <a:rPr lang="id-ID" sz="2300" dirty="0" smtClean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dan </a:t>
            </a:r>
            <a:r>
              <a:rPr lang="en-US" sz="2300" dirty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atau </a:t>
            </a:r>
            <a:r>
              <a:rPr lang="id-ID" sz="2300" dirty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memotivasi </a:t>
            </a:r>
            <a:r>
              <a:rPr lang="id-ID" sz="2300" dirty="0" smtClean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untuk </a:t>
            </a:r>
            <a:r>
              <a:rPr lang="id-ID" sz="2300" dirty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penguatan karakter dan </a:t>
            </a:r>
            <a:r>
              <a:rPr lang="id-ID" sz="2300" dirty="0" smtClean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kompetensi</a:t>
            </a:r>
            <a:r>
              <a:rPr lang="en-US" sz="2300" dirty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sz="2300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indent="-400050">
              <a:lnSpc>
                <a:spcPct val="8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300" dirty="0" smtClean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Pengisian.</a:t>
            </a:r>
            <a:endParaRPr lang="en-US" sz="2300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80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en-US" sz="2300" dirty="0" smtClean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Berisi nilai-nilai karakter; kelebihan </a:t>
            </a:r>
            <a:r>
              <a:rPr lang="en-US" sz="2300" dirty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dan </a:t>
            </a:r>
            <a:r>
              <a:rPr lang="en-US" sz="2300" dirty="0" smtClean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keunikan.</a:t>
            </a:r>
            <a:endParaRPr lang="en-US" sz="2300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80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id-ID" sz="2300" dirty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Sumber informasi </a:t>
            </a:r>
            <a:r>
              <a:rPr lang="id-ID" sz="2300" dirty="0" smtClean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dari </a:t>
            </a:r>
            <a:r>
              <a:rPr lang="id-ID" sz="2300" dirty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catatan (jurnal) guru dan atau dokumen portofolio (dokumen keikutsertaan, piagam, sertifikat kegiatan) </a:t>
            </a:r>
            <a:r>
              <a:rPr lang="id-ID" sz="2300" dirty="0" smtClean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di </a:t>
            </a:r>
            <a:r>
              <a:rPr lang="id-ID" sz="2300" dirty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dalam dan atau di luar satuan pendidikan</a:t>
            </a:r>
            <a:r>
              <a:rPr lang="en-US" sz="2300" dirty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sz="2300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80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id-ID" sz="2300" dirty="0" smtClean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Berbentuk narasi (</a:t>
            </a:r>
            <a:r>
              <a:rPr lang="en-US" sz="2300" dirty="0" err="1" smtClean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maks</a:t>
            </a:r>
            <a:r>
              <a:rPr lang="en-US" sz="2300" dirty="0" smtClean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. </a:t>
            </a:r>
            <a:r>
              <a:rPr lang="id-ID" sz="2300" dirty="0" smtClean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1 halaman)</a:t>
            </a:r>
            <a:r>
              <a:rPr lang="en-US" sz="2300" dirty="0" smtClean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, </a:t>
            </a:r>
            <a:r>
              <a:rPr lang="id-ID" sz="2300" dirty="0" smtClean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dalam </a:t>
            </a:r>
            <a:r>
              <a:rPr lang="id-ID" sz="2300" dirty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kalimat positif.</a:t>
            </a:r>
            <a:endParaRPr lang="en-US" sz="2300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80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en-US" sz="2300" dirty="0" smtClean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Ditulis identitas </a:t>
            </a:r>
            <a:r>
              <a:rPr lang="en-US" sz="2300" dirty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peserta </a:t>
            </a:r>
            <a:r>
              <a:rPr lang="en-US" sz="2300" dirty="0" smtClean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didik, dapat </a:t>
            </a:r>
            <a:r>
              <a:rPr lang="en-US" sz="2300" dirty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dilengkapi dengan </a:t>
            </a:r>
            <a:r>
              <a:rPr lang="en-US" sz="2300" dirty="0" err="1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foto</a:t>
            </a:r>
            <a:r>
              <a:rPr lang="en-US" sz="2300" dirty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keunikan aktivitas peserta didik.</a:t>
            </a:r>
            <a:endParaRPr lang="en-US" sz="2300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80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en-US" sz="2300" dirty="0" smtClean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Disiapkan dan </a:t>
            </a:r>
            <a:r>
              <a:rPr lang="en-US" sz="2300" dirty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ditandatangani oleh wali kelas setiap akhir semester.</a:t>
            </a:r>
            <a:endParaRPr lang="en-US" sz="23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14881" y="455759"/>
            <a:ext cx="6429375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90000"/>
              </a:lnSpc>
              <a:spcAft>
                <a:spcPts val="0"/>
              </a:spcAft>
            </a:pPr>
            <a:r>
              <a:rPr lang="en-US" sz="2800" dirty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Laporan Perkembangan </a:t>
            </a:r>
            <a:r>
              <a:rPr lang="en-US" sz="2800" dirty="0" smtClean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Karakter</a:t>
            </a:r>
          </a:p>
          <a:p>
            <a:pPr lvl="0" algn="r">
              <a:lnSpc>
                <a:spcPct val="90000"/>
              </a:lnSpc>
              <a:spcAft>
                <a:spcPts val="0"/>
              </a:spcAft>
            </a:pPr>
            <a:r>
              <a:rPr lang="en-US" sz="2800" dirty="0" smtClean="0"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Peserta Didik</a:t>
            </a:r>
            <a:endParaRPr lang="en-US" sz="2800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64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795908"/>
              </p:ext>
            </p:extLst>
          </p:nvPr>
        </p:nvGraphicFramePr>
        <p:xfrm>
          <a:off x="689221" y="1346452"/>
          <a:ext cx="11192791" cy="3914505"/>
        </p:xfrm>
        <a:graphic>
          <a:graphicData uri="http://schemas.openxmlformats.org/drawingml/2006/table">
            <a:tbl>
              <a:tblPr firstRow="1" firstCol="1" bandRow="1"/>
              <a:tblGrid>
                <a:gridCol w="505740"/>
                <a:gridCol w="1814513"/>
                <a:gridCol w="4436269"/>
                <a:gridCol w="4436269"/>
              </a:tblGrid>
              <a:tr h="4569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Nama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Kelebihan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Keunikan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90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1.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Budi Santoso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60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Memiliki tanggung jawab dan disipilin tinggi</a:t>
                      </a: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60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Memiliki kreativitas tinggi</a:t>
                      </a: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Keb</a:t>
                      </a:r>
                      <a:r>
                        <a:rPr lang="id-ID" sz="160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erhasil</a:t>
                      </a: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an</a:t>
                      </a:r>
                      <a:r>
                        <a:rPr lang="id-ID" sz="160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 membuat </a:t>
                      </a:r>
                      <a:r>
                        <a:rPr lang="id-ID" sz="1600" i="1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mobile wajan bolic</a:t>
                      </a:r>
                      <a:r>
                        <a:rPr lang="id-ID" sz="160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 (alat penangkap sinyal </a:t>
                      </a:r>
                      <a:r>
                        <a:rPr lang="id-ID" sz="1600" i="1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wireless portable</a:t>
                      </a:r>
                      <a:r>
                        <a:rPr lang="id-ID" sz="160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) yang telah digunakan untuk layanan internet keliling desa.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60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Selalu cium tangan guru </a:t>
                      </a: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dan </a:t>
                      </a:r>
                      <a:r>
                        <a:rPr lang="id-ID" sz="160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ketika bertemu</a:t>
                      </a: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60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Selalu mengucapkan terima kasih terhadap bantuan temannya</a:t>
                      </a: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7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2.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Indira Subangkit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Memiliki disiplin tinggi.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Pekerja keras.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Memiliki sifat jujur. 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Memiliki prestasi dalam bidang olah raga </a:t>
                      </a: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bela diri</a:t>
                      </a: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Berjiwa ramah dan sopan.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Memiliki sifat suka menolong orang lain.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14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dst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dst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ial Rounded MT Bold" panose="020F070403050403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81964" y="543353"/>
            <a:ext cx="72000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Contoh Jurnal Penilaian Karakter Peserta Didik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Kelas : …………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8741" y="52819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altLang="zh-CN" dirty="0">
                <a:latin typeface="Arial Rounded MT Bold" panose="020F0704030504030204" pitchFamily="34" charset="0"/>
                <a:ea typeface="Tahoma" panose="020B0604030504040204" pitchFamily="34" charset="0"/>
              </a:rPr>
              <a:t>Cilegon</a:t>
            </a:r>
            <a:r>
              <a:rPr lang="en-US" altLang="zh-CN" dirty="0">
                <a:latin typeface="Arial Rounded MT Bold" panose="020F0704030504030204" pitchFamily="34" charset="0"/>
                <a:ea typeface="Tahoma" panose="020B0604030504040204" pitchFamily="34" charset="0"/>
              </a:rPr>
              <a:t>, </a:t>
            </a:r>
            <a:r>
              <a:rPr lang="id-ID" altLang="zh-CN" dirty="0">
                <a:latin typeface="Arial Rounded MT Bold" panose="020F0704030504030204" pitchFamily="34" charset="0"/>
                <a:ea typeface="Tahoma" panose="020B0604030504040204" pitchFamily="34" charset="0"/>
              </a:rPr>
              <a:t>6 Juni</a:t>
            </a:r>
            <a:r>
              <a:rPr lang="en-US" altLang="zh-CN" dirty="0">
                <a:latin typeface="Arial Rounded MT Bold" panose="020F0704030504030204" pitchFamily="34" charset="0"/>
                <a:ea typeface="Tahoma" panose="020B0604030504040204" pitchFamily="34" charset="0"/>
              </a:rPr>
              <a:t> 201</a:t>
            </a:r>
            <a:r>
              <a:rPr lang="id-ID" altLang="zh-CN" dirty="0">
                <a:latin typeface="Arial Rounded MT Bold" panose="020F0704030504030204" pitchFamily="34" charset="0"/>
                <a:ea typeface="Tahoma" panose="020B0604030504040204" pitchFamily="34" charset="0"/>
              </a:rPr>
              <a:t>8</a:t>
            </a:r>
            <a:endParaRPr lang="en-US" altLang="zh-CN" dirty="0">
              <a:latin typeface="Arial Rounded MT Bold" panose="020F070403050403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 Rounded MT Bold" panose="020F0704030504030204" pitchFamily="34" charset="0"/>
                <a:ea typeface="Tahoma" panose="020B0604030504040204" pitchFamily="34" charset="0"/>
              </a:rPr>
              <a:t>Guru,</a:t>
            </a:r>
            <a:endParaRPr lang="en-US" altLang="zh-CN" dirty="0">
              <a:latin typeface="Arial Rounded MT Bold" panose="020F070403050403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 Rounded MT Bold" panose="020F0704030504030204" pitchFamily="34" charset="0"/>
                <a:ea typeface="Tahoma" panose="020B0604030504040204" pitchFamily="34" charset="0"/>
              </a:rPr>
              <a:t>Ika Fatwaningsih, S.Pd</a:t>
            </a:r>
            <a:endParaRPr lang="en-US" altLang="zh-C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84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09243"/>
              </p:ext>
            </p:extLst>
          </p:nvPr>
        </p:nvGraphicFramePr>
        <p:xfrm>
          <a:off x="-3" y="1"/>
          <a:ext cx="12192002" cy="678517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096001"/>
                <a:gridCol w="6096001"/>
              </a:tblGrid>
              <a:tr h="76889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LAPORAN PERKEMBANGAN </a:t>
                      </a:r>
                      <a:r>
                        <a:rPr lang="en-ID" sz="16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KARAKTER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ID" sz="16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PESERTA </a:t>
                      </a:r>
                      <a:r>
                        <a:rPr lang="en-ID" sz="16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DIDIK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SMK NEGERI 1 CILEGON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PRIVINSI BANTEN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2714">
                <a:tc gridSpan="2">
                  <a:txBody>
                    <a:bodyPr/>
                    <a:lstStyle/>
                    <a:p>
                      <a:pPr marL="914400" lvl="2" indent="-2857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Nama	: </a:t>
                      </a:r>
                      <a:r>
                        <a:rPr lang="id-ID" sz="1600" b="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Budi Santoso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 marL="637540" lvl="1">
                        <a:lnSpc>
                          <a:spcPct val="107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Kelas	: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X</a:t>
                      </a:r>
                      <a:r>
                        <a:rPr lang="id-ID" sz="1600" b="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I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-TKJ</a:t>
                      </a:r>
                    </a:p>
                    <a:p>
                      <a:pPr marL="637540" lvl="1">
                        <a:lnSpc>
                          <a:spcPct val="107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NIS	: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20170137</a:t>
                      </a:r>
                    </a:p>
                    <a:p>
                      <a:pPr marL="637540" lvl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57250" algn="l"/>
                        </a:tabLst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Semt.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	: G</a:t>
                      </a:r>
                      <a:r>
                        <a:rPr lang="id-ID" sz="1600" b="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enap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 marL="637540" lvl="1">
                        <a:lnSpc>
                          <a:spcPct val="107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Tahun	: 2017/2018</a:t>
                      </a:r>
                    </a:p>
                    <a:p>
                      <a:pPr marL="180340" algn="just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id-ID" sz="1600" b="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Budi </a:t>
                      </a:r>
                      <a:r>
                        <a:rPr lang="id-ID" sz="1600" b="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Santoso memiliki tanggung jawab dan disiplin yang tinggi, ia menyelesaikan pekerjaan-pekerjaan di bengkel dengan rapih, bersih, dan teliti. Selalu menyelesaikan pekerjaan tepat waktu dan sesuai dengan SOP yang telah ditentukan, baik ketika belajar di sekolah maupun ketika praktik kerja lapangan.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 marL="180340" marR="36195" algn="just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id-ID" sz="1600" b="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Budi </a:t>
                      </a:r>
                      <a:r>
                        <a:rPr lang="id-ID" sz="1600" b="0" kern="12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menunjukkan </a:t>
                      </a:r>
                      <a:r>
                        <a:rPr lang="en-US" sz="1600" b="0" kern="12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sikap </a:t>
                      </a:r>
                      <a:r>
                        <a:rPr lang="id-ID" sz="1600" b="0" kern="12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seportif dan semangat pantang menyerah</a:t>
                      </a:r>
                      <a:r>
                        <a:rPr lang="en-US" sz="1600" b="0" kern="12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id-ID" sz="1600" b="0" kern="12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saat meraih kejuaraan Pencak Silat tingkat kota Cilegon tahun 2017</a:t>
                      </a:r>
                      <a:r>
                        <a:rPr lang="en-US" sz="1600" b="0" kern="12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 hingga</a:t>
                      </a:r>
                      <a:r>
                        <a:rPr lang="id-ID" sz="1600" b="0" kern="12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berhasil meraih medali perak. 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80340" marR="36195" algn="just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id-ID" sz="1600" b="0" kern="12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Berkat kreativitas </a:t>
                      </a:r>
                      <a:r>
                        <a:rPr lang="en-US" sz="1600" b="0" kern="12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dan </a:t>
                      </a:r>
                      <a:r>
                        <a:rPr lang="id-ID" sz="1600" b="0" kern="12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kerja sama </a:t>
                      </a:r>
                      <a:r>
                        <a:rPr lang="en-US" sz="1600" b="0" kern="12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dengan </a:t>
                      </a:r>
                      <a:r>
                        <a:rPr lang="id-ID" sz="1600" b="0" kern="12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rekan sekelas </a:t>
                      </a:r>
                      <a:r>
                        <a:rPr lang="en-US" sz="1600" b="0" kern="12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serta </a:t>
                      </a:r>
                      <a:r>
                        <a:rPr lang="id-ID" sz="1600" b="0" kern="12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kakak kelasnya</a:t>
                      </a:r>
                      <a:r>
                        <a:rPr lang="en-US" sz="1600" b="0" kern="12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id-ID" sz="1600" b="0" kern="12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pada semester ini Budi berhasil membuat mobile wajan bolic (alat penangkap sinyal wireless portable) </a:t>
                      </a:r>
                      <a:r>
                        <a:rPr lang="en-US" sz="1600" b="0" kern="12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dan </a:t>
                      </a:r>
                      <a:r>
                        <a:rPr lang="id-ID" sz="1600" b="0" kern="12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telah digunakan untuk layanan internet keliling desa.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  <a:p>
                      <a:pPr marL="180340" marR="36195" algn="just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id-ID" sz="1600" b="0" kern="12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Budi </a:t>
                      </a:r>
                      <a:r>
                        <a:rPr lang="en-US" sz="1600" b="0" kern="12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juga </a:t>
                      </a:r>
                      <a:r>
                        <a:rPr lang="id-ID" sz="1600" b="0" kern="12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sangat rajin beribadah dan </a:t>
                      </a:r>
                      <a:r>
                        <a:rPr lang="en-US" sz="1600" b="0" kern="12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biasa </a:t>
                      </a:r>
                      <a:r>
                        <a:rPr lang="id-ID" sz="1600" b="0" kern="12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berperilaku santun terhadap guru, orang tua, dan teman-temannya. Ia memiliki perilaku unik, yaitu selalu cium tangan orang tuanya dan gurunya setiap kali bertemu dan selalu mengucapkan terima kasih </a:t>
                      </a:r>
                      <a:r>
                        <a:rPr lang="id-ID" sz="1600" b="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kepada setiap rekan yang membantunya</a:t>
                      </a:r>
                      <a:r>
                        <a:rPr lang="id-ID" sz="1600" b="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.</a:t>
                      </a:r>
                      <a:r>
                        <a:rPr lang="en-ID" sz="1600" b="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75181">
                <a:tc>
                  <a:txBody>
                    <a:bodyPr/>
                    <a:lstStyle/>
                    <a:p>
                      <a:pPr marL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 b="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Mengetahui: 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 marL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 b="0" dirty="0" err="1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Orangtua</a:t>
                      </a:r>
                      <a:r>
                        <a:rPr lang="en-ID" sz="1600" b="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/Wali,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 marL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 b="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 marL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 b="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Susilo Utomo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b="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Cilegon</a:t>
                      </a:r>
                      <a:r>
                        <a:rPr lang="en-ID" sz="1600" b="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, </a:t>
                      </a:r>
                      <a:r>
                        <a:rPr lang="id-ID" sz="1600" b="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12 Juni</a:t>
                      </a:r>
                      <a:r>
                        <a:rPr lang="en-ID" sz="1600" b="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 2018 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 marL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 b="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id-ID" sz="1600" b="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Wali</a:t>
                      </a:r>
                      <a:r>
                        <a:rPr lang="en-ID" sz="1600" b="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 Kelas,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 marL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 b="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 marL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 b="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id-ID" sz="1600" b="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Zainal Arifin</a:t>
                      </a:r>
                      <a:r>
                        <a:rPr lang="en-ID" sz="1600" b="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, </a:t>
                      </a:r>
                      <a:r>
                        <a:rPr lang="en-ID" sz="1600" b="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S.Pd.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/>
                </a:tc>
              </a:tr>
              <a:tr h="1048385">
                <a:tc gridSpan="2">
                  <a:txBody>
                    <a:bodyPr/>
                    <a:lstStyle/>
                    <a:p>
                      <a:pPr indent="3302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 b="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Mengetahui</a:t>
                      </a:r>
                      <a:r>
                        <a:rPr lang="en-ID" sz="1600" b="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,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 indent="3302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 b="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Kepala </a:t>
                      </a:r>
                      <a:r>
                        <a:rPr lang="en-ID" sz="1600" b="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Sekolah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 indent="3302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 b="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 indent="3302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sng" dirty="0">
                          <a:solidFill>
                            <a:schemeClr val="bg1"/>
                          </a:solidFill>
                          <a:effectLst/>
                          <a:uFill>
                            <a:solidFill>
                              <a:srgbClr val="231F20"/>
                            </a:solidFill>
                          </a:uFill>
                          <a:latin typeface="Arial Rounded MT Bold" panose="020F0704030504030204" pitchFamily="34" charset="0"/>
                        </a:rPr>
                        <a:t>Muhaimin, </a:t>
                      </a:r>
                      <a:r>
                        <a:rPr lang="en-ID" sz="1600" b="0" u="sng" dirty="0" err="1" smtClean="0">
                          <a:solidFill>
                            <a:schemeClr val="bg1"/>
                          </a:solidFill>
                          <a:effectLst/>
                          <a:uFill>
                            <a:solidFill>
                              <a:srgbClr val="231F20"/>
                            </a:solidFill>
                          </a:uFill>
                          <a:latin typeface="Arial Rounded MT Bold" panose="020F0704030504030204" pitchFamily="34" charset="0"/>
                        </a:rPr>
                        <a:t>M.Pd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49" name="Picture 11" descr="http://foto.data.kemdikbud.go.id/getImage/20542517P/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851" y="900111"/>
            <a:ext cx="1133094" cy="11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79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41558" y="69582"/>
            <a:ext cx="3923798" cy="693376"/>
          </a:xfrm>
        </p:spPr>
        <p:txBody>
          <a:bodyPr>
            <a:normAutofit/>
          </a:bodyPr>
          <a:lstStyle/>
          <a:p>
            <a:pPr algn="ctr"/>
            <a:r>
              <a:rPr lang="id-ID" sz="3200" b="1" dirty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PETA KONSEP</a:t>
            </a:r>
            <a:endParaRPr lang="en-US" sz="3200" dirty="0">
              <a:solidFill>
                <a:srgbClr val="FFFF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7882" y="762958"/>
            <a:ext cx="10703868" cy="5435148"/>
            <a:chOff x="537882" y="762958"/>
            <a:chExt cx="10703868" cy="5435148"/>
          </a:xfrm>
        </p:grpSpPr>
        <p:sp>
          <p:nvSpPr>
            <p:cNvPr id="13" name="Rounded Rectangle 12"/>
            <p:cNvSpPr/>
            <p:nvPr/>
          </p:nvSpPr>
          <p:spPr>
            <a:xfrm>
              <a:off x="537882" y="2727649"/>
              <a:ext cx="3083264" cy="18288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444D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PELATIHAN DAN PENDAMPINGAN IMPLEMENTASI </a:t>
              </a:r>
              <a:r>
                <a:rPr lang="id-ID" b="1" dirty="0" smtClean="0">
                  <a:solidFill>
                    <a:srgbClr val="444D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KURIKULUM </a:t>
              </a:r>
              <a:r>
                <a:rPr lang="id-ID" b="1" dirty="0">
                  <a:solidFill>
                    <a:srgbClr val="444D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2013 S</a:t>
              </a:r>
              <a:r>
                <a:rPr lang="en-US" b="1" dirty="0">
                  <a:solidFill>
                    <a:srgbClr val="444D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MK</a:t>
              </a:r>
              <a:endParaRPr lang="id-ID" dirty="0">
                <a:solidFill>
                  <a:srgbClr val="444D2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621146" y="762958"/>
              <a:ext cx="7620604" cy="5435148"/>
              <a:chOff x="3621137" y="757689"/>
              <a:chExt cx="7620604" cy="543514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5363953" y="757689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400"/>
                <a:r>
                  <a:rPr lang="en-US" sz="2000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Spektrum Keahlian PMK</a:t>
                </a:r>
                <a:endParaRPr lang="en-US" sz="20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363951" y="1310106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400"/>
                <a:r>
                  <a:rPr lang="en-US" sz="2000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Analisis SKL – KI - KD</a:t>
                </a:r>
                <a:endParaRPr lang="en-US" sz="20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363954" y="1863316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400"/>
                <a:r>
                  <a:rPr lang="en-US" sz="2000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Analisis Materi – IPK – Tujuan Pembelajaran</a:t>
                </a:r>
                <a:endParaRPr lang="en-US" sz="20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363955" y="2417354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400"/>
                <a:r>
                  <a:rPr lang="en-US" sz="2000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Analisis Penerapan Model Pembelajaran </a:t>
                </a:r>
                <a:endParaRPr lang="en-US" sz="20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363956" y="2956032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400"/>
                <a:r>
                  <a:rPr lang="en-US" sz="2000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Analisis Penilaian Hasil Belajar</a:t>
                </a:r>
                <a:endParaRPr lang="en-US" sz="20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363956" y="3522682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400"/>
                <a:r>
                  <a:rPr lang="en-US" sz="2000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Penyusunan Silabus</a:t>
                </a:r>
                <a:endParaRPr lang="en-US" sz="20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63956" y="4089332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400"/>
                <a:r>
                  <a:rPr lang="en-US" sz="2000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Penyusunan Prota, Promes, dan RPP</a:t>
                </a:r>
                <a:endParaRPr lang="en-US" sz="20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363956" y="4637709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400"/>
                <a:r>
                  <a:rPr lang="en-US" sz="2000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Praktik Pembelajaran </a:t>
                </a:r>
                <a:r>
                  <a:rPr lang="en-US" sz="2000" i="1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(Peer Teaching)</a:t>
                </a:r>
                <a:endParaRPr lang="en-US" sz="2000" i="1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363956" y="5191747"/>
                <a:ext cx="5877785" cy="45295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400"/>
                <a:r>
                  <a:rPr lang="en-US" sz="2000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Pengolahan dan Pelaporan PHB</a:t>
                </a:r>
                <a:endParaRPr lang="en-US" sz="20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363951" y="5739883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400"/>
                <a:r>
                  <a:rPr lang="en-US" sz="2000" dirty="0" smtClean="0">
                    <a:solidFill>
                      <a:prstClr val="white"/>
                    </a:solidFill>
                    <a:latin typeface="Arial Rounded MT Bold" panose="020F0704030504030204" pitchFamily="34" charset="0"/>
                  </a:rPr>
                  <a:t>PKL Peserta Didik SMK</a:t>
                </a:r>
                <a:endParaRPr lang="en-US" sz="2000" dirty="0">
                  <a:solidFill>
                    <a:prstClr val="white"/>
                  </a:solidFill>
                  <a:latin typeface="Arial Rounded MT Bold" panose="020F0704030504030204" pitchFamily="34" charset="0"/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3621137" y="984166"/>
                <a:ext cx="1742819" cy="4982194"/>
                <a:chOff x="3621137" y="984166"/>
                <a:chExt cx="1742819" cy="4982194"/>
              </a:xfrm>
            </p:grpSpPr>
            <p:cxnSp>
              <p:nvCxnSpPr>
                <p:cNvPr id="5" name="Straight Arrow Connector 4"/>
                <p:cNvCxnSpPr>
                  <a:stCxn id="13" idx="3"/>
                  <a:endCxn id="3" idx="1"/>
                </p:cNvCxnSpPr>
                <p:nvPr/>
              </p:nvCxnSpPr>
              <p:spPr>
                <a:xfrm flipV="1">
                  <a:off x="3621137" y="984166"/>
                  <a:ext cx="1742816" cy="2652614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endCxn id="15" idx="1"/>
                </p:cNvCxnSpPr>
                <p:nvPr/>
              </p:nvCxnSpPr>
              <p:spPr>
                <a:xfrm flipV="1">
                  <a:off x="3621144" y="1536583"/>
                  <a:ext cx="1742807" cy="2105467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endCxn id="16" idx="1"/>
                </p:cNvCxnSpPr>
                <p:nvPr/>
              </p:nvCxnSpPr>
              <p:spPr>
                <a:xfrm flipV="1">
                  <a:off x="3621139" y="2089793"/>
                  <a:ext cx="1742815" cy="1550539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endCxn id="17" idx="1"/>
                </p:cNvCxnSpPr>
                <p:nvPr/>
              </p:nvCxnSpPr>
              <p:spPr>
                <a:xfrm flipV="1">
                  <a:off x="3621143" y="2643831"/>
                  <a:ext cx="1742812" cy="1011218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endCxn id="18" idx="1"/>
                </p:cNvCxnSpPr>
                <p:nvPr/>
              </p:nvCxnSpPr>
              <p:spPr>
                <a:xfrm flipV="1">
                  <a:off x="3621141" y="3182509"/>
                  <a:ext cx="1742815" cy="474524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endCxn id="19" idx="1"/>
                </p:cNvCxnSpPr>
                <p:nvPr/>
              </p:nvCxnSpPr>
              <p:spPr>
                <a:xfrm>
                  <a:off x="3621138" y="3640333"/>
                  <a:ext cx="1742818" cy="108826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endCxn id="20" idx="1"/>
                </p:cNvCxnSpPr>
                <p:nvPr/>
              </p:nvCxnSpPr>
              <p:spPr>
                <a:xfrm>
                  <a:off x="3621144" y="3648550"/>
                  <a:ext cx="1742812" cy="667259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endCxn id="21" idx="1"/>
                </p:cNvCxnSpPr>
                <p:nvPr/>
              </p:nvCxnSpPr>
              <p:spPr>
                <a:xfrm>
                  <a:off x="3621138" y="3633833"/>
                  <a:ext cx="1742818" cy="1230353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endCxn id="22" idx="1"/>
                </p:cNvCxnSpPr>
                <p:nvPr/>
              </p:nvCxnSpPr>
              <p:spPr>
                <a:xfrm>
                  <a:off x="3621137" y="3644442"/>
                  <a:ext cx="1742819" cy="1773782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>
                  <a:endCxn id="23" idx="1"/>
                </p:cNvCxnSpPr>
                <p:nvPr/>
              </p:nvCxnSpPr>
              <p:spPr>
                <a:xfrm>
                  <a:off x="3621137" y="3606642"/>
                  <a:ext cx="1742814" cy="2359718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82635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6" name="Text Placeholder 2"/>
          <p:cNvSpPr txBox="1">
            <a:spLocks/>
          </p:cNvSpPr>
          <p:nvPr/>
        </p:nvSpPr>
        <p:spPr>
          <a:xfrm>
            <a:off x="1393249" y="1806290"/>
            <a:ext cx="10155382" cy="441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lnSpc>
                <a:spcPct val="80000"/>
              </a:lnSpc>
              <a:spcBef>
                <a:spcPts val="12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2600" dirty="0" smtClean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Nilai pengetahuan diperoleh dari hasil penilaian harian selama satu semester, penilaian tengah semester, dan penilaian akhir semester</a:t>
            </a:r>
            <a:r>
              <a:rPr lang="id-ID" sz="2600" dirty="0" smtClean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600" dirty="0" smtClean="0">
              <a:latin typeface="Arial Rounded MT Bold" panose="020F07040305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indent="-400050">
              <a:lnSpc>
                <a:spcPct val="80000"/>
              </a:lnSpc>
              <a:spcBef>
                <a:spcPts val="12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fi-FI" sz="2600" dirty="0" smtClean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Nilai akhir pencapaian pengetahuan </a:t>
            </a:r>
            <a:r>
              <a:rPr lang="en-US" sz="2600" dirty="0" smtClean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rerata dari hasil pencapaian kompetensi setiap KD selama satu semester.</a:t>
            </a:r>
          </a:p>
          <a:p>
            <a:pPr marL="400050" indent="-400050">
              <a:lnSpc>
                <a:spcPct val="80000"/>
              </a:lnSpc>
              <a:spcBef>
                <a:spcPts val="12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pt-BR" sz="2600" dirty="0" smtClean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Nilai pada rapor ditulis dalam bentuk </a:t>
            </a:r>
            <a:r>
              <a:rPr lang="en-US" sz="2600" dirty="0" smtClean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angka skala 0 – 100, dilengkapi dengan deskripsi singkat kompetensi yang menonjol/tertinggi atau terendah berdasarkan pencapaian KD selama satu semester</a:t>
            </a:r>
            <a:r>
              <a:rPr lang="id-ID" sz="2600" dirty="0" smtClean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600" dirty="0" smtClean="0">
              <a:latin typeface="Arial Rounded MT Bold" panose="020F07040305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indent="-400050">
              <a:lnSpc>
                <a:spcPct val="80000"/>
              </a:lnSpc>
              <a:spcBef>
                <a:spcPts val="12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2600" dirty="0" smtClean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Deskripsi nilai didasarkan pada nilai tertinggi dan terendah pada capaian KD per semester</a:t>
            </a:r>
            <a:r>
              <a:rPr lang="id-ID" sz="2600" dirty="0" smtClean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600" dirty="0">
              <a:latin typeface="Arial Rounded MT Bold" panose="020F07040305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11143" y="993614"/>
            <a:ext cx="6129411" cy="612648"/>
          </a:xfrm>
          <a:noFill/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 Rounded MT Bold" panose="020F0704030504030204" pitchFamily="34" charset="0"/>
              </a:rPr>
              <a:t>PENILAIAN PENGETAHUAN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27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35EC6-4084-4CEE-8F8D-A46F35AB7E8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+mn-lt"/>
                <a:cs typeface="+mn-cs"/>
              </a:rPr>
              <a:t>Tabel 2 a. HASIL PENGOLAHAN NILAI PENGETAHUAN</a:t>
            </a:r>
            <a:endParaRPr lang="id-ID" sz="28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118" t="25827" r="11765" b="28125"/>
          <a:stretch/>
        </p:blipFill>
        <p:spPr>
          <a:xfrm>
            <a:off x="-101600" y="523220"/>
            <a:ext cx="12293600" cy="63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35EC6-4084-4CEE-8F8D-A46F35AB7E8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+mn-lt"/>
                <a:cs typeface="+mn-cs"/>
              </a:rPr>
              <a:t>Tabel 2 b. HASIL PENGOLAHAN NILAI PENGETAHUAN</a:t>
            </a:r>
            <a:endParaRPr lang="id-ID" sz="28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706" t="42905" r="10588" b="11458"/>
          <a:stretch/>
        </p:blipFill>
        <p:spPr>
          <a:xfrm>
            <a:off x="0" y="457200"/>
            <a:ext cx="122936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00724" y="448612"/>
            <a:ext cx="5081331" cy="914399"/>
          </a:xfrm>
        </p:spPr>
        <p:txBody>
          <a:bodyPr>
            <a:normAutofit/>
          </a:bodyPr>
          <a:lstStyle/>
          <a:p>
            <a:r>
              <a:rPr lang="en-US" sz="3200" cap="none" dirty="0" smtClean="0">
                <a:latin typeface="Arial Rounded MT Bold" panose="020F0704030504030204" pitchFamily="34" charset="0"/>
              </a:rPr>
              <a:t>Penjelasan Tabel:</a:t>
            </a:r>
            <a:endParaRPr lang="en-US" sz="3200" cap="none" dirty="0">
              <a:latin typeface="Arial Rounded MT Bold" panose="020F070403050403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14556" y="1151650"/>
            <a:ext cx="9401174" cy="2720264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spcBef>
                <a:spcPts val="1200"/>
              </a:spcBef>
              <a:buSzPct val="110000"/>
              <a:buFont typeface="Courier New" panose="02070309020205020404" pitchFamily="49" charset="0"/>
              <a:buChar char="o"/>
            </a:pPr>
            <a:r>
              <a:rPr lang="en-US" sz="2600" dirty="0" smtClean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Nilai akhir per KD diperoleh dari nilai penugasan, penugasan harian dengan bobot masing-masing 1:3</a:t>
            </a:r>
            <a:r>
              <a:rPr lang="id-ID" sz="2600" dirty="0" smtClean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600" dirty="0" smtClean="0">
              <a:latin typeface="Arial Rounded MT Bold" panose="020F07040305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indent="-400050">
              <a:spcBef>
                <a:spcPts val="1200"/>
              </a:spcBef>
              <a:buSzPct val="110000"/>
              <a:buFont typeface="Courier New" panose="02070309020205020404" pitchFamily="49" charset="0"/>
              <a:buChar char="o"/>
            </a:pPr>
            <a:r>
              <a:rPr lang="en-US" sz="2600" dirty="0" smtClean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Nilai harian adalah nilai rata-rata dari nilai per KD</a:t>
            </a:r>
            <a:r>
              <a:rPr lang="id-ID" sz="2600" dirty="0" smtClean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600" dirty="0" smtClean="0">
              <a:latin typeface="Arial Rounded MT Bold" panose="020F07040305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indent="-400050">
              <a:spcBef>
                <a:spcPts val="1200"/>
              </a:spcBef>
              <a:buSzPct val="110000"/>
              <a:buFont typeface="Courier New" panose="02070309020205020404" pitchFamily="49" charset="0"/>
              <a:buChar char="o"/>
            </a:pPr>
            <a:r>
              <a:rPr lang="en-US" sz="2600" dirty="0" smtClean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Nilai akhir dari seluruh KD pengetahuan diperoleh dari nilai harian, nilai UTS dan nilai UAS dengan bobot masing-masing 4:2:2.</a:t>
            </a:r>
            <a:endParaRPr lang="en-US" sz="2600" dirty="0">
              <a:latin typeface="Arial Rounded MT Bold" panose="020F07040305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6931" y="4084158"/>
            <a:ext cx="8128000" cy="78175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Contoh Deskripsi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Hasil Penilaian Pengetahuan:</a:t>
            </a:r>
            <a:endParaRPr lang="id-ID" sz="28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4119" y="4839313"/>
            <a:ext cx="97479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6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Sangat menonjol pada pemahaman teknologi </a:t>
            </a:r>
            <a:r>
              <a:rPr lang="en-US" sz="2600" i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web server, </a:t>
            </a:r>
            <a:r>
              <a:rPr lang="en-US" sz="26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perlu peningkatan pemahaman pada struktur pengendali program</a:t>
            </a:r>
            <a:r>
              <a:rPr lang="id-ID" sz="26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.</a:t>
            </a:r>
            <a:endParaRPr lang="en-US" sz="26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0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14717" y="748128"/>
            <a:ext cx="6860744" cy="4779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PENILAIAN KETERAMPILAN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2105026" y="1423684"/>
            <a:ext cx="9710737" cy="469669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lnSpc>
                <a:spcPct val="80000"/>
              </a:lnSpc>
              <a:spcBef>
                <a:spcPts val="1800"/>
              </a:spcBef>
              <a:buSzPct val="110000"/>
              <a:buFont typeface="Courier New" panose="02070309020205020404" pitchFamily="49" charset="0"/>
              <a:buChar char="o"/>
            </a:pPr>
            <a:r>
              <a:rPr lang="en-US" sz="2700" dirty="0" smtClean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Hasil penilaian pada setiap KD keterampilan adalah nilai optimal jika penilaian dilakukan dengan teknik yang sama dan obyek KD yang sama. </a:t>
            </a:r>
          </a:p>
          <a:p>
            <a:pPr marL="400050" indent="-400050">
              <a:lnSpc>
                <a:spcPct val="80000"/>
              </a:lnSpc>
              <a:spcBef>
                <a:spcPts val="1800"/>
              </a:spcBef>
              <a:buSzPct val="110000"/>
              <a:buFont typeface="Courier New" panose="02070309020205020404" pitchFamily="49" charset="0"/>
              <a:buChar char="o"/>
            </a:pPr>
            <a:r>
              <a:rPr lang="en-US" sz="2700" dirty="0" smtClean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Penilaian KD keterampilan yang dilakukan dengan dua teknik penilaian seperti proyek dan produk atau praktik dan produk, maka nilai KD dapat dirata-rata.</a:t>
            </a:r>
          </a:p>
          <a:p>
            <a:pPr marL="400050" indent="-400050">
              <a:lnSpc>
                <a:spcPct val="80000"/>
              </a:lnSpc>
              <a:spcBef>
                <a:spcPts val="1800"/>
              </a:spcBef>
              <a:buSzPct val="110000"/>
              <a:buFont typeface="Courier New" panose="02070309020205020404" pitchFamily="49" charset="0"/>
              <a:buChar char="o"/>
            </a:pPr>
            <a:r>
              <a:rPr lang="en-US" sz="2700" dirty="0" smtClean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Nilai akhir keterampilan pada setiap mata pelajaran adalah rerata dari semua nilai KD keterampilan dalam satu semester. </a:t>
            </a:r>
          </a:p>
          <a:p>
            <a:pPr marL="400050" indent="-400050">
              <a:lnSpc>
                <a:spcPct val="80000"/>
              </a:lnSpc>
              <a:spcBef>
                <a:spcPts val="1800"/>
              </a:spcBef>
              <a:buSzPct val="110000"/>
              <a:buFont typeface="Courier New" panose="02070309020205020404" pitchFamily="49" charset="0"/>
              <a:buChar char="o"/>
            </a:pPr>
            <a:r>
              <a:rPr lang="en-US" sz="2700" dirty="0" smtClean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Penulisan capaian k</a:t>
            </a:r>
            <a:r>
              <a:rPr lang="sv-SE" sz="2700" dirty="0" smtClean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eterampilan pada rapor menggunakan angka pada skala 0 – 100, predikat </a:t>
            </a:r>
            <a:r>
              <a:rPr lang="en-US" sz="2700" dirty="0" smtClean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 deskripsi </a:t>
            </a:r>
            <a:r>
              <a:rPr lang="en-US" sz="2800" dirty="0" smtClean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singkat capaian kompetensi</a:t>
            </a:r>
            <a:r>
              <a:rPr lang="id-ID" sz="2800" dirty="0" smtClean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latin typeface="Arial Rounded MT Bold" panose="020F07040305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23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26608"/>
              </p:ext>
            </p:extLst>
          </p:nvPr>
        </p:nvGraphicFramePr>
        <p:xfrm>
          <a:off x="580111" y="1828800"/>
          <a:ext cx="11078492" cy="405764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42682"/>
                <a:gridCol w="928638"/>
                <a:gridCol w="928638"/>
                <a:gridCol w="928638"/>
                <a:gridCol w="928638"/>
                <a:gridCol w="928638"/>
                <a:gridCol w="928638"/>
                <a:gridCol w="928638"/>
                <a:gridCol w="928638"/>
                <a:gridCol w="2606706"/>
              </a:tblGrid>
              <a:tr h="921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KD</a:t>
                      </a:r>
                      <a:endParaRPr lang="en-US" sz="2400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Praktik</a:t>
                      </a:r>
                      <a:endParaRPr lang="en-US" sz="2400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Produk</a:t>
                      </a:r>
                      <a:endParaRPr lang="en-US" sz="2400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Proyek</a:t>
                      </a:r>
                      <a:endParaRPr lang="en-US" sz="2400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Portofolio</a:t>
                      </a:r>
                      <a:endParaRPr lang="en-US" sz="2400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Nilai Akhir</a:t>
                      </a:r>
                      <a:endParaRPr lang="en-US" sz="2400" dirty="0">
                        <a:ln>
                          <a:solidFill>
                            <a:schemeClr val="tx2"/>
                          </a:solidFill>
                        </a:ln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(Pembulatan)</a:t>
                      </a:r>
                      <a:endParaRPr lang="en-US" sz="2400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</a:tr>
              <a:tr h="583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4.1</a:t>
                      </a:r>
                      <a:endParaRPr lang="en-US" sz="2400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8</a:t>
                      </a:r>
                      <a:r>
                        <a:rPr lang="en-US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6</a:t>
                      </a:r>
                      <a:endParaRPr lang="en-US" sz="2400" b="1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2400" b="1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2400" b="1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2400" b="1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2400" b="1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2400" b="1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2400" b="1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2400" b="1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8</a:t>
                      </a:r>
                      <a:r>
                        <a:rPr lang="en-US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6</a:t>
                      </a:r>
                      <a:endParaRPr lang="en-US" sz="2400" b="1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</a:tr>
              <a:tr h="6381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4.2</a:t>
                      </a:r>
                      <a:endParaRPr lang="en-US" sz="240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74</a:t>
                      </a:r>
                      <a:endParaRPr lang="en-US" sz="2400" b="1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82</a:t>
                      </a:r>
                      <a:endParaRPr lang="en-US" sz="2400" b="1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2400" b="1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2400" b="1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2400" b="1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2400" b="1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2400" b="1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2400" b="1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82</a:t>
                      </a:r>
                      <a:endParaRPr lang="en-US" sz="2400" b="1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</a:tr>
              <a:tr h="6381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4.3</a:t>
                      </a:r>
                      <a:endParaRPr lang="en-US" sz="2400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2400" b="1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2400" b="1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2400" b="1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2400" b="1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92</a:t>
                      </a:r>
                      <a:endParaRPr lang="en-US" sz="2400" b="1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2400" b="1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2400" b="1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2400" b="1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92</a:t>
                      </a:r>
                      <a:endParaRPr lang="en-US" sz="2400" b="1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</a:tr>
              <a:tr h="6381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4.4</a:t>
                      </a:r>
                      <a:endParaRPr lang="en-US" sz="240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2400" b="1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2400" b="1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7</a:t>
                      </a:r>
                      <a:r>
                        <a:rPr lang="en-US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8</a:t>
                      </a:r>
                      <a:endParaRPr lang="en-US" sz="2400" b="1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2400" b="1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82</a:t>
                      </a:r>
                      <a:endParaRPr lang="en-US" sz="2400" b="1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2400" b="1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2400" b="1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2400" b="1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80</a:t>
                      </a:r>
                      <a:endParaRPr lang="en-US" sz="2400" b="1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</a:tr>
              <a:tr h="638186">
                <a:tc gridSpan="9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r>
                        <a:rPr lang="id-ID" sz="2400" dirty="0" smtClean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Rerata</a:t>
                      </a:r>
                      <a:endParaRPr lang="en-US" sz="2400" b="1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8</a:t>
                      </a:r>
                      <a:r>
                        <a:rPr lang="en-US" sz="2400" dirty="0">
                          <a:ln>
                            <a:solidFill>
                              <a:schemeClr val="tx2"/>
                            </a:solidFill>
                          </a:ln>
                          <a:effectLst/>
                          <a:latin typeface="Arial Rounded MT Bold" panose="020F0704030504030204" pitchFamily="34" charset="0"/>
                        </a:rPr>
                        <a:t>5</a:t>
                      </a:r>
                      <a:endParaRPr lang="en-US" sz="2400" b="1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T="0" marB="0" anchor="ctr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68513" y="1063070"/>
            <a:ext cx="90424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itchFamily="34" charset="0"/>
                <a:cs typeface="Tahoma" pitchFamily="34" charset="0"/>
              </a:rPr>
              <a:t>Tabel 3. Pengolahan Nilai Keterampilan</a:t>
            </a:r>
            <a:endParaRPr kumimoji="0" lang="en-US" sz="3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53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35EC6-4084-4CEE-8F8D-A46F35AB7E8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059" t="39585" r="12353" b="62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67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22444" y="1613866"/>
            <a:ext cx="5166669" cy="681254"/>
          </a:xfrm>
        </p:spPr>
        <p:txBody>
          <a:bodyPr>
            <a:normAutofit/>
          </a:bodyPr>
          <a:lstStyle/>
          <a:p>
            <a:pPr algn="l"/>
            <a:r>
              <a:rPr lang="en-US" sz="3000" cap="none" dirty="0" smtClean="0">
                <a:latin typeface="Arial Rounded MT Bold" panose="020F0704030504030204" pitchFamily="34" charset="0"/>
              </a:rPr>
              <a:t>Penjelasan Tabel</a:t>
            </a:r>
            <a:endParaRPr lang="en-US" sz="3000" cap="none" dirty="0">
              <a:latin typeface="Arial Rounded MT Bold" panose="020F070403050403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22444" y="2295120"/>
            <a:ext cx="10079848" cy="310555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indent="-365125">
              <a:spcBef>
                <a:spcPts val="1200"/>
              </a:spcBef>
            </a:pPr>
            <a:r>
              <a:rPr lang="en-US" sz="2800" dirty="0" smtClean="0">
                <a:latin typeface="Arial Rounded MT Bold" panose="020F0704030504030204" pitchFamily="34" charset="0"/>
              </a:rPr>
              <a:t>Nilai per KD keterampilan diambil dari nilai proses, produk dan proyek dengan bobot nilai 1:1:2. KD yang hanya menggunakan 2 teknik penilaian, maka nilai per KD disesuaikan dengan teknik dan bobot penilaian yang digunakan.</a:t>
            </a:r>
          </a:p>
          <a:p>
            <a:pPr marL="365125" indent="-365125">
              <a:spcBef>
                <a:spcPts val="1200"/>
              </a:spcBef>
            </a:pPr>
            <a:r>
              <a:rPr lang="en-US" sz="2800" dirty="0" smtClean="0">
                <a:latin typeface="Arial Rounded MT Bold" panose="020F0704030504030204" pitchFamily="34" charset="0"/>
              </a:rPr>
              <a:t>Nilai akhir keterampilan untuk seluruh KD merupakan nilai rerata dari nilai perolehan per KD.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334143" y="1528956"/>
            <a:ext cx="719549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latin typeface="Arial Rounded MT Bold" panose="020F0704030504030204" pitchFamily="34" charset="0"/>
              </a:rPr>
              <a:t>Deskripsi Hasil Penilaian Keterampilan</a:t>
            </a:r>
            <a:endParaRPr lang="id-ID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8699" y="3861806"/>
            <a:ext cx="87426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Sangat menonjol pada keterampilan mengolah data melalui pustaka standar, perlu peningkatan keterampilan menyajikan aplikasi interaktif pada </a:t>
            </a:r>
            <a:r>
              <a:rPr lang="en-US" sz="2800" i="1" dirty="0" smtClean="0">
                <a:latin typeface="Arial Rounded MT Bold" panose="020F0704030504030204" pitchFamily="34" charset="0"/>
              </a:rPr>
              <a:t>web server</a:t>
            </a:r>
            <a:r>
              <a:rPr lang="en-US" sz="2800" dirty="0" smtClean="0">
                <a:latin typeface="Arial Rounded MT Bold" panose="020F0704030504030204" pitchFamily="34" charset="0"/>
              </a:rPr>
              <a:t> dan mengolah data pada file.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58699" y="2052176"/>
            <a:ext cx="87426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Deskripsi nilai didasarkan pada nilai tertinggi dan terendah pada capaian KD per semester</a:t>
            </a:r>
            <a:r>
              <a:rPr lang="id-ID" sz="2800" dirty="0">
                <a:latin typeface="Arial Rounded MT Bold" panose="020F0704030504030204" pitchFamily="34" charset="0"/>
              </a:rPr>
              <a:t>.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34143" y="3303210"/>
            <a:ext cx="3187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8163" indent="-538163">
              <a:spcBef>
                <a:spcPts val="1200"/>
              </a:spcBef>
            </a:pPr>
            <a:r>
              <a:rPr lang="en-US" sz="2800" b="1" dirty="0">
                <a:latin typeface="Arial Rounded MT Bold" panose="020F0704030504030204" pitchFamily="34" charset="0"/>
              </a:rPr>
              <a:t>Contoh Deskripsi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69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666837" y="670584"/>
            <a:ext cx="6973825" cy="107721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3200" b="1" dirty="0" smtClean="0">
                <a:latin typeface="Arial Rounded MT Bold" panose="020F0704030504030204" pitchFamily="34" charset="0"/>
                <a:ea typeface="Tahoma" pitchFamily="34" charset="0"/>
                <a:cs typeface="Tahoma" pitchFamily="34" charset="0"/>
              </a:rPr>
              <a:t>NILAI REMEDIAL DAN PENGAYAAN</a:t>
            </a:r>
            <a:endParaRPr lang="id-ID" sz="3200" b="1" dirty="0">
              <a:latin typeface="Arial Rounded MT Bold" panose="020F070403050403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91604" y="2048309"/>
            <a:ext cx="9795597" cy="389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0" indent="-514350">
              <a:lnSpc>
                <a:spcPct val="9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800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Nilai akhir setelah remedial untuk ranah pengetahuan dihitung dengan mengganti nilai indikator yang belum tuntas dengan nilai hasil remedial, selanjutnya diolah dengan rerata nilai seluruh KD.</a:t>
            </a:r>
          </a:p>
          <a:p>
            <a:pPr marL="514350" lvl="0" indent="-514350">
              <a:lnSpc>
                <a:spcPct val="9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800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Nilai akhir setelah remedial untuk ranah keterampilan diambil dari nilai optimum.</a:t>
            </a:r>
          </a:p>
          <a:p>
            <a:pPr marL="514350" lvl="0" indent="-514350">
              <a:lnSpc>
                <a:spcPct val="9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800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Penilaian hasil belajar pengayaan berbentuk portofolio.</a:t>
            </a:r>
          </a:p>
        </p:txBody>
      </p:sp>
    </p:spTree>
    <p:extLst>
      <p:ext uri="{BB962C8B-B14F-4D97-AF65-F5344CB8AC3E}">
        <p14:creationId xmlns:p14="http://schemas.microsoft.com/office/powerpoint/2010/main" val="11093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32" name="Title 3"/>
          <p:cNvSpPr txBox="1">
            <a:spLocks/>
          </p:cNvSpPr>
          <p:nvPr/>
        </p:nvSpPr>
        <p:spPr>
          <a:xfrm>
            <a:off x="6794112" y="722086"/>
            <a:ext cx="4123270" cy="120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600" b="1" dirty="0" smtClean="0">
                <a:latin typeface="Arial Rounded MT Bold" panose="020F0704030504030204" pitchFamily="34" charset="0"/>
              </a:rPr>
              <a:t>Tujuan </a:t>
            </a:r>
            <a:r>
              <a:rPr lang="en-US" sz="3600" b="1" cap="none" dirty="0" smtClean="0">
                <a:latin typeface="Arial Rounded MT Bold" panose="020F0704030504030204" pitchFamily="34" charset="0"/>
              </a:rPr>
              <a:t>Sesi</a:t>
            </a:r>
            <a:r>
              <a:rPr lang="en-US" sz="3600" b="1" dirty="0" smtClean="0">
                <a:latin typeface="Arial Rounded MT Bold" panose="020F0704030504030204" pitchFamily="34" charset="0"/>
              </a:rPr>
              <a:t> b5</a:t>
            </a:r>
            <a:endParaRPr lang="id-ID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34" name="Content Placeholder 4"/>
          <p:cNvSpPr txBox="1">
            <a:spLocks/>
          </p:cNvSpPr>
          <p:nvPr/>
        </p:nvSpPr>
        <p:spPr>
          <a:xfrm>
            <a:off x="1888602" y="2339776"/>
            <a:ext cx="9796702" cy="3407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3000" i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mendeskripsikan konsep </a:t>
            </a:r>
            <a:r>
              <a:rPr lang="en-US" sz="3000" dirty="0" smtClean="0">
                <a:latin typeface="Arial Rounded MT Bold" panose="020F0704030504030204" pitchFamily="34" charset="0"/>
              </a:rPr>
              <a:t>dan proses penilaian hasil belajar;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i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membuat instrumen </a:t>
            </a:r>
            <a:r>
              <a:rPr lang="en-US" sz="3000" dirty="0" smtClean="0">
                <a:latin typeface="Arial Rounded MT Bold" panose="020F0704030504030204" pitchFamily="34" charset="0"/>
              </a:rPr>
              <a:t>penilaian hasil belajar;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3000" dirty="0" smtClean="0">
                <a:latin typeface="Arial Rounded MT Bold" panose="020F0704030504030204" pitchFamily="34" charset="0"/>
              </a:rPr>
              <a:t>melakukan </a:t>
            </a:r>
            <a:r>
              <a:rPr lang="id-ID" sz="3000" i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pengolahan nilai </a:t>
            </a:r>
            <a:r>
              <a:rPr lang="id-ID" sz="3000" dirty="0" smtClean="0">
                <a:latin typeface="Arial Rounded MT Bold" panose="020F0704030504030204" pitchFamily="34" charset="0"/>
              </a:rPr>
              <a:t>untuk ranah sikap, pengetahuan</a:t>
            </a:r>
            <a:r>
              <a:rPr lang="en-US" sz="3000" dirty="0" smtClean="0">
                <a:latin typeface="Arial Rounded MT Bold" panose="020F0704030504030204" pitchFamily="34" charset="0"/>
              </a:rPr>
              <a:t>,</a:t>
            </a:r>
            <a:r>
              <a:rPr lang="id-ID" sz="3000" dirty="0" smtClean="0">
                <a:latin typeface="Arial Rounded MT Bold" panose="020F0704030504030204" pitchFamily="34" charset="0"/>
              </a:rPr>
              <a:t> dan keterampilan</a:t>
            </a:r>
            <a:r>
              <a:rPr lang="en-US" sz="3000" dirty="0" smtClean="0">
                <a:latin typeface="Arial Rounded MT Bold" panose="020F0704030504030204" pitchFamily="34" charset="0"/>
              </a:rPr>
              <a:t>;</a:t>
            </a:r>
            <a:endParaRPr lang="id-ID" sz="3000" dirty="0" smtClean="0"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3000" dirty="0" smtClean="0">
                <a:latin typeface="Arial Rounded MT Bold" panose="020F0704030504030204" pitchFamily="34" charset="0"/>
              </a:rPr>
              <a:t>membuat </a:t>
            </a:r>
            <a:r>
              <a:rPr lang="id-ID" sz="3000" i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pelaporan penila</a:t>
            </a:r>
            <a:r>
              <a:rPr lang="id-ID" sz="3000" dirty="0" smtClean="0">
                <a:latin typeface="Arial Rounded MT Bold" panose="020F0704030504030204" pitchFamily="34" charset="0"/>
              </a:rPr>
              <a:t>ian hasil belajar </a:t>
            </a:r>
            <a:r>
              <a:rPr lang="en-US" sz="3000" dirty="0" smtClean="0">
                <a:latin typeface="Arial Rounded MT Bold" panose="020F0704030504030204" pitchFamily="34" charset="0"/>
              </a:rPr>
              <a:t>dan laporan perkembangan karakter peserta didik.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88602" y="1700829"/>
            <a:ext cx="3537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Peserta </a:t>
            </a:r>
            <a:r>
              <a:rPr lang="en-US" sz="3200" dirty="0" smtClean="0">
                <a:latin typeface="Arial Rounded MT Bold" panose="020F0704030504030204" pitchFamily="34" charset="0"/>
              </a:rPr>
              <a:t>mampu: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357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71369" y="694313"/>
            <a:ext cx="6027651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3200" b="1" dirty="0" smtClean="0">
                <a:latin typeface="Arial Rounded MT Bold" panose="020F0704030504030204" pitchFamily="34" charset="0"/>
                <a:ea typeface="Tahoma" pitchFamily="34" charset="0"/>
                <a:cs typeface="Tahoma" pitchFamily="34" charset="0"/>
              </a:rPr>
              <a:t>KENAIKAN KELAS</a:t>
            </a:r>
            <a:endParaRPr lang="id-ID" sz="3200" b="1" dirty="0">
              <a:latin typeface="Arial Rounded MT Bold" panose="020F070403050403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5640" y="1472950"/>
            <a:ext cx="9872935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x-none" sz="2800" dirty="0">
                <a:latin typeface="Arial Rounded MT Bold" panose="020F0704030504030204" pitchFamily="34" charset="0"/>
              </a:rPr>
              <a:t>Menyelesaikan seluruh program pembelajaran dalam dua semester pada tahun pelajaran yang diikuti.</a:t>
            </a:r>
            <a:endParaRPr lang="en-US" sz="2800" dirty="0">
              <a:latin typeface="Arial Rounded MT Bold" panose="020F0704030504030204" pitchFamily="34" charset="0"/>
            </a:endParaRPr>
          </a:p>
          <a:p>
            <a:pPr marL="457200" lvl="0" indent="-457200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x-none" sz="2800" dirty="0">
                <a:latin typeface="Arial Rounded MT Bold" panose="020F0704030504030204" pitchFamily="34" charset="0"/>
              </a:rPr>
              <a:t>Nilai (deskripsi) sikap sekurang-kurangnya BAIK sesuai dengan kriteria yang ditetapkan satuan pendidikan.</a:t>
            </a:r>
            <a:endParaRPr lang="en-US" sz="2800" dirty="0">
              <a:latin typeface="Arial Rounded MT Bold" panose="020F0704030504030204" pitchFamily="34" charset="0"/>
            </a:endParaRPr>
          </a:p>
          <a:p>
            <a:pPr marL="457200" lvl="0" indent="-457200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x-none" sz="2800" dirty="0">
                <a:latin typeface="Arial Rounded MT Bold" panose="020F0704030504030204" pitchFamily="34" charset="0"/>
              </a:rPr>
              <a:t>Nilai ekstrakurikuler pendidikan kepramukaan sekurang-kurangnya BAIK. </a:t>
            </a:r>
            <a:endParaRPr lang="en-US" sz="2800" dirty="0" smtClean="0">
              <a:latin typeface="Arial Rounded MT Bold" panose="020F0704030504030204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id-ID" sz="2800" dirty="0">
                <a:latin typeface="Arial Rounded MT Bold" panose="020F0704030504030204" pitchFamily="34" charset="0"/>
              </a:rPr>
              <a:t>Seluruh mata </a:t>
            </a:r>
            <a:r>
              <a:rPr lang="id-ID" sz="2800" dirty="0" smtClean="0">
                <a:latin typeface="Arial Rounded MT Bold" panose="020F0704030504030204" pitchFamily="34" charset="0"/>
              </a:rPr>
              <a:t>pelajaran</a:t>
            </a:r>
            <a:r>
              <a:rPr lang="en-US" sz="2800" dirty="0">
                <a:latin typeface="Arial Rounded MT Bold" panose="020F0704030504030204" pitchFamily="34" charset="0"/>
              </a:rPr>
              <a:t>;</a:t>
            </a:r>
            <a:r>
              <a:rPr lang="id-ID" sz="2800" dirty="0" smtClean="0">
                <a:latin typeface="Arial Rounded MT Bold" panose="020F0704030504030204" pitchFamily="34" charset="0"/>
              </a:rPr>
              <a:t> </a:t>
            </a:r>
            <a:r>
              <a:rPr lang="en-US" sz="2800" dirty="0" smtClean="0">
                <a:latin typeface="Arial Rounded MT Bold" panose="020F0704030504030204" pitchFamily="34" charset="0"/>
              </a:rPr>
              <a:t>muatan Nasional</a:t>
            </a:r>
            <a:r>
              <a:rPr lang="en-US" sz="2800" dirty="0">
                <a:latin typeface="Arial Rounded MT Bold" panose="020F0704030504030204" pitchFamily="34" charset="0"/>
              </a:rPr>
              <a:t>, </a:t>
            </a:r>
            <a:r>
              <a:rPr lang="en-US" sz="2800" dirty="0" smtClean="0">
                <a:latin typeface="Arial Rounded MT Bold" panose="020F0704030504030204" pitchFamily="34" charset="0"/>
              </a:rPr>
              <a:t>muatan Kewilayahan, dan muatan Peminatan </a:t>
            </a:r>
            <a:r>
              <a:rPr lang="en-US" sz="2800" dirty="0">
                <a:latin typeface="Arial Rounded MT Bold" panose="020F0704030504030204" pitchFamily="34" charset="0"/>
              </a:rPr>
              <a:t>Kejuruan seluruhnya harus tuntas</a:t>
            </a:r>
            <a:r>
              <a:rPr lang="en-US" sz="2800" dirty="0" smtClean="0">
                <a:latin typeface="Arial Rounded MT Bold" panose="020F0704030504030204" pitchFamily="34" charset="0"/>
              </a:rPr>
              <a:t>.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36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1755729" y="1797955"/>
            <a:ext cx="9759996" cy="3736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Arial Rounded MT Bold" panose="020F0704030504030204" pitchFamily="34" charset="0"/>
              </a:rPr>
              <a:t>Apabila </a:t>
            </a:r>
            <a:r>
              <a:rPr lang="en-US" sz="2800" dirty="0">
                <a:latin typeface="Arial Rounded MT Bold" panose="020F0704030504030204" pitchFamily="34" charset="0"/>
              </a:rPr>
              <a:t>ada </a:t>
            </a:r>
            <a:r>
              <a:rPr lang="id-ID" sz="2800" dirty="0">
                <a:latin typeface="Arial Rounded MT Bold" panose="020F0704030504030204" pitchFamily="34" charset="0"/>
              </a:rPr>
              <a:t>kompetensi dalam </a:t>
            </a:r>
            <a:r>
              <a:rPr lang="en-US" sz="2800" dirty="0">
                <a:latin typeface="Arial Rounded MT Bold" panose="020F0704030504030204" pitchFamily="34" charset="0"/>
              </a:rPr>
              <a:t>mata pelajaran </a:t>
            </a:r>
            <a:r>
              <a:rPr lang="id-ID" sz="2800" dirty="0">
                <a:latin typeface="Arial Rounded MT Bold" panose="020F0704030504030204" pitchFamily="34" charset="0"/>
              </a:rPr>
              <a:t>tertentu </a:t>
            </a:r>
            <a:r>
              <a:rPr lang="en-US" sz="2800" dirty="0">
                <a:latin typeface="Arial Rounded MT Bold" panose="020F0704030504030204" pitchFamily="34" charset="0"/>
              </a:rPr>
              <a:t>yang  tidak mencapai KKM pada semester ganjil dan/atau semester genap, </a:t>
            </a:r>
            <a:r>
              <a:rPr lang="id-ID" sz="2800" dirty="0">
                <a:latin typeface="Arial Rounded MT Bold" panose="020F0704030504030204" pitchFamily="34" charset="0"/>
              </a:rPr>
              <a:t>maka guru harus melakukan remedial </a:t>
            </a:r>
            <a:r>
              <a:rPr lang="en-US" sz="2800" dirty="0">
                <a:latin typeface="Arial Rounded MT Bold" panose="020F0704030504030204" pitchFamily="34" charset="0"/>
              </a:rPr>
              <a:t>sesuai dengan Indikator dari Kompetensi Dasar yang belum </a:t>
            </a:r>
            <a:r>
              <a:rPr lang="en-US" sz="2800" dirty="0" smtClean="0">
                <a:latin typeface="Arial Rounded MT Bold" panose="020F0704030504030204" pitchFamily="34" charset="0"/>
              </a:rPr>
              <a:t>tuntas. </a:t>
            </a:r>
            <a:r>
              <a:rPr lang="id-ID" sz="2800" dirty="0" smtClean="0">
                <a:latin typeface="Arial Rounded MT Bold" panose="020F0704030504030204" pitchFamily="34" charset="0"/>
              </a:rPr>
              <a:t>N</a:t>
            </a:r>
            <a:r>
              <a:rPr lang="x-none" sz="2800" dirty="0">
                <a:latin typeface="Arial Rounded MT Bold" panose="020F0704030504030204" pitchFamily="34" charset="0"/>
              </a:rPr>
              <a:t>ilai akhir diambil dari </a:t>
            </a:r>
            <a:r>
              <a:rPr lang="es-ES" sz="2800" dirty="0">
                <a:latin typeface="Arial Rounded MT Bold" panose="020F0704030504030204" pitchFamily="34" charset="0"/>
              </a:rPr>
              <a:t>rerata semester ganjil dan genap mata pelajaran </a:t>
            </a:r>
            <a:r>
              <a:rPr lang="id-ID" sz="2800" dirty="0" smtClean="0">
                <a:latin typeface="Arial Rounded MT Bold" panose="020F0704030504030204" pitchFamily="34" charset="0"/>
              </a:rPr>
              <a:t>tersebut</a:t>
            </a:r>
            <a:r>
              <a:rPr lang="en-US" sz="2800" dirty="0" smtClean="0">
                <a:latin typeface="Arial Rounded MT Bold" panose="020F0704030504030204" pitchFamily="34" charset="0"/>
              </a:rPr>
              <a:t>.</a:t>
            </a:r>
            <a:endParaRPr lang="en-US" sz="2800" dirty="0">
              <a:latin typeface="Arial Rounded MT Bold" panose="020F0704030504030204" pitchFamily="34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800" dirty="0">
                <a:latin typeface="Arial Rounded MT Bold" panose="020F0704030504030204" pitchFamily="34" charset="0"/>
              </a:rPr>
              <a:t>Satuan pendidikan dapat </a:t>
            </a:r>
            <a:r>
              <a:rPr lang="en-US" sz="2800" dirty="0" smtClean="0">
                <a:latin typeface="Arial Rounded MT Bold" panose="020F0704030504030204" pitchFamily="34" charset="0"/>
              </a:rPr>
              <a:t>menambah </a:t>
            </a:r>
            <a:r>
              <a:rPr lang="en-US" sz="2800" dirty="0">
                <a:latin typeface="Arial Rounded MT Bold" panose="020F0704030504030204" pitchFamily="34" charset="0"/>
              </a:rPr>
              <a:t>kriteria lain sesuai dengan kebutuhan masing-masing</a:t>
            </a:r>
            <a:r>
              <a:rPr lang="id-ID" sz="2800" dirty="0">
                <a:latin typeface="Arial Rounded MT Bold" panose="020F0704030504030204" pitchFamily="34" charset="0"/>
              </a:rPr>
              <a:t>.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071369" y="694313"/>
            <a:ext cx="6027651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3200" b="1" dirty="0" smtClean="0">
                <a:latin typeface="Arial Rounded MT Bold" panose="020F0704030504030204" pitchFamily="34" charset="0"/>
                <a:ea typeface="Tahoma" pitchFamily="34" charset="0"/>
                <a:cs typeface="Tahoma" pitchFamily="34" charset="0"/>
              </a:rPr>
              <a:t>KENAIKAN KELAS</a:t>
            </a:r>
            <a:endParaRPr lang="id-ID" sz="3200" b="1" dirty="0">
              <a:latin typeface="Arial Rounded MT Bold" panose="020F0704030504030204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28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977152"/>
              </p:ext>
            </p:extLst>
          </p:nvPr>
        </p:nvGraphicFramePr>
        <p:xfrm>
          <a:off x="42862" y="1589243"/>
          <a:ext cx="12063411" cy="42061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20098"/>
                <a:gridCol w="610327"/>
                <a:gridCol w="757790"/>
                <a:gridCol w="757790"/>
                <a:gridCol w="666574"/>
                <a:gridCol w="668914"/>
                <a:gridCol w="668914"/>
                <a:gridCol w="668914"/>
                <a:gridCol w="778839"/>
                <a:gridCol w="778839"/>
                <a:gridCol w="711013"/>
                <a:gridCol w="711013"/>
                <a:gridCol w="764386"/>
              </a:tblGrid>
              <a:tr h="253845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Mata Pelajaran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Semester 1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Semester 2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Rerata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KI-3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KI-4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KI-3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KI-4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KI-3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KI-4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47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KKM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Arial Rounded MT Bold" panose="020F0704030504030204" pitchFamily="34" charset="0"/>
                        </a:rPr>
                        <a:t>Angka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KKM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Angka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KKM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Arial Rounded MT Bold" panose="020F0704030504030204" pitchFamily="34" charset="0"/>
                        </a:rPr>
                        <a:t>Angka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KKM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Arial Rounded MT Bold" panose="020F0704030504030204" pitchFamily="34" charset="0"/>
                        </a:rPr>
                        <a:t>Angka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KKM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Angka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KKM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Angka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43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A. </a:t>
                      </a: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Muatan </a:t>
                      </a: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Nasional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1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8513">
                <a:tc>
                  <a:txBody>
                    <a:bodyPr/>
                    <a:lstStyle/>
                    <a:p>
                      <a:pPr marL="228600" marR="0" indent="-2286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1. Pendidikan </a:t>
                      </a: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Agama dan Budi Pekerti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85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80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43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2. PPKn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80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90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85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43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3. Bahasa </a:t>
                      </a: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Indonesia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85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85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85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85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85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85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43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4. Matematika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43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5. Sejarah </a:t>
                      </a: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Indonesia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80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80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90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80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85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80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8513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6. Bahasa Inggris dan Bahasa Asing Lainnya: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6750">
                <a:tc>
                  <a:txBody>
                    <a:bodyPr/>
                    <a:lstStyle/>
                    <a:p>
                      <a:pPr marL="0" marR="0" lvl="0" indent="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a. Bahasa Inggris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80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6750">
                <a:tc>
                  <a:txBody>
                    <a:bodyPr/>
                    <a:lstStyle/>
                    <a:p>
                      <a:pPr marL="0" marR="0" lvl="0" indent="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b. Bahasa Asing ……..</a:t>
                      </a:r>
                      <a:endParaRPr lang="en-US" sz="1600" dirty="0" smtClean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80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86175" y="872607"/>
            <a:ext cx="7458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itchFamily="34" charset="0"/>
                <a:cs typeface="Tahoma" pitchFamily="34" charset="0"/>
              </a:rPr>
              <a:t>Contoh</a:t>
            </a:r>
            <a:r>
              <a:rPr kumimoji="0" lang="id-ID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itchFamily="34" charset="0"/>
                <a:cs typeface="Tahoma" pitchFamily="34" charset="0"/>
              </a:rPr>
              <a:t>.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itchFamily="34" charset="0"/>
                <a:cs typeface="Tahoma" pitchFamily="34" charset="0"/>
              </a:rPr>
              <a:t>Pengolahan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itchFamily="34" charset="0"/>
                <a:cs typeface="Tahoma" pitchFamily="34" charset="0"/>
              </a:rPr>
              <a:t>Nilai Rerata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itchFamily="34" charset="0"/>
                <a:cs typeface="Tahoma" pitchFamily="34" charset="0"/>
              </a:rPr>
              <a:t> untuk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itchFamily="34" charset="0"/>
                <a:cs typeface="Tahoma" pitchFamily="34" charset="0"/>
              </a:rPr>
              <a:t>Rapor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83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167268"/>
              </p:ext>
            </p:extLst>
          </p:nvPr>
        </p:nvGraphicFramePr>
        <p:xfrm>
          <a:off x="157161" y="1392366"/>
          <a:ext cx="11887202" cy="45577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34397"/>
                <a:gridCol w="765842"/>
                <a:gridCol w="680221"/>
                <a:gridCol w="770599"/>
                <a:gridCol w="675463"/>
                <a:gridCol w="677841"/>
                <a:gridCol w="680221"/>
                <a:gridCol w="677841"/>
                <a:gridCol w="680221"/>
                <a:gridCol w="792004"/>
                <a:gridCol w="630273"/>
                <a:gridCol w="723032"/>
                <a:gridCol w="699247"/>
              </a:tblGrid>
              <a:tr h="377057">
                <a:tc gridSpan="13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B. Muatan </a:t>
                      </a: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Kewilayahan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39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7. Seni </a:t>
                      </a: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Budaya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80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80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80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80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599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8. Penjas Orkes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80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90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85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469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C. Muatan </a:t>
                      </a: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Peminatan Kejuruan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1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2471">
                <a:tc>
                  <a:txBody>
                    <a:bodyPr/>
                    <a:lstStyle/>
                    <a:p>
                      <a:pPr marL="160020" marR="0" indent="-196215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C1. </a:t>
                      </a:r>
                      <a:r>
                        <a:rPr lang="en-US" sz="1600" dirty="0" err="1">
                          <a:effectLst/>
                          <a:latin typeface="Arial Rounded MT Bold" panose="020F0704030504030204" pitchFamily="34" charset="0"/>
                        </a:rPr>
                        <a:t>Dasar</a:t>
                      </a: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 Rounded MT Bold" panose="020F0704030504030204" pitchFamily="34" charset="0"/>
                        </a:rPr>
                        <a:t>Bidang</a:t>
                      </a: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 Rounded MT Bold" panose="020F0704030504030204" pitchFamily="34" charset="0"/>
                        </a:rPr>
                        <a:t>Keahlian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1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39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9. ………….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     </a:t>
                      </a:r>
                      <a:r>
                        <a:rPr lang="en-US" sz="1600" dirty="0" err="1" smtClean="0">
                          <a:effectLst/>
                          <a:latin typeface="Arial Rounded MT Bold" panose="020F0704030504030204" pitchFamily="34" charset="0"/>
                        </a:rPr>
                        <a:t>dst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80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39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C2. Dasar Program Keahlian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1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39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12. ………….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      </a:t>
                      </a:r>
                      <a:r>
                        <a:rPr lang="en-US" sz="1600" dirty="0" err="1" smtClean="0">
                          <a:effectLst/>
                          <a:latin typeface="Arial Rounded MT Bold" panose="020F0704030504030204" pitchFamily="34" charset="0"/>
                        </a:rPr>
                        <a:t>dst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80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80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80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39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C3. Kompetensi Keahlian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1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39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16. ………….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       </a:t>
                      </a:r>
                      <a:r>
                        <a:rPr lang="en-US" sz="1600" dirty="0" err="1" smtClean="0">
                          <a:effectLst/>
                          <a:latin typeface="Arial Rounded MT Bold" panose="020F0704030504030204" pitchFamily="34" charset="0"/>
                        </a:rPr>
                        <a:t>dst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80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85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80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4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603005"/>
              </p:ext>
            </p:extLst>
          </p:nvPr>
        </p:nvGraphicFramePr>
        <p:xfrm>
          <a:off x="71429" y="1472900"/>
          <a:ext cx="11991979" cy="481270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05985"/>
                <a:gridCol w="523056"/>
                <a:gridCol w="788604"/>
                <a:gridCol w="954471"/>
                <a:gridCol w="2126867"/>
                <a:gridCol w="1098249"/>
                <a:gridCol w="1098249"/>
                <a:gridCol w="1098249"/>
                <a:gridCol w="1098249"/>
              </a:tblGrid>
              <a:tr h="35655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Mata Pelajaran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Pengetahuan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Keterampilan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KKM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Angka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Predikat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Arial Rounded MT Bold" panose="020F0704030504030204" pitchFamily="34" charset="0"/>
                        </a:rPr>
                        <a:t>Deskripsi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KKM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Angka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Predikat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Deskripsi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</a:tr>
              <a:tr h="240873">
                <a:tc gridSpan="9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A. Muatan Umum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083" marR="59083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083" marR="59083" marT="0" marB="0"/>
                </a:tc>
              </a:tr>
              <a:tr h="481745">
                <a:tc>
                  <a:txBody>
                    <a:bodyPr/>
                    <a:lstStyle/>
                    <a:p>
                      <a:pPr marL="228600" marR="0" indent="-2286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1. Pendidikan </a:t>
                      </a: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Agama dan Budi Pekerti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80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B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B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/>
                </a:tc>
              </a:tr>
              <a:tr h="2408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2. PPKn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85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B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B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/>
                </a:tc>
              </a:tr>
              <a:tr h="2408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3. Bahasa </a:t>
                      </a: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Indonesia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85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B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85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B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/>
                </a:tc>
              </a:tr>
              <a:tr h="2408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4. Matematika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B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B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/>
                </a:tc>
              </a:tr>
              <a:tr h="2408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5. Sejarah </a:t>
                      </a: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Indonesia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85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B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80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B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/>
                </a:tc>
              </a:tr>
              <a:tr h="453444">
                <a:tc rowSpan="2">
                  <a:txBody>
                    <a:bodyPr/>
                    <a:lstStyle/>
                    <a:p>
                      <a:pPr marL="228600" marR="0" indent="-2286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6. Bahasa </a:t>
                      </a: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Inggris dan Bahasa Asing Lainnya</a:t>
                      </a:r>
                    </a:p>
                    <a:p>
                      <a:pPr marL="0" marR="0" indent="2857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a. Bahasa Inggris</a:t>
                      </a:r>
                    </a:p>
                    <a:p>
                      <a:pPr marL="0" marR="0" lvl="0" indent="2857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None/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b. Bahasa </a:t>
                      </a: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Asing ……..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B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B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/>
                </a:tc>
              </a:tr>
              <a:tr h="6605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B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B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/>
                </a:tc>
              </a:tr>
              <a:tr h="373812">
                <a:tc gridSpan="9">
                  <a:txBody>
                    <a:bodyPr/>
                    <a:lstStyle/>
                    <a:p>
                      <a:pPr marL="0" marR="0" lvl="3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None/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B. Muatan </a:t>
                      </a: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Kewilayahan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51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7. Seni </a:t>
                      </a: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Budaya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B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80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B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/>
                </a:tc>
              </a:tr>
              <a:tr h="39849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8. Penjas Orkes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B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85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B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59083" marR="59083" marT="0" marB="0"/>
                </a:tc>
              </a:tr>
            </a:tbl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018597" y="763597"/>
            <a:ext cx="50444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itchFamily="34" charset="0"/>
                <a:cs typeface="Tahoma" pitchFamily="34" charset="0"/>
              </a:rPr>
              <a:t>Contoh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itchFamily="34" charset="0"/>
                <a:cs typeface="Tahoma" pitchFamily="34" charset="0"/>
              </a:rPr>
              <a:t>Nilai 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itchFamily="34" charset="0"/>
                <a:cs typeface="Tahoma" pitchFamily="34" charset="0"/>
              </a:rPr>
              <a:t>Rapor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43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607755"/>
              </p:ext>
            </p:extLst>
          </p:nvPr>
        </p:nvGraphicFramePr>
        <p:xfrm>
          <a:off x="114300" y="1505572"/>
          <a:ext cx="11872912" cy="48041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22307"/>
                <a:gridCol w="550904"/>
                <a:gridCol w="588897"/>
                <a:gridCol w="764616"/>
                <a:gridCol w="2173587"/>
                <a:gridCol w="586370"/>
                <a:gridCol w="677584"/>
                <a:gridCol w="690612"/>
                <a:gridCol w="305192"/>
                <a:gridCol w="2312843"/>
              </a:tblGrid>
              <a:tr h="322200">
                <a:tc gridSpan="10">
                  <a:txBody>
                    <a:bodyPr/>
                    <a:lstStyle/>
                    <a:p>
                      <a:pPr marL="4763" marR="0" lvl="3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+mj-lt"/>
                        <a:buNone/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C.  Muatan </a:t>
                      </a: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Peminatan Kejuruan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6583" marR="665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200">
                <a:tc gridSpan="10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C1. </a:t>
                      </a: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Dasar Bidang </a:t>
                      </a: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Keahlian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6583" marR="665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36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9. Simulasi Komunikasi Digital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     dst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6583" marR="665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6583" marR="665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B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6583" marR="665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6583" marR="665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6583" marR="665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6583" marR="665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B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6583" marR="66583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6583" marR="66583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83" marR="66583" marT="0" marB="0"/>
                </a:tc>
              </a:tr>
              <a:tr h="322200">
                <a:tc gridSpan="10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C2. </a:t>
                      </a: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Dasar Program </a:t>
                      </a: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Keahlian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6583" marR="665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3780">
                <a:tc>
                  <a:txBody>
                    <a:bodyPr/>
                    <a:lstStyle/>
                    <a:p>
                      <a:pPr marL="228600" marR="0" indent="-2286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AutoNum type="arabicPeriod" startAt="12"/>
                      </a:pPr>
                      <a:r>
                        <a:rPr lang="id-ID" sz="1600" dirty="0" smtClean="0">
                          <a:effectLst/>
                          <a:latin typeface="Arial Rounded MT Bold" panose="020F0704030504030204" pitchFamily="34" charset="0"/>
                        </a:rPr>
                        <a:t>Gambar </a:t>
                      </a:r>
                      <a:r>
                        <a:rPr lang="id-ID" sz="1600" dirty="0">
                          <a:effectLst/>
                          <a:latin typeface="Arial Rounded MT Bold" panose="020F0704030504030204" pitchFamily="34" charset="0"/>
                        </a:rPr>
                        <a:t>Teknik </a:t>
                      </a:r>
                      <a:r>
                        <a:rPr lang="id-ID" sz="1600" dirty="0" smtClean="0">
                          <a:effectLst/>
                          <a:latin typeface="Arial Rounded MT Bold" panose="020F0704030504030204" pitchFamily="34" charset="0"/>
                        </a:rPr>
                        <a:t>Mesin</a:t>
                      </a:r>
                      <a:endParaRPr lang="en-US" sz="1600" dirty="0" smtClean="0"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 marL="228600" marR="0" indent="-2286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AutoNum type="arabicPeriod" startAt="12"/>
                      </a:pPr>
                      <a:endParaRPr lang="en-US" sz="1600" dirty="0" smtClean="0"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       </a:t>
                      </a:r>
                      <a:r>
                        <a:rPr lang="en-US" sz="1600" dirty="0" err="1" smtClean="0">
                          <a:effectLst/>
                          <a:latin typeface="Arial Rounded MT Bold" panose="020F0704030504030204" pitchFamily="34" charset="0"/>
                        </a:rPr>
                        <a:t>dst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6583" marR="665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6583" marR="665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80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6583" marR="665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B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6583" marR="6658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Sangat menonjol pada penerapan etiket gambar standar ISO dan perlu meningkatkan penerapan konsep dasar  CAD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6583" marR="665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6583" marR="665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6583" marR="665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B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6583" marR="66583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Sangat menonjol pada pembuatan sistem </a:t>
                      </a:r>
                      <a:r>
                        <a:rPr lang="en-US" sz="1600" dirty="0" err="1">
                          <a:effectLst/>
                          <a:latin typeface="Arial Rounded MT Bold" panose="020F0704030504030204" pitchFamily="34" charset="0"/>
                        </a:rPr>
                        <a:t>koordinat</a:t>
                      </a: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 pada gambar CAD 2D dan perlu meningkatkan keterampilan menggunakan aturan teknik gambar mesin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6583" marR="66583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583" marR="66583" marT="0" marB="0"/>
                </a:tc>
              </a:tr>
              <a:tr h="322200">
                <a:tc gridSpan="10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C3. Kompetensi Keahlian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6583" marR="665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80426">
                <a:tc>
                  <a:txBody>
                    <a:bodyPr/>
                    <a:lstStyle/>
                    <a:p>
                      <a:pPr marL="342900" marR="0" indent="-3429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360170" algn="ctr"/>
                        </a:tabLst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16. Teknologi </a:t>
                      </a: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Mekanik, </a:t>
                      </a: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Mekanik</a:t>
                      </a:r>
                      <a:r>
                        <a:rPr lang="id-ID" sz="1600" dirty="0">
                          <a:effectLst/>
                          <a:latin typeface="Arial Rounded MT Bold" panose="020F0704030504030204" pitchFamily="34" charset="0"/>
                        </a:rPr>
                        <a:t>a</a:t>
                      </a: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Teknik </a:t>
                      </a: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dan Elemen Mesin </a:t>
                      </a:r>
                      <a:endParaRPr lang="en-US" sz="1600" dirty="0" smtClean="0"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360170" algn="ctr"/>
                        </a:tabLst>
                      </a:pPr>
                      <a:r>
                        <a:rPr lang="en-US" sz="1600" dirty="0" smtClean="0">
                          <a:effectLst/>
                          <a:latin typeface="Arial Rounded MT Bold" panose="020F0704030504030204" pitchFamily="34" charset="0"/>
                        </a:rPr>
                        <a:t>        dst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6583" marR="665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6583" marR="665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75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6583" marR="665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B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6583" marR="665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6583" marR="665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6583" marR="665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80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6583" marR="66583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Arial Rounded MT Bold" panose="020F0704030504030204" pitchFamily="34" charset="0"/>
                        </a:rPr>
                        <a:t>B</a:t>
                      </a:r>
                      <a:endParaRPr lang="en-US" sz="160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6583" marR="6658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/>
                        <a:cs typeface="Times New Roman"/>
                      </a:endParaRPr>
                    </a:p>
                  </a:txBody>
                  <a:tcPr marL="66583" marR="6658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27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4586" y="4264212"/>
            <a:ext cx="9448800" cy="1733176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Direktorat Pembinaan Sekolah Menengah Kejuruan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Direktorat Jenderal Pendidikan Dasar dan Menengah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Kementerian Pendidikan dan Kebudayaan</a:t>
            </a:r>
            <a:endParaRPr lang="en-US" sz="2400" dirty="0" smtClean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Tahun 2018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9616" y="2300679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id-ID" sz="7200" b="1" dirty="0" smtClean="0">
                <a:solidFill>
                  <a:srgbClr val="FFFF00"/>
                </a:solidFill>
                <a:latin typeface="Bradley Hand ITC" panose="03070402050302030203" pitchFamily="66" charset="0"/>
              </a:rPr>
              <a:t>TERIMA KASIH</a:t>
            </a:r>
            <a:endParaRPr lang="id-ID" sz="7200" b="1" dirty="0">
              <a:solidFill>
                <a:srgbClr val="FFFF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4545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3904325"/>
              </p:ext>
            </p:extLst>
          </p:nvPr>
        </p:nvGraphicFramePr>
        <p:xfrm>
          <a:off x="776931" y="179387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7198834" y="901184"/>
            <a:ext cx="38617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defTabSz="914400">
              <a:spcBef>
                <a:spcPct val="0"/>
              </a:spcBef>
              <a:defRPr/>
            </a:pPr>
            <a:r>
              <a:rPr lang="en-US" sz="3200" b="1" dirty="0" smtClean="0">
                <a:latin typeface="Arial Rounded MT Bold" panose="020F0704030504030204" pitchFamily="34" charset="0"/>
              </a:rPr>
              <a:t>Alur</a:t>
            </a:r>
            <a:r>
              <a:rPr lang="id-ID" sz="3200" b="1" dirty="0" smtClean="0">
                <a:latin typeface="Arial Rounded MT Bold" panose="020F0704030504030204" pitchFamily="34" charset="0"/>
              </a:rPr>
              <a:t> </a:t>
            </a:r>
            <a:r>
              <a:rPr lang="id-ID" sz="3200" b="1" dirty="0">
                <a:latin typeface="Arial Rounded MT Bold" panose="020F0704030504030204" pitchFamily="34" charset="0"/>
              </a:rPr>
              <a:t>Pembelajaran</a:t>
            </a:r>
          </a:p>
        </p:txBody>
      </p:sp>
    </p:spTree>
    <p:extLst>
      <p:ext uri="{BB962C8B-B14F-4D97-AF65-F5344CB8AC3E}">
        <p14:creationId xmlns:p14="http://schemas.microsoft.com/office/powerpoint/2010/main" val="28824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3015528" y="2081510"/>
            <a:ext cx="6567054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PENGUATAN</a:t>
            </a:r>
            <a:endParaRPr lang="en-US" sz="6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79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77081" y="2203174"/>
            <a:ext cx="9048750" cy="342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ID" sz="3200" dirty="0" smtClean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Penilaian hasil belajar peserta didik oleh pendidik menggunakan </a:t>
            </a:r>
            <a:r>
              <a:rPr lang="en-ID" sz="3200" b="1" i="1" dirty="0" smtClean="0">
                <a:solidFill>
                  <a:srgbClr val="FFFF00"/>
                </a:solidFill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acuan kriteria</a:t>
            </a:r>
            <a:r>
              <a:rPr lang="en-ID" sz="3200" dirty="0" smtClean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d-ID" sz="3200" dirty="0" smtClean="0">
              <a:latin typeface="Arial Rounded MT Bold" panose="020F07040305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ID" sz="3200" dirty="0" smtClean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Acuan kriteria merupakan penilaian </a:t>
            </a:r>
            <a:r>
              <a:rPr lang="en-ID" sz="3200" i="1" dirty="0" smtClean="0">
                <a:solidFill>
                  <a:srgbClr val="FFFF00"/>
                </a:solidFill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kemajuan peserta didik </a:t>
            </a:r>
            <a:r>
              <a:rPr lang="en-ID" sz="3200" dirty="0" smtClean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dibandingkan dengan </a:t>
            </a:r>
            <a:r>
              <a:rPr lang="en-ID" sz="3200" i="1" dirty="0" smtClean="0">
                <a:solidFill>
                  <a:srgbClr val="FFFF00"/>
                </a:solidFill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kriteria capaian indikator hasil </a:t>
            </a:r>
            <a:r>
              <a:rPr lang="en-ID" sz="3200" dirty="0" smtClean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belajar dari kompetensi dasar yang telah ditetapkan</a:t>
            </a:r>
            <a:r>
              <a:rPr lang="id-ID" sz="3200" dirty="0" smtClean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d-ID" sz="3200" dirty="0">
              <a:latin typeface="Arial Rounded MT Bold" panose="020F07040305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4"/>
          <p:cNvSpPr txBox="1">
            <a:spLocks noGrp="1"/>
          </p:cNvSpPr>
          <p:nvPr>
            <p:ph type="title"/>
          </p:nvPr>
        </p:nvSpPr>
        <p:spPr>
          <a:xfrm>
            <a:off x="5772150" y="960144"/>
            <a:ext cx="4967931" cy="5909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latin typeface="Arial Rounded MT Bold" panose="020F0704030504030204" pitchFamily="34" charset="0"/>
                <a:cs typeface="+mn-cs"/>
              </a:rPr>
              <a:t>ACUAN PENILAIAN</a:t>
            </a:r>
            <a:endParaRPr lang="id-ID" sz="3600" b="1" dirty="0">
              <a:latin typeface="Arial Rounded MT Bold" panose="020F07040305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90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5" name="Content Placeholder 4"/>
          <p:cNvSpPr txBox="1">
            <a:spLocks/>
          </p:cNvSpPr>
          <p:nvPr/>
        </p:nvSpPr>
        <p:spPr>
          <a:xfrm>
            <a:off x="1585477" y="1489988"/>
            <a:ext cx="9792139" cy="4844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lnSpc>
                <a:spcPct val="8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Ditentukan pada awal pembelajaran melalui musyawarah oleh satuan pendidikan</a:t>
            </a:r>
            <a:r>
              <a:rPr lang="id-ID" sz="24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400050" indent="-400050">
              <a:lnSpc>
                <a:spcPct val="8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tx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Ketuntasan untuk </a:t>
            </a:r>
            <a:r>
              <a:rPr lang="en-US" sz="2400" dirty="0" smtClean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sikap</a:t>
            </a:r>
            <a:r>
              <a:rPr lang="en-US" sz="2400" dirty="0" smtClean="0">
                <a:solidFill>
                  <a:schemeClr val="tx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smtClean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minimal baik </a:t>
            </a:r>
            <a:r>
              <a:rPr lang="en-US" sz="2400" dirty="0" smtClean="0">
                <a:solidFill>
                  <a:schemeClr val="tx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(B);</a:t>
            </a:r>
          </a:p>
          <a:p>
            <a:pPr marL="400050" indent="-400050">
              <a:lnSpc>
                <a:spcPct val="8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tx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Ketuntasan untuk mata pelajaran muatan Nasional, Kewilayahan, dan Peminatan minimal </a:t>
            </a:r>
            <a:r>
              <a:rPr lang="en-US" sz="2400" dirty="0" smtClean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70 (kategori/predikat BAIK</a:t>
            </a:r>
            <a:r>
              <a:rPr lang="en-US" sz="2400" dirty="0" smtClean="0">
                <a:solidFill>
                  <a:schemeClr val="tx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, sesuai ketentuan Pemerintah dan </a:t>
            </a:r>
            <a:r>
              <a:rPr lang="en-ID" sz="2400" dirty="0" smtClean="0">
                <a:latin typeface="Arial Rounded MT Bold" pitchFamily="34" charset="0"/>
              </a:rPr>
              <a:t>mengacu pada kriteria yang </a:t>
            </a:r>
            <a:r>
              <a:rPr lang="en-ID" sz="2400" dirty="0" smtClean="0">
                <a:solidFill>
                  <a:srgbClr val="FFFF00"/>
                </a:solidFill>
                <a:latin typeface="Arial Rounded MT Bold" pitchFamily="34" charset="0"/>
              </a:rPr>
              <a:t>berlaku di dunia kerja </a:t>
            </a:r>
            <a:r>
              <a:rPr lang="en-ID" sz="2400" dirty="0" smtClean="0">
                <a:latin typeface="Arial Rounded MT Bold" pitchFamily="34" charset="0"/>
              </a:rPr>
              <a:t>minimal </a:t>
            </a:r>
            <a:r>
              <a:rPr lang="en-ID" sz="2400" dirty="0" smtClean="0">
                <a:solidFill>
                  <a:srgbClr val="FFFF00"/>
                </a:solidFill>
                <a:latin typeface="Arial Rounded MT Bold" pitchFamily="34" charset="0"/>
              </a:rPr>
              <a:t>memuaskan </a:t>
            </a:r>
            <a:r>
              <a:rPr lang="en-ID" sz="2400" dirty="0" smtClean="0">
                <a:latin typeface="Arial Rounded MT Bold" pitchFamily="34" charset="0"/>
              </a:rPr>
              <a:t>(</a:t>
            </a:r>
            <a:r>
              <a:rPr lang="en-ID" sz="2400" i="1" dirty="0" smtClean="0">
                <a:latin typeface="Arial Rounded MT Bold" pitchFamily="34" charset="0"/>
              </a:rPr>
              <a:t>satisfaction</a:t>
            </a:r>
            <a:r>
              <a:rPr lang="en-ID" sz="2400" dirty="0" smtClean="0">
                <a:latin typeface="Arial Rounded MT Bold" pitchFamily="34" charset="0"/>
              </a:rPr>
              <a:t>). Dalam pedoman penilaian SMK dilambangkan dengan angka “70”.</a:t>
            </a:r>
            <a:endParaRPr lang="en-US" sz="2400" dirty="0" smtClean="0">
              <a:latin typeface="Arial Rounded MT Bold" pitchFamily="34" charset="0"/>
            </a:endParaRPr>
          </a:p>
          <a:p>
            <a:pPr marL="400050" indent="-400050">
              <a:lnSpc>
                <a:spcPct val="8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i="1" dirty="0" smtClean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Sekolah boleh</a:t>
            </a:r>
            <a:r>
              <a:rPr lang="en-US" sz="24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 menentukan </a:t>
            </a:r>
            <a:r>
              <a:rPr lang="en-US" sz="2400" i="1" dirty="0" smtClean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nilai ketuntasan di atas ketuntasan minima</a:t>
            </a:r>
            <a:r>
              <a:rPr lang="en-US" sz="24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l</a:t>
            </a:r>
            <a:r>
              <a:rPr lang="en-US" sz="2400" dirty="0">
                <a:latin typeface="Arial Rounded MT Bold" panose="020F070403050403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400050" indent="-400050">
              <a:lnSpc>
                <a:spcPct val="8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Penilaian pengetahuan dan keterampilan menggunakan skala 0 – 100 dengan kategori Kurang (&lt;70), Baik (70 - 85), dan Sangat Baik (86 - 100).</a:t>
            </a:r>
            <a:endParaRPr lang="en-US" sz="24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 noGrp="1"/>
          </p:cNvSpPr>
          <p:nvPr>
            <p:ph type="title"/>
          </p:nvPr>
        </p:nvSpPr>
        <p:spPr>
          <a:xfrm>
            <a:off x="2582583" y="706057"/>
            <a:ext cx="8652168" cy="4801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latin typeface="Arial Rounded MT Bold" panose="020F0704030504030204" pitchFamily="34" charset="0"/>
              </a:rPr>
              <a:t>KRITERIA KETUNTASAN MINIMAL (KKM)</a:t>
            </a:r>
            <a:endParaRPr lang="id-ID" sz="28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75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000" t="21277" r="13529" b="7447"/>
          <a:stretch/>
        </p:blipFill>
        <p:spPr>
          <a:xfrm>
            <a:off x="1350385" y="947488"/>
            <a:ext cx="9912494" cy="54051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00688" y="362713"/>
            <a:ext cx="5762191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latin typeface="Arial Rounded MT Bold" panose="020F0704030504030204" pitchFamily="34" charset="0"/>
              </a:rPr>
              <a:t>PENGOLAHAN </a:t>
            </a:r>
            <a:r>
              <a:rPr lang="en-US" sz="32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NILAI SIKAP</a:t>
            </a:r>
            <a:endParaRPr lang="id-ID" sz="3200" b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76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5" name="Content Placeholder 3"/>
          <p:cNvSpPr txBox="1">
            <a:spLocks/>
          </p:cNvSpPr>
          <p:nvPr/>
        </p:nvSpPr>
        <p:spPr>
          <a:xfrm>
            <a:off x="1953923" y="2317088"/>
            <a:ext cx="9566568" cy="315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Hasil penilaian </a:t>
            </a:r>
            <a:r>
              <a:rPr lang="en-US" sz="2800" dirty="0" smtClean="0">
                <a:latin typeface="Arial Rounded MT Bold" panose="020F0704030504030204" pitchFamily="34" charset="0"/>
              </a:rPr>
              <a:t>pencapaian sikap </a:t>
            </a:r>
            <a:r>
              <a:rPr lang="en-US" sz="2800" i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dalam bentuk deskripsi.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Arial Rounded MT Bold" panose="020F0704030504030204" pitchFamily="34" charset="0"/>
              </a:rPr>
              <a:t>Deskripsi sikap terdiri atas keberhasilan dan/atau </a:t>
            </a:r>
            <a:r>
              <a:rPr lang="en-US" sz="2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ketercapaian sikap </a:t>
            </a:r>
            <a:r>
              <a:rPr lang="en-US" sz="2800" dirty="0" smtClean="0">
                <a:latin typeface="Arial Rounded MT Bold" panose="020F0704030504030204" pitchFamily="34" charset="0"/>
              </a:rPr>
              <a:t>yang diinginkan dan sikap yang belum tercapai yang memerlukan pembinaan dan pembimbingan.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Arial Rounded MT Bold" panose="020F0704030504030204" pitchFamily="34" charset="0"/>
              </a:rPr>
              <a:t>Deskripsi dalam bentuk </a:t>
            </a:r>
            <a:r>
              <a:rPr lang="en-US" sz="2800" i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kalimat positif, memotivasi dan bahan refleksi.</a:t>
            </a:r>
            <a:endParaRPr lang="en-US" sz="2800" i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itle 4"/>
          <p:cNvSpPr txBox="1">
            <a:spLocks noGrp="1"/>
          </p:cNvSpPr>
          <p:nvPr>
            <p:ph type="title"/>
          </p:nvPr>
        </p:nvSpPr>
        <p:spPr>
          <a:xfrm>
            <a:off x="3429001" y="1345345"/>
            <a:ext cx="7848604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latin typeface="Arial Rounded MT Bold" panose="020F0704030504030204" pitchFamily="34" charset="0"/>
              </a:rPr>
              <a:t>HASIL PENGOLAHAN NILAI SIKAP</a:t>
            </a:r>
            <a:endParaRPr lang="id-ID" sz="32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92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4_Vapor Trail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6DB8EB18-3657-4051-A897-2ED38832359E}"/>
    </a:ext>
  </a:extLst>
</a:theme>
</file>

<file path=ppt/theme/theme3.xml><?xml version="1.0" encoding="utf-8"?>
<a:theme xmlns:a="http://schemas.openxmlformats.org/drawingml/2006/main" name="1_Vapor Trai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6DB8EB18-3657-4051-A897-2ED38832359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882</TotalTime>
  <Words>2246</Words>
  <Application>Microsoft Office PowerPoint</Application>
  <PresentationFormat>Custom</PresentationFormat>
  <Paragraphs>674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Vapor Trail</vt:lpstr>
      <vt:lpstr>4_Vapor Trail</vt:lpstr>
      <vt:lpstr>1_Vapor Trail</vt:lpstr>
      <vt:lpstr>PELATIHAN DAN PENDAMPINGAN IMPLEMENTASI KURIKULUM 2013 SMK</vt:lpstr>
      <vt:lpstr>PETA KONSEP</vt:lpstr>
      <vt:lpstr>PowerPoint Presentation</vt:lpstr>
      <vt:lpstr>PowerPoint Presentation</vt:lpstr>
      <vt:lpstr>PowerPoint Presentation</vt:lpstr>
      <vt:lpstr>ACUAN PENILAIAN</vt:lpstr>
      <vt:lpstr>KRITERIA KETUNTASAN MINIMAL (KKM)</vt:lpstr>
      <vt:lpstr>PowerPoint Presentation</vt:lpstr>
      <vt:lpstr>HASIL PENGOLAHAN NILAI SIKAP</vt:lpstr>
      <vt:lpstr>CONTOH DESKRIPSI SIKAP</vt:lpstr>
      <vt:lpstr>Cara pengolahan nilai sikap oleh wali kelas </vt:lpstr>
      <vt:lpstr>PowerPoint Presentation</vt:lpstr>
      <vt:lpstr>PowerPoint Presentation</vt:lpstr>
      <vt:lpstr>Definisi kelebihan dan keunikan PESERTA DIDIK</vt:lpstr>
      <vt:lpstr>perbedaan kelebihan dan keunikan</vt:lpstr>
      <vt:lpstr>PowerPoint Presentation</vt:lpstr>
      <vt:lpstr>PowerPoint Presentation</vt:lpstr>
      <vt:lpstr>PowerPoint Presentation</vt:lpstr>
      <vt:lpstr>PowerPoint Presentation</vt:lpstr>
      <vt:lpstr>PENILAIAN PENGETAHUAN</vt:lpstr>
      <vt:lpstr>PowerPoint Presentation</vt:lpstr>
      <vt:lpstr>PowerPoint Presentation</vt:lpstr>
      <vt:lpstr>Penjelasan Tabel:</vt:lpstr>
      <vt:lpstr>PENILAIAN KETERAMPILAN</vt:lpstr>
      <vt:lpstr>PowerPoint Presentation</vt:lpstr>
      <vt:lpstr>PowerPoint Presentation</vt:lpstr>
      <vt:lpstr>Penjelasan Tabel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ASUS</cp:lastModifiedBy>
  <cp:revision>101</cp:revision>
  <dcterms:created xsi:type="dcterms:W3CDTF">2017-03-03T06:49:08Z</dcterms:created>
  <dcterms:modified xsi:type="dcterms:W3CDTF">2018-02-21T04:16:06Z</dcterms:modified>
</cp:coreProperties>
</file>