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
      <p:font typeface="Fjalla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jalla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of Team Alpha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2f2c86f8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2f2c86f8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discuss about needed supplies and guides’ general duties including  in charge of organizing and planning the trips, including investigating airfares, visa requirements, and inoculations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5a09e77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5a09e77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2f4e2fa6a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2f4e2fa6a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2f2c86f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2f2c86f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We created a query on the Customer table to count how many customers buy and how many rent their equipment.</a:t>
            </a:r>
            <a:endParaRPr/>
          </a:p>
          <a:p>
            <a:pPr indent="0" lvl="0" marL="0" rtl="0" algn="l">
              <a:spcBef>
                <a:spcPts val="0"/>
              </a:spcBef>
              <a:spcAft>
                <a:spcPts val="0"/>
              </a:spcAft>
              <a:buNone/>
            </a:pPr>
            <a:r>
              <a:rPr lang="en"/>
              <a:t>Due to our </a:t>
            </a:r>
            <a:r>
              <a:rPr lang="en"/>
              <a:t>anonymous</a:t>
            </a:r>
            <a:r>
              <a:rPr lang="en"/>
              <a:t> data collection policy, we collected numbers and not names. We make personas to represent these</a:t>
            </a:r>
            <a:endParaRPr/>
          </a:p>
          <a:p>
            <a:pPr indent="0" lvl="0" marL="0" rtl="0" algn="l">
              <a:spcBef>
                <a:spcPts val="0"/>
              </a:spcBef>
              <a:spcAft>
                <a:spcPts val="0"/>
              </a:spcAft>
              <a:buNone/>
            </a:pPr>
            <a:r>
              <a:rPr lang="en"/>
              <a:t>New database results=30%. Still worth it.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2f2c86f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2f2c86f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a </a:t>
            </a:r>
            <a:r>
              <a:rPr lang="en">
                <a:solidFill>
                  <a:schemeClr val="dk1"/>
                </a:solidFill>
              </a:rPr>
              <a:t>query on the Trip table to count how many treks there have been to each location.</a:t>
            </a:r>
            <a:r>
              <a:rPr lang="en"/>
              <a:t> As you can see, based off of this months pull of the new database we have more business. However Africa’s result is misleading due to Mrs. Culligans family extending their trip.(because we have 1 more trip than listed customers)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2f2c86f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2f2c86f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 created a query for the Supply table to count how much of the inventory is more than five (5) years old.</a:t>
            </a:r>
            <a:r>
              <a:rPr lang="en"/>
              <a:t>We currently have no supplies over 5 years old. We just donated the oldest  supplies to the instructor course on main.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2f2c86f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2f2c86f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rMjii_UZn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Outland Adventure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Fjalla One"/>
                <a:ea typeface="Fjalla One"/>
                <a:cs typeface="Fjalla One"/>
                <a:sym typeface="Fjalla One"/>
              </a:rPr>
              <a:t>By </a:t>
            </a:r>
            <a:r>
              <a:rPr lang="en" sz="2100">
                <a:solidFill>
                  <a:schemeClr val="dk1"/>
                </a:solidFill>
                <a:latin typeface="Fjalla One"/>
                <a:ea typeface="Fjalla One"/>
                <a:cs typeface="Fjalla One"/>
                <a:sym typeface="Fjalla One"/>
              </a:rPr>
              <a:t>Rusty Degarmo, Mitchell Kwon, Aurora Lopez, </a:t>
            </a:r>
            <a:endParaRPr sz="2100">
              <a:solidFill>
                <a:schemeClr val="dk1"/>
              </a:solidFill>
              <a:latin typeface="Fjalla One"/>
              <a:ea typeface="Fjalla One"/>
              <a:cs typeface="Fjalla One"/>
              <a:sym typeface="Fjalla One"/>
            </a:endParaRPr>
          </a:p>
          <a:p>
            <a:pPr indent="0" lvl="0" marL="0" rtl="0" algn="ctr">
              <a:spcBef>
                <a:spcPts val="0"/>
              </a:spcBef>
              <a:spcAft>
                <a:spcPts val="0"/>
              </a:spcAft>
              <a:buNone/>
            </a:pPr>
            <a:r>
              <a:rPr lang="en" sz="2100">
                <a:solidFill>
                  <a:schemeClr val="dk1"/>
                </a:solidFill>
                <a:latin typeface="Fjalla One"/>
                <a:ea typeface="Fjalla One"/>
                <a:cs typeface="Fjalla One"/>
                <a:sym typeface="Fjalla One"/>
              </a:rPr>
              <a:t>Lucas Ramsey and Parrish Ward</a:t>
            </a:r>
            <a:endParaRPr sz="2100">
              <a:solidFill>
                <a:schemeClr val="dk1"/>
              </a:solidFill>
              <a:latin typeface="Fjalla One"/>
              <a:ea typeface="Fjalla One"/>
              <a:cs typeface="Fjalla One"/>
              <a:sym typeface="Fjalla One"/>
            </a:endParaRPr>
          </a:p>
          <a:p>
            <a:pPr indent="0" lvl="0" marL="0" rtl="0" algn="ctr">
              <a:spcBef>
                <a:spcPts val="0"/>
              </a:spcBef>
              <a:spcAft>
                <a:spcPts val="0"/>
              </a:spcAft>
              <a:buNone/>
            </a:pPr>
            <a:r>
              <a:rPr lang="en" u="sng">
                <a:solidFill>
                  <a:schemeClr val="hlink"/>
                </a:solidFill>
                <a:hlinkClick r:id="rId3"/>
              </a:rPr>
              <a:t>https://youtu.be/rMjii_UZnck</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Study-Overview</a:t>
            </a:r>
            <a:endParaRPr/>
          </a:p>
        </p:txBody>
      </p:sp>
      <p:sp>
        <p:nvSpPr>
          <p:cNvPr id="70" name="Google Shape;70;p14"/>
          <p:cNvSpPr txBox="1"/>
          <p:nvPr>
            <p:ph idx="1" type="body"/>
          </p:nvPr>
        </p:nvSpPr>
        <p:spPr>
          <a:xfrm>
            <a:off x="387900" y="1371600"/>
            <a:ext cx="5184300" cy="31971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200000"/>
              </a:lnSpc>
              <a:spcBef>
                <a:spcPts val="0"/>
              </a:spcBef>
              <a:spcAft>
                <a:spcPts val="0"/>
              </a:spcAft>
              <a:buSzPct val="100000"/>
              <a:buChar char="●"/>
            </a:pPr>
            <a:r>
              <a:rPr lang="en"/>
              <a:t>Blythe Timmerson and Jim Ford, both outdoor enthusiasts, opened Outland Adventures.</a:t>
            </a:r>
            <a:endParaRPr/>
          </a:p>
          <a:p>
            <a:pPr indent="-317182" lvl="0" marL="457200" rtl="0" algn="l">
              <a:lnSpc>
                <a:spcPct val="200000"/>
              </a:lnSpc>
              <a:spcBef>
                <a:spcPts val="0"/>
              </a:spcBef>
              <a:spcAft>
                <a:spcPts val="0"/>
              </a:spcAft>
              <a:buSzPct val="100000"/>
              <a:buChar char="●"/>
            </a:pPr>
            <a:r>
              <a:rPr lang="en"/>
              <a:t>They hired two guides; John ‘Mac’ MacNell, and D.B. ‘Duke’ Marland.</a:t>
            </a:r>
            <a:endParaRPr/>
          </a:p>
          <a:p>
            <a:pPr indent="-317182" lvl="0" marL="457200" rtl="0" algn="l">
              <a:lnSpc>
                <a:spcPct val="200000"/>
              </a:lnSpc>
              <a:spcBef>
                <a:spcPts val="0"/>
              </a:spcBef>
              <a:spcAft>
                <a:spcPts val="0"/>
              </a:spcAft>
              <a:buSzPct val="100000"/>
              <a:buChar char="●"/>
            </a:pPr>
            <a:r>
              <a:rPr lang="en"/>
              <a:t>So far, they have conducted treks in Africa, Asia, and Southern Europe.</a:t>
            </a:r>
            <a:endParaRPr/>
          </a:p>
          <a:p>
            <a:pPr indent="-317182" lvl="0" marL="457200" rtl="0" algn="l">
              <a:lnSpc>
                <a:spcPct val="200000"/>
              </a:lnSpc>
              <a:spcBef>
                <a:spcPts val="0"/>
              </a:spcBef>
              <a:spcAft>
                <a:spcPts val="0"/>
              </a:spcAft>
              <a:buSzPct val="100000"/>
              <a:buChar char="●"/>
            </a:pPr>
            <a:r>
              <a:rPr lang="en"/>
              <a:t>Customers may either rent or buy their equipment outright.</a:t>
            </a:r>
            <a:endParaRPr/>
          </a:p>
        </p:txBody>
      </p:sp>
      <p:pic>
        <p:nvPicPr>
          <p:cNvPr id="71" name="Google Shape;71;p14"/>
          <p:cNvPicPr preferRelativeResize="0"/>
          <p:nvPr/>
        </p:nvPicPr>
        <p:blipFill>
          <a:blip r:embed="rId3">
            <a:alphaModFix/>
          </a:blip>
          <a:stretch>
            <a:fillRect/>
          </a:stretch>
        </p:blipFill>
        <p:spPr>
          <a:xfrm>
            <a:off x="5507525" y="843238"/>
            <a:ext cx="3231425" cy="3832625"/>
          </a:xfrm>
          <a:prstGeom prst="rect">
            <a:avLst/>
          </a:prstGeom>
          <a:noFill/>
          <a:ln>
            <a:noFill/>
          </a:ln>
        </p:spPr>
      </p:pic>
      <p:cxnSp>
        <p:nvCxnSpPr>
          <p:cNvPr id="72" name="Google Shape;72;p14"/>
          <p:cNvCxnSpPr/>
          <p:nvPr/>
        </p:nvCxnSpPr>
        <p:spPr>
          <a:xfrm>
            <a:off x="8898950" y="3161025"/>
            <a:ext cx="0" cy="1671600"/>
          </a:xfrm>
          <a:prstGeom prst="straightConnector1">
            <a:avLst/>
          </a:prstGeom>
          <a:noFill/>
          <a:ln cap="flat" cmpd="sng" w="38100">
            <a:solidFill>
              <a:schemeClr val="accent5"/>
            </a:solidFill>
            <a:prstDash val="solid"/>
            <a:round/>
            <a:headEnd len="med" w="med" type="none"/>
            <a:tailEnd len="med" w="med" type="none"/>
          </a:ln>
        </p:spPr>
      </p:cxnSp>
      <p:cxnSp>
        <p:nvCxnSpPr>
          <p:cNvPr id="73" name="Google Shape;73;p14"/>
          <p:cNvCxnSpPr/>
          <p:nvPr/>
        </p:nvCxnSpPr>
        <p:spPr>
          <a:xfrm>
            <a:off x="8818950" y="2923750"/>
            <a:ext cx="0" cy="1908900"/>
          </a:xfrm>
          <a:prstGeom prst="straightConnector1">
            <a:avLst/>
          </a:prstGeom>
          <a:noFill/>
          <a:ln cap="flat" cmpd="sng" w="28575">
            <a:solidFill>
              <a:schemeClr val="accent5"/>
            </a:solidFill>
            <a:prstDash val="solid"/>
            <a:round/>
            <a:headEnd len="med" w="med" type="none"/>
            <a:tailEnd len="med" w="med" type="none"/>
          </a:ln>
        </p:spPr>
      </p:cxnSp>
      <p:cxnSp>
        <p:nvCxnSpPr>
          <p:cNvPr id="74" name="Google Shape;74;p14"/>
          <p:cNvCxnSpPr/>
          <p:nvPr/>
        </p:nvCxnSpPr>
        <p:spPr>
          <a:xfrm rot="10800000">
            <a:off x="5486475" y="4818425"/>
            <a:ext cx="3338700" cy="0"/>
          </a:xfrm>
          <a:prstGeom prst="straightConnector1">
            <a:avLst/>
          </a:prstGeom>
          <a:noFill/>
          <a:ln cap="flat" cmpd="sng" w="28575">
            <a:solidFill>
              <a:schemeClr val="accent5"/>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Three </a:t>
            </a:r>
            <a:endParaRPr/>
          </a:p>
        </p:txBody>
      </p:sp>
      <p:sp>
        <p:nvSpPr>
          <p:cNvPr id="80" name="Google Shape;80;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Questions?</a:t>
            </a:r>
            <a:endParaRPr/>
          </a:p>
        </p:txBody>
      </p:sp>
      <p:sp>
        <p:nvSpPr>
          <p:cNvPr id="81" name="Google Shape;81;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sz="2300">
                <a:latin typeface="Roboto Slab"/>
                <a:ea typeface="Roboto Slab"/>
                <a:cs typeface="Roboto Slab"/>
                <a:sym typeface="Roboto Slab"/>
              </a:rPr>
              <a:t>Do enough customers buy equipment to keep equipment sales?</a:t>
            </a:r>
            <a:endParaRPr sz="2300">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2300">
              <a:latin typeface="Roboto Slab"/>
              <a:ea typeface="Roboto Slab"/>
              <a:cs typeface="Roboto Slab"/>
              <a:sym typeface="Roboto Slab"/>
            </a:endParaRPr>
          </a:p>
          <a:p>
            <a:pPr indent="0" lvl="0" marL="0" rtl="0" algn="l">
              <a:lnSpc>
                <a:spcPct val="100000"/>
              </a:lnSpc>
              <a:spcBef>
                <a:spcPts val="0"/>
              </a:spcBef>
              <a:spcAft>
                <a:spcPts val="0"/>
              </a:spcAft>
              <a:buNone/>
            </a:pPr>
            <a:r>
              <a:rPr lang="en" sz="2300">
                <a:latin typeface="Roboto Slab"/>
                <a:ea typeface="Roboto Slab"/>
                <a:cs typeface="Roboto Slab"/>
                <a:sym typeface="Roboto Slab"/>
              </a:rPr>
              <a:t>Is there a downward trend in bookings?</a:t>
            </a:r>
            <a:endParaRPr sz="2300">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2300">
              <a:latin typeface="Roboto Slab"/>
              <a:ea typeface="Roboto Slab"/>
              <a:cs typeface="Roboto Slab"/>
              <a:sym typeface="Roboto Slab"/>
            </a:endParaRPr>
          </a:p>
          <a:p>
            <a:pPr indent="0" lvl="0" marL="0" rtl="0" algn="l">
              <a:lnSpc>
                <a:spcPct val="100000"/>
              </a:lnSpc>
              <a:spcBef>
                <a:spcPts val="0"/>
              </a:spcBef>
              <a:spcAft>
                <a:spcPts val="0"/>
              </a:spcAft>
              <a:buNone/>
            </a:pPr>
            <a:r>
              <a:rPr lang="en" sz="2300">
                <a:latin typeface="Roboto Slab"/>
                <a:ea typeface="Roboto Slab"/>
                <a:cs typeface="Roboto Slab"/>
                <a:sym typeface="Roboto Slab"/>
              </a:rPr>
              <a:t> Are there inventory items that are over five years old? </a:t>
            </a:r>
            <a:endParaRPr sz="2300">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3000">
              <a:latin typeface="Roboto Slab"/>
              <a:ea typeface="Roboto Slab"/>
              <a:cs typeface="Roboto Slab"/>
              <a:sym typeface="Roboto Slab"/>
            </a:endParaRPr>
          </a:p>
          <a:p>
            <a:pPr indent="0" lvl="0" marL="0" rtl="0" algn="l">
              <a:lnSpc>
                <a:spcPct val="100000"/>
              </a:lnSpc>
              <a:spcBef>
                <a:spcPts val="0"/>
              </a:spcBef>
              <a:spcAft>
                <a:spcPts val="0"/>
              </a:spcAft>
              <a:buClr>
                <a:srgbClr val="000000"/>
              </a:buClr>
              <a:buSzPct val="40909"/>
              <a:buFont typeface="Arial"/>
              <a:buNone/>
            </a:pPr>
            <a:r>
              <a:t/>
            </a:r>
            <a:endParaRPr sz="2420">
              <a:latin typeface="Roboto Slab"/>
              <a:ea typeface="Roboto Slab"/>
              <a:cs typeface="Roboto Slab"/>
              <a:sym typeface="Roboto Slab"/>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2047625" y="184525"/>
            <a:ext cx="6814200" cy="4774475"/>
          </a:xfrm>
          <a:prstGeom prst="rect">
            <a:avLst/>
          </a:prstGeom>
          <a:noFill/>
          <a:ln>
            <a:noFill/>
          </a:ln>
        </p:spPr>
      </p:pic>
      <p:sp>
        <p:nvSpPr>
          <p:cNvPr id="87" name="Google Shape;87;p16"/>
          <p:cNvSpPr txBox="1"/>
          <p:nvPr>
            <p:ph idx="4294967295" type="title"/>
          </p:nvPr>
        </p:nvSpPr>
        <p:spPr>
          <a:xfrm>
            <a:off x="186450" y="934600"/>
            <a:ext cx="8368200" cy="22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700"/>
              <a:t>O </a:t>
            </a:r>
            <a:endParaRPr sz="6700"/>
          </a:p>
          <a:p>
            <a:pPr indent="0" lvl="0" marL="0" rtl="0" algn="l">
              <a:spcBef>
                <a:spcPts val="0"/>
              </a:spcBef>
              <a:spcAft>
                <a:spcPts val="0"/>
              </a:spcAft>
              <a:buNone/>
            </a:pPr>
            <a:r>
              <a:rPr lang="en" sz="6700"/>
              <a:t>R</a:t>
            </a:r>
            <a:endParaRPr sz="6700"/>
          </a:p>
          <a:p>
            <a:pPr indent="0" lvl="0" marL="0" rtl="0" algn="l">
              <a:spcBef>
                <a:spcPts val="0"/>
              </a:spcBef>
              <a:spcAft>
                <a:spcPts val="0"/>
              </a:spcAft>
              <a:buNone/>
            </a:pPr>
            <a:r>
              <a:rPr lang="en" sz="6700"/>
              <a:t>D</a:t>
            </a:r>
            <a:endParaRPr sz="6700"/>
          </a:p>
        </p:txBody>
      </p:sp>
      <p:cxnSp>
        <p:nvCxnSpPr>
          <p:cNvPr id="88" name="Google Shape;88;p16"/>
          <p:cNvCxnSpPr/>
          <p:nvPr/>
        </p:nvCxnSpPr>
        <p:spPr>
          <a:xfrm>
            <a:off x="1071575" y="278600"/>
            <a:ext cx="0" cy="1682400"/>
          </a:xfrm>
          <a:prstGeom prst="straightConnector1">
            <a:avLst/>
          </a:prstGeom>
          <a:noFill/>
          <a:ln cap="flat" cmpd="sng" w="38100">
            <a:solidFill>
              <a:schemeClr val="accent5"/>
            </a:solidFill>
            <a:prstDash val="solid"/>
            <a:round/>
            <a:headEnd len="med" w="med" type="none"/>
            <a:tailEnd len="med" w="med" type="none"/>
          </a:ln>
        </p:spPr>
      </p:cxnSp>
      <p:cxnSp>
        <p:nvCxnSpPr>
          <p:cNvPr id="89" name="Google Shape;89;p16"/>
          <p:cNvCxnSpPr/>
          <p:nvPr/>
        </p:nvCxnSpPr>
        <p:spPr>
          <a:xfrm>
            <a:off x="1219200" y="707225"/>
            <a:ext cx="0" cy="2582400"/>
          </a:xfrm>
          <a:prstGeom prst="straightConnector1">
            <a:avLst/>
          </a:prstGeom>
          <a:noFill/>
          <a:ln cap="flat" cmpd="sng" w="38100">
            <a:solidFill>
              <a:schemeClr val="accent5"/>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0" y="445025"/>
            <a:ext cx="91440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40909"/>
              <a:buNone/>
            </a:pPr>
            <a:r>
              <a:rPr lang="en" sz="2420"/>
              <a:t>Do enough customers buy equipment to keep equipment sales?</a:t>
            </a:r>
            <a:endParaRPr sz="2420"/>
          </a:p>
        </p:txBody>
      </p:sp>
      <p:pic>
        <p:nvPicPr>
          <p:cNvPr id="95" name="Google Shape;95;p17"/>
          <p:cNvPicPr preferRelativeResize="0"/>
          <p:nvPr/>
        </p:nvPicPr>
        <p:blipFill rotWithShape="1">
          <a:blip r:embed="rId3">
            <a:alphaModFix/>
          </a:blip>
          <a:srcRect b="9578" l="0" r="70850" t="78687"/>
          <a:stretch/>
        </p:blipFill>
        <p:spPr>
          <a:xfrm>
            <a:off x="352913" y="1484800"/>
            <a:ext cx="8438175" cy="19105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383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Is there a downward trend in bookings?</a:t>
            </a:r>
            <a:endParaRPr/>
          </a:p>
        </p:txBody>
      </p:sp>
      <p:pic>
        <p:nvPicPr>
          <p:cNvPr id="101" name="Google Shape;101;p18"/>
          <p:cNvPicPr preferRelativeResize="0"/>
          <p:nvPr/>
        </p:nvPicPr>
        <p:blipFill rotWithShape="1">
          <a:blip r:embed="rId3">
            <a:alphaModFix/>
          </a:blip>
          <a:srcRect b="65828" l="0" r="72463" t="15357"/>
          <a:stretch/>
        </p:blipFill>
        <p:spPr>
          <a:xfrm>
            <a:off x="722775" y="1496463"/>
            <a:ext cx="7698450" cy="294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109575" y="466375"/>
            <a:ext cx="86271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Are there inventory items that are over five years old? </a:t>
            </a:r>
            <a:endParaRPr/>
          </a:p>
        </p:txBody>
      </p:sp>
      <p:pic>
        <p:nvPicPr>
          <p:cNvPr id="107" name="Google Shape;107;p19"/>
          <p:cNvPicPr preferRelativeResize="0"/>
          <p:nvPr/>
        </p:nvPicPr>
        <p:blipFill rotWithShape="1">
          <a:blip r:embed="rId3">
            <a:alphaModFix/>
          </a:blip>
          <a:srcRect b="67395" l="12276" r="67624" t="26998"/>
          <a:stretch/>
        </p:blipFill>
        <p:spPr>
          <a:xfrm>
            <a:off x="359513" y="1479875"/>
            <a:ext cx="8424975" cy="129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Assumptions made</a:t>
            </a:r>
            <a:endParaRPr/>
          </a:p>
        </p:txBody>
      </p:sp>
      <p:sp>
        <p:nvSpPr>
          <p:cNvPr id="113" name="Google Shape;113;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That the guides go on the trips as well.</a:t>
            </a:r>
            <a:endParaRPr/>
          </a:p>
          <a:p>
            <a:pPr indent="-342900" lvl="0" marL="457200" rtl="0" algn="l">
              <a:spcBef>
                <a:spcPts val="0"/>
              </a:spcBef>
              <a:spcAft>
                <a:spcPts val="0"/>
              </a:spcAft>
              <a:buClr>
                <a:schemeClr val="dk1"/>
              </a:buClr>
              <a:buSzPts val="1800"/>
              <a:buAutoNum type="arabicPeriod"/>
            </a:pPr>
            <a:r>
              <a:rPr lang="en">
                <a:solidFill>
                  <a:schemeClr val="dk1"/>
                </a:solidFill>
              </a:rPr>
              <a:t>The guides are both experts at all three trek locations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 business has brick and mortar locations with warehouses for supplies storage in each location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Guides already have their supplies needed for each location and will not need log their supplies in the database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 customers will not bring their own supplies to the trips they will either buy or rent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They have enough data from each location and bookings to observe trends within the data in order to make assessments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