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1" r:id="rId15"/>
    <p:sldId id="262" r:id="rId16"/>
    <p:sldId id="263" r:id="rId17"/>
    <p:sldId id="264" r:id="rId18"/>
    <p:sldId id="265" r:id="rId19"/>
    <p:sldId id="268" r:id="rId20"/>
    <p:sldId id="266" r:id="rId21"/>
    <p:sldId id="267" r:id="rId22"/>
    <p:sldId id="257" r:id="rId23"/>
    <p:sldId id="258" r:id="rId24"/>
    <p:sldId id="259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58B9D-DD56-4849-B65F-391AF74C8288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BA06A-2B91-4DFE-B9B0-714DD68D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B5E2E3-2663-421D-9716-C975C3BE9307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BDD6B0E-AABE-4037-9AA3-6E1C2AD88BD0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108F78-477E-4D16-84F9-C0721C740F66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5535C3-ABC6-4735-9BF9-F30BD8493BC3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E712F2-161F-4991-AA19-2466F6E588D0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212B0B-2C58-4178-B19D-67A966B1EFE9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606242-864F-401A-8E6F-9690D0CFD5A2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7EC941-B5BF-4B63-95AB-CFC3A28C5C76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8553560-D2D7-4DAE-8DDB-1813D8EA8FB6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D64FA2-14C5-489B-9360-1509892D88CF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9398F2-5883-40A0-AE25-F551A2C1D96B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6FFC46-3BB8-4D68-8C92-0D8C3A251107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1CFE29-D676-4A07-9224-6D2CEF27FC1E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76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724775" cy="846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43000" y="2057400"/>
            <a:ext cx="7772400" cy="3962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EB8964-435F-46AD-B04F-24A20D3B86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1096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38300"/>
            <a:ext cx="3810000" cy="438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38300"/>
            <a:ext cx="3810000" cy="211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11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7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C686-4E89-4D13-9ECA-6E60C1FBA1A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7822-88D1-4D90-8F55-A623AE287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Quality Metrics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6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2DECC-3843-4417-A964-2D9D49F85B1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Web Engineering Project Metrics (1)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Number of static Web pages</a:t>
            </a:r>
          </a:p>
          <a:p>
            <a:pPr eaLnBrk="1" hangingPunct="1"/>
            <a:r>
              <a:rPr lang="en-US" sz="2800" smtClean="0"/>
              <a:t>Number of dynamic Web pages</a:t>
            </a:r>
          </a:p>
          <a:p>
            <a:pPr eaLnBrk="1" hangingPunct="1"/>
            <a:r>
              <a:rPr lang="en-US" sz="2800" smtClean="0"/>
              <a:t>Number of internal page links</a:t>
            </a:r>
          </a:p>
          <a:p>
            <a:pPr eaLnBrk="1" hangingPunct="1"/>
            <a:r>
              <a:rPr lang="en-US" sz="2800" smtClean="0"/>
              <a:t>Number of persistent data objects</a:t>
            </a:r>
          </a:p>
          <a:p>
            <a:pPr eaLnBrk="1" hangingPunct="1"/>
            <a:r>
              <a:rPr lang="en-US" sz="2800" smtClean="0"/>
              <a:t>Number of external systems interfaced</a:t>
            </a:r>
          </a:p>
          <a:p>
            <a:pPr eaLnBrk="1" hangingPunct="1"/>
            <a:r>
              <a:rPr lang="en-US" sz="2800" smtClean="0"/>
              <a:t>Number of static content objects</a:t>
            </a:r>
          </a:p>
          <a:p>
            <a:pPr eaLnBrk="1" hangingPunct="1"/>
            <a:r>
              <a:rPr lang="en-US" sz="2800" smtClean="0"/>
              <a:t>Number of dynamic content objects</a:t>
            </a:r>
          </a:p>
          <a:p>
            <a:pPr eaLnBrk="1" hangingPunct="1"/>
            <a:r>
              <a:rPr lang="en-US" sz="2800" smtClean="0"/>
              <a:t>Number of executable functions</a:t>
            </a:r>
          </a:p>
        </p:txBody>
      </p:sp>
    </p:spTree>
    <p:extLst>
      <p:ext uri="{BB962C8B-B14F-4D97-AF65-F5344CB8AC3E}">
        <p14:creationId xmlns:p14="http://schemas.microsoft.com/office/powerpoint/2010/main" val="186573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0DEB1-0FD6-4C47-B4AE-FDA2A082B6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Web Engineering Project Metrics (2)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Let,</a:t>
            </a:r>
          </a:p>
          <a:p>
            <a:pPr lvl="1" eaLnBrk="1" hangingPunct="1"/>
            <a:r>
              <a:rPr lang="en-US" sz="2400" i="1" smtClean="0"/>
              <a:t>N</a:t>
            </a:r>
            <a:r>
              <a:rPr lang="en-US" sz="2400" i="1" baseline="-25000" smtClean="0"/>
              <a:t>sp</a:t>
            </a:r>
            <a:r>
              <a:rPr lang="en-US" sz="2400" smtClean="0"/>
              <a:t> = number of static Web pages</a:t>
            </a:r>
          </a:p>
          <a:p>
            <a:pPr lvl="1" eaLnBrk="1" hangingPunct="1"/>
            <a:r>
              <a:rPr lang="en-US" sz="2400" i="1" smtClean="0"/>
              <a:t>N</a:t>
            </a:r>
            <a:r>
              <a:rPr lang="en-US" sz="2400" i="1" baseline="-25000" smtClean="0"/>
              <a:t>dp</a:t>
            </a:r>
            <a:r>
              <a:rPr lang="en-US" sz="2400" smtClean="0"/>
              <a:t> = number of dynamic Web pages</a:t>
            </a:r>
          </a:p>
          <a:p>
            <a:pPr eaLnBrk="1" hangingPunct="1"/>
            <a:r>
              <a:rPr lang="en-US" sz="2800" smtClean="0"/>
              <a:t>Then,</a:t>
            </a:r>
          </a:p>
          <a:p>
            <a:pPr lvl="1" eaLnBrk="1" hangingPunct="1"/>
            <a:r>
              <a:rPr lang="en-US" sz="2400" smtClean="0"/>
              <a:t>Customization index, </a:t>
            </a:r>
            <a:r>
              <a:rPr lang="en-US" sz="2400" i="1" smtClean="0"/>
              <a:t>C</a:t>
            </a:r>
            <a:r>
              <a:rPr lang="en-US" sz="2400" smtClean="0"/>
              <a:t> = </a:t>
            </a:r>
            <a:r>
              <a:rPr lang="en-US" sz="2400" i="1" smtClean="0"/>
              <a:t>N</a:t>
            </a:r>
            <a:r>
              <a:rPr lang="en-US" sz="2400" i="1" baseline="-25000" smtClean="0"/>
              <a:t>dp</a:t>
            </a:r>
            <a:r>
              <a:rPr lang="en-US" sz="2400" smtClean="0"/>
              <a:t>/(</a:t>
            </a:r>
            <a:r>
              <a:rPr lang="en-US" sz="2400" i="1" smtClean="0"/>
              <a:t>N</a:t>
            </a:r>
            <a:r>
              <a:rPr lang="en-US" sz="2400" i="1" baseline="-25000" smtClean="0"/>
              <a:t>dp</a:t>
            </a:r>
            <a:r>
              <a:rPr lang="en-US" sz="2400" i="1" smtClean="0"/>
              <a:t> </a:t>
            </a:r>
            <a:r>
              <a:rPr lang="en-US" sz="2400" smtClean="0"/>
              <a:t>+ </a:t>
            </a:r>
            <a:r>
              <a:rPr lang="en-US" sz="2400" i="1" smtClean="0"/>
              <a:t>N</a:t>
            </a:r>
            <a:r>
              <a:rPr lang="en-US" sz="2400" i="1" baseline="-25000" smtClean="0"/>
              <a:t>sp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800" smtClean="0"/>
              <a:t>The value of </a:t>
            </a:r>
            <a:r>
              <a:rPr lang="en-US" sz="2800" i="1" smtClean="0"/>
              <a:t>C</a:t>
            </a:r>
            <a:r>
              <a:rPr lang="en-US" sz="2800" smtClean="0"/>
              <a:t> ranges from 0 to 1</a:t>
            </a:r>
          </a:p>
        </p:txBody>
      </p:sp>
    </p:spTree>
    <p:extLst>
      <p:ext uri="{BB962C8B-B14F-4D97-AF65-F5344CB8AC3E}">
        <p14:creationId xmlns:p14="http://schemas.microsoft.com/office/powerpoint/2010/main" val="451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28E7E-5F77-468F-8681-8D26D21EA3F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Metrics for Software Quality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Goals of s/w engineering</a:t>
            </a:r>
          </a:p>
          <a:p>
            <a:pPr lvl="1" eaLnBrk="1" hangingPunct="1"/>
            <a:r>
              <a:rPr lang="en-US" sz="2400" smtClean="0"/>
              <a:t>Produce high-quality systems</a:t>
            </a:r>
          </a:p>
          <a:p>
            <a:pPr lvl="1" eaLnBrk="1" hangingPunct="1"/>
            <a:r>
              <a:rPr lang="en-US" sz="2400" smtClean="0"/>
              <a:t>Meet deadlines</a:t>
            </a:r>
          </a:p>
          <a:p>
            <a:pPr lvl="1" eaLnBrk="1" hangingPunct="1"/>
            <a:r>
              <a:rPr lang="en-US" sz="2400" smtClean="0"/>
              <a:t>Satisfy market need</a:t>
            </a:r>
          </a:p>
          <a:p>
            <a:pPr eaLnBrk="1" hangingPunct="1"/>
            <a:r>
              <a:rPr lang="en-US" sz="2800" smtClean="0"/>
              <a:t>The primary thrust at the project level is to measure errors and defects</a:t>
            </a:r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84399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B433-D97E-4C89-A659-B383E79519C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Quality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Correctness</a:t>
            </a:r>
          </a:p>
          <a:p>
            <a:pPr lvl="1" eaLnBrk="1" hangingPunct="1"/>
            <a:r>
              <a:rPr lang="en-US" sz="2400" smtClean="0"/>
              <a:t>Defects per KLOC</a:t>
            </a:r>
          </a:p>
          <a:p>
            <a:pPr eaLnBrk="1" hangingPunct="1"/>
            <a:r>
              <a:rPr lang="en-US" sz="2800" smtClean="0"/>
              <a:t>Maintainability</a:t>
            </a:r>
          </a:p>
          <a:p>
            <a:pPr lvl="1" eaLnBrk="1" hangingPunct="1"/>
            <a:r>
              <a:rPr lang="en-US" sz="2400" smtClean="0"/>
              <a:t>Mean-time-to-change (MTTC)</a:t>
            </a:r>
          </a:p>
          <a:p>
            <a:pPr eaLnBrk="1" hangingPunct="1"/>
            <a:r>
              <a:rPr lang="en-US" sz="2800" smtClean="0"/>
              <a:t>Integrity</a:t>
            </a:r>
          </a:p>
          <a:p>
            <a:pPr lvl="1" eaLnBrk="1" hangingPunct="1"/>
            <a:r>
              <a:rPr lang="en-US" sz="2400" smtClean="0"/>
              <a:t>Threat and security</a:t>
            </a:r>
          </a:p>
          <a:p>
            <a:pPr lvl="1" eaLnBrk="1" hangingPunct="1"/>
            <a:r>
              <a:rPr lang="en-US" sz="2400" smtClean="0"/>
              <a:t>integrity = </a:t>
            </a:r>
            <a:r>
              <a:rPr lang="en-US" sz="2400" smtClean="0">
                <a:sym typeface="Symbol" pitchFamily="18" charset="2"/>
              </a:rPr>
              <a:t> [1 – (threat  (1 - security))]</a:t>
            </a:r>
          </a:p>
          <a:p>
            <a:pPr eaLnBrk="1" hangingPunct="1"/>
            <a:r>
              <a:rPr lang="en-US" sz="280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67031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BB40-71CF-434B-9F19-67B3EA2FDB0E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24775" cy="846138"/>
          </a:xfrm>
        </p:spPr>
        <p:txBody>
          <a:bodyPr>
            <a:normAutofit fontScale="90000"/>
          </a:bodyPr>
          <a:lstStyle/>
          <a:p>
            <a:r>
              <a:rPr lang="en-US" dirty="0"/>
              <a:t>Defect Removal Metrics: Concepts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All defect removal metrics computed from the measurements identified last time:</a:t>
            </a:r>
          </a:p>
          <a:p>
            <a:pPr lvl="1"/>
            <a:r>
              <a:rPr lang="en-US" sz="2000" dirty="0"/>
              <a:t>Inspection reports, test reports, field defect reports.</a:t>
            </a:r>
          </a:p>
          <a:p>
            <a:endParaRPr lang="en-US" sz="2000" dirty="0"/>
          </a:p>
          <a:p>
            <a:r>
              <a:rPr lang="en-US" sz="2000" dirty="0"/>
              <a:t>Used to get different views on what’s going on.</a:t>
            </a:r>
          </a:p>
          <a:p>
            <a:pPr lvl="1"/>
            <a:r>
              <a:rPr lang="en-US" sz="2000" dirty="0"/>
              <a:t>Each metric can be used to tell us something about the development process or results.</a:t>
            </a:r>
          </a:p>
          <a:p>
            <a:pPr lvl="2"/>
            <a:r>
              <a:rPr lang="en-US" dirty="0"/>
              <a:t>Many are amazingly useful, though all have limitations.</a:t>
            </a:r>
          </a:p>
          <a:p>
            <a:pPr lvl="1"/>
            <a:r>
              <a:rPr lang="en-US" sz="2000" dirty="0"/>
              <a:t>Need to learn how to use each tool effectively.</a:t>
            </a:r>
          </a:p>
          <a:p>
            <a:endParaRPr lang="en-US" sz="2000" dirty="0"/>
          </a:p>
          <a:p>
            <a:r>
              <a:rPr lang="en-US" sz="2000" dirty="0"/>
              <a:t>For most defect metrics, filter out minor and cosmetic defects.</a:t>
            </a:r>
          </a:p>
          <a:p>
            <a:pPr lvl="1"/>
            <a:r>
              <a:rPr lang="en-US" sz="2000" dirty="0"/>
              <a:t>Can easily make many metrics look good by finding more or fewer cosmetic problems (level of nitpicking).</a:t>
            </a:r>
          </a:p>
        </p:txBody>
      </p:sp>
    </p:spTree>
    <p:extLst>
      <p:ext uri="{BB962C8B-B14F-4D97-AF65-F5344CB8AC3E}">
        <p14:creationId xmlns:p14="http://schemas.microsoft.com/office/powerpoint/2010/main" val="233028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4D2BB-DD42-436E-B0E0-A2E53859D163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24775" cy="617538"/>
          </a:xfrm>
        </p:spPr>
        <p:txBody>
          <a:bodyPr/>
          <a:lstStyle/>
          <a:p>
            <a:r>
              <a:rPr lang="en-US" sz="3200"/>
              <a:t>Measuring “Total Number of Defects”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962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30000"/>
              </a:spcBef>
            </a:pPr>
            <a:r>
              <a:rPr lang="en-US" sz="2000"/>
              <a:t>Many metrics have parameters such as “total number of defects” e.g. total number of requirements defects.</a:t>
            </a:r>
          </a:p>
          <a:p>
            <a:pPr>
              <a:spcBef>
                <a:spcPct val="30000"/>
              </a:spcBef>
            </a:pPr>
            <a:r>
              <a:rPr lang="en-US" sz="2000"/>
              <a:t>Clearly, we only ever know about the defects that are found.</a:t>
            </a:r>
          </a:p>
          <a:p>
            <a:pPr lvl="1">
              <a:spcBef>
                <a:spcPct val="30000"/>
              </a:spcBef>
            </a:pPr>
            <a:r>
              <a:rPr lang="en-US" sz="2000"/>
              <a:t>So we never know the “true” value of many of these metrics.</a:t>
            </a:r>
          </a:p>
          <a:p>
            <a:pPr>
              <a:spcBef>
                <a:spcPct val="30000"/>
              </a:spcBef>
            </a:pPr>
            <a:r>
              <a:rPr lang="en-US" sz="2000"/>
              <a:t>Further, as we find more defects, this number will increase:</a:t>
            </a:r>
          </a:p>
          <a:p>
            <a:pPr lvl="1">
              <a:spcBef>
                <a:spcPct val="30000"/>
              </a:spcBef>
            </a:pPr>
            <a:r>
              <a:rPr lang="en-US" sz="2000"/>
              <a:t>Hopefully, finding defects is asymptotic over time i.e. we find fewer defects as time goes along, especially after release.</a:t>
            </a:r>
          </a:p>
          <a:p>
            <a:pPr lvl="1">
              <a:spcBef>
                <a:spcPct val="30000"/>
              </a:spcBef>
            </a:pPr>
            <a:r>
              <a:rPr lang="en-US" sz="2000"/>
              <a:t>So metrics that require “total defects” type info will change over time, but hopefully converge eventually.</a:t>
            </a:r>
          </a:p>
          <a:p>
            <a:pPr>
              <a:spcBef>
                <a:spcPct val="30000"/>
              </a:spcBef>
            </a:pPr>
            <a:r>
              <a:rPr lang="en-US" sz="2000"/>
              <a:t>The later in the lifecycle we compute the metric, the more meaningful the results.</a:t>
            </a:r>
          </a:p>
          <a:p>
            <a:pPr>
              <a:spcBef>
                <a:spcPct val="30000"/>
              </a:spcBef>
            </a:pPr>
            <a:r>
              <a:rPr lang="en-US" sz="2000"/>
              <a:t>If and when we use these metrics, we must be aware of this effect and account for it.</a:t>
            </a:r>
          </a:p>
        </p:txBody>
      </p:sp>
    </p:spTree>
    <p:extLst>
      <p:ext uri="{BB962C8B-B14F-4D97-AF65-F5344CB8AC3E}">
        <p14:creationId xmlns:p14="http://schemas.microsoft.com/office/powerpoint/2010/main" val="313191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ACE8-4B1D-4916-8C27-8E767D2866EB}" type="slidenum">
              <a:rPr lang="en-US"/>
              <a:pPr/>
              <a:t>16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24775" cy="617538"/>
          </a:xfrm>
        </p:spPr>
        <p:txBody>
          <a:bodyPr/>
          <a:lstStyle/>
          <a:p>
            <a:r>
              <a:rPr lang="en-US" sz="3200"/>
              <a:t>Measuring Size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7848600" cy="41148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30000"/>
              </a:spcBef>
            </a:pPr>
            <a:r>
              <a:rPr lang="en-US" sz="2000" dirty="0"/>
              <a:t>Many defect metrics have “size” parameters: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The most common </a:t>
            </a:r>
            <a:r>
              <a:rPr lang="en-US" sz="2000" b="1" dirty="0">
                <a:solidFill>
                  <a:srgbClr val="0070C0"/>
                </a:solidFill>
              </a:rPr>
              <a:t>size metric is KLOC </a:t>
            </a:r>
            <a:r>
              <a:rPr lang="en-US" sz="2000" dirty="0"/>
              <a:t>(thousands of lines of code).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Depends heavily on language, coding style, competence.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Code generators may produce lots of code, distort measures.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Does not take “complexity” of application into account.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Easy to compute automatically and “reliably” (but can be manipulated).</a:t>
            </a:r>
          </a:p>
          <a:p>
            <a:pPr lvl="1">
              <a:spcBef>
                <a:spcPct val="3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An alternative size metric is “function points” (FP’s).</a:t>
            </a:r>
            <a:endParaRPr lang="en-US" b="1" dirty="0">
              <a:solidFill>
                <a:srgbClr val="0070C0"/>
              </a:solidFill>
            </a:endParaRPr>
          </a:p>
          <a:p>
            <a:pPr lvl="2">
              <a:spcBef>
                <a:spcPct val="30000"/>
              </a:spcBef>
            </a:pPr>
            <a:r>
              <a:rPr lang="en-US" dirty="0"/>
              <a:t>A partly-subjective measure of functionality delivered.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Directly measures functionality of application: number of inputs and outputs, files manipulated, interfaces provided etc.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More valid but less reliable, more effort to gather.</a:t>
            </a:r>
            <a:endParaRPr lang="en-US" sz="1800" dirty="0"/>
          </a:p>
          <a:p>
            <a:pPr>
              <a:spcBef>
                <a:spcPct val="30000"/>
              </a:spcBef>
            </a:pPr>
            <a:r>
              <a:rPr lang="en-US" sz="2000" dirty="0"/>
              <a:t>We use KLOC in our examples, but works just as well with FP’s.</a:t>
            </a:r>
          </a:p>
        </p:txBody>
      </p:sp>
    </p:spTree>
    <p:extLst>
      <p:ext uri="{BB962C8B-B14F-4D97-AF65-F5344CB8AC3E}">
        <p14:creationId xmlns:p14="http://schemas.microsoft.com/office/powerpoint/2010/main" val="296502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9DCAC-CB6F-41BD-824A-B07741A3F8CC}" type="slidenum">
              <a:rPr lang="en-US"/>
              <a:pPr/>
              <a:t>17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24775" cy="769938"/>
          </a:xfrm>
        </p:spPr>
        <p:txBody>
          <a:bodyPr/>
          <a:lstStyle/>
          <a:p>
            <a:r>
              <a:rPr lang="en-US"/>
              <a:t>Defect Density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3962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3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Number of defects / size.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30000"/>
              </a:spcBef>
            </a:pPr>
            <a:r>
              <a:rPr lang="en-US" sz="2000" dirty="0"/>
              <a:t>Defect density in released code (“defect density at release”) is a good measure of organizational capability.</a:t>
            </a:r>
          </a:p>
          <a:p>
            <a:pPr lvl="1">
              <a:spcBef>
                <a:spcPct val="30000"/>
              </a:spcBef>
            </a:pPr>
            <a:r>
              <a:rPr lang="en-US" sz="2000" dirty="0">
                <a:solidFill>
                  <a:srgbClr val="0070C0"/>
                </a:solidFill>
              </a:rPr>
              <a:t>Defects found after release / size of released software</a:t>
            </a:r>
            <a:r>
              <a:rPr lang="en-US" sz="2000" dirty="0"/>
              <a:t>.</a:t>
            </a:r>
          </a:p>
          <a:p>
            <a:pPr lvl="1">
              <a:spcBef>
                <a:spcPct val="30000"/>
              </a:spcBef>
            </a:pPr>
            <a:endParaRPr lang="en-US" sz="2000" dirty="0"/>
          </a:p>
          <a:p>
            <a:pPr>
              <a:spcBef>
                <a:spcPct val="30000"/>
              </a:spcBef>
            </a:pPr>
            <a:r>
              <a:rPr lang="en-US" sz="2000" dirty="0"/>
              <a:t>Can compute </a:t>
            </a:r>
            <a:r>
              <a:rPr lang="en-US" sz="2000" dirty="0" err="1"/>
              <a:t>phasewise</a:t>
            </a:r>
            <a:r>
              <a:rPr lang="en-US" sz="2000" dirty="0"/>
              <a:t> and component-wise defect densities.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Useful to identify “problem” components that could use rework or deeper review.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Note that problem components will typically be high-complexity code at the heart of systems.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n-US" sz="2000" dirty="0"/>
          </a:p>
          <a:p>
            <a:pPr>
              <a:spcBef>
                <a:spcPct val="30000"/>
              </a:spcBef>
            </a:pPr>
            <a:r>
              <a:rPr lang="en-US" sz="2000" dirty="0"/>
              <a:t>Defect densities (and most other metrics) vary a lot by domain.</a:t>
            </a:r>
          </a:p>
          <a:p>
            <a:pPr lvl="1">
              <a:spcBef>
                <a:spcPct val="30000"/>
              </a:spcBef>
            </a:pPr>
            <a:r>
              <a:rPr lang="en-US" sz="2000" dirty="0"/>
              <a:t>Can only compare across similar projects.</a:t>
            </a:r>
          </a:p>
        </p:txBody>
      </p:sp>
    </p:spTree>
    <p:extLst>
      <p:ext uri="{BB962C8B-B14F-4D97-AF65-F5344CB8AC3E}">
        <p14:creationId xmlns:p14="http://schemas.microsoft.com/office/powerpoint/2010/main" val="316919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364DF-F8A6-47EF-918B-E898839D6438}" type="slidenum">
              <a:rPr lang="en-US"/>
              <a:pPr/>
              <a:t>18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24775" cy="846138"/>
          </a:xfrm>
        </p:spPr>
        <p:txBody>
          <a:bodyPr/>
          <a:lstStyle/>
          <a:p>
            <a:r>
              <a:rPr lang="en-US"/>
              <a:t>Defect Density: Limitations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962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000"/>
              <a:t>Size estimation itself has problems.</a:t>
            </a:r>
          </a:p>
          <a:p>
            <a:pPr>
              <a:spcBef>
                <a:spcPct val="40000"/>
              </a:spcBef>
            </a:pPr>
            <a:r>
              <a:rPr lang="en-US" sz="2000"/>
              <a:t>“Total Defects” problem.</a:t>
            </a:r>
          </a:p>
          <a:p>
            <a:pPr>
              <a:spcBef>
                <a:spcPct val="40000"/>
              </a:spcBef>
            </a:pPr>
            <a:r>
              <a:rPr lang="en-US" sz="2000"/>
              <a:t>Criticality and criticality assignment.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Combining defects of different criticalities reduces validity.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Criticality assignment is itself subjective.</a:t>
            </a:r>
          </a:p>
          <a:p>
            <a:pPr>
              <a:spcBef>
                <a:spcPct val="40000"/>
              </a:spcBef>
            </a:pPr>
            <a:r>
              <a:rPr lang="en-US" sz="2000"/>
              <a:t>Defects may not equal reliability. (User experience problem).</a:t>
            </a:r>
          </a:p>
          <a:p>
            <a:pPr>
              <a:spcBef>
                <a:spcPct val="40000"/>
              </a:spcBef>
            </a:pPr>
            <a:r>
              <a:rPr lang="en-US" sz="2000"/>
              <a:t>Statistical significance when applied to phases and components.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Actual number of defects may be so small that random variation can mask significant variation.</a:t>
            </a:r>
          </a:p>
        </p:txBody>
      </p:sp>
    </p:spTree>
    <p:extLst>
      <p:ext uri="{BB962C8B-B14F-4D97-AF65-F5344CB8AC3E}">
        <p14:creationId xmlns:p14="http://schemas.microsoft.com/office/powerpoint/2010/main" val="354337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Defect Detection Efficiency (DDE) &amp;</a:t>
            </a:r>
            <a:br>
              <a:rPr lang="en-US" smtClean="0"/>
            </a:br>
            <a:r>
              <a:rPr lang="en-US" smtClean="0"/>
              <a:t>Defect Removal Efficiency (DRE)</a:t>
            </a: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1585779"/>
              </p:ext>
            </p:extLst>
          </p:nvPr>
        </p:nvGraphicFramePr>
        <p:xfrm>
          <a:off x="1295400" y="2176463"/>
          <a:ext cx="60198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286000" imgH="393480" progId="Equation.3">
                  <p:embed/>
                </p:oleObj>
              </mc:Choice>
              <mc:Fallback>
                <p:oleObj name="Equation" r:id="rId4" imgW="2286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76463"/>
                        <a:ext cx="6019800" cy="1036637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70230414"/>
              </p:ext>
            </p:extLst>
          </p:nvPr>
        </p:nvGraphicFramePr>
        <p:xfrm>
          <a:off x="1295400" y="3505200"/>
          <a:ext cx="37338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396800" imgH="393480" progId="Equation.3">
                  <p:embed/>
                </p:oleObj>
              </mc:Choice>
              <mc:Fallback>
                <p:oleObj name="Equation" r:id="rId6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3733800" cy="1052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EFEEF-D29B-46D4-B6D7-6457E658D2F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Measurement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S/W measurement can be categorized in two ways: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b="1" i="1" smtClean="0">
                <a:solidFill>
                  <a:srgbClr val="0000FF"/>
                </a:solidFill>
              </a:rPr>
              <a:t>Direct measures</a:t>
            </a:r>
            <a:r>
              <a:rPr lang="en-US" smtClean="0"/>
              <a:t> of the s/w process (e.g., cost and effort applied) and product (e.g., lines of code (LOC) produced, etc.)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b="1" i="1" smtClean="0">
                <a:solidFill>
                  <a:srgbClr val="0000FF"/>
                </a:solidFill>
              </a:rPr>
              <a:t>Indirect measures</a:t>
            </a:r>
            <a:r>
              <a:rPr lang="en-US" smtClean="0"/>
              <a:t> of the product (e.g., functionality, quality, complexity, etc.)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Requires </a:t>
            </a:r>
            <a:r>
              <a:rPr lang="en-US" smtClean="0">
                <a:solidFill>
                  <a:srgbClr val="0000FF"/>
                </a:solidFill>
              </a:rPr>
              <a:t>normalization</a:t>
            </a:r>
            <a:r>
              <a:rPr lang="en-US" smtClean="0"/>
              <a:t> of both </a:t>
            </a:r>
            <a:r>
              <a:rPr lang="en-US" smtClean="0">
                <a:solidFill>
                  <a:srgbClr val="0000FF"/>
                </a:solidFill>
              </a:rPr>
              <a:t>size-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function-oriented</a:t>
            </a:r>
            <a:r>
              <a:rPr lang="en-US" smtClean="0"/>
              <a:t> metrics</a:t>
            </a:r>
          </a:p>
        </p:txBody>
      </p:sp>
    </p:spTree>
    <p:extLst>
      <p:ext uri="{BB962C8B-B14F-4D97-AF65-F5344CB8AC3E}">
        <p14:creationId xmlns:p14="http://schemas.microsoft.com/office/powerpoint/2010/main" val="86461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1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9CD-84B1-4BC9-90F1-A19F72DFA75A}" type="slidenum">
              <a:rPr lang="en-US"/>
              <a:pPr/>
              <a:t>20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DRE Table Example</a:t>
            </a:r>
          </a:p>
        </p:txBody>
      </p:sp>
      <p:graphicFrame>
        <p:nvGraphicFramePr>
          <p:cNvPr id="34988" name="Group 17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230689"/>
              </p:ext>
            </p:extLst>
          </p:nvPr>
        </p:nvGraphicFramePr>
        <p:xfrm>
          <a:off x="838200" y="1905000"/>
          <a:ext cx="7620000" cy="391954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Field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Cum.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29" name="Text Box 113"/>
          <p:cNvSpPr txBox="1">
            <a:spLocks noChangeArrowheads="1"/>
          </p:cNvSpPr>
          <p:nvPr/>
        </p:nvSpPr>
        <p:spPr bwMode="auto">
          <a:xfrm>
            <a:off x="6324600" y="1371600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Phase of Origin</a:t>
            </a:r>
          </a:p>
        </p:txBody>
      </p:sp>
      <p:sp>
        <p:nvSpPr>
          <p:cNvPr id="34930" name="Text Box 114"/>
          <p:cNvSpPr txBox="1">
            <a:spLocks noChangeArrowheads="1"/>
          </p:cNvSpPr>
          <p:nvPr/>
        </p:nvSpPr>
        <p:spPr bwMode="auto">
          <a:xfrm rot="-5400000">
            <a:off x="-342106" y="3931444"/>
            <a:ext cx="175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Phase Found</a:t>
            </a:r>
          </a:p>
        </p:txBody>
      </p:sp>
      <p:sp>
        <p:nvSpPr>
          <p:cNvPr id="34933" name="Text Box 117"/>
          <p:cNvSpPr txBox="1">
            <a:spLocks noChangeArrowheads="1"/>
          </p:cNvSpPr>
          <p:nvPr/>
        </p:nvSpPr>
        <p:spPr bwMode="auto">
          <a:xfrm>
            <a:off x="2895600" y="5943600"/>
            <a:ext cx="340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(Illustrative example, not real data)</a:t>
            </a:r>
          </a:p>
        </p:txBody>
      </p:sp>
      <p:sp>
        <p:nvSpPr>
          <p:cNvPr id="35035" name="Text Box 219"/>
          <p:cNvSpPr txBox="1">
            <a:spLocks noChangeArrowheads="1"/>
          </p:cNvSpPr>
          <p:nvPr/>
        </p:nvSpPr>
        <p:spPr bwMode="auto">
          <a:xfrm>
            <a:off x="6400800" y="5867400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Phase of Origin</a:t>
            </a:r>
          </a:p>
        </p:txBody>
      </p:sp>
      <p:sp>
        <p:nvSpPr>
          <p:cNvPr id="35036" name="Text Box 220"/>
          <p:cNvSpPr txBox="1">
            <a:spLocks noChangeArrowheads="1"/>
          </p:cNvSpPr>
          <p:nvPr/>
        </p:nvSpPr>
        <p:spPr bwMode="auto">
          <a:xfrm rot="-5400000">
            <a:off x="7811294" y="4007644"/>
            <a:ext cx="175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/>
              <a:t>Phase Found</a:t>
            </a:r>
          </a:p>
        </p:txBody>
      </p:sp>
    </p:spTree>
    <p:extLst>
      <p:ext uri="{BB962C8B-B14F-4D97-AF65-F5344CB8AC3E}">
        <p14:creationId xmlns:p14="http://schemas.microsoft.com/office/powerpoint/2010/main" val="38942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14689-80E3-4E0B-8BDF-EDADFCD900A7}" type="slidenum">
              <a:rPr lang="en-US"/>
              <a:pPr/>
              <a:t>21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24775" cy="846138"/>
          </a:xfrm>
        </p:spPr>
        <p:txBody>
          <a:bodyPr/>
          <a:lstStyle/>
          <a:p>
            <a:r>
              <a:rPr lang="en-US"/>
              <a:t>DRE Value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5000"/>
              </a:spcBef>
            </a:pPr>
            <a:r>
              <a:rPr lang="en-US" sz="2000"/>
              <a:t>Compute effectiveness of tests and reviews: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Actual defects found / defects present at entry to review/test.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(Phasewise Defect Removal Efficiency: PDRE)</a:t>
            </a:r>
          </a:p>
          <a:p>
            <a:pPr>
              <a:spcBef>
                <a:spcPct val="25000"/>
              </a:spcBef>
            </a:pPr>
            <a:r>
              <a:rPr lang="en-US" sz="2000"/>
              <a:t>Compute overall defect removal efficiency: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Problems fixed before release / total originated problems.</a:t>
            </a:r>
          </a:p>
          <a:p>
            <a:pPr>
              <a:spcBef>
                <a:spcPct val="25000"/>
              </a:spcBef>
            </a:pPr>
            <a:r>
              <a:rPr lang="en-US" sz="2000"/>
              <a:t>Analyze cost effectiveness of tests vs. reviews: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Hours spent per problem found in reviews vs. tests.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Need to factor in effort to fix problem found during review vs. effort to fix problem found during test.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To be more exact, we must use a defect removal model.</a:t>
            </a:r>
            <a:endParaRPr lang="en-US"/>
          </a:p>
          <a:p>
            <a:pPr>
              <a:spcBef>
                <a:spcPct val="25000"/>
              </a:spcBef>
            </a:pPr>
            <a:r>
              <a:rPr lang="en-US" sz="2000"/>
              <a:t>Shows pattern of defect removal.</a:t>
            </a:r>
          </a:p>
          <a:p>
            <a:pPr lvl="1">
              <a:spcBef>
                <a:spcPct val="25000"/>
              </a:spcBef>
            </a:pPr>
            <a:r>
              <a:rPr lang="en-US" sz="2000"/>
              <a:t>Where defects originate (“injected”), where they get removed.</a:t>
            </a:r>
          </a:p>
        </p:txBody>
      </p:sp>
    </p:spTree>
    <p:extLst>
      <p:ext uri="{BB962C8B-B14F-4D97-AF65-F5344CB8AC3E}">
        <p14:creationId xmlns:p14="http://schemas.microsoft.com/office/powerpoint/2010/main" val="30658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8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http://groups.engin.umd.umich.edu/CIS/course.des/cis525/java/f00/harvey/DRE_Calc.htm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23D95-1CC1-40D0-B42A-90AD31EF7B5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Size-Oriented Metrics (1)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Lines of Code (LOC) can be chosen as the normalization value</a:t>
            </a:r>
          </a:p>
          <a:p>
            <a:pPr eaLnBrk="1" hangingPunct="1"/>
            <a:r>
              <a:rPr lang="en-US" smtClean="0"/>
              <a:t>Example of simple size-oriented metrics</a:t>
            </a:r>
          </a:p>
          <a:p>
            <a:pPr lvl="1" eaLnBrk="1" hangingPunct="1"/>
            <a:r>
              <a:rPr lang="en-US" smtClean="0"/>
              <a:t>Errors per KLOC (thousand lines of code)</a:t>
            </a:r>
          </a:p>
          <a:p>
            <a:pPr lvl="1" eaLnBrk="1" hangingPunct="1"/>
            <a:r>
              <a:rPr lang="en-US" smtClean="0"/>
              <a:t>Defects per KLOC</a:t>
            </a:r>
          </a:p>
          <a:p>
            <a:pPr lvl="1" eaLnBrk="1" hangingPunct="1"/>
            <a:r>
              <a:rPr lang="en-US" smtClean="0"/>
              <a:t>$ per KLOC</a:t>
            </a:r>
          </a:p>
          <a:p>
            <a:pPr lvl="1" eaLnBrk="1" hangingPunct="1"/>
            <a:r>
              <a:rPr lang="en-US" smtClean="0"/>
              <a:t>Pages of documentation per KLOC</a:t>
            </a:r>
          </a:p>
        </p:txBody>
      </p:sp>
    </p:spTree>
    <p:extLst>
      <p:ext uri="{BB962C8B-B14F-4D97-AF65-F5344CB8AC3E}">
        <p14:creationId xmlns:p14="http://schemas.microsoft.com/office/powerpoint/2010/main" val="114493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976B2-A520-4E64-8AF7-4BF2D58A52D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Size-Oriented Metrics (2)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Controversy regarding use of LOC as a key measure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According to the proponents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LOC is an “artifact” of all s/w development projects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Many existing s/w estimation models use LOC or KLOC as a key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According to the opponents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LOC measures are programming language 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They penalize well-designed but shorter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Cannot easily accommodate nonprocedural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Difficult to predict during estimation</a:t>
            </a:r>
          </a:p>
        </p:txBody>
      </p:sp>
    </p:spTree>
    <p:extLst>
      <p:ext uri="{BB962C8B-B14F-4D97-AF65-F5344CB8AC3E}">
        <p14:creationId xmlns:p14="http://schemas.microsoft.com/office/powerpoint/2010/main" val="30782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9E0E52-8C36-4258-8E10-76666EA1BE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Function-Oriented Metrics (1)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most widely used function-oriented metric is the </a:t>
            </a:r>
            <a:r>
              <a:rPr lang="en-US" b="1" i="1" smtClean="0">
                <a:solidFill>
                  <a:srgbClr val="0000FF"/>
                </a:solidFill>
              </a:rPr>
              <a:t>function point</a:t>
            </a:r>
            <a:r>
              <a:rPr lang="en-US" smtClean="0"/>
              <a:t> (FP)</a:t>
            </a:r>
          </a:p>
          <a:p>
            <a:pPr eaLnBrk="1" hangingPunct="1"/>
            <a:r>
              <a:rPr lang="en-US" smtClean="0"/>
              <a:t>Computation of the FP is based on characteristics of the software’s information domain and complexity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82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3F37A-09FD-47EF-855F-28E388D970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Function-Oriented Metrics (2)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Controversy regarding use of FP as a key measure</a:t>
            </a:r>
          </a:p>
          <a:p>
            <a:pPr lvl="1" eaLnBrk="1" hangingPunct="1"/>
            <a:r>
              <a:rPr lang="en-US" sz="2400" smtClean="0"/>
              <a:t>According to the proponents</a:t>
            </a:r>
          </a:p>
          <a:p>
            <a:pPr lvl="2" eaLnBrk="1" hangingPunct="1"/>
            <a:r>
              <a:rPr lang="en-US" sz="2000" smtClean="0"/>
              <a:t>It is programming language independent</a:t>
            </a:r>
          </a:p>
          <a:p>
            <a:pPr lvl="2" eaLnBrk="1" hangingPunct="1"/>
            <a:r>
              <a:rPr lang="en-US" sz="2000" smtClean="0"/>
              <a:t>Can be predicted before coding is started</a:t>
            </a:r>
          </a:p>
          <a:p>
            <a:pPr lvl="1" eaLnBrk="1" hangingPunct="1"/>
            <a:r>
              <a:rPr lang="en-US" sz="2400" smtClean="0"/>
              <a:t>According to the opponents</a:t>
            </a:r>
          </a:p>
          <a:p>
            <a:pPr lvl="2" eaLnBrk="1" hangingPunct="1"/>
            <a:r>
              <a:rPr lang="en-US" sz="2000" smtClean="0"/>
              <a:t>Based on </a:t>
            </a:r>
            <a:r>
              <a:rPr lang="en-US" sz="2000" b="1" i="1" smtClean="0">
                <a:solidFill>
                  <a:srgbClr val="0000FF"/>
                </a:solidFill>
              </a:rPr>
              <a:t>subjective</a:t>
            </a:r>
            <a:r>
              <a:rPr lang="en-US" sz="2000" smtClean="0"/>
              <a:t> rather than </a:t>
            </a:r>
            <a:r>
              <a:rPr lang="en-US" sz="2000" b="1" i="1" smtClean="0">
                <a:solidFill>
                  <a:srgbClr val="0000FF"/>
                </a:solidFill>
              </a:rPr>
              <a:t>objective</a:t>
            </a:r>
            <a:r>
              <a:rPr lang="en-US" sz="2000" smtClean="0"/>
              <a:t> data</a:t>
            </a:r>
          </a:p>
          <a:p>
            <a:pPr lvl="2" eaLnBrk="1" hangingPunct="1"/>
            <a:r>
              <a:rPr lang="en-US" sz="2000" smtClean="0"/>
              <a:t>Has no direct physical meaning – it’s just a number</a:t>
            </a:r>
          </a:p>
        </p:txBody>
      </p:sp>
    </p:spTree>
    <p:extLst>
      <p:ext uri="{BB962C8B-B14F-4D97-AF65-F5344CB8AC3E}">
        <p14:creationId xmlns:p14="http://schemas.microsoft.com/office/powerpoint/2010/main" val="412878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5FD3B4-5506-4AF9-A725-FA655702881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Reconciling LOC and FP Metrics</a:t>
            </a:r>
          </a:p>
        </p:txBody>
      </p:sp>
      <p:pic>
        <p:nvPicPr>
          <p:cNvPr id="17412" name="Picture 5" descr="C:\Documents and Settings\Ahmed Khurshid\Desktop\November-2006\CSE307N-SE\slides\Pressman\P-6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1138"/>
            <a:ext cx="68580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04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E7DF1-80AC-4FA5-A739-BCC8D5E6153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Object-Oriented Metrics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Number of Scenario scripts</a:t>
            </a:r>
          </a:p>
          <a:p>
            <a:pPr eaLnBrk="1" hangingPunct="1"/>
            <a:r>
              <a:rPr lang="en-US" sz="2800" smtClean="0"/>
              <a:t>Number of key classes</a:t>
            </a:r>
          </a:p>
          <a:p>
            <a:pPr eaLnBrk="1" hangingPunct="1"/>
            <a:r>
              <a:rPr lang="en-US" sz="2800" smtClean="0"/>
              <a:t>Number of support classes</a:t>
            </a:r>
          </a:p>
          <a:p>
            <a:pPr eaLnBrk="1" hangingPunct="1"/>
            <a:r>
              <a:rPr lang="en-US" sz="2800" smtClean="0"/>
              <a:t>Average number of support classes per key class</a:t>
            </a:r>
          </a:p>
          <a:p>
            <a:pPr eaLnBrk="1" hangingPunct="1"/>
            <a:r>
              <a:rPr lang="en-US" sz="2800" smtClean="0"/>
              <a:t>Number of subsystems</a:t>
            </a:r>
          </a:p>
        </p:txBody>
      </p:sp>
    </p:spTree>
    <p:extLst>
      <p:ext uri="{BB962C8B-B14F-4D97-AF65-F5344CB8AC3E}">
        <p14:creationId xmlns:p14="http://schemas.microsoft.com/office/powerpoint/2010/main" val="261136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66BA4-C9C2-4597-8D01-E055C49723D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Use-Case Oriented Metrics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use-case is independent of programming language</a:t>
            </a:r>
          </a:p>
          <a:p>
            <a:pPr eaLnBrk="1" hangingPunct="1"/>
            <a:r>
              <a:rPr lang="en-US" sz="2800" smtClean="0"/>
              <a:t>The no. of use-cases is directly proportional to the size of the application in LOC and to the no. of test cases</a:t>
            </a:r>
          </a:p>
          <a:p>
            <a:pPr eaLnBrk="1" hangingPunct="1"/>
            <a:r>
              <a:rPr lang="en-US" sz="2800" smtClean="0"/>
              <a:t>There is no standard size for a use-case</a:t>
            </a:r>
          </a:p>
          <a:p>
            <a:pPr eaLnBrk="1" hangingPunct="1"/>
            <a:r>
              <a:rPr lang="en-US" sz="2800" smtClean="0"/>
              <a:t>Its application as a normalizing measure is suspect</a:t>
            </a:r>
          </a:p>
        </p:txBody>
      </p:sp>
    </p:spTree>
    <p:extLst>
      <p:ext uri="{BB962C8B-B14F-4D97-AF65-F5344CB8AC3E}">
        <p14:creationId xmlns:p14="http://schemas.microsoft.com/office/powerpoint/2010/main" val="53755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1299</Words>
  <Application>Microsoft Office PowerPoint</Application>
  <PresentationFormat>On-screen Show (4:3)</PresentationFormat>
  <Paragraphs>257</Paragraphs>
  <Slides>25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PowerPoint Presentation</vt:lpstr>
      <vt:lpstr>Software Measurement</vt:lpstr>
      <vt:lpstr>Size-Oriented Metrics (1)</vt:lpstr>
      <vt:lpstr>Size-Oriented Metrics (2)</vt:lpstr>
      <vt:lpstr>Function-Oriented Metrics (1)</vt:lpstr>
      <vt:lpstr>Function-Oriented Metrics (2)</vt:lpstr>
      <vt:lpstr>Reconciling LOC and FP Metrics</vt:lpstr>
      <vt:lpstr>Object-Oriented Metrics</vt:lpstr>
      <vt:lpstr>Use-Case Oriented Metrics</vt:lpstr>
      <vt:lpstr>Web Engineering Project Metrics (1)</vt:lpstr>
      <vt:lpstr>Web Engineering Project Metrics (2)</vt:lpstr>
      <vt:lpstr>Metrics for Software Quality</vt:lpstr>
      <vt:lpstr>Measuring Quality</vt:lpstr>
      <vt:lpstr>Defect Removal Metrics: Concepts</vt:lpstr>
      <vt:lpstr>Measuring “Total Number of Defects”</vt:lpstr>
      <vt:lpstr>Measuring Size</vt:lpstr>
      <vt:lpstr>Defect Density</vt:lpstr>
      <vt:lpstr>Defect Density: Limitations</vt:lpstr>
      <vt:lpstr>Defect Detection Efficiency (DDE) &amp; Defect Removal Efficiency (DRE)</vt:lpstr>
      <vt:lpstr>DRE Table Example</vt:lpstr>
      <vt:lpstr>DRE Value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 &amp; T – FALL 2014</dc:title>
  <dc:creator>mohsin</dc:creator>
  <cp:lastModifiedBy>Ahmad Mohsin</cp:lastModifiedBy>
  <cp:revision>4</cp:revision>
  <dcterms:created xsi:type="dcterms:W3CDTF">2014-10-22T04:19:51Z</dcterms:created>
  <dcterms:modified xsi:type="dcterms:W3CDTF">2017-12-12T06:32:31Z</dcterms:modified>
</cp:coreProperties>
</file>