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57" r:id="rId5"/>
    <p:sldId id="258" r:id="rId6"/>
    <p:sldId id="279" r:id="rId7"/>
    <p:sldId id="278" r:id="rId8"/>
    <p:sldId id="280" r:id="rId9"/>
    <p:sldId id="281" r:id="rId10"/>
    <p:sldId id="282" r:id="rId11"/>
    <p:sldId id="259" r:id="rId12"/>
    <p:sldId id="260" r:id="rId13"/>
    <p:sldId id="263" r:id="rId14"/>
    <p:sldId id="264" r:id="rId15"/>
    <p:sldId id="265" r:id="rId16"/>
    <p:sldId id="266" r:id="rId17"/>
    <p:sldId id="267" r:id="rId18"/>
    <p:sldId id="272" r:id="rId19"/>
    <p:sldId id="273" r:id="rId20"/>
    <p:sldId id="268" r:id="rId21"/>
    <p:sldId id="269" r:id="rId22"/>
    <p:sldId id="270" r:id="rId23"/>
    <p:sldId id="271" r:id="rId24"/>
    <p:sldId id="275" r:id="rId25"/>
    <p:sldId id="274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3483-F1F6-4104-9778-BBE9DD8387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5D7A-C44B-46D5-BD25-481CD300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95D7A-C44B-46D5-BD25-481CD3008C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C048-5444-4A64-9969-49DD16352B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ECED-B35C-4A8E-8AAE-556C0430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ffconsultanc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966800/mythical-man-month-10-lines-per-developer-day-how-close-on-large-projec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Size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BSCS </a:t>
            </a:r>
            <a:r>
              <a:rPr lang="en-US" smtClean="0"/>
              <a:t>– </a:t>
            </a:r>
            <a:r>
              <a:rPr lang="en-US" dirty="0" smtClean="0"/>
              <a:t>FALL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need to estimate the software effort first. Then find how many people will work on the same to deliver the project. Then and only then the man-days will have a meaning.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One Man Day = 8 hours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Estimated Software Effort = 1000 hours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Man-days for the software = 1000/8 = 125 Man days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a one man team the </a:t>
            </a:r>
            <a:r>
              <a:rPr lang="en-US" dirty="0" err="1"/>
              <a:t>Mandays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125/1 = 125 Man days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means one person working for 125 working days can finish the software.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a two man team the </a:t>
            </a:r>
            <a:r>
              <a:rPr lang="en-US" b="1" dirty="0" err="1">
                <a:solidFill>
                  <a:srgbClr val="C00000"/>
                </a:solidFill>
              </a:rPr>
              <a:t>Mandays</a:t>
            </a:r>
            <a:r>
              <a:rPr lang="en-US" b="1" dirty="0">
                <a:solidFill>
                  <a:srgbClr val="C00000"/>
                </a:solidFill>
              </a:rPr>
              <a:t> are 125/2 = 62.5 </a:t>
            </a:r>
            <a:r>
              <a:rPr lang="en-US" b="1" dirty="0" err="1">
                <a:solidFill>
                  <a:srgbClr val="C00000"/>
                </a:solidFill>
              </a:rPr>
              <a:t>Mandays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6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productivity based on historical data</a:t>
            </a:r>
          </a:p>
          <a:p>
            <a:r>
              <a:rPr lang="en-US" dirty="0" smtClean="0"/>
              <a:t>– 620 LOC/pm</a:t>
            </a:r>
          </a:p>
          <a:p>
            <a:r>
              <a:rPr lang="en-US" dirty="0" smtClean="0"/>
              <a:t>– $8,000 per month</a:t>
            </a:r>
          </a:p>
          <a:p>
            <a:r>
              <a:rPr lang="en-US" dirty="0" smtClean="0"/>
              <a:t>‐&gt; $12.91/LOC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estimated project is 33,200 LOC, – then the total estimated project cost is $______ and – the estimated effort is __ person‐month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2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lines of code (SLOC or LOC)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a software metric used to measure the size of a software program by counting the number of lines in the text of the program's source code. </a:t>
            </a:r>
          </a:p>
          <a:p>
            <a:r>
              <a:rPr lang="en-US" dirty="0" smtClean="0"/>
              <a:t>SLOC is typically used to predict the amount of effort that will be required to develop a program, as well as to estimate programming productivity or effort once the software is produced.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major types of SLOC measures: physical SLOC (LOC) and logical SLOC (LLOC). Specific definitions of these two measures vary, but the most common definition of physical </a:t>
            </a:r>
          </a:p>
          <a:p>
            <a:r>
              <a:rPr lang="en-US" dirty="0" smtClean="0"/>
              <a:t>SLOC is a count of lines in the text of the program's source code including comment lines. Blank lines are also included unless the lines of code in a section consists of more than 25% blank lines. In this case blank lines in excess of 25% are not counted toward lines of code.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snippet of C code as an example of the ambiguity encountered when determining SLOC: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for (i = 0; i &lt; 100; i += 1)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("hello"); /* How many lines of code is this?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3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programmer and/or coding standards, the above "line of code" could be written on many separate lines:</a:t>
            </a:r>
          </a:p>
          <a:p>
            <a:endParaRPr lang="en-US" dirty="0" smtClean="0"/>
          </a:p>
          <a:p>
            <a:r>
              <a:rPr lang="en-US" dirty="0" smtClean="0"/>
              <a:t>for (i = 0; i &lt; 100; i += 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("hello");</a:t>
            </a:r>
          </a:p>
          <a:p>
            <a:r>
              <a:rPr lang="en-US" dirty="0" smtClean="0"/>
              <a:t>} /* Now how many lines of code is this?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14175" r="23984" b="19349"/>
          <a:stretch/>
        </p:blipFill>
        <p:spPr bwMode="auto">
          <a:xfrm>
            <a:off x="152400" y="0"/>
            <a:ext cx="8534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62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747000" cy="1295400"/>
          </a:xfrm>
        </p:spPr>
        <p:txBody>
          <a:bodyPr/>
          <a:lstStyle/>
          <a:p>
            <a:r>
              <a:rPr lang="en-US"/>
              <a:t>Person-months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686800" cy="4986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Most software cost estimates assume cost = effort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Effort = man-month, i.e., a person’s work for a month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Usually ignores cost of hardware or cost of maintenance</a:t>
            </a:r>
          </a:p>
          <a:p>
            <a:pPr>
              <a:lnSpc>
                <a:spcPct val="80000"/>
              </a:lnSpc>
            </a:pPr>
            <a:r>
              <a:rPr lang="en-US" sz="2600"/>
              <a:t>Fred Brooks, </a:t>
            </a:r>
            <a:r>
              <a:rPr lang="en-US" sz="2600" i="1"/>
              <a:t>The Mythical Man-Month</a:t>
            </a:r>
            <a:r>
              <a:rPr lang="en-US" sz="2600"/>
              <a:t>, 1975:</a:t>
            </a:r>
            <a:endParaRPr lang="en-US" sz="2600" i="1"/>
          </a:p>
          <a:p>
            <a:pPr lvl="1">
              <a:lnSpc>
                <a:spcPct val="80000"/>
              </a:lnSpc>
            </a:pPr>
            <a:r>
              <a:rPr lang="en-US" sz="2200"/>
              <a:t>“Cost does indeed vary as the product of the number of men and the number of months. Progress does not. Hence the man-month as a unit for measuring the size of a job is a dangerous and deceptive myth. It implies men and months are interchangeable.”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“Men and months are interchangeable commodities only when a task can be partitioned among many workers with no communication among them. This is true of reaping wheat or picking cotton; it is not even approximately true of systems programming.”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“Adding manpower to a late project makes it later.”</a:t>
            </a:r>
          </a:p>
        </p:txBody>
      </p:sp>
    </p:spTree>
    <p:extLst>
      <p:ext uri="{BB962C8B-B14F-4D97-AF65-F5344CB8AC3E}">
        <p14:creationId xmlns:p14="http://schemas.microsoft.com/office/powerpoint/2010/main" val="27730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7543800" cy="1295400"/>
          </a:xfrm>
        </p:spPr>
        <p:txBody>
          <a:bodyPr/>
          <a:lstStyle/>
          <a:p>
            <a:r>
              <a:rPr lang="en-US"/>
              <a:t>LOC/KLOC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686800" cy="4411662"/>
          </a:xfrm>
        </p:spPr>
        <p:txBody>
          <a:bodyPr/>
          <a:lstStyle/>
          <a:p>
            <a:r>
              <a:rPr lang="en-US" sz="2600" b="1"/>
              <a:t>LOC</a:t>
            </a:r>
            <a:r>
              <a:rPr lang="en-US" sz="2600"/>
              <a:t>: lines of code</a:t>
            </a:r>
          </a:p>
          <a:p>
            <a:pPr lvl="1"/>
            <a:r>
              <a:rPr lang="en-US" sz="2200" b="1"/>
              <a:t>KLOC</a:t>
            </a:r>
            <a:r>
              <a:rPr lang="en-US" sz="2200"/>
              <a:t>: kilo lines of code, or (lines of code) / 1000</a:t>
            </a:r>
          </a:p>
          <a:p>
            <a:pPr lvl="1"/>
            <a:r>
              <a:rPr lang="en-US" sz="2200"/>
              <a:t>Still regarded as most accurate way to measure labor costs</a:t>
            </a:r>
          </a:p>
          <a:p>
            <a:r>
              <a:rPr lang="en-US" sz="2600" i="1"/>
              <a:t>What are some uncertainties about measuring LOC?</a:t>
            </a:r>
          </a:p>
          <a:p>
            <a:pPr lvl="1"/>
            <a:r>
              <a:rPr lang="en-US" sz="2200"/>
              <a:t>Should comment lines count? Or blank lines for formatting?</a:t>
            </a:r>
          </a:p>
          <a:p>
            <a:pPr lvl="1"/>
            <a:r>
              <a:rPr lang="en-US" sz="2200"/>
              <a:t>How do we compare lines of assembly language vs. high-level language like C++ or Java?</a:t>
            </a:r>
          </a:p>
          <a:p>
            <a:pPr lvl="1"/>
            <a:r>
              <a:rPr lang="en-US" sz="2200"/>
              <a:t>How do you know how many LOC the system will contain when it’s not implemented or even designed yet?</a:t>
            </a:r>
          </a:p>
          <a:p>
            <a:pPr lvl="1"/>
            <a:r>
              <a:rPr lang="en-US" sz="2200"/>
              <a:t>How do you account for reuse of code?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2372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A software engineer collects measure and develops metrics so that indicators will be obtained • </a:t>
            </a:r>
          </a:p>
          <a:p>
            <a:r>
              <a:rPr lang="en-US" sz="2400" dirty="0" smtClean="0"/>
              <a:t>An indicator provides insight that enables the project manager or software engineers to adjust the process, the project, or the product to make things better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77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LOCS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am the only full-time </a:t>
            </a:r>
            <a:r>
              <a:rPr lang="en-US" dirty="0" err="1"/>
              <a:t>dev</a:t>
            </a:r>
            <a:r>
              <a:rPr lang="en-US" dirty="0"/>
              <a:t> at </a:t>
            </a:r>
            <a:r>
              <a:rPr lang="en-US" dirty="0">
                <a:hlinkClick r:id="rId2"/>
              </a:rPr>
              <a:t>our company</a:t>
            </a:r>
            <a:r>
              <a:rPr lang="en-US" dirty="0"/>
              <a:t> and have written 500,000 lines of </a:t>
            </a:r>
            <a:r>
              <a:rPr lang="en-US" dirty="0" err="1"/>
              <a:t>OCaml</a:t>
            </a:r>
            <a:r>
              <a:rPr lang="en-US" dirty="0"/>
              <a:t> and F# code over the past 7 years, which equates to about 200 lines of code per day. However, the vast majority of that code is tutorial examples consisting of hundreds of separate projects each a few hundred lines long. Also, there is a lot of duplication between the </a:t>
            </a:r>
            <a:r>
              <a:rPr lang="en-US" dirty="0" err="1"/>
              <a:t>OCaml</a:t>
            </a:r>
            <a:r>
              <a:rPr lang="en-US" dirty="0"/>
              <a:t> and the F#. We are not maintaining any in-house code bases larger than 50kLOC.</a:t>
            </a:r>
          </a:p>
        </p:txBody>
      </p:sp>
    </p:spTree>
    <p:extLst>
      <p:ext uri="{BB962C8B-B14F-4D97-AF65-F5344CB8AC3E}">
        <p14:creationId xmlns:p14="http://schemas.microsoft.com/office/powerpoint/2010/main" val="336414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Mythical man month 10 lines per developer day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I started at Google, I have written 33,917 lines of code (this is an absolute value; both additions and deletions count towards it. I have deleted 12,313 lines of code).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 have been an employee at Google for 340 days. Let's say that 2/7th of those days were weekends, and between company holidays and vacation, I have taken an additional 15 days off past that. Assuming I worked 8 hours a day, that means I have worked 1822 hours for Google.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Dividing, we find that I have written </a:t>
            </a:r>
            <a:r>
              <a:rPr lang="en-US" b="1" dirty="0"/>
              <a:t>18.6 lines of code per hour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84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count the SLOC the following must be considered:</a:t>
            </a:r>
          </a:p>
          <a:p>
            <a:r>
              <a:rPr lang="en-US" b="1" dirty="0" smtClean="0"/>
              <a:t> The count includes:</a:t>
            </a:r>
          </a:p>
          <a:p>
            <a:r>
              <a:rPr lang="en-US" dirty="0" smtClean="0"/>
              <a:t> - The SLOC delivered to client.</a:t>
            </a:r>
          </a:p>
          <a:p>
            <a:r>
              <a:rPr lang="en-US" dirty="0" smtClean="0"/>
              <a:t> - The SLOC written only by the development team are counted</a:t>
            </a:r>
          </a:p>
          <a:p>
            <a:r>
              <a:rPr lang="en-US" dirty="0" smtClean="0"/>
              <a:t> - The declaration statements are counted as source lines of code</a:t>
            </a:r>
          </a:p>
          <a:p>
            <a:r>
              <a:rPr lang="en-US" b="1" dirty="0" smtClean="0"/>
              <a:t> The count excludes:</a:t>
            </a:r>
          </a:p>
          <a:p>
            <a:r>
              <a:rPr lang="en-US" dirty="0" smtClean="0"/>
              <a:t> - The code created by application generators.</a:t>
            </a:r>
          </a:p>
          <a:p>
            <a:r>
              <a:rPr lang="en-US" dirty="0" smtClean="0"/>
              <a:t> - The comments inserted to improve the readability of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Once, you get the numbers of line of code of SLOC, you can estimate or calculate the</a:t>
            </a:r>
          </a:p>
          <a:p>
            <a:r>
              <a:rPr lang="en-US" dirty="0" smtClean="0"/>
              <a:t>total effort and cost to complete the given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estimated lines of code of a system is: 33,200 LOC – </a:t>
            </a:r>
          </a:p>
          <a:p>
            <a:r>
              <a:rPr lang="en-US" dirty="0" smtClean="0"/>
              <a:t>Average productivity for system of this type is: 620 LOC/person-month – </a:t>
            </a:r>
          </a:p>
          <a:p>
            <a:r>
              <a:rPr lang="en-US" dirty="0" smtClean="0"/>
              <a:t>There are 6 developers - Labor rate is: $ 800 per person-month ?</a:t>
            </a:r>
          </a:p>
          <a:p>
            <a:r>
              <a:rPr lang="en-US" dirty="0" smtClean="0"/>
              <a:t>Calculate the total effort and cost required to complete the above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1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 t="44741" r="22519" b="34999"/>
          <a:stretch/>
        </p:blipFill>
        <p:spPr bwMode="auto">
          <a:xfrm>
            <a:off x="248265" y="1752600"/>
            <a:ext cx="8915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3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5" t="18411" r="31496" b="43463"/>
          <a:stretch/>
        </p:blipFill>
        <p:spPr bwMode="auto">
          <a:xfrm>
            <a:off x="381000" y="228600"/>
            <a:ext cx="8458200" cy="533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1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Metrics </a:t>
            </a:r>
            <a:r>
              <a:rPr lang="en-US" dirty="0" err="1" smtClean="0"/>
              <a:t>Metrics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 d) (cont’d) </a:t>
            </a:r>
          </a:p>
          <a:p>
            <a:r>
              <a:rPr lang="en-US" dirty="0" smtClean="0"/>
              <a:t>• The five essential, fundamental </a:t>
            </a:r>
            <a:r>
              <a:rPr lang="en-US" dirty="0" err="1" smtClean="0"/>
              <a:t>fundamental</a:t>
            </a:r>
            <a:r>
              <a:rPr lang="en-US" dirty="0" smtClean="0"/>
              <a:t> metrics: metrics: –</a:t>
            </a:r>
          </a:p>
          <a:p>
            <a:r>
              <a:rPr lang="en-US" dirty="0" smtClean="0"/>
              <a:t> Size (LOC, etc.) –</a:t>
            </a:r>
          </a:p>
          <a:p>
            <a:r>
              <a:rPr lang="en-US" dirty="0" smtClean="0"/>
              <a:t> Cost (in dollars) –</a:t>
            </a:r>
          </a:p>
          <a:p>
            <a:r>
              <a:rPr lang="en-US" dirty="0" smtClean="0"/>
              <a:t> Duration (in months) </a:t>
            </a:r>
          </a:p>
          <a:p>
            <a:r>
              <a:rPr lang="en-US" dirty="0" smtClean="0"/>
              <a:t>– Effort (in person‐month) – </a:t>
            </a:r>
          </a:p>
          <a:p>
            <a:r>
              <a:rPr lang="en-US" dirty="0" smtClean="0"/>
              <a:t>Quality (number of faults detected)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LOC‐based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problems of lines of code (LOC) – Different languages lead to different lengths of code</a:t>
            </a:r>
          </a:p>
          <a:p>
            <a:r>
              <a:rPr lang="en-US" dirty="0" smtClean="0"/>
              <a:t> It is not clear how to count lines of code</a:t>
            </a:r>
          </a:p>
          <a:p>
            <a:r>
              <a:rPr lang="en-US" dirty="0" smtClean="0"/>
              <a:t> A report, screen, or GUI generator can generate thousands of lines of code in minutes </a:t>
            </a:r>
          </a:p>
          <a:p>
            <a:r>
              <a:rPr lang="en-US" dirty="0" smtClean="0"/>
              <a:t> Depending </a:t>
            </a:r>
            <a:r>
              <a:rPr lang="en-US" dirty="0" err="1" smtClean="0"/>
              <a:t>Depending</a:t>
            </a:r>
            <a:r>
              <a:rPr lang="en-US" dirty="0" smtClean="0"/>
              <a:t> on the application </a:t>
            </a:r>
            <a:r>
              <a:rPr lang="en-US" dirty="0" err="1" smtClean="0"/>
              <a:t>application</a:t>
            </a:r>
            <a:r>
              <a:rPr lang="en-US" dirty="0" smtClean="0"/>
              <a:t>, the complexity </a:t>
            </a:r>
            <a:r>
              <a:rPr lang="en-US" dirty="0" err="1" smtClean="0"/>
              <a:t>complexity</a:t>
            </a:r>
            <a:r>
              <a:rPr lang="en-US" dirty="0" smtClean="0"/>
              <a:t> of code is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LOC‐based Estimation </a:t>
            </a:r>
            <a:r>
              <a:rPr lang="en-US" dirty="0" err="1" smtClean="0"/>
              <a:t>Estimation</a:t>
            </a:r>
            <a:r>
              <a:rPr lang="en-US" dirty="0" smtClean="0"/>
              <a:t> ‐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11569" r="31313" b="41833"/>
          <a:stretch/>
        </p:blipFill>
        <p:spPr bwMode="auto">
          <a:xfrm>
            <a:off x="990600" y="1905000"/>
            <a:ext cx="6931744" cy="35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lines of code per 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 recall a small project where I wrote about </a:t>
            </a:r>
            <a:r>
              <a:rPr lang="en-US" sz="2000" b="1" dirty="0">
                <a:solidFill>
                  <a:srgbClr val="FF0000"/>
                </a:solidFill>
              </a:rPr>
              <a:t>1000</a:t>
            </a:r>
            <a:r>
              <a:rPr lang="en-US" sz="2000" b="1" dirty="0"/>
              <a:t> lines on the first day. On the second day, found a library that solved most of the problem for me, so I was able to cut the solution down to </a:t>
            </a:r>
            <a:r>
              <a:rPr lang="en-US" sz="2000" b="1" dirty="0">
                <a:solidFill>
                  <a:srgbClr val="FF0000"/>
                </a:solidFill>
              </a:rPr>
              <a:t>about 50 lines of code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On </a:t>
            </a:r>
            <a:r>
              <a:rPr lang="en-US" sz="2000" b="1" dirty="0"/>
              <a:t>the third day, found a second library that solved virtually the exact problem, so it was cut down again to 2 lines of code. 2 </a:t>
            </a:r>
            <a:r>
              <a:rPr lang="en-US" sz="2000" b="1" dirty="0">
                <a:solidFill>
                  <a:srgbClr val="FF0000"/>
                </a:solidFill>
              </a:rPr>
              <a:t>lines of code in 3 days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419099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64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spent about four or five hours triaging </a:t>
            </a:r>
            <a:r>
              <a:rPr lang="en-US" b="1" dirty="0"/>
              <a:t>incoming issues </a:t>
            </a:r>
            <a:r>
              <a:rPr lang="en-US" b="1" dirty="0">
                <a:solidFill>
                  <a:srgbClr val="FF0000"/>
                </a:solidFill>
              </a:rPr>
              <a:t>from yesterday which were generated out of our ongoing formal system test</a:t>
            </a:r>
            <a:r>
              <a:rPr lang="en-US" b="1" dirty="0"/>
              <a:t>.</a:t>
            </a:r>
          </a:p>
          <a:p>
            <a:r>
              <a:rPr lang="en-US" dirty="0"/>
              <a:t>I spent an hour talking to engineers who needed guidance interpreting tests and results and having two meetings.</a:t>
            </a:r>
          </a:p>
          <a:p>
            <a:r>
              <a:rPr lang="en-US" b="1" dirty="0">
                <a:solidFill>
                  <a:srgbClr val="FF0000"/>
                </a:solidFill>
              </a:rPr>
              <a:t>I spent two hours finding a bug stopping our product </a:t>
            </a:r>
            <a:r>
              <a:rPr lang="en-US" dirty="0"/>
              <a:t>starting correctly in a very small range of conditions, in a part of the code I had never touched before.</a:t>
            </a:r>
          </a:p>
          <a:p>
            <a:r>
              <a:rPr lang="en-US" dirty="0"/>
              <a:t>I spent five minutes writing two lines of code to </a:t>
            </a:r>
            <a:r>
              <a:rPr lang="en-US" b="1" dirty="0">
                <a:solidFill>
                  <a:srgbClr val="FF0000"/>
                </a:solidFill>
              </a:rPr>
              <a:t>fix it and a further 30 minutes writing a test plan for it</a:t>
            </a:r>
            <a:r>
              <a:rPr lang="en-US" dirty="0"/>
              <a:t>, checking it back in to subversion, monitoring the cascade of automated tests, updating and resolving the ticket.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the last three weeks, I’ve written a negative </a:t>
            </a:r>
            <a:r>
              <a:rPr lang="en-US" b="1" dirty="0">
                <a:solidFill>
                  <a:srgbClr val="FF0000"/>
                </a:solidFill>
              </a:rPr>
              <a:t>7,000 lines of Oracle PL/SQL. That’s right NEGATIVE 7,000 lines. I took a 10,000 </a:t>
            </a:r>
            <a:r>
              <a:rPr lang="en-US" dirty="0"/>
              <a:t>line package and stripped out everything that’s irrelevant for this implementation. I also nuked procedures which will be rewritten by another developer in a separate package because we are changing the history table formats (YAY!).</a:t>
            </a:r>
          </a:p>
          <a:p>
            <a:r>
              <a:rPr lang="en-US" b="1" dirty="0">
                <a:solidFill>
                  <a:srgbClr val="FF0000"/>
                </a:solidFill>
              </a:rPr>
              <a:t>Of the remaining 2 to 3,000 lines</a:t>
            </a:r>
            <a:r>
              <a:rPr lang="en-US" dirty="0"/>
              <a:t>, I’m having to read each line to see if I need to modify them further.</a:t>
            </a:r>
          </a:p>
          <a:p>
            <a:r>
              <a:rPr lang="en-US" dirty="0"/>
              <a:t>If all goes well, we can use these new packages at other clients.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hours and man 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6 hours = 1 day</a:t>
            </a:r>
            <a:br>
              <a:rPr lang="en-US" sz="3000" b="1" dirty="0">
                <a:solidFill>
                  <a:srgbClr val="FF0000"/>
                </a:solidFill>
              </a:rPr>
            </a:br>
            <a:r>
              <a:rPr lang="en-US" sz="3000" b="1" dirty="0">
                <a:solidFill>
                  <a:srgbClr val="FF0000"/>
                </a:solidFill>
              </a:rPr>
              <a:t>1 person @ 6 hours = 6 man-hours = 1 man-day</a:t>
            </a:r>
            <a:br>
              <a:rPr lang="en-US" sz="3000" b="1" dirty="0">
                <a:solidFill>
                  <a:srgbClr val="FF0000"/>
                </a:solidFill>
              </a:rPr>
            </a:br>
            <a:r>
              <a:rPr lang="en-US" sz="3000" b="1" dirty="0">
                <a:solidFill>
                  <a:srgbClr val="FF0000"/>
                </a:solidFill>
              </a:rPr>
              <a:t>2 people @ 6 hours = 12 man-hours = 2 man-days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Adjust hours per day as appropriate, but remember that the only way to get 8 hours production is to have a work day that is longer than 8 hours and that going past about 10 working hours per day or past about 50 hours per week doesn't gain you much, if anything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1271</Words>
  <Application>Microsoft Office PowerPoint</Application>
  <PresentationFormat>On-screen Show (4:3)</PresentationFormat>
  <Paragraphs>95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Software Size Estimation</vt:lpstr>
      <vt:lpstr>PowerPoint Presentation</vt:lpstr>
      <vt:lpstr>PowerPoint Presentation</vt:lpstr>
      <vt:lpstr>LOC‐based Estimation</vt:lpstr>
      <vt:lpstr>LOC‐based Estimation Estimation ‐ Example</vt:lpstr>
      <vt:lpstr>How many lines of code per day?</vt:lpstr>
      <vt:lpstr>And </vt:lpstr>
      <vt:lpstr>And </vt:lpstr>
      <vt:lpstr>Man hours and man days </vt:lpstr>
      <vt:lpstr>PowerPoint Presentation</vt:lpstr>
      <vt:lpstr>PowerPoint Presentation</vt:lpstr>
      <vt:lpstr>PowerPoint Presentation</vt:lpstr>
      <vt:lpstr>Source lines of code (SLOC or LOC)</vt:lpstr>
      <vt:lpstr>PowerPoint Presentation</vt:lpstr>
      <vt:lpstr>Example </vt:lpstr>
      <vt:lpstr>PowerPoint Presentation</vt:lpstr>
      <vt:lpstr>PowerPoint Presentation</vt:lpstr>
      <vt:lpstr>Person-months</vt:lpstr>
      <vt:lpstr>LOC/KLOC</vt:lpstr>
      <vt:lpstr>HOW MANY LOCS</vt:lpstr>
      <vt:lpstr>PowerPoint Presentation</vt:lpstr>
      <vt:lpstr>PowerPoint Presentation</vt:lpstr>
      <vt:lpstr>Counting SLOC</vt:lpstr>
      <vt:lpstr>Example: 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Size Estimation</dc:title>
  <dc:creator>mohsin</dc:creator>
  <cp:lastModifiedBy>mohsin</cp:lastModifiedBy>
  <cp:revision>10</cp:revision>
  <dcterms:created xsi:type="dcterms:W3CDTF">2016-11-16T03:31:43Z</dcterms:created>
  <dcterms:modified xsi:type="dcterms:W3CDTF">2017-11-24T04:17:18Z</dcterms:modified>
</cp:coreProperties>
</file>