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37"/>
  </p:notesMasterIdLst>
  <p:sldIdLst>
    <p:sldId id="301" r:id="rId3"/>
    <p:sldId id="302" r:id="rId4"/>
    <p:sldId id="277" r:id="rId5"/>
    <p:sldId id="278" r:id="rId6"/>
    <p:sldId id="306" r:id="rId7"/>
    <p:sldId id="279" r:id="rId8"/>
    <p:sldId id="280" r:id="rId9"/>
    <p:sldId id="281" r:id="rId10"/>
    <p:sldId id="283" r:id="rId11"/>
    <p:sldId id="282" r:id="rId12"/>
    <p:sldId id="307" r:id="rId13"/>
    <p:sldId id="284" r:id="rId14"/>
    <p:sldId id="285" r:id="rId15"/>
    <p:sldId id="286" r:id="rId16"/>
    <p:sldId id="308" r:id="rId17"/>
    <p:sldId id="288" r:id="rId18"/>
    <p:sldId id="289" r:id="rId19"/>
    <p:sldId id="290" r:id="rId20"/>
    <p:sldId id="309" r:id="rId21"/>
    <p:sldId id="294" r:id="rId22"/>
    <p:sldId id="295" r:id="rId23"/>
    <p:sldId id="296" r:id="rId24"/>
    <p:sldId id="297" r:id="rId25"/>
    <p:sldId id="298" r:id="rId26"/>
    <p:sldId id="313" r:id="rId27"/>
    <p:sldId id="314" r:id="rId28"/>
    <p:sldId id="315" r:id="rId29"/>
    <p:sldId id="310" r:id="rId30"/>
    <p:sldId id="299" r:id="rId31"/>
    <p:sldId id="300" r:id="rId32"/>
    <p:sldId id="311" r:id="rId33"/>
    <p:sldId id="312" r:id="rId34"/>
    <p:sldId id="303" r:id="rId35"/>
    <p:sldId id="30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301"/>
            <p14:sldId id="302"/>
            <p14:sldId id="277"/>
            <p14:sldId id="278"/>
            <p14:sldId id="306"/>
            <p14:sldId id="279"/>
            <p14:sldId id="280"/>
            <p14:sldId id="281"/>
            <p14:sldId id="283"/>
            <p14:sldId id="282"/>
            <p14:sldId id="307"/>
            <p14:sldId id="284"/>
            <p14:sldId id="285"/>
            <p14:sldId id="286"/>
            <p14:sldId id="308"/>
            <p14:sldId id="288"/>
            <p14:sldId id="289"/>
            <p14:sldId id="290"/>
            <p14:sldId id="309"/>
            <p14:sldId id="294"/>
            <p14:sldId id="295"/>
            <p14:sldId id="296"/>
            <p14:sldId id="297"/>
            <p14:sldId id="298"/>
            <p14:sldId id="313"/>
            <p14:sldId id="314"/>
            <p14:sldId id="315"/>
            <p14:sldId id="310"/>
            <p14:sldId id="299"/>
            <p14:sldId id="300"/>
            <p14:sldId id="311"/>
            <p14:sldId id="312"/>
            <p14:sldId id="303"/>
            <p14:sldId id="304"/>
          </p14:sldIdLst>
        </p14:section>
        <p14:section name="Untitled Section" id="{170ECFCA-5ACD-4231-8B00-3FD73B421676}">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1713" autoAdjust="0"/>
  </p:normalViewPr>
  <p:slideViewPr>
    <p:cSldViewPr snapToGrid="0">
      <p:cViewPr>
        <p:scale>
          <a:sx n="65" d="100"/>
          <a:sy n="65" d="100"/>
        </p:scale>
        <p:origin x="-738" y="72"/>
      </p:cViewPr>
      <p:guideLst>
        <p:guide orient="horz" pos="2160"/>
        <p:guide pos="3840"/>
      </p:guideLst>
    </p:cSldViewPr>
  </p:slideViewPr>
  <p:notesTextViewPr>
    <p:cViewPr>
      <p:scale>
        <a:sx n="1" d="1"/>
        <a:sy n="1" d="1"/>
      </p:scale>
      <p:origin x="0" y="0"/>
    </p:cViewPr>
  </p:notesTextViewPr>
  <p:sorterViewPr>
    <p:cViewPr>
      <p:scale>
        <a:sx n="100" d="100"/>
        <a:sy n="100" d="100"/>
      </p:scale>
      <p:origin x="0" y="-102"/>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12/10/2015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8</a:t>
            </a:fld>
            <a:endParaRPr lang="en-US"/>
          </a:p>
        </p:txBody>
      </p:sp>
    </p:spTree>
    <p:extLst>
      <p:ext uri="{BB962C8B-B14F-4D97-AF65-F5344CB8AC3E}">
        <p14:creationId xmlns:p14="http://schemas.microsoft.com/office/powerpoint/2010/main" val="2088465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21</a:t>
            </a:fld>
            <a:endParaRPr lang="en-US"/>
          </a:p>
        </p:txBody>
      </p:sp>
    </p:spTree>
    <p:extLst>
      <p:ext uri="{BB962C8B-B14F-4D97-AF65-F5344CB8AC3E}">
        <p14:creationId xmlns:p14="http://schemas.microsoft.com/office/powerpoint/2010/main" val="1953121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22</a:t>
            </a:fld>
            <a:endParaRPr lang="en-US"/>
          </a:p>
        </p:txBody>
      </p:sp>
    </p:spTree>
    <p:extLst>
      <p:ext uri="{BB962C8B-B14F-4D97-AF65-F5344CB8AC3E}">
        <p14:creationId xmlns:p14="http://schemas.microsoft.com/office/powerpoint/2010/main" val="298312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23</a:t>
            </a:fld>
            <a:endParaRPr lang="en-US"/>
          </a:p>
        </p:txBody>
      </p:sp>
    </p:spTree>
    <p:extLst>
      <p:ext uri="{BB962C8B-B14F-4D97-AF65-F5344CB8AC3E}">
        <p14:creationId xmlns:p14="http://schemas.microsoft.com/office/powerpoint/2010/main" val="3578396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24</a:t>
            </a:fld>
            <a:endParaRPr lang="en-US"/>
          </a:p>
        </p:txBody>
      </p:sp>
    </p:spTree>
    <p:extLst>
      <p:ext uri="{BB962C8B-B14F-4D97-AF65-F5344CB8AC3E}">
        <p14:creationId xmlns:p14="http://schemas.microsoft.com/office/powerpoint/2010/main" val="292995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29</a:t>
            </a:fld>
            <a:endParaRPr lang="en-US"/>
          </a:p>
        </p:txBody>
      </p:sp>
    </p:spTree>
    <p:extLst>
      <p:ext uri="{BB962C8B-B14F-4D97-AF65-F5344CB8AC3E}">
        <p14:creationId xmlns:p14="http://schemas.microsoft.com/office/powerpoint/2010/main" val="3969966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30</a:t>
            </a:fld>
            <a:endParaRPr lang="en-US"/>
          </a:p>
        </p:txBody>
      </p:sp>
    </p:spTree>
    <p:extLst>
      <p:ext uri="{BB962C8B-B14F-4D97-AF65-F5344CB8AC3E}">
        <p14:creationId xmlns:p14="http://schemas.microsoft.com/office/powerpoint/2010/main" val="975538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a:p>
        </p:txBody>
      </p:sp>
    </p:spTree>
    <p:extLst>
      <p:ext uri="{BB962C8B-B14F-4D97-AF65-F5344CB8AC3E}">
        <p14:creationId xmlns:p14="http://schemas.microsoft.com/office/powerpoint/2010/main" val="381538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10</a:t>
            </a:fld>
            <a:endParaRPr lang="en-US"/>
          </a:p>
        </p:txBody>
      </p:sp>
    </p:spTree>
    <p:extLst>
      <p:ext uri="{BB962C8B-B14F-4D97-AF65-F5344CB8AC3E}">
        <p14:creationId xmlns:p14="http://schemas.microsoft.com/office/powerpoint/2010/main" val="767635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12</a:t>
            </a:fld>
            <a:endParaRPr lang="en-US"/>
          </a:p>
        </p:txBody>
      </p:sp>
    </p:spTree>
    <p:extLst>
      <p:ext uri="{BB962C8B-B14F-4D97-AF65-F5344CB8AC3E}">
        <p14:creationId xmlns:p14="http://schemas.microsoft.com/office/powerpoint/2010/main" val="4190494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13</a:t>
            </a:fld>
            <a:endParaRPr lang="en-US"/>
          </a:p>
        </p:txBody>
      </p:sp>
    </p:spTree>
    <p:extLst>
      <p:ext uri="{BB962C8B-B14F-4D97-AF65-F5344CB8AC3E}">
        <p14:creationId xmlns:p14="http://schemas.microsoft.com/office/powerpoint/2010/main" val="501022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14</a:t>
            </a:fld>
            <a:endParaRPr lang="en-US"/>
          </a:p>
        </p:txBody>
      </p:sp>
    </p:spTree>
    <p:extLst>
      <p:ext uri="{BB962C8B-B14F-4D97-AF65-F5344CB8AC3E}">
        <p14:creationId xmlns:p14="http://schemas.microsoft.com/office/powerpoint/2010/main" val="2459237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16</a:t>
            </a:fld>
            <a:endParaRPr lang="en-US"/>
          </a:p>
        </p:txBody>
      </p:sp>
    </p:spTree>
    <p:extLst>
      <p:ext uri="{BB962C8B-B14F-4D97-AF65-F5344CB8AC3E}">
        <p14:creationId xmlns:p14="http://schemas.microsoft.com/office/powerpoint/2010/main" val="3913690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18</a:t>
            </a:fld>
            <a:endParaRPr lang="en-US"/>
          </a:p>
        </p:txBody>
      </p:sp>
    </p:spTree>
    <p:extLst>
      <p:ext uri="{BB962C8B-B14F-4D97-AF65-F5344CB8AC3E}">
        <p14:creationId xmlns:p14="http://schemas.microsoft.com/office/powerpoint/2010/main" val="2837688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20</a:t>
            </a:fld>
            <a:endParaRPr lang="en-US"/>
          </a:p>
        </p:txBody>
      </p:sp>
    </p:spTree>
    <p:extLst>
      <p:ext uri="{BB962C8B-B14F-4D97-AF65-F5344CB8AC3E}">
        <p14:creationId xmlns:p14="http://schemas.microsoft.com/office/powerpoint/2010/main" val="8569229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A40EDE-9B25-47CB-9935-B91B78A4B776}"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D2221-324E-4F76-BEEF-45AFAF5135AF}" type="slidenum">
              <a:rPr lang="en-US" smtClean="0"/>
              <a:t>‹#›</a:t>
            </a:fld>
            <a:endParaRPr lang="en-US"/>
          </a:p>
        </p:txBody>
      </p:sp>
    </p:spTree>
    <p:extLst>
      <p:ext uri="{BB962C8B-B14F-4D97-AF65-F5344CB8AC3E}">
        <p14:creationId xmlns:p14="http://schemas.microsoft.com/office/powerpoint/2010/main" val="1885860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A40EDE-9B25-47CB-9935-B91B78A4B776}"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D2221-324E-4F76-BEEF-45AFAF5135AF}" type="slidenum">
              <a:rPr lang="en-US" smtClean="0"/>
              <a:t>‹#›</a:t>
            </a:fld>
            <a:endParaRPr lang="en-US"/>
          </a:p>
        </p:txBody>
      </p:sp>
    </p:spTree>
    <p:extLst>
      <p:ext uri="{BB962C8B-B14F-4D97-AF65-F5344CB8AC3E}">
        <p14:creationId xmlns:p14="http://schemas.microsoft.com/office/powerpoint/2010/main" val="3415388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A40EDE-9B25-47CB-9935-B91B78A4B776}"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D2221-324E-4F76-BEEF-45AFAF5135AF}" type="slidenum">
              <a:rPr lang="en-US" smtClean="0"/>
              <a:t>‹#›</a:t>
            </a:fld>
            <a:endParaRPr lang="en-US"/>
          </a:p>
        </p:txBody>
      </p:sp>
    </p:spTree>
    <p:extLst>
      <p:ext uri="{BB962C8B-B14F-4D97-AF65-F5344CB8AC3E}">
        <p14:creationId xmlns:p14="http://schemas.microsoft.com/office/powerpoint/2010/main" val="3549138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A40EDE-9B25-47CB-9935-B91B78A4B776}"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6D2221-324E-4F76-BEEF-45AFAF5135AF}" type="slidenum">
              <a:rPr lang="en-US" smtClean="0"/>
              <a:t>‹#›</a:t>
            </a:fld>
            <a:endParaRPr lang="en-US"/>
          </a:p>
        </p:txBody>
      </p:sp>
    </p:spTree>
    <p:extLst>
      <p:ext uri="{BB962C8B-B14F-4D97-AF65-F5344CB8AC3E}">
        <p14:creationId xmlns:p14="http://schemas.microsoft.com/office/powerpoint/2010/main" val="3505017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A40EDE-9B25-47CB-9935-B91B78A4B776}" type="datetimeFigureOut">
              <a:rPr lang="en-US" smtClean="0"/>
              <a:t>12/10/2015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6D2221-324E-4F76-BEEF-45AFAF5135AF}" type="slidenum">
              <a:rPr lang="en-US" smtClean="0"/>
              <a:t>‹#›</a:t>
            </a:fld>
            <a:endParaRPr lang="en-US"/>
          </a:p>
        </p:txBody>
      </p:sp>
    </p:spTree>
    <p:extLst>
      <p:ext uri="{BB962C8B-B14F-4D97-AF65-F5344CB8AC3E}">
        <p14:creationId xmlns:p14="http://schemas.microsoft.com/office/powerpoint/2010/main" val="1906442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A40EDE-9B25-47CB-9935-B91B78A4B776}" type="datetimeFigureOut">
              <a:rPr lang="en-US" smtClean="0"/>
              <a:t>12/10/2015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6D2221-324E-4F76-BEEF-45AFAF5135AF}" type="slidenum">
              <a:rPr lang="en-US" smtClean="0"/>
              <a:t>‹#›</a:t>
            </a:fld>
            <a:endParaRPr lang="en-US"/>
          </a:p>
        </p:txBody>
      </p:sp>
    </p:spTree>
    <p:extLst>
      <p:ext uri="{BB962C8B-B14F-4D97-AF65-F5344CB8AC3E}">
        <p14:creationId xmlns:p14="http://schemas.microsoft.com/office/powerpoint/2010/main" val="1642904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A40EDE-9B25-47CB-9935-B91B78A4B776}" type="datetimeFigureOut">
              <a:rPr lang="en-US" smtClean="0"/>
              <a:t>12/10/2015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6D2221-324E-4F76-BEEF-45AFAF5135AF}" type="slidenum">
              <a:rPr lang="en-US" smtClean="0"/>
              <a:t>‹#›</a:t>
            </a:fld>
            <a:endParaRPr lang="en-US"/>
          </a:p>
        </p:txBody>
      </p:sp>
    </p:spTree>
    <p:extLst>
      <p:ext uri="{BB962C8B-B14F-4D97-AF65-F5344CB8AC3E}">
        <p14:creationId xmlns:p14="http://schemas.microsoft.com/office/powerpoint/2010/main" val="17065953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A40EDE-9B25-47CB-9935-B91B78A4B776}"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6D2221-324E-4F76-BEEF-45AFAF5135AF}" type="slidenum">
              <a:rPr lang="en-US" smtClean="0"/>
              <a:t>‹#›</a:t>
            </a:fld>
            <a:endParaRPr lang="en-US"/>
          </a:p>
        </p:txBody>
      </p:sp>
    </p:spTree>
    <p:extLst>
      <p:ext uri="{BB962C8B-B14F-4D97-AF65-F5344CB8AC3E}">
        <p14:creationId xmlns:p14="http://schemas.microsoft.com/office/powerpoint/2010/main" val="2280458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A40EDE-9B25-47CB-9935-B91B78A4B776}"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6D2221-324E-4F76-BEEF-45AFAF5135AF}" type="slidenum">
              <a:rPr lang="en-US" smtClean="0"/>
              <a:t>‹#›</a:t>
            </a:fld>
            <a:endParaRPr lang="en-US"/>
          </a:p>
        </p:txBody>
      </p:sp>
    </p:spTree>
    <p:extLst>
      <p:ext uri="{BB962C8B-B14F-4D97-AF65-F5344CB8AC3E}">
        <p14:creationId xmlns:p14="http://schemas.microsoft.com/office/powerpoint/2010/main" val="10301963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A40EDE-9B25-47CB-9935-B91B78A4B776}"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D2221-324E-4F76-BEEF-45AFAF5135AF}" type="slidenum">
              <a:rPr lang="en-US" smtClean="0"/>
              <a:t>‹#›</a:t>
            </a:fld>
            <a:endParaRPr lang="en-US"/>
          </a:p>
        </p:txBody>
      </p:sp>
    </p:spTree>
    <p:extLst>
      <p:ext uri="{BB962C8B-B14F-4D97-AF65-F5344CB8AC3E}">
        <p14:creationId xmlns:p14="http://schemas.microsoft.com/office/powerpoint/2010/main" val="10572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A40EDE-9B25-47CB-9935-B91B78A4B776}"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D2221-324E-4F76-BEEF-45AFAF5135AF}" type="slidenum">
              <a:rPr lang="en-US" smtClean="0"/>
              <a:t>‹#›</a:t>
            </a:fld>
            <a:endParaRPr lang="en-US"/>
          </a:p>
        </p:txBody>
      </p:sp>
    </p:spTree>
    <p:extLst>
      <p:ext uri="{BB962C8B-B14F-4D97-AF65-F5344CB8AC3E}">
        <p14:creationId xmlns:p14="http://schemas.microsoft.com/office/powerpoint/2010/main" val="27238393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40EDE-9B25-47CB-9935-B91B78A4B776}" type="datetimeFigureOut">
              <a:rPr lang="en-US" smtClean="0"/>
              <a:t>12/10/2015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6D2221-324E-4F76-BEEF-45AFAF5135AF}" type="slidenum">
              <a:rPr lang="en-US" smtClean="0"/>
              <a:t>‹#›</a:t>
            </a:fld>
            <a:endParaRPr lang="en-US"/>
          </a:p>
        </p:txBody>
      </p:sp>
    </p:spTree>
    <p:extLst>
      <p:ext uri="{BB962C8B-B14F-4D97-AF65-F5344CB8AC3E}">
        <p14:creationId xmlns:p14="http://schemas.microsoft.com/office/powerpoint/2010/main" val="85184398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Sometimes we need to perform an action more than once</a:t>
            </a:r>
            <a:endParaRPr lang="en-US" dirty="0"/>
          </a:p>
        </p:txBody>
      </p:sp>
      <p:sp>
        <p:nvSpPr>
          <p:cNvPr id="5" name="Content Placeholder 4"/>
          <p:cNvSpPr>
            <a:spLocks noGrp="1"/>
          </p:cNvSpPr>
          <p:nvPr>
            <p:ph idx="1"/>
          </p:nvPr>
        </p:nvSpPr>
        <p:spPr/>
        <p:txBody>
          <a:bodyPr/>
          <a:lstStyle/>
          <a:p>
            <a:r>
              <a:rPr lang="en-CA" dirty="0" smtClean="0"/>
              <a:t>Pour a cup of coffee for each guest</a:t>
            </a:r>
          </a:p>
          <a:p>
            <a:r>
              <a:rPr lang="en-CA" dirty="0" smtClean="0"/>
              <a:t>Wash the dishes until they are all clean</a:t>
            </a:r>
          </a:p>
          <a:p>
            <a:r>
              <a:rPr lang="en-CA" dirty="0" smtClean="0"/>
              <a:t>Make a name card for each guest attending a party</a:t>
            </a:r>
          </a:p>
          <a:p>
            <a:pPr marL="0" indent="0">
              <a:buNone/>
            </a:pPr>
            <a:endParaRPr lang="en-US" dirty="0"/>
          </a:p>
        </p:txBody>
      </p:sp>
    </p:spTree>
    <p:extLst>
      <p:ext uri="{BB962C8B-B14F-4D97-AF65-F5344CB8AC3E}">
        <p14:creationId xmlns:p14="http://schemas.microsoft.com/office/powerpoint/2010/main" val="150449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Only the indented code is repeated!</a:t>
            </a:r>
            <a:endParaRPr lang="en-US" dirty="0"/>
          </a:p>
        </p:txBody>
      </p:sp>
      <p:sp>
        <p:nvSpPr>
          <p:cNvPr id="2" name="Rectangle 1"/>
          <p:cNvSpPr>
            <a:spLocks noChangeArrowheads="1"/>
          </p:cNvSpPr>
          <p:nvPr/>
        </p:nvSpPr>
        <p:spPr bwMode="auto">
          <a:xfrm>
            <a:off x="838200" y="2106936"/>
            <a:ext cx="5840060"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turtle.color</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'red</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dirty="0" err="1" smtClean="0">
                <a:solidFill>
                  <a:srgbClr val="000000"/>
                </a:solidFill>
                <a:latin typeface="Consolas" panose="020B0609020204030204" pitchFamily="49" charset="0"/>
                <a:cs typeface="Consolas" panose="020B0609020204030204" pitchFamily="49" charset="0"/>
              </a:rPr>
              <a:t>turtle.forward</a:t>
            </a:r>
            <a:r>
              <a:rPr lang="en-US" altLang="en-US" sz="2800" dirty="0" smtClean="0">
                <a:solidFill>
                  <a:srgbClr val="000000"/>
                </a:solidFill>
                <a:latin typeface="Consolas" panose="020B0609020204030204" pitchFamily="49" charset="0"/>
                <a:cs typeface="Consolas" panose="020B0609020204030204" pitchFamily="49" charset="0"/>
              </a:rPr>
              <a:t>(200</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5732974" y="2056775"/>
            <a:ext cx="4700180" cy="4112658"/>
          </a:xfrm>
          <a:prstGeom prst="rect">
            <a:avLst/>
          </a:prstGeom>
        </p:spPr>
      </p:pic>
    </p:spTree>
    <p:extLst>
      <p:ext uri="{BB962C8B-B14F-4D97-AF65-F5344CB8AC3E}">
        <p14:creationId xmlns:p14="http://schemas.microsoft.com/office/powerpoint/2010/main" val="424264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Using loops to draw shapes</a:t>
            </a:r>
            <a:endParaRPr lang="en-US" dirty="0"/>
          </a:p>
        </p:txBody>
      </p:sp>
    </p:spTree>
    <p:extLst>
      <p:ext uri="{BB962C8B-B14F-4D97-AF65-F5344CB8AC3E}">
        <p14:creationId xmlns:p14="http://schemas.microsoft.com/office/powerpoint/2010/main" val="2403950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Now we can make new typing mistakes!</a:t>
            </a:r>
            <a:endParaRPr lang="en-US" dirty="0"/>
          </a:p>
        </p:txBody>
      </p:sp>
      <p:sp>
        <p:nvSpPr>
          <p:cNvPr id="2" name="Rectangle 1"/>
          <p:cNvSpPr>
            <a:spLocks noChangeArrowheads="1"/>
          </p:cNvSpPr>
          <p:nvPr/>
        </p:nvSpPr>
        <p:spPr bwMode="auto">
          <a:xfrm>
            <a:off x="1004341" y="3497193"/>
            <a:ext cx="584006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improt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1004341" y="1543889"/>
            <a:ext cx="7273385" cy="523220"/>
          </a:xfrm>
          <a:prstGeom prst="rect">
            <a:avLst/>
          </a:prstGeom>
          <a:noFill/>
        </p:spPr>
        <p:txBody>
          <a:bodyPr wrap="square" rtlCol="0">
            <a:spAutoFit/>
          </a:bodyPr>
          <a:lstStyle/>
          <a:p>
            <a:r>
              <a:rPr lang="en-CA" sz="2800" dirty="0" smtClean="0">
                <a:latin typeface="Segoe UI Light" panose="020B0502040204020203" pitchFamily="34" charset="0"/>
                <a:cs typeface="Segoe UI Light" panose="020B0502040204020203" pitchFamily="34" charset="0"/>
              </a:rPr>
              <a:t>Can you find three mistakes in this code?</a:t>
            </a:r>
            <a:endParaRPr lang="en-US" sz="2800" dirty="0">
              <a:latin typeface="Segoe UI Light" panose="020B0502040204020203" pitchFamily="34" charset="0"/>
              <a:cs typeface="Segoe UI Light" panose="020B0502040204020203" pitchFamily="34" charset="0"/>
            </a:endParaRPr>
          </a:p>
        </p:txBody>
      </p:sp>
      <p:sp>
        <p:nvSpPr>
          <p:cNvPr id="6" name="Rectangle 5"/>
          <p:cNvSpPr>
            <a:spLocks noChangeArrowheads="1"/>
          </p:cNvSpPr>
          <p:nvPr/>
        </p:nvSpPr>
        <p:spPr bwMode="auto">
          <a:xfrm>
            <a:off x="5938603" y="3411737"/>
            <a:ext cx="584006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grpSp>
        <p:nvGrpSpPr>
          <p:cNvPr id="7" name="Group 6"/>
          <p:cNvGrpSpPr/>
          <p:nvPr/>
        </p:nvGrpSpPr>
        <p:grpSpPr>
          <a:xfrm>
            <a:off x="5938603" y="3497193"/>
            <a:ext cx="4524530" cy="1736957"/>
            <a:chOff x="5938603" y="3497193"/>
            <a:chExt cx="4524530" cy="1736957"/>
          </a:xfrm>
        </p:grpSpPr>
        <p:sp>
          <p:nvSpPr>
            <p:cNvPr id="5" name="Oval 4"/>
            <p:cNvSpPr/>
            <p:nvPr/>
          </p:nvSpPr>
          <p:spPr>
            <a:xfrm>
              <a:off x="10013428" y="3890543"/>
              <a:ext cx="449705" cy="44970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619548" y="3497193"/>
              <a:ext cx="449705" cy="43031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938603" y="4803836"/>
              <a:ext cx="1130650" cy="43031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5152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838200" y="2106936"/>
            <a:ext cx="6296917"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moresteps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fontScale="90000"/>
          </a:bodyPr>
          <a:lstStyle/>
          <a:p>
            <a:r>
              <a:rPr lang="en-CA" dirty="0" smtClean="0"/>
              <a:t>You can have lots of fun when you put a loop inside another loop!</a:t>
            </a:r>
            <a:endParaRPr lang="en-US" dirty="0"/>
          </a:p>
        </p:txBody>
      </p:sp>
      <p:pic>
        <p:nvPicPr>
          <p:cNvPr id="6" name="Picture 5"/>
          <p:cNvPicPr>
            <a:picLocks noChangeAspect="1"/>
          </p:cNvPicPr>
          <p:nvPr/>
        </p:nvPicPr>
        <p:blipFill>
          <a:blip r:embed="rId3"/>
          <a:stretch>
            <a:fillRect/>
          </a:stretch>
        </p:blipFill>
        <p:spPr>
          <a:xfrm>
            <a:off x="7088810" y="2056775"/>
            <a:ext cx="4700180" cy="4112658"/>
          </a:xfrm>
          <a:prstGeom prst="rect">
            <a:avLst/>
          </a:prstGeom>
        </p:spPr>
      </p:pic>
    </p:spTree>
    <p:extLst>
      <p:ext uri="{BB962C8B-B14F-4D97-AF65-F5344CB8AC3E}">
        <p14:creationId xmlns:p14="http://schemas.microsoft.com/office/powerpoint/2010/main" val="216319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838200" y="2106936"/>
            <a:ext cx="6296917"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moresteps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(360/5)</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a:bodyPr>
          <a:lstStyle/>
          <a:p>
            <a:r>
              <a:rPr lang="en-CA" dirty="0" smtClean="0"/>
              <a:t>Just for fun</a:t>
            </a:r>
            <a:endParaRPr lang="en-US" dirty="0"/>
          </a:p>
        </p:txBody>
      </p:sp>
      <p:pic>
        <p:nvPicPr>
          <p:cNvPr id="2" name="Picture 1"/>
          <p:cNvPicPr>
            <a:picLocks noChangeAspect="1"/>
          </p:cNvPicPr>
          <p:nvPr/>
        </p:nvPicPr>
        <p:blipFill>
          <a:blip r:embed="rId3"/>
          <a:stretch>
            <a:fillRect/>
          </a:stretch>
        </p:blipFill>
        <p:spPr>
          <a:xfrm>
            <a:off x="7088810" y="2056775"/>
            <a:ext cx="4700180" cy="4112658"/>
          </a:xfrm>
          <a:prstGeom prst="rect">
            <a:avLst/>
          </a:prstGeom>
        </p:spPr>
      </p:pic>
    </p:spTree>
    <p:extLst>
      <p:ext uri="{BB962C8B-B14F-4D97-AF65-F5344CB8AC3E}">
        <p14:creationId xmlns:p14="http://schemas.microsoft.com/office/powerpoint/2010/main" val="424912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Nested loops</a:t>
            </a:r>
            <a:endParaRPr lang="en-US" dirty="0"/>
          </a:p>
        </p:txBody>
      </p:sp>
    </p:spTree>
    <p:extLst>
      <p:ext uri="{BB962C8B-B14F-4D97-AF65-F5344CB8AC3E}">
        <p14:creationId xmlns:p14="http://schemas.microsoft.com/office/powerpoint/2010/main" val="3125368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838200" y="1891493"/>
            <a:ext cx="7677102"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err="1" smtClean="0">
                <a:solidFill>
                  <a:srgbClr val="000000"/>
                </a:solidFill>
                <a:latin typeface="Consolas" panose="020B0609020204030204" pitchFamily="49" charset="0"/>
                <a:cs typeface="Consolas" panose="020B0609020204030204" pitchFamily="49" charset="0"/>
              </a:rPr>
              <a:t>nbrSides</a:t>
            </a:r>
            <a:r>
              <a:rPr lang="en-CA" altLang="en-US" sz="2800" dirty="0" smtClean="0">
                <a:solidFill>
                  <a:srgbClr val="000000"/>
                </a:solidFill>
                <a:latin typeface="Consolas" panose="020B0609020204030204" pitchFamily="49" charset="0"/>
                <a:cs typeface="Consolas" panose="020B0609020204030204" pitchFamily="49" charset="0"/>
              </a:rPr>
              <a:t> = 6</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moresteps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fontScale="90000"/>
          </a:bodyPr>
          <a:lstStyle/>
          <a:p>
            <a:r>
              <a:rPr lang="en-CA" dirty="0" smtClean="0"/>
              <a:t>We could use a variable to decide the number of sides our object will have</a:t>
            </a:r>
            <a:endParaRPr lang="en-US" dirty="0"/>
          </a:p>
        </p:txBody>
      </p:sp>
      <p:pic>
        <p:nvPicPr>
          <p:cNvPr id="5" name="Picture 4"/>
          <p:cNvPicPr>
            <a:picLocks noChangeAspect="1"/>
          </p:cNvPicPr>
          <p:nvPr/>
        </p:nvPicPr>
        <p:blipFill>
          <a:blip r:embed="rId3"/>
          <a:stretch>
            <a:fillRect/>
          </a:stretch>
        </p:blipFill>
        <p:spPr>
          <a:xfrm>
            <a:off x="7088810" y="2056775"/>
            <a:ext cx="4700180" cy="4112658"/>
          </a:xfrm>
          <a:prstGeom prst="rect">
            <a:avLst/>
          </a:prstGeom>
        </p:spPr>
      </p:pic>
    </p:spTree>
    <p:extLst>
      <p:ext uri="{BB962C8B-B14F-4D97-AF65-F5344CB8AC3E}">
        <p14:creationId xmlns:p14="http://schemas.microsoft.com/office/powerpoint/2010/main" val="218845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What’s the advantage of using a variable here instead of just typing in the number?</a:t>
            </a:r>
            <a:endParaRPr lang="en-US" dirty="0"/>
          </a:p>
        </p:txBody>
      </p:sp>
      <p:sp>
        <p:nvSpPr>
          <p:cNvPr id="3" name="Content Placeholder 2"/>
          <p:cNvSpPr>
            <a:spLocks noGrp="1"/>
          </p:cNvSpPr>
          <p:nvPr>
            <p:ph idx="1"/>
          </p:nvPr>
        </p:nvSpPr>
        <p:spPr/>
        <p:txBody>
          <a:bodyPr/>
          <a:lstStyle/>
          <a:p>
            <a:endParaRPr lang="en-US"/>
          </a:p>
        </p:txBody>
      </p:sp>
      <p:sp>
        <p:nvSpPr>
          <p:cNvPr id="6" name="Rectangle 1"/>
          <p:cNvSpPr>
            <a:spLocks noChangeArrowheads="1"/>
          </p:cNvSpPr>
          <p:nvPr/>
        </p:nvSpPr>
        <p:spPr bwMode="auto">
          <a:xfrm>
            <a:off x="838200" y="1891493"/>
            <a:ext cx="7677102"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err="1" smtClean="0">
                <a:solidFill>
                  <a:srgbClr val="000000"/>
                </a:solidFill>
                <a:latin typeface="Consolas" panose="020B0609020204030204" pitchFamily="49" charset="0"/>
                <a:cs typeface="Consolas" panose="020B0609020204030204" pitchFamily="49" charset="0"/>
              </a:rPr>
              <a:t>nbrSides</a:t>
            </a:r>
            <a:r>
              <a:rPr lang="en-CA" altLang="en-US" sz="2800" dirty="0" smtClean="0">
                <a:solidFill>
                  <a:srgbClr val="000000"/>
                </a:solidFill>
                <a:latin typeface="Consolas" panose="020B0609020204030204" pitchFamily="49" charset="0"/>
                <a:cs typeface="Consolas" panose="020B0609020204030204" pitchFamily="49" charset="0"/>
              </a:rPr>
              <a:t> = 6</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moresteps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75817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838200" y="1891493"/>
            <a:ext cx="7677102"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err="1" smtClean="0">
                <a:solidFill>
                  <a:srgbClr val="000000"/>
                </a:solidFill>
                <a:latin typeface="Consolas" panose="020B0609020204030204" pitchFamily="49" charset="0"/>
                <a:cs typeface="Consolas" panose="020B0609020204030204" pitchFamily="49" charset="0"/>
              </a:rPr>
              <a:t>nbrSides</a:t>
            </a:r>
            <a:r>
              <a:rPr lang="en-CA" altLang="en-US" sz="2800" dirty="0" smtClean="0">
                <a:solidFill>
                  <a:srgbClr val="000000"/>
                </a:solidFill>
                <a:latin typeface="Consolas" panose="020B0609020204030204" pitchFamily="49" charset="0"/>
                <a:cs typeface="Consolas" panose="020B0609020204030204" pitchFamily="49" charset="0"/>
              </a:rPr>
              <a:t> = 6</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moresteps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normAutofit fontScale="90000"/>
          </a:bodyPr>
          <a:lstStyle/>
          <a:p>
            <a:r>
              <a:rPr lang="en-CA" dirty="0" smtClean="0"/>
              <a:t>When we use a variable and we want to change a value that appears in many places, we only have to update one line of code!</a:t>
            </a:r>
            <a:endParaRPr lang="en-US" dirty="0"/>
          </a:p>
        </p:txBody>
      </p:sp>
      <p:sp>
        <p:nvSpPr>
          <p:cNvPr id="11" name="Oval 10"/>
          <p:cNvSpPr/>
          <p:nvPr/>
        </p:nvSpPr>
        <p:spPr>
          <a:xfrm>
            <a:off x="4527028" y="2806080"/>
            <a:ext cx="1756346"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182518" y="3649942"/>
            <a:ext cx="1756346"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283374" y="4054673"/>
            <a:ext cx="1756346"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08621" y="4924239"/>
            <a:ext cx="1756346"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35390" y="5641635"/>
            <a:ext cx="11766426" cy="954107"/>
          </a:xfrm>
          <a:prstGeom prst="rect">
            <a:avLst/>
          </a:prstGeom>
          <a:noFill/>
        </p:spPr>
        <p:txBody>
          <a:bodyPr wrap="none" rtlCol="0">
            <a:spAutoFit/>
          </a:bodyPr>
          <a:lstStyle/>
          <a:p>
            <a:r>
              <a:rPr lang="en-CA" sz="2800" dirty="0" smtClean="0">
                <a:latin typeface="Segoe UI Light" panose="020B0502040204020203" pitchFamily="34" charset="0"/>
                <a:cs typeface="Segoe UI Light" panose="020B0502040204020203" pitchFamily="34" charset="0"/>
              </a:rPr>
              <a:t>Now when we have to change our code, </a:t>
            </a:r>
          </a:p>
          <a:p>
            <a:r>
              <a:rPr lang="en-CA" sz="2800" dirty="0" smtClean="0">
                <a:latin typeface="Segoe UI Light" panose="020B0502040204020203" pitchFamily="34" charset="0"/>
                <a:cs typeface="Segoe UI Light" panose="020B0502040204020203" pitchFamily="34" charset="0"/>
              </a:rPr>
              <a:t>we are less likely to make a mistake by forgetting to change one of the values</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9497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Using a variable in our loop</a:t>
            </a:r>
            <a:endParaRPr lang="en-US" dirty="0"/>
          </a:p>
        </p:txBody>
      </p:sp>
    </p:spTree>
    <p:extLst>
      <p:ext uri="{BB962C8B-B14F-4D97-AF65-F5344CB8AC3E}">
        <p14:creationId xmlns:p14="http://schemas.microsoft.com/office/powerpoint/2010/main" val="3709154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In code, we use loops to repeat a task</a:t>
            </a:r>
            <a:endParaRPr lang="en-US" dirty="0"/>
          </a:p>
        </p:txBody>
      </p:sp>
      <p:sp>
        <p:nvSpPr>
          <p:cNvPr id="4" name="Content Placeholder 3"/>
          <p:cNvSpPr>
            <a:spLocks noGrp="1"/>
          </p:cNvSpPr>
          <p:nvPr>
            <p:ph idx="1"/>
          </p:nvPr>
        </p:nvSpPr>
        <p:spPr/>
        <p:txBody>
          <a:bodyPr/>
          <a:lstStyle/>
          <a:p>
            <a:r>
              <a:rPr lang="en-CA" dirty="0" smtClean="0"/>
              <a:t>We are going to have some fun in this module by drawing objects</a:t>
            </a:r>
          </a:p>
          <a:p>
            <a:r>
              <a:rPr lang="en-CA" dirty="0" smtClean="0"/>
              <a:t>We will use loops to draw some of our objects</a:t>
            </a:r>
            <a:endParaRPr lang="en-US" dirty="0"/>
          </a:p>
        </p:txBody>
      </p:sp>
    </p:spTree>
    <p:extLst>
      <p:ext uri="{BB962C8B-B14F-4D97-AF65-F5344CB8AC3E}">
        <p14:creationId xmlns:p14="http://schemas.microsoft.com/office/powerpoint/2010/main" val="109781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 can look at the loop values within the loop</a:t>
            </a:r>
            <a:endParaRPr lang="en-US" dirty="0"/>
          </a:p>
        </p:txBody>
      </p:sp>
      <p:sp>
        <p:nvSpPr>
          <p:cNvPr id="3" name="Rectangle 1"/>
          <p:cNvSpPr>
            <a:spLocks noChangeArrowheads="1"/>
          </p:cNvSpPr>
          <p:nvPr/>
        </p:nvSpPr>
        <p:spPr bwMode="auto">
          <a:xfrm>
            <a:off x="838200" y="1819403"/>
            <a:ext cx="5642113"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6072590" y="2395848"/>
            <a:ext cx="14260877" cy="7225231"/>
          </a:xfrm>
          <a:prstGeom prst="rect">
            <a:avLst/>
          </a:prstGeom>
        </p:spPr>
      </p:pic>
      <p:sp>
        <p:nvSpPr>
          <p:cNvPr id="5" name="Title 1"/>
          <p:cNvSpPr txBox="1">
            <a:spLocks/>
          </p:cNvSpPr>
          <p:nvPr/>
        </p:nvSpPr>
        <p:spPr>
          <a:xfrm>
            <a:off x="838200" y="3414337"/>
            <a:ext cx="5006009" cy="2782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200" dirty="0" smtClean="0">
                <a:latin typeface="Segoe UI Light" panose="020B0502040204020203" pitchFamily="34" charset="0"/>
                <a:cs typeface="Segoe UI Light" panose="020B0502040204020203" pitchFamily="34" charset="0"/>
              </a:rPr>
              <a:t>Yes, counting starts at zero in for loops, that’s pretty common in programming</a:t>
            </a:r>
            <a:endParaRPr lang="en-US" sz="3200" dirty="0">
              <a:latin typeface="Segoe UI Light" panose="020B0502040204020203" pitchFamily="34" charset="0"/>
              <a:cs typeface="Segoe UI Light" panose="020B0502040204020203" pitchFamily="34" charset="0"/>
            </a:endParaRPr>
          </a:p>
        </p:txBody>
      </p:sp>
      <p:sp>
        <p:nvSpPr>
          <p:cNvPr id="7" name="Oval 6"/>
          <p:cNvSpPr/>
          <p:nvPr/>
        </p:nvSpPr>
        <p:spPr>
          <a:xfrm>
            <a:off x="2781083" y="2298063"/>
            <a:ext cx="1413230"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81761" y="1856068"/>
            <a:ext cx="1413230"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49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If you need to start counting from “1” you can specify numbers to count to and from</a:t>
            </a:r>
            <a:endParaRPr lang="en-US" dirty="0"/>
          </a:p>
        </p:txBody>
      </p:sp>
      <p:sp>
        <p:nvSpPr>
          <p:cNvPr id="3" name="Rectangle 1"/>
          <p:cNvSpPr>
            <a:spLocks noChangeArrowheads="1"/>
          </p:cNvSpPr>
          <p:nvPr/>
        </p:nvSpPr>
        <p:spPr bwMode="auto">
          <a:xfrm>
            <a:off x="838200" y="1819403"/>
            <a:ext cx="5642113"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range(1,4)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Title 1"/>
          <p:cNvSpPr txBox="1">
            <a:spLocks/>
          </p:cNvSpPr>
          <p:nvPr/>
        </p:nvSpPr>
        <p:spPr>
          <a:xfrm>
            <a:off x="838200" y="3414337"/>
            <a:ext cx="5006009" cy="2782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200" dirty="0" smtClean="0">
                <a:latin typeface="Segoe UI Light" panose="020B0502040204020203" pitchFamily="34" charset="0"/>
                <a:cs typeface="Segoe UI Light" panose="020B0502040204020203" pitchFamily="34" charset="0"/>
              </a:rPr>
              <a:t>Did you notice this time the loop only executed three times?</a:t>
            </a:r>
            <a:endParaRPr lang="en-US" sz="3200" dirty="0">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stretch>
            <a:fillRect/>
          </a:stretch>
        </p:blipFill>
        <p:spPr>
          <a:xfrm>
            <a:off x="6072590" y="2395848"/>
            <a:ext cx="14260877" cy="7225231"/>
          </a:xfrm>
          <a:prstGeom prst="rect">
            <a:avLst/>
          </a:prstGeom>
        </p:spPr>
      </p:pic>
      <p:sp>
        <p:nvSpPr>
          <p:cNvPr id="7" name="Oval 6"/>
          <p:cNvSpPr/>
          <p:nvPr/>
        </p:nvSpPr>
        <p:spPr>
          <a:xfrm>
            <a:off x="4472608" y="1856068"/>
            <a:ext cx="934279"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932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also tell the loop to skip values by specifying a step</a:t>
            </a:r>
            <a:endParaRPr lang="en-US" dirty="0"/>
          </a:p>
        </p:txBody>
      </p:sp>
      <p:sp>
        <p:nvSpPr>
          <p:cNvPr id="3" name="Rectangle 1"/>
          <p:cNvSpPr>
            <a:spLocks noChangeArrowheads="1"/>
          </p:cNvSpPr>
          <p:nvPr/>
        </p:nvSpPr>
        <p:spPr bwMode="auto">
          <a:xfrm>
            <a:off x="838200" y="1819403"/>
            <a:ext cx="6258339"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range(1,10,2)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6072590" y="2395848"/>
            <a:ext cx="14260877" cy="7225231"/>
          </a:xfrm>
          <a:prstGeom prst="rect">
            <a:avLst/>
          </a:prstGeom>
        </p:spPr>
      </p:pic>
      <p:sp>
        <p:nvSpPr>
          <p:cNvPr id="7" name="Oval 6"/>
          <p:cNvSpPr/>
          <p:nvPr/>
        </p:nvSpPr>
        <p:spPr>
          <a:xfrm>
            <a:off x="5406886" y="1821009"/>
            <a:ext cx="516835" cy="5748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999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One of the cool things about Python is the way you can tell it exactly what values you want to use in the loop</a:t>
            </a:r>
            <a:endParaRPr lang="en-US" dirty="0"/>
          </a:p>
        </p:txBody>
      </p:sp>
      <p:sp>
        <p:nvSpPr>
          <p:cNvPr id="3" name="Rectangle 1"/>
          <p:cNvSpPr>
            <a:spLocks noChangeArrowheads="1"/>
          </p:cNvSpPr>
          <p:nvPr/>
        </p:nvSpPr>
        <p:spPr bwMode="auto">
          <a:xfrm>
            <a:off x="838200" y="1819403"/>
            <a:ext cx="6258339"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[1,2,3,4,5]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Oval 6"/>
          <p:cNvSpPr/>
          <p:nvPr/>
        </p:nvSpPr>
        <p:spPr>
          <a:xfrm>
            <a:off x="5267740" y="1821009"/>
            <a:ext cx="516835" cy="5748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196978" y="1821009"/>
            <a:ext cx="516835" cy="5748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6096000" y="2395848"/>
            <a:ext cx="14237467" cy="7213370"/>
          </a:xfrm>
          <a:prstGeom prst="rect">
            <a:avLst/>
          </a:prstGeom>
        </p:spPr>
      </p:pic>
      <p:sp>
        <p:nvSpPr>
          <p:cNvPr id="8" name="Title 1"/>
          <p:cNvSpPr txBox="1">
            <a:spLocks/>
          </p:cNvSpPr>
          <p:nvPr/>
        </p:nvSpPr>
        <p:spPr>
          <a:xfrm>
            <a:off x="838200" y="3414337"/>
            <a:ext cx="5006009" cy="2782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200" dirty="0" smtClean="0">
                <a:latin typeface="Segoe UI Light" panose="020B0502040204020203" pitchFamily="34" charset="0"/>
                <a:cs typeface="Segoe UI Light" panose="020B0502040204020203" pitchFamily="34" charset="0"/>
              </a:rPr>
              <a:t>This requires using [ ] brackets instead of ( ) and you don’t use the “range” keyword</a:t>
            </a:r>
            <a:endParaRPr lang="en-US" sz="3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050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And you don’t have to use numbers!</a:t>
            </a:r>
            <a:endParaRPr lang="en-US" dirty="0"/>
          </a:p>
        </p:txBody>
      </p:sp>
      <p:sp>
        <p:nvSpPr>
          <p:cNvPr id="4" name="Rectangle 1"/>
          <p:cNvSpPr>
            <a:spLocks noChangeArrowheads="1"/>
          </p:cNvSpPr>
          <p:nvPr/>
        </p:nvSpPr>
        <p:spPr bwMode="auto">
          <a:xfrm>
            <a:off x="838200" y="1690688"/>
            <a:ext cx="9057288"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red'</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'blue'</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'green'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'black</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turtle.color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7244127" y="2562457"/>
            <a:ext cx="4328334" cy="4295543"/>
          </a:xfrm>
          <a:prstGeom prst="rect">
            <a:avLst/>
          </a:prstGeom>
        </p:spPr>
      </p:pic>
      <p:sp>
        <p:nvSpPr>
          <p:cNvPr id="10" name="Title 1"/>
          <p:cNvSpPr txBox="1">
            <a:spLocks/>
          </p:cNvSpPr>
          <p:nvPr/>
        </p:nvSpPr>
        <p:spPr>
          <a:xfrm>
            <a:off x="838200" y="4075043"/>
            <a:ext cx="5006009" cy="2782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200" dirty="0" smtClean="0">
                <a:latin typeface="Segoe UI Light" panose="020B0502040204020203" pitchFamily="34" charset="0"/>
                <a:cs typeface="Segoe UI Light" panose="020B0502040204020203" pitchFamily="34" charset="0"/>
              </a:rPr>
              <a:t>What do you think this code will do?</a:t>
            </a:r>
            <a:endParaRPr lang="en-US" sz="3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4189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with random numbers</a:t>
            </a:r>
            <a:endParaRPr lang="en-US" dirty="0"/>
          </a:p>
        </p:txBody>
      </p:sp>
      <p:sp>
        <p:nvSpPr>
          <p:cNvPr id="3" name="Content Placeholder 2"/>
          <p:cNvSpPr>
            <a:spLocks noGrp="1"/>
          </p:cNvSpPr>
          <p:nvPr>
            <p:ph idx="1"/>
          </p:nvPr>
        </p:nvSpPr>
        <p:spPr/>
        <p:txBody>
          <a:bodyPr/>
          <a:lstStyle/>
          <a:p>
            <a:r>
              <a:rPr lang="en-US" dirty="0" smtClean="0"/>
              <a:t>import random </a:t>
            </a:r>
          </a:p>
          <a:p>
            <a:r>
              <a:rPr lang="en-US" dirty="0" smtClean="0"/>
              <a:t>for i in range(10):</a:t>
            </a:r>
          </a:p>
          <a:p>
            <a:r>
              <a:rPr lang="en-US" dirty="0" smtClean="0"/>
              <a:t> x = </a:t>
            </a:r>
            <a:r>
              <a:rPr lang="en-US" dirty="0" err="1" smtClean="0"/>
              <a:t>random.random</a:t>
            </a:r>
            <a:r>
              <a:rPr lang="en-US" dirty="0" smtClean="0"/>
              <a:t>() </a:t>
            </a:r>
          </a:p>
          <a:p>
            <a:r>
              <a:rPr lang="en-US" dirty="0" smtClean="0"/>
              <a:t>print x </a:t>
            </a:r>
            <a:endParaRPr lang="en-US" dirty="0"/>
          </a:p>
        </p:txBody>
      </p:sp>
    </p:spTree>
    <p:extLst>
      <p:ext uri="{BB962C8B-B14F-4D97-AF65-F5344CB8AC3E}">
        <p14:creationId xmlns:p14="http://schemas.microsoft.com/office/powerpoint/2010/main" val="3286906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Infinite loop</a:t>
            </a:r>
            <a:endParaRPr lang="en-US" dirty="0"/>
          </a:p>
        </p:txBody>
      </p:sp>
      <p:sp>
        <p:nvSpPr>
          <p:cNvPr id="3" name="Content Placeholder 2"/>
          <p:cNvSpPr>
            <a:spLocks noGrp="1"/>
          </p:cNvSpPr>
          <p:nvPr>
            <p:ph idx="1"/>
          </p:nvPr>
        </p:nvSpPr>
        <p:spPr/>
        <p:txBody>
          <a:bodyPr/>
          <a:lstStyle/>
          <a:p>
            <a:r>
              <a:rPr lang="en-US" dirty="0" smtClean="0"/>
              <a:t>n = 10 </a:t>
            </a:r>
          </a:p>
          <a:p>
            <a:r>
              <a:rPr lang="en-US" dirty="0" smtClean="0"/>
              <a:t>while True: </a:t>
            </a:r>
          </a:p>
          <a:p>
            <a:r>
              <a:rPr lang="en-US" dirty="0" smtClean="0"/>
              <a:t>print n,</a:t>
            </a:r>
          </a:p>
          <a:p>
            <a:r>
              <a:rPr lang="en-US" dirty="0" smtClean="0"/>
              <a:t> n = n - 1 </a:t>
            </a:r>
          </a:p>
          <a:p>
            <a:r>
              <a:rPr lang="en-US" dirty="0" smtClean="0"/>
              <a:t>print 'Done!'</a:t>
            </a:r>
            <a:endParaRPr lang="en-US" dirty="0"/>
          </a:p>
        </p:txBody>
      </p:sp>
    </p:spTree>
    <p:extLst>
      <p:ext uri="{BB962C8B-B14F-4D97-AF65-F5344CB8AC3E}">
        <p14:creationId xmlns:p14="http://schemas.microsoft.com/office/powerpoint/2010/main" val="896538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while True: </a:t>
            </a:r>
          </a:p>
          <a:p>
            <a:r>
              <a:rPr lang="en-US" dirty="0" smtClean="0"/>
              <a:t>line = </a:t>
            </a:r>
            <a:r>
              <a:rPr lang="en-US" dirty="0" err="1" smtClean="0"/>
              <a:t>raw_input</a:t>
            </a:r>
            <a:r>
              <a:rPr lang="en-US" dirty="0" smtClean="0"/>
              <a:t>('&gt; ') </a:t>
            </a:r>
          </a:p>
          <a:p>
            <a:r>
              <a:rPr lang="en-US" dirty="0" smtClean="0"/>
              <a:t>if line == 'done': </a:t>
            </a:r>
          </a:p>
          <a:p>
            <a:r>
              <a:rPr lang="en-US" dirty="0" smtClean="0"/>
              <a:t>break</a:t>
            </a:r>
          </a:p>
          <a:p>
            <a:r>
              <a:rPr lang="en-US" dirty="0" smtClean="0"/>
              <a:t> print line print 'Done!' </a:t>
            </a:r>
            <a:endParaRPr lang="en-US" dirty="0"/>
          </a:p>
        </p:txBody>
      </p:sp>
    </p:spTree>
    <p:extLst>
      <p:ext uri="{BB962C8B-B14F-4D97-AF65-F5344CB8AC3E}">
        <p14:creationId xmlns:p14="http://schemas.microsoft.com/office/powerpoint/2010/main" val="3375815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Using an explicit list of values in your loop</a:t>
            </a:r>
            <a:endParaRPr lang="en-US" dirty="0"/>
          </a:p>
        </p:txBody>
      </p:sp>
    </p:spTree>
    <p:extLst>
      <p:ext uri="{BB962C8B-B14F-4D97-AF65-F5344CB8AC3E}">
        <p14:creationId xmlns:p14="http://schemas.microsoft.com/office/powerpoint/2010/main" val="1810650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even mix up different </a:t>
            </a:r>
            <a:r>
              <a:rPr lang="en-CA" dirty="0" err="1" smtClean="0"/>
              <a:t>datatypes</a:t>
            </a:r>
            <a:r>
              <a:rPr lang="en-CA" dirty="0" smtClean="0"/>
              <a:t> (e.g. numbers and strings) but…</a:t>
            </a:r>
            <a:endParaRPr lang="en-US" dirty="0"/>
          </a:p>
        </p:txBody>
      </p:sp>
      <p:sp>
        <p:nvSpPr>
          <p:cNvPr id="4" name="Rectangle 1"/>
          <p:cNvSpPr>
            <a:spLocks noChangeArrowheads="1"/>
          </p:cNvSpPr>
          <p:nvPr/>
        </p:nvSpPr>
        <p:spPr bwMode="auto">
          <a:xfrm>
            <a:off x="838200" y="1690688"/>
            <a:ext cx="9451626"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'red'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'blue'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'green'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'black</a:t>
            </a:r>
            <a:r>
              <a:rPr lang="en-US" altLang="en-US" sz="2800" dirty="0">
                <a:solidFill>
                  <a:srgbClr val="A31515"/>
                </a:solidFill>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,8</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turtle.color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stretch>
            <a:fillRect/>
          </a:stretch>
        </p:blipFill>
        <p:spPr>
          <a:xfrm>
            <a:off x="5933442" y="2814072"/>
            <a:ext cx="9786553" cy="4958328"/>
          </a:xfrm>
          <a:prstGeom prst="rect">
            <a:avLst/>
          </a:prstGeom>
        </p:spPr>
      </p:pic>
      <p:sp>
        <p:nvSpPr>
          <p:cNvPr id="6" name="Title 1"/>
          <p:cNvSpPr txBox="1">
            <a:spLocks/>
          </p:cNvSpPr>
          <p:nvPr/>
        </p:nvSpPr>
        <p:spPr>
          <a:xfrm>
            <a:off x="838200" y="4075043"/>
            <a:ext cx="5006009" cy="2782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200" dirty="0" smtClean="0">
                <a:latin typeface="Segoe UI Light" panose="020B0502040204020203" pitchFamily="34" charset="0"/>
                <a:cs typeface="Segoe UI Light" panose="020B0502040204020203" pitchFamily="34" charset="0"/>
              </a:rPr>
              <a:t>You had better make sure any code using that value can handle the different </a:t>
            </a:r>
            <a:r>
              <a:rPr lang="en-CA" sz="3200" dirty="0" err="1" smtClean="0">
                <a:latin typeface="Segoe UI Light" panose="020B0502040204020203" pitchFamily="34" charset="0"/>
                <a:cs typeface="Segoe UI Light" panose="020B0502040204020203" pitchFamily="34" charset="0"/>
              </a:rPr>
              <a:t>datatypes</a:t>
            </a:r>
            <a:r>
              <a:rPr lang="en-CA" sz="3200" dirty="0" smtClean="0">
                <a:latin typeface="Segoe UI Light" panose="020B0502040204020203" pitchFamily="34" charset="0"/>
                <a:cs typeface="Segoe UI Light" panose="020B0502040204020203" pitchFamily="34" charset="0"/>
              </a:rPr>
              <a:t>!</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1834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Did you know Python can draw?</a:t>
            </a:r>
            <a:endParaRPr lang="en-US" dirty="0"/>
          </a:p>
        </p:txBody>
      </p:sp>
      <p:sp>
        <p:nvSpPr>
          <p:cNvPr id="6" name="Rectangle 1"/>
          <p:cNvSpPr>
            <a:spLocks noGrp="1" noChangeArrowheads="1"/>
          </p:cNvSpPr>
          <p:nvPr>
            <p:ph idx="1"/>
          </p:nvPr>
        </p:nvSpPr>
        <p:spPr bwMode="auto">
          <a:xfrm>
            <a:off x="838200" y="3524241"/>
            <a:ext cx="3930884"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5732974" y="2056775"/>
            <a:ext cx="4700180" cy="4112658"/>
          </a:xfrm>
          <a:prstGeom prst="rect">
            <a:avLst/>
          </a:prstGeom>
        </p:spPr>
      </p:pic>
    </p:spTree>
    <p:extLst>
      <p:ext uri="{BB962C8B-B14F-4D97-AF65-F5344CB8AC3E}">
        <p14:creationId xmlns:p14="http://schemas.microsoft.com/office/powerpoint/2010/main" val="34025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6449"/>
          </a:xfrm>
        </p:spPr>
        <p:txBody>
          <a:bodyPr>
            <a:normAutofit fontScale="90000"/>
          </a:bodyPr>
          <a:lstStyle/>
          <a:p>
            <a:r>
              <a:rPr lang="en-CA" dirty="0" smtClean="0"/>
              <a:t>You can’t set the color to a number so the code crashed, but print can accept strings or numbers</a:t>
            </a:r>
            <a:endParaRPr lang="en-US" dirty="0"/>
          </a:p>
        </p:txBody>
      </p:sp>
      <p:sp>
        <p:nvSpPr>
          <p:cNvPr id="4" name="Rectangle 1"/>
          <p:cNvSpPr>
            <a:spLocks noChangeArrowheads="1"/>
          </p:cNvSpPr>
          <p:nvPr/>
        </p:nvSpPr>
        <p:spPr bwMode="auto">
          <a:xfrm>
            <a:off x="838200" y="2121574"/>
            <a:ext cx="9451626"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'red'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'blue'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'green'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'black‘,8</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(steps)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5933442" y="2814071"/>
            <a:ext cx="9786555" cy="4958329"/>
          </a:xfrm>
          <a:prstGeom prst="rect">
            <a:avLst/>
          </a:prstGeom>
        </p:spPr>
      </p:pic>
    </p:spTree>
    <p:extLst>
      <p:ext uri="{BB962C8B-B14F-4D97-AF65-F5344CB8AC3E}">
        <p14:creationId xmlns:p14="http://schemas.microsoft.com/office/powerpoint/2010/main" val="16679299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loop= 0 count= 0 </a:t>
            </a:r>
            <a:r>
              <a:rPr lang="en-US" dirty="0" err="1" smtClean="0"/>
              <a:t>running_total</a:t>
            </a:r>
            <a:r>
              <a:rPr lang="en-US" dirty="0" smtClean="0"/>
              <a:t>= 0 </a:t>
            </a:r>
          </a:p>
          <a:p>
            <a:r>
              <a:rPr lang="en-US" dirty="0" smtClean="0"/>
              <a:t>while loop ==0: </a:t>
            </a:r>
          </a:p>
          <a:p>
            <a:r>
              <a:rPr lang="en-US" dirty="0" err="1" smtClean="0"/>
              <a:t>inp</a:t>
            </a:r>
            <a:r>
              <a:rPr lang="en-US" dirty="0" smtClean="0"/>
              <a:t>= </a:t>
            </a:r>
            <a:r>
              <a:rPr lang="en-US" dirty="0" err="1" smtClean="0"/>
              <a:t>raw_input</a:t>
            </a:r>
            <a:r>
              <a:rPr lang="en-US" dirty="0" smtClean="0"/>
              <a:t> ("Enter a number:") </a:t>
            </a:r>
          </a:p>
          <a:p>
            <a:r>
              <a:rPr lang="en-US" dirty="0" smtClean="0"/>
              <a:t>if </a:t>
            </a:r>
            <a:r>
              <a:rPr lang="en-US" dirty="0" err="1" smtClean="0"/>
              <a:t>inp</a:t>
            </a:r>
            <a:r>
              <a:rPr lang="en-US" dirty="0" smtClean="0"/>
              <a:t>== "done" or </a:t>
            </a:r>
            <a:r>
              <a:rPr lang="en-US" dirty="0" err="1" smtClean="0"/>
              <a:t>inp</a:t>
            </a:r>
            <a:r>
              <a:rPr lang="en-US" dirty="0" smtClean="0"/>
              <a:t>== "Done" : </a:t>
            </a:r>
          </a:p>
          <a:p>
            <a:r>
              <a:rPr lang="en-US" dirty="0" smtClean="0"/>
              <a:t>break </a:t>
            </a:r>
          </a:p>
          <a:p>
            <a:r>
              <a:rPr lang="en-US" dirty="0" smtClean="0"/>
              <a:t>try: </a:t>
            </a:r>
            <a:r>
              <a:rPr lang="en-US" dirty="0" err="1" smtClean="0"/>
              <a:t>num</a:t>
            </a:r>
            <a:r>
              <a:rPr lang="en-US" dirty="0" smtClean="0"/>
              <a:t>= float(</a:t>
            </a:r>
            <a:r>
              <a:rPr lang="en-US" dirty="0" err="1" smtClean="0"/>
              <a:t>inp</a:t>
            </a:r>
            <a:r>
              <a:rPr lang="en-US" dirty="0" smtClean="0"/>
              <a:t>)</a:t>
            </a:r>
          </a:p>
          <a:p>
            <a:r>
              <a:rPr lang="en-US" dirty="0" smtClean="0"/>
              <a:t> except: print "Invalid input. </a:t>
            </a:r>
          </a:p>
          <a:p>
            <a:r>
              <a:rPr lang="en-US" dirty="0" smtClean="0"/>
              <a:t>Please insert a number or type done to finish“</a:t>
            </a:r>
          </a:p>
          <a:p>
            <a:r>
              <a:rPr lang="en-US" dirty="0" smtClean="0"/>
              <a:t> continue </a:t>
            </a:r>
          </a:p>
          <a:p>
            <a:r>
              <a:rPr lang="en-US" dirty="0" smtClean="0"/>
              <a:t>count= count + 1 </a:t>
            </a:r>
          </a:p>
          <a:p>
            <a:r>
              <a:rPr lang="en-US" dirty="0" err="1" smtClean="0"/>
              <a:t>running_total</a:t>
            </a:r>
            <a:r>
              <a:rPr lang="en-US" dirty="0" smtClean="0"/>
              <a:t>= </a:t>
            </a:r>
            <a:r>
              <a:rPr lang="en-US" dirty="0" err="1" smtClean="0"/>
              <a:t>running_total</a:t>
            </a:r>
            <a:r>
              <a:rPr lang="en-US" dirty="0" smtClean="0"/>
              <a:t> + </a:t>
            </a:r>
            <a:r>
              <a:rPr lang="en-US" dirty="0" err="1" smtClean="0"/>
              <a:t>num</a:t>
            </a:r>
            <a:r>
              <a:rPr lang="en-US" dirty="0" smtClean="0"/>
              <a:t> </a:t>
            </a:r>
          </a:p>
          <a:p>
            <a:r>
              <a:rPr lang="en-US" dirty="0" smtClean="0"/>
              <a:t>print count," numbers input“</a:t>
            </a:r>
          </a:p>
          <a:p>
            <a:r>
              <a:rPr lang="en-US" dirty="0" smtClean="0"/>
              <a:t> print </a:t>
            </a:r>
            <a:r>
              <a:rPr lang="en-US" dirty="0" err="1" smtClean="0"/>
              <a:t>running_total</a:t>
            </a:r>
            <a:r>
              <a:rPr lang="en-US" dirty="0" smtClean="0"/>
              <a:t>," total" </a:t>
            </a:r>
          </a:p>
          <a:p>
            <a:r>
              <a:rPr lang="en-US" dirty="0" smtClean="0"/>
              <a:t>print "and average:", </a:t>
            </a:r>
            <a:r>
              <a:rPr lang="en-US" dirty="0" err="1" smtClean="0"/>
              <a:t>running_total</a:t>
            </a:r>
            <a:r>
              <a:rPr lang="en-US" dirty="0" smtClean="0"/>
              <a:t>/count</a:t>
            </a:r>
            <a:endParaRPr lang="en-US" dirty="0"/>
          </a:p>
        </p:txBody>
      </p:sp>
    </p:spTree>
    <p:extLst>
      <p:ext uri="{BB962C8B-B14F-4D97-AF65-F5344CB8AC3E}">
        <p14:creationId xmlns:p14="http://schemas.microsoft.com/office/powerpoint/2010/main" val="1096337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err="1" smtClean="0"/>
              <a:t>si</a:t>
            </a:r>
            <a:r>
              <a:rPr lang="en-US" dirty="0" smtClean="0"/>
              <a:t> = 0 ci = 0 </a:t>
            </a:r>
          </a:p>
          <a:p>
            <a:r>
              <a:rPr lang="en-US" dirty="0" smtClean="0"/>
              <a:t>while True: </a:t>
            </a:r>
          </a:p>
          <a:p>
            <a:r>
              <a:rPr lang="en-US" dirty="0" err="1" smtClean="0"/>
              <a:t>inp</a:t>
            </a:r>
            <a:r>
              <a:rPr lang="en-US" dirty="0" smtClean="0"/>
              <a:t> = </a:t>
            </a:r>
            <a:r>
              <a:rPr lang="en-US" dirty="0" err="1" smtClean="0"/>
              <a:t>raw_input</a:t>
            </a:r>
            <a:r>
              <a:rPr lang="en-US" dirty="0" smtClean="0"/>
              <a:t>("Enter a number: ") </a:t>
            </a:r>
          </a:p>
          <a:p>
            <a:r>
              <a:rPr lang="en-US" dirty="0" smtClean="0"/>
              <a:t>if </a:t>
            </a:r>
            <a:r>
              <a:rPr lang="en-US" dirty="0" err="1" smtClean="0"/>
              <a:t>inp</a:t>
            </a:r>
            <a:r>
              <a:rPr lang="en-US" dirty="0" smtClean="0"/>
              <a:t> == 'done' : </a:t>
            </a:r>
          </a:p>
          <a:p>
            <a:r>
              <a:rPr lang="en-US" dirty="0" smtClean="0"/>
              <a:t>break </a:t>
            </a:r>
          </a:p>
          <a:p>
            <a:r>
              <a:rPr lang="en-US" dirty="0" smtClean="0"/>
              <a:t>try: </a:t>
            </a:r>
            <a:r>
              <a:rPr lang="en-US" dirty="0" err="1" smtClean="0"/>
              <a:t>num</a:t>
            </a:r>
            <a:r>
              <a:rPr lang="en-US" dirty="0" smtClean="0"/>
              <a:t> = float(</a:t>
            </a:r>
            <a:r>
              <a:rPr lang="en-US" dirty="0" err="1" smtClean="0"/>
              <a:t>inp</a:t>
            </a:r>
            <a:r>
              <a:rPr lang="en-US" dirty="0" smtClean="0"/>
              <a:t>)</a:t>
            </a:r>
          </a:p>
          <a:p>
            <a:r>
              <a:rPr lang="en-US" dirty="0" smtClean="0"/>
              <a:t> </a:t>
            </a:r>
            <a:r>
              <a:rPr lang="en-US" dirty="0" err="1" smtClean="0"/>
              <a:t>si</a:t>
            </a:r>
            <a:r>
              <a:rPr lang="en-US" dirty="0" smtClean="0"/>
              <a:t> = </a:t>
            </a:r>
            <a:r>
              <a:rPr lang="en-US" dirty="0" err="1" smtClean="0"/>
              <a:t>si</a:t>
            </a:r>
            <a:r>
              <a:rPr lang="en-US" dirty="0" smtClean="0"/>
              <a:t> + </a:t>
            </a:r>
            <a:r>
              <a:rPr lang="en-US" dirty="0" err="1" smtClean="0"/>
              <a:t>num</a:t>
            </a:r>
            <a:r>
              <a:rPr lang="en-US" dirty="0" smtClean="0"/>
              <a:t> ci = ci + 1 </a:t>
            </a:r>
          </a:p>
          <a:p>
            <a:r>
              <a:rPr lang="en-US" dirty="0" smtClean="0"/>
              <a:t>except: </a:t>
            </a:r>
          </a:p>
          <a:p>
            <a:r>
              <a:rPr lang="en-US" dirty="0" smtClean="0"/>
              <a:t>#this appears to also work for an unintended blank line of data as well. </a:t>
            </a:r>
          </a:p>
          <a:p>
            <a:r>
              <a:rPr lang="en-US" dirty="0" smtClean="0"/>
              <a:t>print "Bad Data" </a:t>
            </a:r>
          </a:p>
          <a:p>
            <a:r>
              <a:rPr lang="en-US" dirty="0" smtClean="0"/>
              <a:t>print "Sum:", </a:t>
            </a:r>
            <a:r>
              <a:rPr lang="en-US" dirty="0" err="1" smtClean="0"/>
              <a:t>si</a:t>
            </a:r>
            <a:r>
              <a:rPr lang="en-US" dirty="0" smtClean="0"/>
              <a:t>, "Count:", ci, "Mean:",</a:t>
            </a:r>
            <a:r>
              <a:rPr lang="en-US" dirty="0" err="1" smtClean="0"/>
              <a:t>si</a:t>
            </a:r>
            <a:r>
              <a:rPr lang="en-US" dirty="0" smtClean="0"/>
              <a:t>/ci</a:t>
            </a:r>
            <a:endParaRPr lang="en-US" dirty="0"/>
          </a:p>
        </p:txBody>
      </p:sp>
    </p:spTree>
    <p:extLst>
      <p:ext uri="{BB962C8B-B14F-4D97-AF65-F5344CB8AC3E}">
        <p14:creationId xmlns:p14="http://schemas.microsoft.com/office/powerpoint/2010/main" val="1847946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Your challenge</a:t>
            </a:r>
            <a:endParaRPr lang="en-US" dirty="0"/>
          </a:p>
        </p:txBody>
      </p:sp>
      <p:sp>
        <p:nvSpPr>
          <p:cNvPr id="3" name="Content Placeholder 2"/>
          <p:cNvSpPr>
            <a:spLocks noGrp="1"/>
          </p:cNvSpPr>
          <p:nvPr>
            <p:ph idx="1"/>
          </p:nvPr>
        </p:nvSpPr>
        <p:spPr/>
        <p:txBody>
          <a:bodyPr/>
          <a:lstStyle/>
          <a:p>
            <a:r>
              <a:rPr lang="en-CA" dirty="0" smtClean="0"/>
              <a:t>Get turtle to draw an octagon </a:t>
            </a:r>
          </a:p>
          <a:p>
            <a:r>
              <a:rPr lang="en-CA" dirty="0" smtClean="0"/>
              <a:t>Hint: to calculate the angle, you take 360 degrees and divide it by the number of sides of the shape you are drawing</a:t>
            </a:r>
          </a:p>
          <a:p>
            <a:r>
              <a:rPr lang="en-CA" dirty="0" smtClean="0"/>
              <a:t>Extra challenge: Let the user specify how many sides the object will have and draw whatever they ask</a:t>
            </a:r>
          </a:p>
          <a:p>
            <a:r>
              <a:rPr lang="en-CA" dirty="0" smtClean="0"/>
              <a:t>Double bonus challenge, add a nested loop to draw a smaller version of the object inside! </a:t>
            </a:r>
          </a:p>
        </p:txBody>
      </p:sp>
    </p:spTree>
    <p:extLst>
      <p:ext uri="{BB962C8B-B14F-4D97-AF65-F5344CB8AC3E}">
        <p14:creationId xmlns:p14="http://schemas.microsoft.com/office/powerpoint/2010/main" val="34818136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Congratulations</a:t>
            </a:r>
            <a:endParaRPr lang="en-US" dirty="0"/>
          </a:p>
        </p:txBody>
      </p:sp>
      <p:sp>
        <p:nvSpPr>
          <p:cNvPr id="4" name="Content Placeholder 3"/>
          <p:cNvSpPr>
            <a:spLocks noGrp="1"/>
          </p:cNvSpPr>
          <p:nvPr>
            <p:ph sz="half" idx="1"/>
          </p:nvPr>
        </p:nvSpPr>
        <p:spPr/>
        <p:txBody>
          <a:bodyPr/>
          <a:lstStyle/>
          <a:p>
            <a:r>
              <a:rPr lang="en-CA" dirty="0" smtClean="0"/>
              <a:t>You </a:t>
            </a:r>
            <a:r>
              <a:rPr lang="en-CA" smtClean="0"/>
              <a:t>can manage </a:t>
            </a:r>
            <a:r>
              <a:rPr lang="en-CA" dirty="0" smtClean="0"/>
              <a:t>problems which require repeating the same task over and over a fixed number of times</a:t>
            </a:r>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917429" y="1988457"/>
            <a:ext cx="4258172" cy="3788229"/>
          </a:xfrm>
        </p:spPr>
      </p:pic>
    </p:spTree>
    <p:extLst>
      <p:ext uri="{BB962C8B-B14F-4D97-AF65-F5344CB8AC3E}">
        <p14:creationId xmlns:p14="http://schemas.microsoft.com/office/powerpoint/2010/main" val="3107132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732974" y="2047150"/>
            <a:ext cx="4700180" cy="4112658"/>
          </a:xfrm>
          <a:prstGeom prst="rect">
            <a:avLst/>
          </a:prstGeom>
        </p:spPr>
      </p:pic>
      <p:sp>
        <p:nvSpPr>
          <p:cNvPr id="4" name="Title 3"/>
          <p:cNvSpPr>
            <a:spLocks noGrp="1"/>
          </p:cNvSpPr>
          <p:nvPr>
            <p:ph type="title"/>
          </p:nvPr>
        </p:nvSpPr>
        <p:spPr/>
        <p:txBody>
          <a:bodyPr/>
          <a:lstStyle/>
          <a:p>
            <a:r>
              <a:rPr lang="en-CA" dirty="0" smtClean="0"/>
              <a:t>turtle is a library that lets you draw </a:t>
            </a:r>
            <a:endParaRPr lang="en-US" dirty="0"/>
          </a:p>
        </p:txBody>
      </p:sp>
      <p:sp>
        <p:nvSpPr>
          <p:cNvPr id="2" name="Content Placeholder 1"/>
          <p:cNvSpPr>
            <a:spLocks noGrp="1" noChangeArrowheads="1"/>
          </p:cNvSpPr>
          <p:nvPr>
            <p:ph idx="1"/>
          </p:nvPr>
        </p:nvSpPr>
        <p:spPr bwMode="auto">
          <a:xfrm>
            <a:off x="838200" y="2016138"/>
            <a:ext cx="4522392"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turtle.color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green'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(45)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turtle.color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'blue'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(45)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turtle.color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'pink'</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992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Drawing with turtle</a:t>
            </a:r>
            <a:endParaRPr lang="en-US" dirty="0"/>
          </a:p>
        </p:txBody>
      </p:sp>
    </p:spTree>
    <p:extLst>
      <p:ext uri="{BB962C8B-B14F-4D97-AF65-F5344CB8AC3E}">
        <p14:creationId xmlns:p14="http://schemas.microsoft.com/office/powerpoint/2010/main" val="745997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You can probably guess what some of the turtle commands do</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005087902"/>
              </p:ext>
            </p:extLst>
          </p:nvPr>
        </p:nvGraphicFramePr>
        <p:xfrm>
          <a:off x="2128252" y="2419601"/>
          <a:ext cx="7169752" cy="2743200"/>
        </p:xfrm>
        <a:graphic>
          <a:graphicData uri="http://schemas.openxmlformats.org/drawingml/2006/table">
            <a:tbl>
              <a:tblPr firstRow="1" bandRow="1">
                <a:tableStyleId>{5C22544A-7EE6-4342-B048-85BDC9FD1C3A}</a:tableStyleId>
              </a:tblPr>
              <a:tblGrid>
                <a:gridCol w="2444320"/>
                <a:gridCol w="4725432"/>
              </a:tblGrid>
              <a:tr h="370840">
                <a:tc>
                  <a:txBody>
                    <a:bodyPr/>
                    <a:lstStyle/>
                    <a:p>
                      <a:r>
                        <a:rPr lang="en-CA" sz="2400" dirty="0" smtClean="0"/>
                        <a:t>Command</a:t>
                      </a:r>
                      <a:endParaRPr lang="en-US" sz="2400" dirty="0"/>
                    </a:p>
                  </a:txBody>
                  <a:tcPr/>
                </a:tc>
                <a:tc>
                  <a:txBody>
                    <a:bodyPr/>
                    <a:lstStyle/>
                    <a:p>
                      <a:r>
                        <a:rPr lang="en-CA" sz="2400" dirty="0" smtClean="0"/>
                        <a:t>Action</a:t>
                      </a:r>
                      <a:endParaRPr lang="en-US" sz="2400" dirty="0"/>
                    </a:p>
                  </a:txBody>
                  <a:tcPr/>
                </a:tc>
              </a:tr>
              <a:tr h="370840">
                <a:tc>
                  <a:txBody>
                    <a:bodyPr/>
                    <a:lstStyle/>
                    <a:p>
                      <a:pPr marL="0" marR="0" lvl="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right(x)</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Rotate right x degrees</a:t>
                      </a:r>
                    </a:p>
                  </a:txBody>
                  <a:tcPr/>
                </a:tc>
              </a:tr>
              <a:tr h="370840">
                <a:tc>
                  <a:txBody>
                    <a:bodyPr/>
                    <a:lstStyle/>
                    <a:p>
                      <a:pPr marL="0" marR="0" lvl="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l</a:t>
                      </a:r>
                      <a:r>
                        <a:rPr lang="en-CA" altLang="en-US" sz="2400" baseline="0" dirty="0" smtClean="0">
                          <a:latin typeface="Consolas" panose="020B0609020204030204" pitchFamily="49" charset="0"/>
                          <a:cs typeface="Consolas" panose="020B0609020204030204" pitchFamily="49" charset="0"/>
                        </a:rPr>
                        <a:t>eft(x)</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Rotate left x degrees</a:t>
                      </a:r>
                    </a:p>
                  </a:txBody>
                  <a:tcPr/>
                </a:tc>
              </a:tr>
              <a:tr h="370840">
                <a:tc>
                  <a:txBody>
                    <a:bodyPr/>
                    <a:lstStyle/>
                    <a:p>
                      <a:pPr marL="0" marR="0" lvl="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color(</a:t>
                      </a:r>
                      <a:r>
                        <a:rPr lang="en-US" altLang="en-US" sz="2400" dirty="0" smtClean="0">
                          <a:solidFill>
                            <a:srgbClr val="A31515"/>
                          </a:solidFill>
                          <a:latin typeface="Consolas" panose="020B0609020204030204" pitchFamily="49" charset="0"/>
                          <a:cs typeface="Consolas" panose="020B0609020204030204" pitchFamily="49" charset="0"/>
                        </a:rPr>
                        <a:t>'x'</a:t>
                      </a:r>
                      <a:r>
                        <a:rPr lang="en-CA" altLang="en-US" sz="2400" dirty="0" smtClean="0">
                          <a:latin typeface="Consolas" panose="020B0609020204030204" pitchFamily="49" charset="0"/>
                          <a:cs typeface="Consolas" panose="020B0609020204030204" pitchFamily="49" charset="0"/>
                        </a:rPr>
                        <a:t>)</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Change pen color to x</a:t>
                      </a:r>
                    </a:p>
                  </a:txBody>
                  <a:tcPr/>
                </a:tc>
              </a:tr>
              <a:tr h="370840">
                <a:tc>
                  <a:txBody>
                    <a:bodyPr/>
                    <a:lstStyle/>
                    <a:p>
                      <a:pPr marL="0" marR="0" lvl="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f</a:t>
                      </a:r>
                      <a:r>
                        <a:rPr lang="en-CA" altLang="en-US" sz="2400" baseline="0" dirty="0" smtClean="0">
                          <a:latin typeface="Consolas" panose="020B0609020204030204" pitchFamily="49" charset="0"/>
                          <a:cs typeface="Consolas" panose="020B0609020204030204" pitchFamily="49" charset="0"/>
                        </a:rPr>
                        <a:t>orward(x)</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Move forward x </a:t>
                      </a:r>
                    </a:p>
                  </a:txBody>
                  <a:tcPr/>
                </a:tc>
              </a:tr>
              <a:tr h="370840">
                <a:tc>
                  <a:txBody>
                    <a:bodyPr/>
                    <a:lstStyle/>
                    <a:p>
                      <a:pPr marL="0" marR="0" lvl="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backward(x)</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Move backward x</a:t>
                      </a:r>
                    </a:p>
                  </a:txBody>
                  <a:tcPr/>
                </a:tc>
              </a:tr>
            </a:tbl>
          </a:graphicData>
        </a:graphic>
      </p:graphicFrame>
    </p:spTree>
    <p:extLst>
      <p:ext uri="{BB962C8B-B14F-4D97-AF65-F5344CB8AC3E}">
        <p14:creationId xmlns:p14="http://schemas.microsoft.com/office/powerpoint/2010/main" val="105461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5732974" y="2056775"/>
            <a:ext cx="4700180" cy="4112658"/>
          </a:xfrm>
          <a:prstGeom prst="rect">
            <a:avLst/>
          </a:prstGeom>
        </p:spPr>
      </p:pic>
      <p:sp>
        <p:nvSpPr>
          <p:cNvPr id="4" name="Title 3"/>
          <p:cNvSpPr>
            <a:spLocks noGrp="1"/>
          </p:cNvSpPr>
          <p:nvPr>
            <p:ph type="title"/>
          </p:nvPr>
        </p:nvSpPr>
        <p:spPr/>
        <p:txBody>
          <a:bodyPr/>
          <a:lstStyle/>
          <a:p>
            <a:r>
              <a:rPr lang="en-CA" dirty="0" smtClean="0"/>
              <a:t>How would we get turtle do draw a square?</a:t>
            </a:r>
            <a:endParaRPr lang="en-US" dirty="0"/>
          </a:p>
        </p:txBody>
      </p:sp>
      <p:sp>
        <p:nvSpPr>
          <p:cNvPr id="5" name="Rectangle 1"/>
          <p:cNvSpPr>
            <a:spLocks noChangeArrowheads="1"/>
          </p:cNvSpPr>
          <p:nvPr/>
        </p:nvSpPr>
        <p:spPr bwMode="auto">
          <a:xfrm>
            <a:off x="838200" y="2056775"/>
            <a:ext cx="4128053"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grpSp>
        <p:nvGrpSpPr>
          <p:cNvPr id="12" name="Group 11"/>
          <p:cNvGrpSpPr/>
          <p:nvPr/>
        </p:nvGrpSpPr>
        <p:grpSpPr>
          <a:xfrm>
            <a:off x="662152" y="2475186"/>
            <a:ext cx="9017876" cy="1452575"/>
            <a:chOff x="662152" y="2475186"/>
            <a:chExt cx="9017876" cy="1452575"/>
          </a:xfrm>
        </p:grpSpPr>
        <p:sp>
          <p:nvSpPr>
            <p:cNvPr id="9" name="Rectangle 8"/>
            <p:cNvSpPr/>
            <p:nvPr/>
          </p:nvSpPr>
          <p:spPr>
            <a:xfrm>
              <a:off x="662152" y="2475186"/>
              <a:ext cx="4540469" cy="9301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0800000">
              <a:off x="5205363" y="2727434"/>
              <a:ext cx="1097912" cy="42566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511159" y="2727432"/>
              <a:ext cx="3168869" cy="1200329"/>
            </a:xfrm>
            <a:prstGeom prst="rect">
              <a:avLst/>
            </a:prstGeom>
            <a:noFill/>
          </p:spPr>
          <p:txBody>
            <a:bodyPr wrap="square" rtlCol="0">
              <a:spAutoFit/>
            </a:bodyPr>
            <a:lstStyle/>
            <a:p>
              <a:r>
                <a:rPr lang="en-CA" sz="2400" dirty="0" smtClean="0"/>
                <a:t>We are just repeating the same two lines of code </a:t>
              </a:r>
              <a:endParaRPr lang="en-US" sz="2400" dirty="0"/>
            </a:p>
          </p:txBody>
        </p:sp>
      </p:grpSp>
    </p:spTree>
    <p:extLst>
      <p:ext uri="{BB962C8B-B14F-4D97-AF65-F5344CB8AC3E}">
        <p14:creationId xmlns:p14="http://schemas.microsoft.com/office/powerpoint/2010/main" val="292975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Loops allow us to repeat the same line of code as often as we want</a:t>
            </a:r>
            <a:endParaRPr lang="en-US" dirty="0"/>
          </a:p>
        </p:txBody>
      </p:sp>
      <p:sp>
        <p:nvSpPr>
          <p:cNvPr id="2" name="Rectangle 1"/>
          <p:cNvSpPr>
            <a:spLocks noChangeArrowheads="1"/>
          </p:cNvSpPr>
          <p:nvPr/>
        </p:nvSpPr>
        <p:spPr bwMode="auto">
          <a:xfrm>
            <a:off x="838200" y="2056775"/>
            <a:ext cx="584006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stretch>
            <a:fillRect/>
          </a:stretch>
        </p:blipFill>
        <p:spPr>
          <a:xfrm>
            <a:off x="5732974" y="2056775"/>
            <a:ext cx="4700180" cy="4112658"/>
          </a:xfrm>
          <a:prstGeom prst="rect">
            <a:avLst/>
          </a:prstGeom>
        </p:spPr>
      </p:pic>
      <p:grpSp>
        <p:nvGrpSpPr>
          <p:cNvPr id="7" name="Group 6"/>
          <p:cNvGrpSpPr/>
          <p:nvPr/>
        </p:nvGrpSpPr>
        <p:grpSpPr>
          <a:xfrm>
            <a:off x="4482059" y="1740663"/>
            <a:ext cx="5326823" cy="1257370"/>
            <a:chOff x="4482059" y="1740663"/>
            <a:chExt cx="5326823" cy="1257370"/>
          </a:xfrm>
        </p:grpSpPr>
        <p:sp>
          <p:nvSpPr>
            <p:cNvPr id="3" name="Rectangle 2"/>
            <p:cNvSpPr/>
            <p:nvPr/>
          </p:nvSpPr>
          <p:spPr>
            <a:xfrm>
              <a:off x="4482059" y="2563318"/>
              <a:ext cx="524656" cy="4347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8906291">
              <a:off x="4807785" y="1984397"/>
              <a:ext cx="1097912" cy="42566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902696" y="1740663"/>
              <a:ext cx="3906186" cy="1200329"/>
            </a:xfrm>
            <a:prstGeom prst="rect">
              <a:avLst/>
            </a:prstGeom>
            <a:solidFill>
              <a:schemeClr val="bg1"/>
            </a:solidFill>
          </p:spPr>
          <p:txBody>
            <a:bodyPr wrap="square" rtlCol="0">
              <a:spAutoFit/>
            </a:bodyPr>
            <a:lstStyle/>
            <a:p>
              <a:r>
                <a:rPr lang="en-CA" sz="2400" dirty="0" smtClean="0"/>
                <a:t>Number of times to execute the code in the loop</a:t>
              </a:r>
            </a:p>
            <a:p>
              <a:endParaRPr lang="en-US" sz="2400" dirty="0"/>
            </a:p>
          </p:txBody>
        </p:sp>
      </p:grpSp>
      <p:grpSp>
        <p:nvGrpSpPr>
          <p:cNvPr id="16" name="Group 15"/>
          <p:cNvGrpSpPr/>
          <p:nvPr/>
        </p:nvGrpSpPr>
        <p:grpSpPr>
          <a:xfrm>
            <a:off x="575873" y="3863465"/>
            <a:ext cx="3906186" cy="2305968"/>
            <a:chOff x="575873" y="3863465"/>
            <a:chExt cx="3906186" cy="2305968"/>
          </a:xfrm>
        </p:grpSpPr>
        <p:sp>
          <p:nvSpPr>
            <p:cNvPr id="14" name="Right Arrow 13"/>
            <p:cNvSpPr/>
            <p:nvPr/>
          </p:nvSpPr>
          <p:spPr>
            <a:xfrm rot="16200000">
              <a:off x="849969" y="4199586"/>
              <a:ext cx="1097912" cy="42566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75873" y="4969104"/>
              <a:ext cx="3906186" cy="1200329"/>
            </a:xfrm>
            <a:prstGeom prst="rect">
              <a:avLst/>
            </a:prstGeom>
            <a:solidFill>
              <a:schemeClr val="bg1"/>
            </a:solidFill>
          </p:spPr>
          <p:txBody>
            <a:bodyPr wrap="square" rtlCol="0">
              <a:spAutoFit/>
            </a:bodyPr>
            <a:lstStyle/>
            <a:p>
              <a:r>
                <a:rPr lang="en-CA" sz="2400" dirty="0" smtClean="0"/>
                <a:t>You MUST indent the code you want repeated</a:t>
              </a:r>
            </a:p>
            <a:p>
              <a:endParaRPr lang="en-US" sz="2400" dirty="0"/>
            </a:p>
          </p:txBody>
        </p:sp>
      </p:grpSp>
    </p:spTree>
    <p:extLst>
      <p:ext uri="{BB962C8B-B14F-4D97-AF65-F5344CB8AC3E}">
        <p14:creationId xmlns:p14="http://schemas.microsoft.com/office/powerpoint/2010/main" val="117483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When you change the range, you change the number of times the code executes</a:t>
            </a:r>
            <a:endParaRPr lang="en-US" dirty="0"/>
          </a:p>
        </p:txBody>
      </p:sp>
      <p:sp>
        <p:nvSpPr>
          <p:cNvPr id="2" name="Rectangle 1"/>
          <p:cNvSpPr>
            <a:spLocks noChangeArrowheads="1"/>
          </p:cNvSpPr>
          <p:nvPr/>
        </p:nvSpPr>
        <p:spPr bwMode="auto">
          <a:xfrm>
            <a:off x="838200" y="2056775"/>
            <a:ext cx="584006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range(3):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5732974" y="2056775"/>
            <a:ext cx="4700180" cy="4112658"/>
          </a:xfrm>
          <a:prstGeom prst="rect">
            <a:avLst/>
          </a:prstGeom>
        </p:spPr>
      </p:pic>
      <p:grpSp>
        <p:nvGrpSpPr>
          <p:cNvPr id="17" name="Group 16"/>
          <p:cNvGrpSpPr/>
          <p:nvPr/>
        </p:nvGrpSpPr>
        <p:grpSpPr>
          <a:xfrm>
            <a:off x="4482059" y="1740663"/>
            <a:ext cx="5326823" cy="1257370"/>
            <a:chOff x="4482059" y="1740663"/>
            <a:chExt cx="5326823" cy="1257370"/>
          </a:xfrm>
        </p:grpSpPr>
        <p:sp>
          <p:nvSpPr>
            <p:cNvPr id="18" name="Rectangle 17"/>
            <p:cNvSpPr/>
            <p:nvPr/>
          </p:nvSpPr>
          <p:spPr>
            <a:xfrm>
              <a:off x="4482059" y="2563318"/>
              <a:ext cx="524656" cy="4347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8906291">
              <a:off x="4807785" y="1984397"/>
              <a:ext cx="1097912" cy="42566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902696" y="1740663"/>
              <a:ext cx="3906186" cy="1200329"/>
            </a:xfrm>
            <a:prstGeom prst="rect">
              <a:avLst/>
            </a:prstGeom>
            <a:solidFill>
              <a:schemeClr val="bg1"/>
            </a:solidFill>
          </p:spPr>
          <p:txBody>
            <a:bodyPr wrap="square" rtlCol="0">
              <a:spAutoFit/>
            </a:bodyPr>
            <a:lstStyle/>
            <a:p>
              <a:r>
                <a:rPr lang="en-CA" sz="2400" dirty="0" smtClean="0"/>
                <a:t>Number of times to execute the code in the loop</a:t>
              </a:r>
            </a:p>
            <a:p>
              <a:endParaRPr lang="en-US" sz="2400" dirty="0"/>
            </a:p>
          </p:txBody>
        </p:sp>
      </p:grpSp>
    </p:spTree>
    <p:extLst>
      <p:ext uri="{BB962C8B-B14F-4D97-AF65-F5344CB8AC3E}">
        <p14:creationId xmlns:p14="http://schemas.microsoft.com/office/powerpoint/2010/main" val="194392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6099</TotalTime>
  <Words>780</Words>
  <Application>Microsoft Office PowerPoint</Application>
  <PresentationFormat>Custom</PresentationFormat>
  <Paragraphs>220</Paragraphs>
  <Slides>34</Slides>
  <Notes>15</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MVA</vt:lpstr>
      <vt:lpstr>Office Theme</vt:lpstr>
      <vt:lpstr>Sometimes we need to perform an action more than once</vt:lpstr>
      <vt:lpstr>In code, we use loops to repeat a task</vt:lpstr>
      <vt:lpstr>Did you know Python can draw?</vt:lpstr>
      <vt:lpstr>turtle is a library that lets you draw </vt:lpstr>
      <vt:lpstr>Drawing with turtle</vt:lpstr>
      <vt:lpstr>You can probably guess what some of the turtle commands do</vt:lpstr>
      <vt:lpstr>How would we get turtle do draw a square?</vt:lpstr>
      <vt:lpstr>Loops allow us to repeat the same line of code as often as we want</vt:lpstr>
      <vt:lpstr>When you change the range, you change the number of times the code executes</vt:lpstr>
      <vt:lpstr>Only the indented code is repeated!</vt:lpstr>
      <vt:lpstr>Using loops to draw shapes</vt:lpstr>
      <vt:lpstr>Now we can make new typing mistakes!</vt:lpstr>
      <vt:lpstr>You can have lots of fun when you put a loop inside another loop!</vt:lpstr>
      <vt:lpstr>Just for fun</vt:lpstr>
      <vt:lpstr>Nested loops</vt:lpstr>
      <vt:lpstr>We could use a variable to decide the number of sides our object will have</vt:lpstr>
      <vt:lpstr>What’s the advantage of using a variable here instead of just typing in the number?</vt:lpstr>
      <vt:lpstr>When we use a variable and we want to change a value that appears in many places, we only have to update one line of code!</vt:lpstr>
      <vt:lpstr>Using a variable in our loop</vt:lpstr>
      <vt:lpstr>You can look at the loop values within the loop</vt:lpstr>
      <vt:lpstr>If you need to start counting from “1” you can specify numbers to count to and from</vt:lpstr>
      <vt:lpstr>You can also tell the loop to skip values by specifying a step</vt:lpstr>
      <vt:lpstr>One of the cool things about Python is the way you can tell it exactly what values you want to use in the loop</vt:lpstr>
      <vt:lpstr>And you don’t have to use numbers!</vt:lpstr>
      <vt:lpstr>Loop with random numbers</vt:lpstr>
      <vt:lpstr>Infinite loop</vt:lpstr>
      <vt:lpstr>PowerPoint Presentation</vt:lpstr>
      <vt:lpstr>Using an explicit list of values in your loop</vt:lpstr>
      <vt:lpstr>You can even mix up different datatypes (e.g. numbers and strings) but…</vt:lpstr>
      <vt:lpstr>You can’t set the color to a number so the code crashed, but print can accept strings or numbers</vt:lpstr>
      <vt:lpstr>While Loop </vt:lpstr>
      <vt:lpstr>PowerPoint Presentation</vt:lpstr>
      <vt:lpstr>Your challenge</vt:lpstr>
      <vt:lpstr>Congratulations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mohsin</cp:lastModifiedBy>
  <cp:revision>134</cp:revision>
  <dcterms:created xsi:type="dcterms:W3CDTF">2014-06-11T19:38:55Z</dcterms:created>
  <dcterms:modified xsi:type="dcterms:W3CDTF">2015-12-11T07:38:34Z</dcterms:modified>
</cp:coreProperties>
</file>