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D0493-C6F1-4BB8-9776-CB5A8286B1A1}" type="datetimeFigureOut">
              <a:rPr lang="en-US" smtClean="0"/>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AEDA1-D97C-4A38-BEBB-E11374E7E722}" type="slidenum">
              <a:rPr lang="en-US" smtClean="0"/>
              <a:t>‹#›</a:t>
            </a:fld>
            <a:endParaRPr lang="en-US"/>
          </a:p>
        </p:txBody>
      </p:sp>
    </p:spTree>
    <p:extLst>
      <p:ext uri="{BB962C8B-B14F-4D97-AF65-F5344CB8AC3E}">
        <p14:creationId xmlns:p14="http://schemas.microsoft.com/office/powerpoint/2010/main" val="177086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AEDA1-D97C-4A38-BEBB-E11374E7E722}" type="slidenum">
              <a:rPr lang="en-US" smtClean="0"/>
              <a:t>12</a:t>
            </a:fld>
            <a:endParaRPr lang="en-US"/>
          </a:p>
        </p:txBody>
      </p:sp>
    </p:spTree>
    <p:extLst>
      <p:ext uri="{BB962C8B-B14F-4D97-AF65-F5344CB8AC3E}">
        <p14:creationId xmlns:p14="http://schemas.microsoft.com/office/powerpoint/2010/main" val="423765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10/4/2016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sz="1400" dirty="0">
              <a:solidFill>
                <a:srgbClr val="FFFFFF"/>
              </a:solidFill>
            </a:endParaRPr>
          </a:p>
        </p:txBody>
      </p:sp>
    </p:spTree>
    <p:extLst>
      <p:ext uri="{BB962C8B-B14F-4D97-AF65-F5344CB8AC3E}">
        <p14:creationId xmlns:p14="http://schemas.microsoft.com/office/powerpoint/2010/main" val="393693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10/4/2016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260805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10/4/2016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114118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10/4/2016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292681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t>10/4/2016</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extLst>
      <p:ext uri="{BB962C8B-B14F-4D97-AF65-F5344CB8AC3E}">
        <p14:creationId xmlns:p14="http://schemas.microsoft.com/office/powerpoint/2010/main" val="41137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4CF2E0-CCC4-4E1E-9902-C3C36AB3FDA4}" type="datetimeFigureOut">
              <a:rPr lang="en-US" smtClean="0"/>
              <a:t>10/4/2016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315181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4CF2E0-CCC4-4E1E-9902-C3C36AB3FDA4}" type="datetimeFigureOut">
              <a:rPr lang="en-US" smtClean="0"/>
              <a:t>10/4/2016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307772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4CF2E0-CCC4-4E1E-9902-C3C36AB3FDA4}" type="datetimeFigureOut">
              <a:rPr lang="en-US" smtClean="0"/>
              <a:t>10/4/2016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311718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t>10/4/2016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234181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10/4/2016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Tree>
    <p:extLst>
      <p:ext uri="{BB962C8B-B14F-4D97-AF65-F5344CB8AC3E}">
        <p14:creationId xmlns:p14="http://schemas.microsoft.com/office/powerpoint/2010/main" val="26985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10/4/2016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extLst>
      <p:ext uri="{BB962C8B-B14F-4D97-AF65-F5344CB8AC3E}">
        <p14:creationId xmlns:p14="http://schemas.microsoft.com/office/powerpoint/2010/main" val="402440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t>10/4/2016</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34015565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 – Case Study for Requirements Levels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738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165354"/>
              </p:ext>
            </p:extLst>
          </p:nvPr>
        </p:nvGraphicFramePr>
        <p:xfrm>
          <a:off x="304800" y="1600200"/>
          <a:ext cx="8458200" cy="4800600"/>
        </p:xfrm>
        <a:graphic>
          <a:graphicData uri="http://schemas.openxmlformats.org/drawingml/2006/table">
            <a:tbl>
              <a:tblPr>
                <a:tableStyleId>{5C22544A-7EE6-4342-B048-85BDC9FD1C3A}</a:tableStyleId>
              </a:tblPr>
              <a:tblGrid>
                <a:gridCol w="1208439"/>
                <a:gridCol w="7249761"/>
              </a:tblGrid>
              <a:tr h="877602">
                <a:tc>
                  <a:txBody>
                    <a:bodyPr/>
                    <a:lstStyle/>
                    <a:p>
                      <a:pPr marL="0" marR="0">
                        <a:lnSpc>
                          <a:spcPts val="1200"/>
                        </a:lnSpc>
                        <a:spcBef>
                          <a:spcPts val="0"/>
                        </a:spcBef>
                        <a:spcAft>
                          <a:spcPts val="0"/>
                        </a:spcAft>
                      </a:pPr>
                      <a:r>
                        <a:rPr lang="en-US" sz="1200" dirty="0">
                          <a:effectLst/>
                        </a:rPr>
                        <a:t>FR05-01</a:t>
                      </a:r>
                      <a:endParaRPr lang="en-US" sz="1000"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System shall allow user to send custom emails to individuals/groups </a:t>
                      </a:r>
                      <a:endParaRPr lang="en-US" sz="1000" dirty="0">
                        <a:effectLst/>
                        <a:latin typeface="Times New Roman"/>
                        <a:ea typeface="Times New Roman"/>
                      </a:endParaRPr>
                    </a:p>
                  </a:txBody>
                  <a:tcPr marL="114300" marR="114300" marT="0" marB="0"/>
                </a:tc>
              </a:tr>
              <a:tr h="1522698">
                <a:tc>
                  <a:txBody>
                    <a:bodyPr/>
                    <a:lstStyle/>
                    <a:p>
                      <a:pPr marL="0" marR="0">
                        <a:lnSpc>
                          <a:spcPts val="1200"/>
                        </a:lnSpc>
                        <a:spcBef>
                          <a:spcPts val="0"/>
                        </a:spcBef>
                        <a:spcAft>
                          <a:spcPts val="0"/>
                        </a:spcAft>
                      </a:pPr>
                      <a:r>
                        <a:rPr lang="en-US" sz="1200">
                          <a:effectLst/>
                        </a:rPr>
                        <a:t>FR05-02</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System shall allow user to enter a custom message in rich text(html) editor </a:t>
                      </a:r>
                      <a:endParaRPr lang="en-US" sz="1000" dirty="0">
                        <a:effectLst/>
                        <a:latin typeface="Times New Roman"/>
                        <a:ea typeface="Times New Roman"/>
                      </a:endParaRPr>
                    </a:p>
                  </a:txBody>
                  <a:tcPr marL="114300" marR="114300" marT="0" marB="0"/>
                </a:tc>
              </a:tr>
              <a:tr h="1522698">
                <a:tc>
                  <a:txBody>
                    <a:bodyPr/>
                    <a:lstStyle/>
                    <a:p>
                      <a:pPr marL="0" marR="0">
                        <a:lnSpc>
                          <a:spcPts val="1200"/>
                        </a:lnSpc>
                        <a:spcBef>
                          <a:spcPts val="0"/>
                        </a:spcBef>
                        <a:spcAft>
                          <a:spcPts val="0"/>
                        </a:spcAft>
                      </a:pPr>
                      <a:r>
                        <a:rPr lang="en-US" sz="1200">
                          <a:effectLst/>
                        </a:rPr>
                        <a:t>FR05-03</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System shall allow user to specify whether send email to individuals or groups</a:t>
                      </a:r>
                      <a:endParaRPr lang="en-US" sz="1000" dirty="0">
                        <a:effectLst/>
                        <a:latin typeface="Times New Roman"/>
                        <a:ea typeface="Times New Roman"/>
                      </a:endParaRPr>
                    </a:p>
                  </a:txBody>
                  <a:tcPr marL="114300" marR="114300" marT="0" marB="0"/>
                </a:tc>
              </a:tr>
              <a:tr h="877602">
                <a:tc>
                  <a:txBody>
                    <a:bodyPr/>
                    <a:lstStyle/>
                    <a:p>
                      <a:pPr marL="0" marR="0">
                        <a:lnSpc>
                          <a:spcPts val="1200"/>
                        </a:lnSpc>
                        <a:spcBef>
                          <a:spcPts val="0"/>
                        </a:spcBef>
                        <a:spcAft>
                          <a:spcPts val="0"/>
                        </a:spcAft>
                      </a:pPr>
                      <a:r>
                        <a:rPr lang="en-US" sz="1200">
                          <a:effectLst/>
                        </a:rPr>
                        <a:t>FR05-04</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System shall allow user to preview the email message</a:t>
                      </a:r>
                      <a:endParaRPr lang="en-US" sz="1000" dirty="0">
                        <a:effectLst/>
                        <a:latin typeface="Times New Roman"/>
                        <a:ea typeface="Times New Roman"/>
                      </a:endParaRPr>
                    </a:p>
                  </a:txBody>
                  <a:tcPr marL="114300" marR="114300" marT="0" marB="0"/>
                </a:tc>
              </a:tr>
            </a:tbl>
          </a:graphicData>
        </a:graphic>
      </p:graphicFrame>
      <p:sp>
        <p:nvSpPr>
          <p:cNvPr id="5" name="Rectangle 1"/>
          <p:cNvSpPr>
            <a:spLocks noChangeArrowheads="1"/>
          </p:cNvSpPr>
          <p:nvPr/>
        </p:nvSpPr>
        <p:spPr bwMode="auto">
          <a:xfrm>
            <a:off x="914400" y="316469"/>
            <a:ext cx="69926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FR05- Custom Emails to Individuals / Groups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116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FR09- Edit/Delete Existing Liabilities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818699"/>
              </p:ext>
            </p:extLst>
          </p:nvPr>
        </p:nvGraphicFramePr>
        <p:xfrm>
          <a:off x="609600" y="1676400"/>
          <a:ext cx="8153400" cy="4413027"/>
        </p:xfrm>
        <a:graphic>
          <a:graphicData uri="http://schemas.openxmlformats.org/drawingml/2006/table">
            <a:tbl>
              <a:tblPr firstRow="1" firstCol="1" lastRow="1" lastCol="1" bandRow="1" bandCol="1">
                <a:tableStyleId>{5C22544A-7EE6-4342-B048-85BDC9FD1C3A}</a:tableStyleId>
              </a:tblPr>
              <a:tblGrid>
                <a:gridCol w="1203817"/>
                <a:gridCol w="6949583"/>
              </a:tblGrid>
              <a:tr h="558188">
                <a:tc>
                  <a:txBody>
                    <a:bodyPr/>
                    <a:lstStyle/>
                    <a:p>
                      <a:pPr marL="457200" marR="0" algn="just">
                        <a:lnSpc>
                          <a:spcPts val="1200"/>
                        </a:lnSpc>
                        <a:spcBef>
                          <a:spcPts val="400"/>
                        </a:spcBef>
                        <a:spcAft>
                          <a:spcPts val="0"/>
                        </a:spcAft>
                      </a:pPr>
                      <a:r>
                        <a:rPr lang="en-US" sz="1200">
                          <a:effectLst/>
                        </a:rPr>
                        <a:t>FR09-01</a:t>
                      </a:r>
                      <a:endParaRPr lang="en-US" sz="1000">
                        <a:effectLst/>
                        <a:latin typeface="Times New Roman"/>
                        <a:ea typeface="Times New Roman"/>
                      </a:endParaRPr>
                    </a:p>
                  </a:txBody>
                  <a:tcPr marL="68580" marR="68580" marT="0" marB="0"/>
                </a:tc>
                <a:tc>
                  <a:txBody>
                    <a:bodyPr/>
                    <a:lstStyle/>
                    <a:p>
                      <a:pPr marL="457200" marR="0" algn="just">
                        <a:lnSpc>
                          <a:spcPts val="1200"/>
                        </a:lnSpc>
                        <a:spcBef>
                          <a:spcPts val="400"/>
                        </a:spcBef>
                        <a:spcAft>
                          <a:spcPts val="0"/>
                        </a:spcAft>
                      </a:pPr>
                      <a:r>
                        <a:rPr lang="en-US" sz="1200">
                          <a:effectLst/>
                        </a:rPr>
                        <a:t>System shall allow user to edit/delete existing liabilities</a:t>
                      </a:r>
                      <a:endParaRPr lang="en-US" sz="1000">
                        <a:effectLst/>
                        <a:latin typeface="Times New Roman"/>
                        <a:ea typeface="Times New Roman"/>
                      </a:endParaRPr>
                    </a:p>
                  </a:txBody>
                  <a:tcPr marL="68580" marR="68580" marT="0" marB="0"/>
                </a:tc>
              </a:tr>
              <a:tr h="963709">
                <a:tc>
                  <a:txBody>
                    <a:bodyPr/>
                    <a:lstStyle/>
                    <a:p>
                      <a:pPr marL="457200" marR="0" algn="just">
                        <a:lnSpc>
                          <a:spcPts val="1200"/>
                        </a:lnSpc>
                        <a:spcBef>
                          <a:spcPts val="400"/>
                        </a:spcBef>
                        <a:spcAft>
                          <a:spcPts val="0"/>
                        </a:spcAft>
                      </a:pPr>
                      <a:r>
                        <a:rPr lang="en-US" sz="1200">
                          <a:effectLst/>
                        </a:rPr>
                        <a:t>FR09-02</a:t>
                      </a:r>
                      <a:endParaRPr lang="en-US" sz="1000">
                        <a:effectLst/>
                        <a:latin typeface="Times New Roman"/>
                        <a:ea typeface="Times New Roman"/>
                      </a:endParaRPr>
                    </a:p>
                  </a:txBody>
                  <a:tcPr marL="68580" marR="68580" marT="0" marB="0"/>
                </a:tc>
                <a:tc>
                  <a:txBody>
                    <a:bodyPr/>
                    <a:lstStyle/>
                    <a:p>
                      <a:pPr marL="457200" marR="0" algn="just">
                        <a:lnSpc>
                          <a:spcPts val="1200"/>
                        </a:lnSpc>
                        <a:spcBef>
                          <a:spcPts val="400"/>
                        </a:spcBef>
                        <a:spcAft>
                          <a:spcPts val="0"/>
                        </a:spcAft>
                      </a:pPr>
                      <a:r>
                        <a:rPr lang="en-US" sz="1200">
                          <a:effectLst/>
                        </a:rPr>
                        <a:t>While viewing existing liabilities, user shall be able to click a liability that takes him to page where liability can be deleted or it details updated.   </a:t>
                      </a:r>
                      <a:endParaRPr lang="en-US" sz="1000">
                        <a:effectLst/>
                        <a:latin typeface="Times New Roman"/>
                        <a:ea typeface="Times New Roman"/>
                      </a:endParaRPr>
                    </a:p>
                  </a:txBody>
                  <a:tcPr marL="68580" marR="68580" marT="0" marB="0"/>
                </a:tc>
              </a:tr>
              <a:tr h="1278769">
                <a:tc>
                  <a:txBody>
                    <a:bodyPr/>
                    <a:lstStyle/>
                    <a:p>
                      <a:pPr marL="457200" marR="0" algn="just">
                        <a:lnSpc>
                          <a:spcPts val="1200"/>
                        </a:lnSpc>
                        <a:spcBef>
                          <a:spcPts val="400"/>
                        </a:spcBef>
                        <a:spcAft>
                          <a:spcPts val="0"/>
                        </a:spcAft>
                      </a:pPr>
                      <a:r>
                        <a:rPr lang="en-US" sz="1200">
                          <a:effectLst/>
                        </a:rPr>
                        <a:t>FR09-03</a:t>
                      </a:r>
                      <a:endParaRPr lang="en-US" sz="1000">
                        <a:effectLst/>
                        <a:latin typeface="Times New Roman"/>
                        <a:ea typeface="Times New Roman"/>
                      </a:endParaRPr>
                    </a:p>
                  </a:txBody>
                  <a:tcPr marL="68580" marR="68580" marT="0" marB="0"/>
                </a:tc>
                <a:tc>
                  <a:txBody>
                    <a:bodyPr/>
                    <a:lstStyle/>
                    <a:p>
                      <a:pPr marL="457200" marR="0" algn="just">
                        <a:lnSpc>
                          <a:spcPts val="1200"/>
                        </a:lnSpc>
                        <a:spcBef>
                          <a:spcPts val="400"/>
                        </a:spcBef>
                        <a:spcAft>
                          <a:spcPts val="0"/>
                        </a:spcAft>
                      </a:pPr>
                      <a:r>
                        <a:rPr lang="en-US" sz="1200">
                          <a:effectLst/>
                        </a:rPr>
                        <a:t>Same page which allows liability to be updated or deleted  shall allow user to go to liability</a:t>
                      </a:r>
                      <a:r>
                        <a:rPr lang="ur-PK" sz="1200">
                          <a:effectLst/>
                        </a:rPr>
                        <a:t>’</a:t>
                      </a:r>
                      <a:r>
                        <a:rPr lang="en-US" sz="1200">
                          <a:effectLst/>
                        </a:rPr>
                        <a:t>s repayment schedule or drawdown schedule which in turn enable deletion or updating of each schedule</a:t>
                      </a:r>
                      <a:r>
                        <a:rPr lang="ur-PK" sz="1200">
                          <a:effectLst/>
                        </a:rPr>
                        <a:t>’</a:t>
                      </a:r>
                      <a:r>
                        <a:rPr lang="en-US" sz="1200">
                          <a:effectLst/>
                        </a:rPr>
                        <a:t>s information</a:t>
                      </a:r>
                      <a:endParaRPr lang="en-US" sz="1000">
                        <a:effectLst/>
                        <a:latin typeface="Times New Roman"/>
                        <a:ea typeface="Times New Roman"/>
                      </a:endParaRPr>
                    </a:p>
                  </a:txBody>
                  <a:tcPr marL="68580" marR="68580" marT="0" marB="0"/>
                </a:tc>
              </a:tr>
              <a:tr h="963709">
                <a:tc>
                  <a:txBody>
                    <a:bodyPr/>
                    <a:lstStyle/>
                    <a:p>
                      <a:pPr marL="457200" marR="0" algn="just">
                        <a:lnSpc>
                          <a:spcPts val="1200"/>
                        </a:lnSpc>
                        <a:spcBef>
                          <a:spcPts val="400"/>
                        </a:spcBef>
                        <a:spcAft>
                          <a:spcPts val="0"/>
                        </a:spcAft>
                      </a:pPr>
                      <a:r>
                        <a:rPr lang="en-US" sz="1200">
                          <a:effectLst/>
                        </a:rPr>
                        <a:t>FR09-04</a:t>
                      </a:r>
                      <a:endParaRPr lang="en-US" sz="1000">
                        <a:effectLst/>
                        <a:latin typeface="Times New Roman"/>
                        <a:ea typeface="Times New Roman"/>
                      </a:endParaRPr>
                    </a:p>
                  </a:txBody>
                  <a:tcPr marL="68580" marR="68580" marT="0" marB="0"/>
                </a:tc>
                <a:tc>
                  <a:txBody>
                    <a:bodyPr/>
                    <a:lstStyle/>
                    <a:p>
                      <a:pPr marL="457200" marR="0" algn="just">
                        <a:lnSpc>
                          <a:spcPts val="1200"/>
                        </a:lnSpc>
                        <a:spcBef>
                          <a:spcPts val="400"/>
                        </a:spcBef>
                        <a:spcAft>
                          <a:spcPts val="0"/>
                        </a:spcAft>
                      </a:pPr>
                      <a:r>
                        <a:rPr lang="en-US" sz="1200">
                          <a:effectLst/>
                        </a:rPr>
                        <a:t>All validation checks and rules for entering data that are applicable to the process of adding liability also apply directly to the operation of updating liability </a:t>
                      </a:r>
                      <a:endParaRPr lang="en-US" sz="1000">
                        <a:effectLst/>
                        <a:latin typeface="Times New Roman"/>
                        <a:ea typeface="Times New Roman"/>
                      </a:endParaRPr>
                    </a:p>
                  </a:txBody>
                  <a:tcPr marL="68580" marR="68580" marT="0" marB="0"/>
                </a:tc>
              </a:tr>
              <a:tr h="648652">
                <a:tc>
                  <a:txBody>
                    <a:bodyPr/>
                    <a:lstStyle/>
                    <a:p>
                      <a:pPr marL="457200" marR="0" algn="just">
                        <a:lnSpc>
                          <a:spcPts val="1200"/>
                        </a:lnSpc>
                        <a:spcBef>
                          <a:spcPts val="400"/>
                        </a:spcBef>
                        <a:spcAft>
                          <a:spcPts val="0"/>
                        </a:spcAft>
                      </a:pPr>
                      <a:r>
                        <a:rPr lang="en-US" sz="1200">
                          <a:effectLst/>
                        </a:rPr>
                        <a:t>FR09-05</a:t>
                      </a:r>
                      <a:endParaRPr lang="en-US" sz="1000">
                        <a:effectLst/>
                        <a:latin typeface="Times New Roman"/>
                        <a:ea typeface="Times New Roman"/>
                      </a:endParaRPr>
                    </a:p>
                  </a:txBody>
                  <a:tcPr marL="68580" marR="68580" marT="0" marB="0"/>
                </a:tc>
                <a:tc>
                  <a:txBody>
                    <a:bodyPr/>
                    <a:lstStyle/>
                    <a:p>
                      <a:pPr marL="457200" marR="0" algn="just">
                        <a:lnSpc>
                          <a:spcPts val="1200"/>
                        </a:lnSpc>
                        <a:spcBef>
                          <a:spcPts val="400"/>
                        </a:spcBef>
                        <a:spcAft>
                          <a:spcPts val="0"/>
                        </a:spcAft>
                      </a:pPr>
                      <a:r>
                        <a:rPr lang="en-US" sz="1200" dirty="0">
                          <a:effectLst/>
                        </a:rPr>
                        <a:t>Before deleting any liability, the system shall ask the user to confirm the action. Deletion shall be done only when user confirms it</a:t>
                      </a:r>
                      <a:endParaRPr lang="en-US" sz="1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78866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FR10- Add Client Investment </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6656566"/>
              </p:ext>
            </p:extLst>
          </p:nvPr>
        </p:nvGraphicFramePr>
        <p:xfrm>
          <a:off x="609600" y="1524000"/>
          <a:ext cx="8458199" cy="5334000"/>
        </p:xfrm>
        <a:graphic>
          <a:graphicData uri="http://schemas.openxmlformats.org/drawingml/2006/table">
            <a:tbl>
              <a:tblPr>
                <a:tableStyleId>{5C22544A-7EE6-4342-B048-85BDC9FD1C3A}</a:tableStyleId>
              </a:tblPr>
              <a:tblGrid>
                <a:gridCol w="1208440"/>
                <a:gridCol w="7249759"/>
              </a:tblGrid>
              <a:tr h="1065924">
                <a:tc>
                  <a:txBody>
                    <a:bodyPr/>
                    <a:lstStyle/>
                    <a:p>
                      <a:pPr marL="0" marR="0">
                        <a:lnSpc>
                          <a:spcPts val="1200"/>
                        </a:lnSpc>
                        <a:spcBef>
                          <a:spcPts val="0"/>
                        </a:spcBef>
                        <a:spcAft>
                          <a:spcPts val="0"/>
                        </a:spcAft>
                      </a:pPr>
                      <a:r>
                        <a:rPr lang="en-US" sz="1200" b="1" dirty="0">
                          <a:effectLst/>
                        </a:rPr>
                        <a:t>FR10-01</a:t>
                      </a:r>
                      <a:endParaRPr lang="en-US" sz="1000" b="1"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add client investment </a:t>
                      </a:r>
                      <a:endParaRPr lang="en-US" sz="1000" b="1" dirty="0">
                        <a:effectLst/>
                        <a:latin typeface="Times New Roman"/>
                        <a:ea typeface="Times New Roman"/>
                      </a:endParaRPr>
                    </a:p>
                  </a:txBody>
                  <a:tcPr marL="114300" marR="114300" marT="0" marB="0"/>
                </a:tc>
              </a:tr>
              <a:tr h="2050204">
                <a:tc>
                  <a:txBody>
                    <a:bodyPr/>
                    <a:lstStyle/>
                    <a:p>
                      <a:pPr marL="0" marR="0">
                        <a:lnSpc>
                          <a:spcPts val="1200"/>
                        </a:lnSpc>
                        <a:spcBef>
                          <a:spcPts val="0"/>
                        </a:spcBef>
                        <a:spcAft>
                          <a:spcPts val="0"/>
                        </a:spcAft>
                      </a:pPr>
                      <a:r>
                        <a:rPr lang="en-US" sz="1200" b="1">
                          <a:effectLst/>
                        </a:rPr>
                        <a:t>FR10-02</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To add investment, user shall be able to specify owner of investment,  status, investment class, investment type, fund/stock, manager, description, platform, investment date, accounting code, maturity date and comments</a:t>
                      </a:r>
                      <a:endParaRPr lang="en-US" sz="1000" b="1" dirty="0">
                        <a:effectLst/>
                        <a:latin typeface="Times New Roman"/>
                        <a:ea typeface="Times New Roman"/>
                      </a:endParaRPr>
                    </a:p>
                  </a:txBody>
                  <a:tcPr marL="114300" marR="114300" marT="0" marB="0"/>
                </a:tc>
              </a:tr>
              <a:tr h="1108936">
                <a:tc>
                  <a:txBody>
                    <a:bodyPr/>
                    <a:lstStyle/>
                    <a:p>
                      <a:pPr marL="0" marR="0">
                        <a:lnSpc>
                          <a:spcPts val="1200"/>
                        </a:lnSpc>
                        <a:spcBef>
                          <a:spcPts val="0"/>
                        </a:spcBef>
                        <a:spcAft>
                          <a:spcPts val="0"/>
                        </a:spcAft>
                      </a:pPr>
                      <a:r>
                        <a:rPr lang="en-US" sz="1200" b="1">
                          <a:effectLst/>
                        </a:rPr>
                        <a:t>FR10-03</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should pre-fill the values for Entered By and Entry Date. System shall not allow user to change the values of these fields.</a:t>
                      </a:r>
                      <a:endParaRPr lang="en-US" sz="1000" b="1" dirty="0">
                        <a:effectLst/>
                        <a:latin typeface="Times New Roman"/>
                        <a:ea typeface="Times New Roman"/>
                      </a:endParaRPr>
                    </a:p>
                  </a:txBody>
                  <a:tcPr marL="114300" marR="114300" marT="0" marB="0"/>
                </a:tc>
              </a:tr>
              <a:tr h="1108936">
                <a:tc>
                  <a:txBody>
                    <a:bodyPr/>
                    <a:lstStyle/>
                    <a:p>
                      <a:pPr marL="0" marR="0">
                        <a:lnSpc>
                          <a:spcPts val="1200"/>
                        </a:lnSpc>
                        <a:spcBef>
                          <a:spcPts val="0"/>
                        </a:spcBef>
                        <a:spcAft>
                          <a:spcPts val="0"/>
                        </a:spcAft>
                      </a:pPr>
                      <a:r>
                        <a:rPr lang="en-US" sz="1200" b="1">
                          <a:effectLst/>
                        </a:rPr>
                        <a:t>FR10-04</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must ensure that before saving the information user has specified Investment Class and Investment Type</a:t>
                      </a:r>
                      <a:endParaRPr lang="en-US" sz="1000" b="1"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163218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Similarly as a Software Requirements Engineering, you shall transform each and every user requirement to functional Requirements. </a:t>
            </a:r>
            <a:endParaRPr lang="en-US" dirty="0"/>
          </a:p>
        </p:txBody>
      </p:sp>
    </p:spTree>
    <p:extLst>
      <p:ext uri="{BB962C8B-B14F-4D97-AF65-F5344CB8AC3E}">
        <p14:creationId xmlns:p14="http://schemas.microsoft.com/office/powerpoint/2010/main" val="328735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NFRs – Performance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896504"/>
              </p:ext>
            </p:extLst>
          </p:nvPr>
        </p:nvGraphicFramePr>
        <p:xfrm>
          <a:off x="762000" y="1219200"/>
          <a:ext cx="8001000" cy="5029201"/>
        </p:xfrm>
        <a:graphic>
          <a:graphicData uri="http://schemas.openxmlformats.org/drawingml/2006/table">
            <a:tbl>
              <a:tblPr>
                <a:tableStyleId>{5C22544A-7EE6-4342-B048-85BDC9FD1C3A}</a:tableStyleId>
              </a:tblPr>
              <a:tblGrid>
                <a:gridCol w="1282212"/>
                <a:gridCol w="6718788"/>
              </a:tblGrid>
              <a:tr h="722473">
                <a:tc>
                  <a:txBody>
                    <a:bodyPr/>
                    <a:lstStyle/>
                    <a:p>
                      <a:pPr marL="0" marR="0" algn="just">
                        <a:lnSpc>
                          <a:spcPts val="1200"/>
                        </a:lnSpc>
                        <a:spcBef>
                          <a:spcPts val="1200"/>
                        </a:spcBef>
                        <a:spcAft>
                          <a:spcPts val="1200"/>
                        </a:spcAft>
                      </a:pPr>
                      <a:r>
                        <a:rPr lang="en-US" sz="1200" b="1" dirty="0">
                          <a:effectLst/>
                        </a:rPr>
                        <a:t>NFR01-01</a:t>
                      </a:r>
                      <a:endParaRPr lang="en-US" sz="1000" b="1" dirty="0">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The Average load time of the starting page of the system must be less than 5 seconds.</a:t>
                      </a:r>
                      <a:endParaRPr lang="en-US" sz="1000" b="1" dirty="0">
                        <a:effectLst/>
                        <a:latin typeface="Times New Roman"/>
                        <a:ea typeface="Times New Roman"/>
                      </a:endParaRPr>
                    </a:p>
                  </a:txBody>
                  <a:tcPr marL="114300" marR="114300" marT="0" marB="0"/>
                </a:tc>
              </a:tr>
              <a:tr h="722473">
                <a:tc>
                  <a:txBody>
                    <a:bodyPr/>
                    <a:lstStyle/>
                    <a:p>
                      <a:pPr marL="0" marR="0" algn="just">
                        <a:lnSpc>
                          <a:spcPts val="1200"/>
                        </a:lnSpc>
                        <a:spcBef>
                          <a:spcPts val="1200"/>
                        </a:spcBef>
                        <a:spcAft>
                          <a:spcPts val="1200"/>
                        </a:spcAft>
                      </a:pPr>
                      <a:r>
                        <a:rPr lang="en-US" sz="1200" b="1">
                          <a:effectLst/>
                        </a:rPr>
                        <a:t>NFR01-02</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Average processing time taken by the system to complete a transaction/request by a user should be less than 10 seconds.</a:t>
                      </a:r>
                      <a:endParaRPr lang="en-US" sz="1000" b="1" dirty="0">
                        <a:effectLst/>
                        <a:latin typeface="Times New Roman"/>
                        <a:ea typeface="Times New Roman"/>
                      </a:endParaRPr>
                    </a:p>
                  </a:txBody>
                  <a:tcPr marL="114300" marR="114300" marT="0" marB="0"/>
                </a:tc>
              </a:tr>
              <a:tr h="722473">
                <a:tc>
                  <a:txBody>
                    <a:bodyPr/>
                    <a:lstStyle/>
                    <a:p>
                      <a:pPr marL="0" marR="0" algn="just">
                        <a:lnSpc>
                          <a:spcPts val="1200"/>
                        </a:lnSpc>
                        <a:spcBef>
                          <a:spcPts val="1200"/>
                        </a:spcBef>
                        <a:spcAft>
                          <a:spcPts val="1200"/>
                        </a:spcAft>
                      </a:pPr>
                      <a:r>
                        <a:rPr lang="en-US" sz="1200" b="1">
                          <a:effectLst/>
                        </a:rPr>
                        <a:t>NFR01-03</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System Mean Time to Failure should not be more than 30 seconds within 24 hours of use.</a:t>
                      </a:r>
                      <a:endParaRPr lang="en-US" sz="1000" b="1" dirty="0">
                        <a:effectLst/>
                        <a:latin typeface="Times New Roman"/>
                        <a:ea typeface="Times New Roman"/>
                      </a:endParaRPr>
                    </a:p>
                  </a:txBody>
                  <a:tcPr marL="114300" marR="114300" marT="0" marB="0"/>
                </a:tc>
              </a:tr>
              <a:tr h="722473">
                <a:tc>
                  <a:txBody>
                    <a:bodyPr/>
                    <a:lstStyle/>
                    <a:p>
                      <a:pPr marL="0" marR="0" algn="just">
                        <a:lnSpc>
                          <a:spcPts val="1200"/>
                        </a:lnSpc>
                        <a:spcBef>
                          <a:spcPts val="1200"/>
                        </a:spcBef>
                        <a:spcAft>
                          <a:spcPts val="1200"/>
                        </a:spcAft>
                      </a:pPr>
                      <a:r>
                        <a:rPr lang="en-US" sz="1200" b="1">
                          <a:effectLst/>
                        </a:rPr>
                        <a:t>NFR01-04</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Average system response time should not be greater than 5 seconds.</a:t>
                      </a:r>
                      <a:endParaRPr lang="en-US" sz="1000" b="1" dirty="0">
                        <a:effectLst/>
                        <a:latin typeface="Times New Roman"/>
                        <a:ea typeface="Times New Roman"/>
                      </a:endParaRPr>
                    </a:p>
                  </a:txBody>
                  <a:tcPr marL="114300" marR="114300" marT="0" marB="0"/>
                </a:tc>
              </a:tr>
              <a:tr h="722473">
                <a:tc>
                  <a:txBody>
                    <a:bodyPr/>
                    <a:lstStyle/>
                    <a:p>
                      <a:pPr marL="0" marR="0" algn="just">
                        <a:lnSpc>
                          <a:spcPts val="1200"/>
                        </a:lnSpc>
                        <a:spcBef>
                          <a:spcPts val="1200"/>
                        </a:spcBef>
                        <a:spcAft>
                          <a:spcPts val="1200"/>
                        </a:spcAft>
                      </a:pPr>
                      <a:r>
                        <a:rPr lang="en-US" sz="1200" b="1">
                          <a:effectLst/>
                        </a:rPr>
                        <a:t>NFR01-05</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System must successfully run on a client machine with 256 MB RAM or above.</a:t>
                      </a:r>
                      <a:endParaRPr lang="en-US" sz="1000" b="1" dirty="0">
                        <a:effectLst/>
                        <a:latin typeface="Times New Roman"/>
                        <a:ea typeface="Times New Roman"/>
                      </a:endParaRPr>
                    </a:p>
                  </a:txBody>
                  <a:tcPr marL="114300" marR="114300" marT="0" marB="0"/>
                </a:tc>
              </a:tr>
              <a:tr h="708418">
                <a:tc>
                  <a:txBody>
                    <a:bodyPr/>
                    <a:lstStyle/>
                    <a:p>
                      <a:pPr marL="0" marR="0" algn="just">
                        <a:lnSpc>
                          <a:spcPts val="1200"/>
                        </a:lnSpc>
                        <a:spcBef>
                          <a:spcPts val="1200"/>
                        </a:spcBef>
                        <a:spcAft>
                          <a:spcPts val="1200"/>
                        </a:spcAft>
                      </a:pPr>
                      <a:r>
                        <a:rPr lang="en-US" sz="1200" b="1">
                          <a:effectLst/>
                        </a:rPr>
                        <a:t>NFR01-06</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Multiple Advisers may access the site for Organization’s consultancy.</a:t>
                      </a:r>
                      <a:endParaRPr lang="en-US" sz="1000" b="1" dirty="0">
                        <a:effectLst/>
                        <a:latin typeface="Times New Roman"/>
                        <a:ea typeface="Times New Roman"/>
                      </a:endParaRPr>
                    </a:p>
                  </a:txBody>
                  <a:tcPr marL="114300" marR="114300" marT="0" marB="0"/>
                </a:tc>
              </a:tr>
              <a:tr h="708418">
                <a:tc>
                  <a:txBody>
                    <a:bodyPr/>
                    <a:lstStyle/>
                    <a:p>
                      <a:pPr marL="0" marR="0" algn="just">
                        <a:lnSpc>
                          <a:spcPts val="1200"/>
                        </a:lnSpc>
                        <a:spcBef>
                          <a:spcPts val="1200"/>
                        </a:spcBef>
                        <a:spcAft>
                          <a:spcPts val="1200"/>
                        </a:spcAft>
                      </a:pPr>
                      <a:r>
                        <a:rPr lang="en-US" sz="1200" b="1">
                          <a:effectLst/>
                        </a:rPr>
                        <a:t>NFR01-07</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System shall be able to handle multiple requests over the Internet of 100 users at the maximum</a:t>
                      </a:r>
                      <a:endParaRPr lang="en-US" sz="1000" b="1"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218498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7277391"/>
              </p:ext>
            </p:extLst>
          </p:nvPr>
        </p:nvGraphicFramePr>
        <p:xfrm>
          <a:off x="457200" y="1371599"/>
          <a:ext cx="8382000" cy="4844346"/>
        </p:xfrm>
        <a:graphic>
          <a:graphicData uri="http://schemas.openxmlformats.org/drawingml/2006/table">
            <a:tbl>
              <a:tblPr>
                <a:tableStyleId>{5C22544A-7EE6-4342-B048-85BDC9FD1C3A}</a:tableStyleId>
              </a:tblPr>
              <a:tblGrid>
                <a:gridCol w="1330476"/>
                <a:gridCol w="7051524"/>
              </a:tblGrid>
              <a:tr h="189348">
                <a:tc>
                  <a:txBody>
                    <a:bodyPr/>
                    <a:lstStyle/>
                    <a:p>
                      <a:pPr marL="0" marR="0" algn="just">
                        <a:lnSpc>
                          <a:spcPts val="1200"/>
                        </a:lnSpc>
                        <a:spcBef>
                          <a:spcPts val="1200"/>
                        </a:spcBef>
                        <a:spcAft>
                          <a:spcPts val="1200"/>
                        </a:spcAft>
                      </a:pPr>
                      <a:r>
                        <a:rPr lang="en-US" sz="1200" b="1" dirty="0">
                          <a:effectLst/>
                        </a:rPr>
                        <a:t>NFR02-01</a:t>
                      </a:r>
                      <a:endParaRPr lang="en-US" sz="1000" b="1" dirty="0">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a:effectLst/>
                        </a:rPr>
                        <a:t>System must provide access to authorized users only that enter through the login module.</a:t>
                      </a:r>
                      <a:endParaRPr lang="en-US" sz="1000" b="1">
                        <a:effectLst/>
                        <a:latin typeface="Times New Roman"/>
                        <a:ea typeface="Times New Roman"/>
                      </a:endParaRPr>
                    </a:p>
                  </a:txBody>
                  <a:tcPr marL="114300" marR="114300" marT="0" marB="0"/>
                </a:tc>
              </a:tr>
              <a:tr h="886863">
                <a:tc>
                  <a:txBody>
                    <a:bodyPr/>
                    <a:lstStyle/>
                    <a:p>
                      <a:pPr marL="0" marR="0" algn="just">
                        <a:lnSpc>
                          <a:spcPts val="1200"/>
                        </a:lnSpc>
                        <a:spcBef>
                          <a:spcPts val="1200"/>
                        </a:spcBef>
                        <a:spcAft>
                          <a:spcPts val="1200"/>
                        </a:spcAft>
                      </a:pPr>
                      <a:r>
                        <a:rPr lang="en-US" sz="1200" b="1" dirty="0">
                          <a:effectLst/>
                        </a:rPr>
                        <a:t>NFR02-02</a:t>
                      </a:r>
                      <a:endParaRPr lang="en-US" sz="1000" b="1" dirty="0">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System must not provide access to ANY user EXCEPT the designated user to update the database.</a:t>
                      </a:r>
                      <a:endParaRPr lang="en-US" sz="1000" b="1" dirty="0">
                        <a:effectLst/>
                        <a:latin typeface="Times New Roman"/>
                        <a:ea typeface="Times New Roman"/>
                      </a:endParaRPr>
                    </a:p>
                  </a:txBody>
                  <a:tcPr marL="114300" marR="114300" marT="0" marB="0"/>
                </a:tc>
              </a:tr>
              <a:tr h="886863">
                <a:tc>
                  <a:txBody>
                    <a:bodyPr/>
                    <a:lstStyle/>
                    <a:p>
                      <a:pPr marL="0" marR="0" algn="just">
                        <a:lnSpc>
                          <a:spcPts val="1200"/>
                        </a:lnSpc>
                        <a:spcBef>
                          <a:spcPts val="1200"/>
                        </a:spcBef>
                        <a:spcAft>
                          <a:spcPts val="1200"/>
                        </a:spcAft>
                      </a:pPr>
                      <a:r>
                        <a:rPr lang="en-US" sz="1200" b="1">
                          <a:effectLst/>
                        </a:rPr>
                        <a:t>NFR02-03</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A user is not allowed to see any other users overall business transactions.</a:t>
                      </a:r>
                      <a:endParaRPr lang="en-US" sz="1000" b="1" dirty="0">
                        <a:effectLst/>
                        <a:latin typeface="Times New Roman"/>
                        <a:ea typeface="Times New Roman"/>
                      </a:endParaRPr>
                    </a:p>
                  </a:txBody>
                  <a:tcPr marL="114300" marR="114300" marT="0" marB="0"/>
                </a:tc>
              </a:tr>
              <a:tr h="869609">
                <a:tc>
                  <a:txBody>
                    <a:bodyPr/>
                    <a:lstStyle/>
                    <a:p>
                      <a:pPr marL="0" marR="0" algn="just">
                        <a:lnSpc>
                          <a:spcPts val="1200"/>
                        </a:lnSpc>
                        <a:spcBef>
                          <a:spcPts val="1200"/>
                        </a:spcBef>
                        <a:spcAft>
                          <a:spcPts val="1200"/>
                        </a:spcAft>
                      </a:pPr>
                      <a:r>
                        <a:rPr lang="en-US" sz="1200" b="1">
                          <a:effectLst/>
                        </a:rPr>
                        <a:t>NFR02-04</a:t>
                      </a:r>
                      <a:endParaRPr lang="en-US" sz="1000" b="1">
                        <a:effectLst/>
                        <a:latin typeface="Times New Roman"/>
                        <a:ea typeface="Times New Roman"/>
                      </a:endParaRPr>
                    </a:p>
                  </a:txBody>
                  <a:tcPr marL="114300" marR="114300" marT="0" marB="0"/>
                </a:tc>
                <a:tc>
                  <a:txBody>
                    <a:bodyPr/>
                    <a:lstStyle/>
                    <a:p>
                      <a:pPr marL="0" marR="0" algn="just">
                        <a:lnSpc>
                          <a:spcPts val="1200"/>
                        </a:lnSpc>
                        <a:spcBef>
                          <a:spcPts val="1200"/>
                        </a:spcBef>
                        <a:spcAft>
                          <a:spcPts val="1200"/>
                        </a:spcAft>
                      </a:pPr>
                      <a:r>
                        <a:rPr lang="en-US" sz="1200" b="1" dirty="0">
                          <a:effectLst/>
                        </a:rPr>
                        <a:t>After the end of a user Session, no information must be saved any where on the client machine.</a:t>
                      </a:r>
                      <a:endParaRPr lang="en-US" sz="1000" b="1" dirty="0">
                        <a:effectLst/>
                        <a:latin typeface="Times New Roman"/>
                        <a:ea typeface="Times New Roman"/>
                      </a:endParaRPr>
                    </a:p>
                  </a:txBody>
                  <a:tcPr marL="114300" marR="114300" marT="0" marB="0"/>
                </a:tc>
              </a:tr>
              <a:tr h="1142054">
                <a:tc>
                  <a:txBody>
                    <a:bodyPr/>
                    <a:lstStyle/>
                    <a:p>
                      <a:pPr marL="0" marR="0" algn="just">
                        <a:lnSpc>
                          <a:spcPts val="1200"/>
                        </a:lnSpc>
                        <a:spcBef>
                          <a:spcPts val="1200"/>
                        </a:spcBef>
                        <a:spcAft>
                          <a:spcPts val="1200"/>
                        </a:spcAft>
                      </a:pPr>
                      <a:r>
                        <a:rPr lang="en-US" sz="1200" b="1">
                          <a:effectLst/>
                        </a:rPr>
                        <a:t>NFR02-05</a:t>
                      </a:r>
                      <a:endParaRPr lang="en-US" sz="1000" b="1">
                        <a:effectLst/>
                        <a:latin typeface="Times New Roman"/>
                        <a:ea typeface="Times New Roman"/>
                      </a:endParaRPr>
                    </a:p>
                  </a:txBody>
                  <a:tcPr marL="114300" marR="114300" marT="0" marB="0"/>
                </a:tc>
                <a:tc>
                  <a:txBody>
                    <a:bodyPr/>
                    <a:lstStyle/>
                    <a:p>
                      <a:pPr marL="0" marR="0" indent="0">
                        <a:lnSpc>
                          <a:spcPts val="1200"/>
                        </a:lnSpc>
                        <a:spcBef>
                          <a:spcPts val="600"/>
                        </a:spcBef>
                        <a:spcAft>
                          <a:spcPts val="300"/>
                        </a:spcAft>
                        <a:tabLst>
                          <a:tab pos="457200" algn="l"/>
                          <a:tab pos="457200" algn="l"/>
                        </a:tabLst>
                      </a:pPr>
                      <a:r>
                        <a:rPr lang="en-US" sz="1200" b="1" dirty="0">
                          <a:effectLst/>
                        </a:rPr>
                        <a:t>All access to the system shall be logged</a:t>
                      </a:r>
                      <a:endParaRPr lang="en-US" sz="1000" b="1" dirty="0">
                        <a:effectLst/>
                      </a:endParaRPr>
                    </a:p>
                    <a:p>
                      <a:pPr marL="0" marR="0" indent="0">
                        <a:lnSpc>
                          <a:spcPts val="1200"/>
                        </a:lnSpc>
                        <a:spcBef>
                          <a:spcPts val="600"/>
                        </a:spcBef>
                        <a:spcAft>
                          <a:spcPts val="300"/>
                        </a:spcAft>
                        <a:tabLst>
                          <a:tab pos="457200" algn="l"/>
                          <a:tab pos="457200" algn="l"/>
                        </a:tabLst>
                      </a:pPr>
                      <a:r>
                        <a:rPr lang="en-US" sz="1200" b="1" dirty="0">
                          <a:effectLst/>
                        </a:rPr>
                        <a:t> </a:t>
                      </a:r>
                      <a:endParaRPr lang="en-US" sz="1000" b="1" i="1" dirty="0">
                        <a:effectLst/>
                        <a:latin typeface="Times New Roman"/>
                        <a:cs typeface="Times New Roman"/>
                      </a:endParaRPr>
                    </a:p>
                  </a:txBody>
                  <a:tcPr marL="114300" marR="114300" marT="0" marB="0"/>
                </a:tc>
              </a:tr>
              <a:tr h="869609">
                <a:tc>
                  <a:txBody>
                    <a:bodyPr/>
                    <a:lstStyle/>
                    <a:p>
                      <a:pPr marL="0" marR="0" algn="just">
                        <a:lnSpc>
                          <a:spcPts val="1200"/>
                        </a:lnSpc>
                        <a:spcBef>
                          <a:spcPts val="1200"/>
                        </a:spcBef>
                        <a:spcAft>
                          <a:spcPts val="1200"/>
                        </a:spcAft>
                      </a:pPr>
                      <a:r>
                        <a:rPr lang="en-US" sz="1200" b="1">
                          <a:effectLst/>
                        </a:rPr>
                        <a:t>NFR02-06</a:t>
                      </a:r>
                      <a:endParaRPr lang="en-US" sz="1000" b="1">
                        <a:effectLst/>
                        <a:latin typeface="Times New Roman"/>
                        <a:ea typeface="Times New Roman"/>
                      </a:endParaRPr>
                    </a:p>
                  </a:txBody>
                  <a:tcPr marL="114300" marR="114300" marT="0" marB="0"/>
                </a:tc>
                <a:tc>
                  <a:txBody>
                    <a:bodyPr/>
                    <a:lstStyle/>
                    <a:p>
                      <a:pPr marL="0" marR="0" indent="0">
                        <a:lnSpc>
                          <a:spcPts val="1200"/>
                        </a:lnSpc>
                        <a:spcBef>
                          <a:spcPts val="600"/>
                        </a:spcBef>
                        <a:spcAft>
                          <a:spcPts val="300"/>
                        </a:spcAft>
                        <a:tabLst>
                          <a:tab pos="457200" algn="l"/>
                          <a:tab pos="457200" algn="l"/>
                        </a:tabLst>
                      </a:pPr>
                      <a:r>
                        <a:rPr lang="en-US" sz="1200" b="1" dirty="0">
                          <a:effectLst/>
                        </a:rPr>
                        <a:t>A proper mechanism shall be adopted in order to avoid any hacker’s attacks on the application.</a:t>
                      </a:r>
                      <a:endParaRPr lang="en-US" sz="1000" b="1" i="1" dirty="0">
                        <a:effectLst/>
                        <a:latin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405369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636602"/>
              </p:ext>
            </p:extLst>
          </p:nvPr>
        </p:nvGraphicFramePr>
        <p:xfrm>
          <a:off x="1571625" y="1905000"/>
          <a:ext cx="6000750" cy="3505200"/>
        </p:xfrm>
        <a:graphic>
          <a:graphicData uri="http://schemas.openxmlformats.org/drawingml/2006/table">
            <a:tbl>
              <a:tblPr>
                <a:tableStyleId>{5C22544A-7EE6-4342-B048-85BDC9FD1C3A}</a:tableStyleId>
              </a:tblPr>
              <a:tblGrid>
                <a:gridCol w="952500"/>
                <a:gridCol w="5048250"/>
              </a:tblGrid>
              <a:tr h="2106626">
                <a:tc>
                  <a:txBody>
                    <a:bodyPr/>
                    <a:lstStyle/>
                    <a:p>
                      <a:pPr marL="0" marR="0" algn="just">
                        <a:lnSpc>
                          <a:spcPts val="1200"/>
                        </a:lnSpc>
                        <a:spcBef>
                          <a:spcPts val="1200"/>
                        </a:spcBef>
                        <a:spcAft>
                          <a:spcPts val="1200"/>
                        </a:spcAft>
                      </a:pPr>
                      <a:r>
                        <a:rPr lang="en-US" sz="2000" b="1" dirty="0">
                          <a:effectLst/>
                        </a:rPr>
                        <a:t>NFR03-01</a:t>
                      </a:r>
                      <a:endParaRPr lang="en-US" sz="1400" b="1" dirty="0">
                        <a:effectLst/>
                        <a:latin typeface="Times New Roman"/>
                        <a:ea typeface="Times New Roman"/>
                      </a:endParaRPr>
                    </a:p>
                  </a:txBody>
                  <a:tcPr marL="114300" marR="114300" marT="0" marB="0"/>
                </a:tc>
                <a:tc>
                  <a:txBody>
                    <a:bodyPr/>
                    <a:lstStyle/>
                    <a:p>
                      <a:pPr marL="0" marR="0" indent="0">
                        <a:lnSpc>
                          <a:spcPts val="1200"/>
                        </a:lnSpc>
                        <a:spcBef>
                          <a:spcPts val="600"/>
                        </a:spcBef>
                        <a:spcAft>
                          <a:spcPts val="300"/>
                        </a:spcAft>
                        <a:tabLst>
                          <a:tab pos="457200" algn="l"/>
                          <a:tab pos="457200" algn="l"/>
                        </a:tabLst>
                      </a:pPr>
                      <a:r>
                        <a:rPr lang="en-US" sz="2000" b="1" dirty="0">
                          <a:effectLst/>
                        </a:rPr>
                        <a:t>This web based application shall be available 24 hours a day.</a:t>
                      </a:r>
                      <a:endParaRPr lang="en-US" sz="1400" b="1" dirty="0">
                        <a:effectLst/>
                      </a:endParaRPr>
                    </a:p>
                    <a:p>
                      <a:pPr marL="0" marR="0" algn="just">
                        <a:lnSpc>
                          <a:spcPts val="1200"/>
                        </a:lnSpc>
                        <a:spcBef>
                          <a:spcPts val="1200"/>
                        </a:spcBef>
                        <a:spcAft>
                          <a:spcPts val="1200"/>
                        </a:spcAft>
                      </a:pPr>
                      <a:r>
                        <a:rPr lang="en-US" sz="2000" b="1" dirty="0">
                          <a:effectLst/>
                        </a:rPr>
                        <a:t> </a:t>
                      </a:r>
                      <a:endParaRPr lang="en-US" sz="1400" b="1" dirty="0">
                        <a:effectLst/>
                        <a:latin typeface="Times New Roman"/>
                        <a:ea typeface="Times New Roman"/>
                      </a:endParaRPr>
                    </a:p>
                  </a:txBody>
                  <a:tcPr marL="114300" marR="114300" marT="0" marB="0"/>
                </a:tc>
              </a:tr>
              <a:tr h="1398574">
                <a:tc>
                  <a:txBody>
                    <a:bodyPr/>
                    <a:lstStyle/>
                    <a:p>
                      <a:pPr marL="0" marR="0" algn="just">
                        <a:lnSpc>
                          <a:spcPts val="1200"/>
                        </a:lnSpc>
                        <a:spcBef>
                          <a:spcPts val="1200"/>
                        </a:spcBef>
                        <a:spcAft>
                          <a:spcPts val="1200"/>
                        </a:spcAft>
                      </a:pPr>
                      <a:r>
                        <a:rPr lang="en-US" sz="2000" b="1">
                          <a:effectLst/>
                        </a:rPr>
                        <a:t>NFR03-02</a:t>
                      </a:r>
                      <a:endParaRPr lang="en-US" sz="1400" b="1">
                        <a:effectLst/>
                        <a:latin typeface="Times New Roman"/>
                        <a:ea typeface="Times New Roman"/>
                      </a:endParaRPr>
                    </a:p>
                  </a:txBody>
                  <a:tcPr marL="114300" marR="114300" marT="0" marB="0"/>
                </a:tc>
                <a:tc>
                  <a:txBody>
                    <a:bodyPr/>
                    <a:lstStyle/>
                    <a:p>
                      <a:pPr marL="0" marR="0" indent="0">
                        <a:lnSpc>
                          <a:spcPts val="1200"/>
                        </a:lnSpc>
                        <a:spcBef>
                          <a:spcPts val="600"/>
                        </a:spcBef>
                        <a:spcAft>
                          <a:spcPts val="300"/>
                        </a:spcAft>
                        <a:tabLst>
                          <a:tab pos="457200" algn="l"/>
                          <a:tab pos="457200" algn="l"/>
                        </a:tabLst>
                      </a:pPr>
                      <a:r>
                        <a:rPr lang="en-US" sz="2000" b="1" dirty="0">
                          <a:effectLst/>
                        </a:rPr>
                        <a:t>User may access it from any part of the world</a:t>
                      </a:r>
                      <a:endParaRPr lang="en-US" sz="1400" b="1" dirty="0">
                        <a:effectLst/>
                      </a:endParaRPr>
                    </a:p>
                    <a:p>
                      <a:pPr marL="0" marR="0" indent="0">
                        <a:lnSpc>
                          <a:spcPts val="1200"/>
                        </a:lnSpc>
                        <a:spcBef>
                          <a:spcPts val="600"/>
                        </a:spcBef>
                        <a:spcAft>
                          <a:spcPts val="300"/>
                        </a:spcAft>
                        <a:tabLst>
                          <a:tab pos="457200" algn="l"/>
                          <a:tab pos="457200" algn="l"/>
                        </a:tabLst>
                      </a:pPr>
                      <a:r>
                        <a:rPr lang="en-US" sz="2000" b="1" dirty="0">
                          <a:effectLst/>
                        </a:rPr>
                        <a:t> </a:t>
                      </a:r>
                      <a:endParaRPr lang="en-US" sz="1400" b="1" i="1" dirty="0">
                        <a:effectLst/>
                        <a:latin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64828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 Maintenance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3856880"/>
              </p:ext>
            </p:extLst>
          </p:nvPr>
        </p:nvGraphicFramePr>
        <p:xfrm>
          <a:off x="1571625" y="1981199"/>
          <a:ext cx="6000750" cy="2202022"/>
        </p:xfrm>
        <a:graphic>
          <a:graphicData uri="http://schemas.openxmlformats.org/drawingml/2006/table">
            <a:tbl>
              <a:tblPr firstRow="1" firstCol="1" lastRow="1" lastCol="1" bandRow="1" bandCol="1">
                <a:tableStyleId>{5C22544A-7EE6-4342-B048-85BDC9FD1C3A}</a:tableStyleId>
              </a:tblPr>
              <a:tblGrid>
                <a:gridCol w="800100"/>
                <a:gridCol w="5200650"/>
              </a:tblGrid>
              <a:tr h="1101011">
                <a:tc>
                  <a:txBody>
                    <a:bodyPr/>
                    <a:lstStyle/>
                    <a:p>
                      <a:pPr marL="0" marR="0" algn="just">
                        <a:lnSpc>
                          <a:spcPts val="1200"/>
                        </a:lnSpc>
                        <a:spcBef>
                          <a:spcPts val="600"/>
                        </a:spcBef>
                        <a:spcAft>
                          <a:spcPts val="600"/>
                        </a:spcAft>
                      </a:pPr>
                      <a:endParaRPr lang="en-US" sz="1600" dirty="0" smtClean="0">
                        <a:effectLst/>
                      </a:endParaRPr>
                    </a:p>
                    <a:p>
                      <a:pPr marL="0" marR="0" algn="just">
                        <a:lnSpc>
                          <a:spcPts val="1200"/>
                        </a:lnSpc>
                        <a:spcBef>
                          <a:spcPts val="600"/>
                        </a:spcBef>
                        <a:spcAft>
                          <a:spcPts val="600"/>
                        </a:spcAft>
                      </a:pPr>
                      <a:r>
                        <a:rPr lang="en-US" sz="1600" dirty="0" smtClean="0">
                          <a:effectLst/>
                        </a:rPr>
                        <a:t>NFR03-01</a:t>
                      </a:r>
                      <a:endParaRPr lang="en-US" sz="1100" dirty="0">
                        <a:effectLst/>
                        <a:latin typeface="Times New Roman"/>
                        <a:ea typeface="Times New Roman"/>
                      </a:endParaRPr>
                    </a:p>
                  </a:txBody>
                  <a:tcPr marL="68580" marR="68580" marT="0" marB="0"/>
                </a:tc>
                <a:tc>
                  <a:txBody>
                    <a:bodyPr/>
                    <a:lstStyle/>
                    <a:p>
                      <a:pPr marL="0" marR="0" algn="just">
                        <a:lnSpc>
                          <a:spcPts val="1200"/>
                        </a:lnSpc>
                        <a:spcBef>
                          <a:spcPts val="600"/>
                        </a:spcBef>
                        <a:spcAft>
                          <a:spcPts val="600"/>
                        </a:spcAft>
                      </a:pPr>
                      <a:endParaRPr lang="en-US" sz="1600" dirty="0" smtClean="0">
                        <a:effectLst/>
                      </a:endParaRPr>
                    </a:p>
                    <a:p>
                      <a:pPr marL="0" marR="0" algn="just">
                        <a:lnSpc>
                          <a:spcPts val="1200"/>
                        </a:lnSpc>
                        <a:spcBef>
                          <a:spcPts val="600"/>
                        </a:spcBef>
                        <a:spcAft>
                          <a:spcPts val="600"/>
                        </a:spcAft>
                      </a:pPr>
                      <a:r>
                        <a:rPr lang="en-US" sz="1600" dirty="0" smtClean="0">
                          <a:effectLst/>
                        </a:rPr>
                        <a:t>Post </a:t>
                      </a:r>
                      <a:r>
                        <a:rPr lang="en-US" sz="1600" dirty="0">
                          <a:effectLst/>
                        </a:rPr>
                        <a:t>Release defects of the system must not exceed 1 critical bug per month.</a:t>
                      </a:r>
                      <a:endParaRPr lang="en-US" sz="1100" dirty="0">
                        <a:effectLst/>
                        <a:latin typeface="Times New Roman"/>
                        <a:ea typeface="Times New Roman"/>
                      </a:endParaRPr>
                    </a:p>
                  </a:txBody>
                  <a:tcPr marL="68580" marR="68580" marT="0" marB="0"/>
                </a:tc>
              </a:tr>
              <a:tr h="1101011">
                <a:tc>
                  <a:txBody>
                    <a:bodyPr/>
                    <a:lstStyle/>
                    <a:p>
                      <a:pPr marL="0" marR="0" algn="just">
                        <a:lnSpc>
                          <a:spcPts val="1200"/>
                        </a:lnSpc>
                        <a:spcBef>
                          <a:spcPts val="600"/>
                        </a:spcBef>
                        <a:spcAft>
                          <a:spcPts val="600"/>
                        </a:spcAft>
                      </a:pPr>
                      <a:endParaRPr lang="en-US" sz="1600" dirty="0" smtClean="0">
                        <a:effectLst/>
                      </a:endParaRPr>
                    </a:p>
                    <a:p>
                      <a:pPr marL="0" marR="0" algn="just">
                        <a:lnSpc>
                          <a:spcPts val="1200"/>
                        </a:lnSpc>
                        <a:spcBef>
                          <a:spcPts val="600"/>
                        </a:spcBef>
                        <a:spcAft>
                          <a:spcPts val="600"/>
                        </a:spcAft>
                      </a:pPr>
                      <a:r>
                        <a:rPr lang="en-US" sz="1600" dirty="0" smtClean="0">
                          <a:effectLst/>
                        </a:rPr>
                        <a:t>NFR03-02</a:t>
                      </a:r>
                      <a:endParaRPr lang="en-US" sz="1100" dirty="0">
                        <a:effectLst/>
                        <a:latin typeface="Times New Roman"/>
                        <a:ea typeface="Times New Roman"/>
                      </a:endParaRPr>
                    </a:p>
                  </a:txBody>
                  <a:tcPr marL="68580" marR="68580" marT="0" marB="0"/>
                </a:tc>
                <a:tc>
                  <a:txBody>
                    <a:bodyPr/>
                    <a:lstStyle/>
                    <a:p>
                      <a:pPr marL="0" marR="0" algn="just">
                        <a:lnSpc>
                          <a:spcPts val="1200"/>
                        </a:lnSpc>
                        <a:spcBef>
                          <a:spcPts val="600"/>
                        </a:spcBef>
                        <a:spcAft>
                          <a:spcPts val="600"/>
                        </a:spcAft>
                      </a:pPr>
                      <a:endParaRPr lang="en-US" sz="1600" dirty="0" smtClean="0">
                        <a:effectLst/>
                      </a:endParaRPr>
                    </a:p>
                    <a:p>
                      <a:pPr marL="0" marR="0" algn="just">
                        <a:lnSpc>
                          <a:spcPts val="1200"/>
                        </a:lnSpc>
                        <a:spcBef>
                          <a:spcPts val="600"/>
                        </a:spcBef>
                        <a:spcAft>
                          <a:spcPts val="600"/>
                        </a:spcAft>
                      </a:pPr>
                      <a:r>
                        <a:rPr lang="en-US" sz="1600" dirty="0" smtClean="0">
                          <a:effectLst/>
                        </a:rPr>
                        <a:t>Post </a:t>
                      </a:r>
                      <a:r>
                        <a:rPr lang="en-US" sz="1600" dirty="0">
                          <a:effectLst/>
                        </a:rPr>
                        <a:t>Release bug fixing should not take more than 5 hours.</a:t>
                      </a:r>
                      <a:endParaRPr lang="en-US" sz="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16909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t>
            </a:r>
            <a:endParaRPr lang="en-US" dirty="0"/>
          </a:p>
        </p:txBody>
      </p:sp>
      <p:sp>
        <p:nvSpPr>
          <p:cNvPr id="3" name="Content Placeholder 2"/>
          <p:cNvSpPr>
            <a:spLocks noGrp="1"/>
          </p:cNvSpPr>
          <p:nvPr>
            <p:ph idx="1"/>
          </p:nvPr>
        </p:nvSpPr>
        <p:spPr/>
        <p:txBody>
          <a:bodyPr>
            <a:normAutofit fontScale="47500" lnSpcReduction="20000"/>
          </a:bodyPr>
          <a:lstStyle/>
          <a:p>
            <a:pPr lvl="1"/>
            <a:r>
              <a:rPr lang="en-US" sz="5100" b="1" dirty="0" smtClean="0">
                <a:solidFill>
                  <a:srgbClr val="0070C0"/>
                </a:solidFill>
              </a:rPr>
              <a:t>UC01</a:t>
            </a:r>
            <a:r>
              <a:rPr lang="en-US" sz="5100" b="1" dirty="0">
                <a:solidFill>
                  <a:srgbClr val="0070C0"/>
                </a:solidFill>
              </a:rPr>
              <a:t>: Log into the System</a:t>
            </a:r>
            <a:endParaRPr lang="en-US" sz="3400" b="1" dirty="0">
              <a:solidFill>
                <a:srgbClr val="0070C0"/>
              </a:solidFill>
            </a:endParaRPr>
          </a:p>
          <a:p>
            <a:r>
              <a:rPr lang="en-US" b="1" dirty="0">
                <a:solidFill>
                  <a:srgbClr val="FF0000"/>
                </a:solidFill>
              </a:rPr>
              <a:t>Brief Description</a:t>
            </a:r>
            <a:r>
              <a:rPr lang="en-US" b="1" dirty="0"/>
              <a:t>:</a:t>
            </a:r>
            <a:endParaRPr lang="en-US" sz="2000" b="1" dirty="0"/>
          </a:p>
          <a:p>
            <a:r>
              <a:rPr lang="en-US" dirty="0"/>
              <a:t>This use case defines the User Login process by which user shall be log into the system according to the privileges assigned.</a:t>
            </a:r>
            <a:endParaRPr lang="en-US" sz="2000" dirty="0"/>
          </a:p>
          <a:p>
            <a:r>
              <a:rPr lang="en-US" b="1" dirty="0">
                <a:solidFill>
                  <a:srgbClr val="FF0000"/>
                </a:solidFill>
              </a:rPr>
              <a:t>Actors: Adviser, Administrator</a:t>
            </a:r>
            <a:endParaRPr lang="en-US" sz="2000" b="1" dirty="0">
              <a:solidFill>
                <a:srgbClr val="FF0000"/>
              </a:solidFill>
            </a:endParaRPr>
          </a:p>
          <a:p>
            <a:r>
              <a:rPr lang="en-US" b="1" dirty="0">
                <a:solidFill>
                  <a:srgbClr val="FF0000"/>
                </a:solidFill>
              </a:rPr>
              <a:t>Pre-condition(s):</a:t>
            </a:r>
            <a:endParaRPr lang="en-US" sz="2000" b="1" dirty="0">
              <a:solidFill>
                <a:srgbClr val="FF0000"/>
              </a:solidFill>
            </a:endParaRPr>
          </a:p>
          <a:p>
            <a:pPr lvl="0"/>
            <a:r>
              <a:rPr lang="en-US" dirty="0"/>
              <a:t>Users must have an account for login. </a:t>
            </a:r>
            <a:endParaRPr lang="en-US" sz="2000" dirty="0"/>
          </a:p>
          <a:p>
            <a:r>
              <a:rPr lang="en-US" b="1" dirty="0">
                <a:solidFill>
                  <a:srgbClr val="FF0000"/>
                </a:solidFill>
              </a:rPr>
              <a:t>Main Flow</a:t>
            </a:r>
            <a:r>
              <a:rPr lang="en-US" b="1" dirty="0"/>
              <a:t>:</a:t>
            </a:r>
            <a:endParaRPr lang="en-US" sz="2000" b="1" dirty="0"/>
          </a:p>
          <a:p>
            <a:pPr lvl="0"/>
            <a:r>
              <a:rPr lang="en-US" dirty="0"/>
              <a:t>Use case starts when Adviser or Administrator access the system through its web address (URL).</a:t>
            </a:r>
            <a:endParaRPr lang="en-US" sz="2000" dirty="0"/>
          </a:p>
          <a:p>
            <a:pPr lvl="0"/>
            <a:r>
              <a:rPr lang="en-US" dirty="0"/>
              <a:t>The system displays a screen for login.</a:t>
            </a:r>
            <a:endParaRPr lang="en-US" sz="2000" dirty="0"/>
          </a:p>
          <a:p>
            <a:pPr lvl="0"/>
            <a:r>
              <a:rPr lang="en-US" dirty="0"/>
              <a:t>User shall enter Username and Password on login screen</a:t>
            </a:r>
            <a:endParaRPr lang="en-US" sz="2000" dirty="0"/>
          </a:p>
          <a:p>
            <a:pPr lvl="0"/>
            <a:r>
              <a:rPr lang="en-US" dirty="0"/>
              <a:t>User shall tick the ‘Remember Me’ checkbox</a:t>
            </a:r>
            <a:endParaRPr lang="en-US" sz="2000" dirty="0"/>
          </a:p>
          <a:p>
            <a:pPr lvl="0"/>
            <a:r>
              <a:rPr lang="en-US" dirty="0"/>
              <a:t>User shall press Submit button.</a:t>
            </a:r>
            <a:endParaRPr lang="en-US" sz="2000" dirty="0"/>
          </a:p>
          <a:p>
            <a:pPr lvl="0"/>
            <a:r>
              <a:rPr lang="en-US" dirty="0"/>
              <a:t>System shall authenticate the user and give privileges according to user type.</a:t>
            </a:r>
            <a:endParaRPr lang="en-US" sz="2000" dirty="0"/>
          </a:p>
          <a:p>
            <a:pPr lvl="0"/>
            <a:r>
              <a:rPr lang="en-US" dirty="0"/>
              <a:t>System shall store the account information on user’s machine if user has ticked ‘Remember Me’ </a:t>
            </a:r>
            <a:endParaRPr lang="en-US" sz="2000" dirty="0"/>
          </a:p>
          <a:p>
            <a:pPr lvl="0"/>
            <a:r>
              <a:rPr lang="en-US" dirty="0"/>
              <a:t>The system takes the user to home page.</a:t>
            </a:r>
            <a:endParaRPr lang="en-US" sz="2000" dirty="0"/>
          </a:p>
          <a:p>
            <a:pPr lvl="0"/>
            <a:r>
              <a:rPr lang="en-US" dirty="0"/>
              <a:t>Use case ends with the successful login of the </a:t>
            </a:r>
            <a:r>
              <a:rPr lang="en-US" dirty="0" smtClean="0"/>
              <a:t>user</a:t>
            </a:r>
            <a:endParaRPr lang="en-US" sz="2000" dirty="0"/>
          </a:p>
        </p:txBody>
      </p:sp>
    </p:spTree>
    <p:extLst>
      <p:ext uri="{BB962C8B-B14F-4D97-AF65-F5344CB8AC3E}">
        <p14:creationId xmlns:p14="http://schemas.microsoft.com/office/powerpoint/2010/main" val="107075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solidFill>
                  <a:srgbClr val="FF0000"/>
                </a:solidFill>
              </a:rPr>
              <a:t>Alternative Flows:</a:t>
            </a:r>
            <a:endParaRPr lang="en-US" sz="2000" b="1" dirty="0">
              <a:solidFill>
                <a:srgbClr val="FF0000"/>
              </a:solidFill>
            </a:endParaRPr>
          </a:p>
          <a:p>
            <a:r>
              <a:rPr lang="en-US" dirty="0"/>
              <a:t>5a) User clears Username and Password by clicking ‘Reset’ Button</a:t>
            </a:r>
            <a:endParaRPr lang="en-US" sz="2000" dirty="0"/>
          </a:p>
          <a:p>
            <a:r>
              <a:rPr lang="en-US" dirty="0"/>
              <a:t>6a) System prompts the user for missing username and password</a:t>
            </a:r>
            <a:endParaRPr lang="en-US" sz="2000" dirty="0"/>
          </a:p>
          <a:p>
            <a:r>
              <a:rPr lang="en-US" dirty="0"/>
              <a:t>6b) If log information is not authenticated, system prompts the user for correct and valid login information</a:t>
            </a:r>
            <a:endParaRPr lang="en-US" sz="2000" dirty="0"/>
          </a:p>
          <a:p>
            <a:r>
              <a:rPr lang="en-US" b="1" dirty="0">
                <a:solidFill>
                  <a:srgbClr val="FF0000"/>
                </a:solidFill>
              </a:rPr>
              <a:t>Exceptions:</a:t>
            </a:r>
            <a:endParaRPr lang="en-US" sz="2000" b="1" dirty="0">
              <a:solidFill>
                <a:srgbClr val="FF0000"/>
              </a:solidFill>
            </a:endParaRPr>
          </a:p>
          <a:p>
            <a:pPr lvl="0"/>
            <a:r>
              <a:rPr lang="en-US" dirty="0"/>
              <a:t>If the database server is not responding, system shall display the message:</a:t>
            </a:r>
            <a:r>
              <a:rPr lang="en-US" i="1" dirty="0"/>
              <a:t> </a:t>
            </a:r>
            <a:br>
              <a:rPr lang="en-US" i="1" dirty="0"/>
            </a:br>
            <a:r>
              <a:rPr lang="en-US" i="1" dirty="0"/>
              <a:t>“The database server is down. Please check back after a few minutes.”</a:t>
            </a:r>
            <a:br>
              <a:rPr lang="en-US" i="1" dirty="0"/>
            </a:br>
            <a:endParaRPr lang="en-US" sz="2000" dirty="0"/>
          </a:p>
          <a:p>
            <a:pPr lvl="0"/>
            <a:r>
              <a:rPr lang="en-US" dirty="0"/>
              <a:t>If web server is down, system shall display the message:</a:t>
            </a:r>
            <a:r>
              <a:rPr lang="en-US" i="1" dirty="0"/>
              <a:t> </a:t>
            </a:r>
            <a:br>
              <a:rPr lang="en-US" i="1" dirty="0"/>
            </a:br>
            <a:r>
              <a:rPr lang="en-US" i="1" dirty="0"/>
              <a:t>“The web server is down. Please check back after a few minutes.”</a:t>
            </a:r>
            <a:endParaRPr lang="en-US" sz="2000" dirty="0"/>
          </a:p>
          <a:p>
            <a:r>
              <a:rPr lang="en-US" dirty="0"/>
              <a:t> </a:t>
            </a:r>
            <a:endParaRPr lang="en-US" sz="2000" dirty="0"/>
          </a:p>
          <a:p>
            <a:r>
              <a:rPr lang="en-US" b="1" dirty="0">
                <a:solidFill>
                  <a:srgbClr val="FF0000"/>
                </a:solidFill>
              </a:rPr>
              <a:t>Post-condition(s):</a:t>
            </a:r>
            <a:endParaRPr lang="en-US" sz="2000" b="1" dirty="0">
              <a:solidFill>
                <a:srgbClr val="FF0000"/>
              </a:solidFill>
            </a:endParaRPr>
          </a:p>
          <a:p>
            <a:r>
              <a:rPr lang="en-US" dirty="0"/>
              <a:t>User is logged in to the system and can use the system as the privileges assigned to that user and is redirected to home page.</a:t>
            </a:r>
            <a:endParaRPr lang="en-US" sz="2000" dirty="0"/>
          </a:p>
          <a:p>
            <a:endParaRPr lang="en-US" dirty="0"/>
          </a:p>
          <a:p>
            <a:endParaRPr lang="en-US" dirty="0"/>
          </a:p>
        </p:txBody>
      </p:sp>
    </p:spTree>
    <p:extLst>
      <p:ext uri="{BB962C8B-B14F-4D97-AF65-F5344CB8AC3E}">
        <p14:creationId xmlns:p14="http://schemas.microsoft.com/office/powerpoint/2010/main" val="346546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a:p>
          <a:p>
            <a:pPr marL="0" indent="0">
              <a:buNone/>
            </a:pPr>
            <a:r>
              <a:rPr lang="en-US" b="1" dirty="0"/>
              <a:t> </a:t>
            </a:r>
          </a:p>
          <a:p>
            <a:r>
              <a:rPr lang="en-US" b="1" dirty="0"/>
              <a:t>Modeling Requirements Engineering For </a:t>
            </a:r>
            <a:br>
              <a:rPr lang="en-US" b="1" dirty="0"/>
            </a:br>
            <a:r>
              <a:rPr lang="en-US" b="1" dirty="0"/>
              <a:t>ADVISER LOGIC (Peppertree Financial</a:t>
            </a:r>
            <a:r>
              <a:rPr lang="en-US" b="1" i="1" dirty="0"/>
              <a:t>)</a:t>
            </a:r>
            <a:endParaRPr lang="en-US" b="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674688"/>
            <a:ext cx="36671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9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be continued…. </a:t>
            </a:r>
            <a:endParaRPr lang="en-US" dirty="0"/>
          </a:p>
        </p:txBody>
      </p:sp>
    </p:spTree>
    <p:extLst>
      <p:ext uri="{BB962C8B-B14F-4D97-AF65-F5344CB8AC3E}">
        <p14:creationId xmlns:p14="http://schemas.microsoft.com/office/powerpoint/2010/main" val="292794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is a need for an online Business Decision making system / Adviser to effectively spot the right business areas for better financial investment by the interested investors based upon their financial history. The system should be able to provide assistance to the organization</a:t>
            </a:r>
            <a:r>
              <a:rPr lang="ur-PK" dirty="0"/>
              <a:t>’</a:t>
            </a:r>
            <a:r>
              <a:rPr lang="en-US" dirty="0"/>
              <a:t>s consultants in making better predictions about their clients</a:t>
            </a:r>
            <a:r>
              <a:rPr lang="ur-PK" dirty="0"/>
              <a:t>’</a:t>
            </a:r>
            <a:r>
              <a:rPr lang="en-US" dirty="0"/>
              <a:t> investments. System should keep full track of clients</a:t>
            </a:r>
            <a:r>
              <a:rPr lang="ur-PK" dirty="0"/>
              <a:t>’</a:t>
            </a:r>
            <a:r>
              <a:rPr lang="en-US" dirty="0"/>
              <a:t> details regarding investments and liabilities, and offer an effective communication channel to interact with the clients via emails.</a:t>
            </a:r>
          </a:p>
          <a:p>
            <a:endParaRPr lang="en-US" dirty="0"/>
          </a:p>
        </p:txBody>
      </p:sp>
    </p:spTree>
    <p:extLst>
      <p:ext uri="{BB962C8B-B14F-4D97-AF65-F5344CB8AC3E}">
        <p14:creationId xmlns:p14="http://schemas.microsoft.com/office/powerpoint/2010/main" val="39391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b="1" dirty="0" smtClean="0"/>
              <a:t>User Requirements</a:t>
            </a:r>
            <a:br>
              <a:rPr lang="en-US" sz="3600" b="1" dirty="0" smtClean="0"/>
            </a:b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 </a:t>
            </a:r>
            <a:endParaRPr lang="en-US" sz="2000" dirty="0"/>
          </a:p>
          <a:p>
            <a:pPr lvl="0" hangingPunct="0"/>
            <a:r>
              <a:rPr lang="en-US" dirty="0"/>
              <a:t>Log into  the system</a:t>
            </a:r>
            <a:endParaRPr lang="en-US" sz="2000" dirty="0"/>
          </a:p>
          <a:p>
            <a:pPr lvl="0" hangingPunct="0"/>
            <a:r>
              <a:rPr lang="en-US" dirty="0"/>
              <a:t>Customizable theme and profiling </a:t>
            </a:r>
            <a:endParaRPr lang="en-US" sz="2000" dirty="0"/>
          </a:p>
          <a:p>
            <a:pPr lvl="0" hangingPunct="0"/>
            <a:r>
              <a:rPr lang="en-US" dirty="0"/>
              <a:t>Home page of Adviser / user showing configurable switch board</a:t>
            </a:r>
            <a:endParaRPr lang="en-US" sz="2000" dirty="0"/>
          </a:p>
          <a:p>
            <a:pPr lvl="0" hangingPunct="0"/>
            <a:r>
              <a:rPr lang="en-US" dirty="0"/>
              <a:t>Manage e-mail groups. </a:t>
            </a:r>
            <a:endParaRPr lang="en-US" sz="2000" dirty="0"/>
          </a:p>
          <a:p>
            <a:pPr lvl="0" hangingPunct="0"/>
            <a:r>
              <a:rPr lang="en-US" dirty="0"/>
              <a:t>Send custom emails to individuals / groups</a:t>
            </a:r>
            <a:endParaRPr lang="en-US" sz="2000" dirty="0"/>
          </a:p>
          <a:p>
            <a:pPr lvl="0" hangingPunct="0"/>
            <a:r>
              <a:rPr lang="en-US" dirty="0"/>
              <a:t>Send template driven emails to  individuals / groups</a:t>
            </a:r>
            <a:endParaRPr lang="en-US" sz="2000" dirty="0"/>
          </a:p>
          <a:p>
            <a:pPr lvl="0" hangingPunct="0"/>
            <a:r>
              <a:rPr lang="en-US" dirty="0"/>
              <a:t>Add client liabilities along with Repayment schedule and Drawdown schedule</a:t>
            </a:r>
            <a:endParaRPr lang="en-US" sz="2000" dirty="0"/>
          </a:p>
          <a:p>
            <a:pPr lvl="0" hangingPunct="0"/>
            <a:r>
              <a:rPr lang="en-US" dirty="0"/>
              <a:t>View existing </a:t>
            </a:r>
            <a:r>
              <a:rPr lang="en-US" dirty="0" smtClean="0"/>
              <a:t>Liabilities</a:t>
            </a:r>
            <a:endParaRPr lang="en-US" sz="2000" dirty="0"/>
          </a:p>
        </p:txBody>
      </p:sp>
    </p:spTree>
    <p:extLst>
      <p:ext uri="{BB962C8B-B14F-4D97-AF65-F5344CB8AC3E}">
        <p14:creationId xmlns:p14="http://schemas.microsoft.com/office/powerpoint/2010/main" val="152925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Requirements– contd..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lvl="0" hangingPunct="0"/>
            <a:r>
              <a:rPr lang="en-US" dirty="0"/>
              <a:t>Add client Investment</a:t>
            </a:r>
          </a:p>
          <a:p>
            <a:pPr lvl="0" hangingPunct="0"/>
            <a:r>
              <a:rPr lang="en-US" dirty="0"/>
              <a:t>Apply commission / fee to Investment</a:t>
            </a:r>
          </a:p>
          <a:p>
            <a:pPr lvl="0" hangingPunct="0"/>
            <a:r>
              <a:rPr lang="en-US" dirty="0"/>
              <a:t>View clients</a:t>
            </a:r>
            <a:r>
              <a:rPr lang="ur-PK" dirty="0"/>
              <a:t>’</a:t>
            </a:r>
            <a:r>
              <a:rPr lang="en-US" dirty="0"/>
              <a:t> Investments </a:t>
            </a:r>
          </a:p>
          <a:p>
            <a:pPr lvl="0" hangingPunct="0"/>
            <a:r>
              <a:rPr lang="en-US" dirty="0"/>
              <a:t> Filter Investments by entities</a:t>
            </a:r>
          </a:p>
          <a:p>
            <a:pPr lvl="0" hangingPunct="0"/>
            <a:r>
              <a:rPr lang="en-US" dirty="0"/>
              <a:t>Edit/Delete client</a:t>
            </a:r>
            <a:r>
              <a:rPr lang="ur-PK" dirty="0"/>
              <a:t>’</a:t>
            </a:r>
            <a:r>
              <a:rPr lang="en-US" dirty="0"/>
              <a:t>s investment</a:t>
            </a:r>
          </a:p>
          <a:p>
            <a:pPr lvl="0" hangingPunct="0"/>
            <a:r>
              <a:rPr lang="en-US" dirty="0"/>
              <a:t>Add investment for transaction</a:t>
            </a:r>
          </a:p>
          <a:p>
            <a:pPr lvl="0" hangingPunct="0"/>
            <a:r>
              <a:rPr lang="en-US" dirty="0"/>
              <a:t>View and manage transaction list</a:t>
            </a:r>
          </a:p>
          <a:p>
            <a:r>
              <a:rPr lang="en-US" dirty="0"/>
              <a:t>Redeem transaction</a:t>
            </a:r>
          </a:p>
        </p:txBody>
      </p:sp>
    </p:spTree>
    <p:extLst>
      <p:ext uri="{BB962C8B-B14F-4D97-AF65-F5344CB8AC3E}">
        <p14:creationId xmlns:p14="http://schemas.microsoft.com/office/powerpoint/2010/main" val="24820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07"/>
            <a:ext cx="8229600" cy="1143000"/>
          </a:xfrm>
        </p:spPr>
        <p:txBody>
          <a:bodyPr>
            <a:normAutofit fontScale="90000"/>
          </a:bodyPr>
          <a:lstStyle/>
          <a:p>
            <a:r>
              <a:rPr lang="en-US" dirty="0" smtClean="0"/>
              <a:t>Functional Requirements- User Login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5293767"/>
              </p:ext>
            </p:extLst>
          </p:nvPr>
        </p:nvGraphicFramePr>
        <p:xfrm>
          <a:off x="457200" y="1143000"/>
          <a:ext cx="8229600" cy="5410199"/>
        </p:xfrm>
        <a:graphic>
          <a:graphicData uri="http://schemas.openxmlformats.org/drawingml/2006/table">
            <a:tbl>
              <a:tblPr>
                <a:tableStyleId>{5C22544A-7EE6-4342-B048-85BDC9FD1C3A}</a:tableStyleId>
              </a:tblPr>
              <a:tblGrid>
                <a:gridCol w="1175780"/>
                <a:gridCol w="7053820"/>
              </a:tblGrid>
              <a:tr h="555359">
                <a:tc>
                  <a:txBody>
                    <a:bodyPr/>
                    <a:lstStyle/>
                    <a:p>
                      <a:pPr marL="0" marR="0">
                        <a:lnSpc>
                          <a:spcPts val="1200"/>
                        </a:lnSpc>
                        <a:spcBef>
                          <a:spcPts val="0"/>
                        </a:spcBef>
                        <a:spcAft>
                          <a:spcPts val="0"/>
                        </a:spcAft>
                      </a:pPr>
                      <a:r>
                        <a:rPr lang="en-US" sz="1800" b="1" dirty="0">
                          <a:effectLst/>
                        </a:rPr>
                        <a:t>FR01-01</a:t>
                      </a:r>
                      <a:endParaRPr lang="en-US" sz="1200" b="1"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allow user/adviser to login</a:t>
                      </a:r>
                      <a:endParaRPr lang="en-US" sz="1200" b="1" dirty="0">
                        <a:effectLst/>
                        <a:latin typeface="Times New Roman"/>
                        <a:ea typeface="Times New Roman"/>
                      </a:endParaRPr>
                    </a:p>
                  </a:txBody>
                  <a:tcPr marL="114300" marR="114300" marT="0" marB="0"/>
                </a:tc>
              </a:tr>
              <a:tr h="555359">
                <a:tc>
                  <a:txBody>
                    <a:bodyPr/>
                    <a:lstStyle/>
                    <a:p>
                      <a:pPr marL="0" marR="0">
                        <a:lnSpc>
                          <a:spcPts val="1200"/>
                        </a:lnSpc>
                        <a:spcBef>
                          <a:spcPts val="0"/>
                        </a:spcBef>
                        <a:spcAft>
                          <a:spcPts val="0"/>
                        </a:spcAft>
                      </a:pPr>
                      <a:r>
                        <a:rPr lang="en-US" sz="1800" b="1">
                          <a:effectLst/>
                        </a:rPr>
                        <a:t>FR01-02</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get Username from user</a:t>
                      </a:r>
                      <a:endParaRPr lang="en-US" sz="1200" b="1" dirty="0">
                        <a:effectLst/>
                        <a:latin typeface="Times New Roman"/>
                        <a:ea typeface="Times New Roman"/>
                      </a:endParaRPr>
                    </a:p>
                  </a:txBody>
                  <a:tcPr marL="114300" marR="114300" marT="0" marB="0"/>
                </a:tc>
              </a:tr>
              <a:tr h="555359">
                <a:tc>
                  <a:txBody>
                    <a:bodyPr/>
                    <a:lstStyle/>
                    <a:p>
                      <a:pPr marL="0" marR="0">
                        <a:lnSpc>
                          <a:spcPts val="1200"/>
                        </a:lnSpc>
                        <a:spcBef>
                          <a:spcPts val="0"/>
                        </a:spcBef>
                        <a:spcAft>
                          <a:spcPts val="0"/>
                        </a:spcAft>
                      </a:pPr>
                      <a:r>
                        <a:rPr lang="en-US" sz="1800" b="1">
                          <a:effectLst/>
                        </a:rPr>
                        <a:t>FR01-03</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get password from user</a:t>
                      </a:r>
                      <a:endParaRPr lang="en-US" sz="1200" b="1" dirty="0">
                        <a:effectLst/>
                        <a:latin typeface="Times New Roman"/>
                        <a:ea typeface="Times New Roman"/>
                      </a:endParaRPr>
                    </a:p>
                  </a:txBody>
                  <a:tcPr marL="114300" marR="114300" marT="0" marB="0"/>
                </a:tc>
              </a:tr>
              <a:tr h="963582">
                <a:tc>
                  <a:txBody>
                    <a:bodyPr/>
                    <a:lstStyle/>
                    <a:p>
                      <a:pPr marL="0" marR="0">
                        <a:lnSpc>
                          <a:spcPts val="1200"/>
                        </a:lnSpc>
                        <a:spcBef>
                          <a:spcPts val="0"/>
                        </a:spcBef>
                        <a:spcAft>
                          <a:spcPts val="0"/>
                        </a:spcAft>
                      </a:pPr>
                      <a:r>
                        <a:rPr lang="en-US" sz="1800" b="1">
                          <a:effectLst/>
                        </a:rPr>
                        <a:t>FR01-04</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authenticate user when he / she submits username and password on login button</a:t>
                      </a:r>
                      <a:endParaRPr lang="en-US" sz="1200" b="1" dirty="0">
                        <a:effectLst/>
                        <a:latin typeface="Times New Roman"/>
                        <a:ea typeface="Times New Roman"/>
                      </a:endParaRPr>
                    </a:p>
                  </a:txBody>
                  <a:tcPr marL="114300" marR="114300" marT="0" marB="0"/>
                </a:tc>
              </a:tr>
              <a:tr h="695135">
                <a:tc>
                  <a:txBody>
                    <a:bodyPr/>
                    <a:lstStyle/>
                    <a:p>
                      <a:pPr marL="0" marR="0">
                        <a:lnSpc>
                          <a:spcPts val="1200"/>
                        </a:lnSpc>
                        <a:spcBef>
                          <a:spcPts val="0"/>
                        </a:spcBef>
                        <a:spcAft>
                          <a:spcPts val="0"/>
                        </a:spcAft>
                      </a:pPr>
                      <a:r>
                        <a:rPr lang="en-US" sz="1800" b="1">
                          <a:effectLst/>
                        </a:rPr>
                        <a:t>FR01-05</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allow user to Reset his username and password when he / she clicks on the Reset button</a:t>
                      </a:r>
                      <a:endParaRPr lang="en-US" sz="1200" b="1" dirty="0">
                        <a:effectLst/>
                        <a:latin typeface="Times New Roman"/>
                        <a:ea typeface="Times New Roman"/>
                      </a:endParaRPr>
                    </a:p>
                  </a:txBody>
                  <a:tcPr marL="114300" marR="114300" marT="0" marB="0"/>
                </a:tc>
              </a:tr>
              <a:tr h="695135">
                <a:tc>
                  <a:txBody>
                    <a:bodyPr/>
                    <a:lstStyle/>
                    <a:p>
                      <a:pPr marL="0" marR="0">
                        <a:lnSpc>
                          <a:spcPts val="1200"/>
                        </a:lnSpc>
                        <a:spcBef>
                          <a:spcPts val="0"/>
                        </a:spcBef>
                        <a:spcAft>
                          <a:spcPts val="0"/>
                        </a:spcAft>
                      </a:pPr>
                      <a:r>
                        <a:rPr lang="en-US" sz="1800" b="1">
                          <a:effectLst/>
                        </a:rPr>
                        <a:t>FR01-06</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allow user to remember his username and password by entering into the checkbox.</a:t>
                      </a:r>
                      <a:endParaRPr lang="en-US" sz="1200" b="1" dirty="0">
                        <a:effectLst/>
                        <a:latin typeface="Times New Roman"/>
                        <a:ea typeface="Times New Roman"/>
                      </a:endParaRPr>
                    </a:p>
                  </a:txBody>
                  <a:tcPr marL="114300" marR="114300" marT="0" marB="0"/>
                </a:tc>
              </a:tr>
              <a:tr h="695135">
                <a:tc>
                  <a:txBody>
                    <a:bodyPr/>
                    <a:lstStyle/>
                    <a:p>
                      <a:pPr marL="0" marR="0">
                        <a:lnSpc>
                          <a:spcPts val="1200"/>
                        </a:lnSpc>
                        <a:spcBef>
                          <a:spcPts val="0"/>
                        </a:spcBef>
                        <a:spcAft>
                          <a:spcPts val="0"/>
                        </a:spcAft>
                      </a:pPr>
                      <a:r>
                        <a:rPr lang="en-US" sz="1800" b="1">
                          <a:effectLst/>
                        </a:rPr>
                        <a:t>FR01-07</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allow user to Reset his username and password when he / she clicks on the Reset button.</a:t>
                      </a:r>
                      <a:endParaRPr lang="en-US" sz="1200" b="1" dirty="0">
                        <a:effectLst/>
                        <a:latin typeface="Times New Roman"/>
                        <a:ea typeface="Times New Roman"/>
                      </a:endParaRPr>
                    </a:p>
                  </a:txBody>
                  <a:tcPr marL="114300" marR="114300" marT="0" marB="0"/>
                </a:tc>
              </a:tr>
              <a:tr h="695135">
                <a:tc>
                  <a:txBody>
                    <a:bodyPr/>
                    <a:lstStyle/>
                    <a:p>
                      <a:pPr marL="0" marR="0">
                        <a:lnSpc>
                          <a:spcPts val="1200"/>
                        </a:lnSpc>
                        <a:spcBef>
                          <a:spcPts val="0"/>
                        </a:spcBef>
                        <a:spcAft>
                          <a:spcPts val="0"/>
                        </a:spcAft>
                      </a:pPr>
                      <a:r>
                        <a:rPr lang="en-US" sz="1800" b="1">
                          <a:effectLst/>
                        </a:rPr>
                        <a:t>FR01-08</a:t>
                      </a:r>
                      <a:endParaRPr lang="en-US" sz="12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800" b="1" dirty="0">
                          <a:effectLst/>
                        </a:rPr>
                        <a:t>System shall allow user to remember his username and password by entering into the checkbox.</a:t>
                      </a:r>
                      <a:endParaRPr lang="en-US" sz="1200" b="1"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228771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FR02- Customizable Theme and Profiling</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3764653"/>
              </p:ext>
            </p:extLst>
          </p:nvPr>
        </p:nvGraphicFramePr>
        <p:xfrm>
          <a:off x="457200" y="1752599"/>
          <a:ext cx="8305800" cy="4572000"/>
        </p:xfrm>
        <a:graphic>
          <a:graphicData uri="http://schemas.openxmlformats.org/drawingml/2006/table">
            <a:tbl>
              <a:tblPr>
                <a:tableStyleId>{5C22544A-7EE6-4342-B048-85BDC9FD1C3A}</a:tableStyleId>
              </a:tblPr>
              <a:tblGrid>
                <a:gridCol w="1186667"/>
                <a:gridCol w="7119133"/>
              </a:tblGrid>
              <a:tr h="613124">
                <a:tc>
                  <a:txBody>
                    <a:bodyPr/>
                    <a:lstStyle/>
                    <a:p>
                      <a:pPr marL="0" marR="0">
                        <a:lnSpc>
                          <a:spcPts val="1200"/>
                        </a:lnSpc>
                        <a:spcBef>
                          <a:spcPts val="0"/>
                        </a:spcBef>
                        <a:spcAft>
                          <a:spcPts val="0"/>
                        </a:spcAft>
                      </a:pPr>
                      <a:r>
                        <a:rPr lang="en-US" sz="1200" dirty="0">
                          <a:effectLst/>
                        </a:rPr>
                        <a:t>FR02-01</a:t>
                      </a:r>
                      <a:endParaRPr lang="en-US" sz="1000"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a:effectLst/>
                        </a:rPr>
                        <a:t>System shall allow user to change profile and theme</a:t>
                      </a:r>
                      <a:endParaRPr lang="en-US" sz="1000">
                        <a:effectLst/>
                        <a:latin typeface="Times New Roman"/>
                        <a:ea typeface="Times New Roman"/>
                      </a:endParaRPr>
                    </a:p>
                  </a:txBody>
                  <a:tcPr marL="114300" marR="114300" marT="0" marB="0"/>
                </a:tc>
              </a:tr>
              <a:tr h="767443">
                <a:tc>
                  <a:txBody>
                    <a:bodyPr/>
                    <a:lstStyle/>
                    <a:p>
                      <a:pPr marL="0" marR="0">
                        <a:lnSpc>
                          <a:spcPts val="1200"/>
                        </a:lnSpc>
                        <a:spcBef>
                          <a:spcPts val="0"/>
                        </a:spcBef>
                        <a:spcAft>
                          <a:spcPts val="0"/>
                        </a:spcAft>
                      </a:pPr>
                      <a:r>
                        <a:rPr lang="en-US" sz="1200">
                          <a:effectLst/>
                        </a:rPr>
                        <a:t>FR02-02</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System shall allow user to change his personal information by selecting the Title of his name from a menu list. </a:t>
                      </a:r>
                      <a:endParaRPr lang="en-US" sz="1000" dirty="0">
                        <a:effectLst/>
                        <a:latin typeface="Times New Roman"/>
                        <a:ea typeface="Times New Roman"/>
                      </a:endParaRPr>
                    </a:p>
                  </a:txBody>
                  <a:tcPr marL="114300" marR="114300" marT="0" marB="0"/>
                </a:tc>
              </a:tr>
              <a:tr h="1063811">
                <a:tc>
                  <a:txBody>
                    <a:bodyPr/>
                    <a:lstStyle/>
                    <a:p>
                      <a:pPr marL="0" marR="0">
                        <a:lnSpc>
                          <a:spcPts val="1200"/>
                        </a:lnSpc>
                        <a:spcBef>
                          <a:spcPts val="0"/>
                        </a:spcBef>
                        <a:spcAft>
                          <a:spcPts val="0"/>
                        </a:spcAft>
                      </a:pPr>
                      <a:r>
                        <a:rPr lang="en-US" sz="1200">
                          <a:effectLst/>
                        </a:rPr>
                        <a:t>FR02-03</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The system shall allow the user to enter all the information in different text boxes.</a:t>
                      </a:r>
                      <a:endParaRPr lang="en-US" sz="1000" dirty="0">
                        <a:effectLst/>
                        <a:latin typeface="Times New Roman"/>
                        <a:ea typeface="Times New Roman"/>
                      </a:endParaRPr>
                    </a:p>
                  </a:txBody>
                  <a:tcPr marL="114300" marR="114300" marT="0" marB="0"/>
                </a:tc>
              </a:tr>
              <a:tr h="1063811">
                <a:tc>
                  <a:txBody>
                    <a:bodyPr/>
                    <a:lstStyle/>
                    <a:p>
                      <a:pPr marL="0" marR="0">
                        <a:lnSpc>
                          <a:spcPts val="1200"/>
                        </a:lnSpc>
                        <a:spcBef>
                          <a:spcPts val="0"/>
                        </a:spcBef>
                        <a:spcAft>
                          <a:spcPts val="0"/>
                        </a:spcAft>
                      </a:pPr>
                      <a:r>
                        <a:rPr lang="en-US" sz="1200">
                          <a:effectLst/>
                        </a:rPr>
                        <a:t>FR02-04</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a:effectLst/>
                        </a:rPr>
                        <a:t>System shall allow user to change theme/color scheming of whole application by selecting themes from a menu list.</a:t>
                      </a:r>
                      <a:endParaRPr lang="en-US" sz="1000">
                        <a:effectLst/>
                        <a:latin typeface="Times New Roman"/>
                        <a:ea typeface="Times New Roman"/>
                      </a:endParaRPr>
                    </a:p>
                  </a:txBody>
                  <a:tcPr marL="114300" marR="114300" marT="0" marB="0"/>
                </a:tc>
              </a:tr>
              <a:tr h="1063811">
                <a:tc>
                  <a:txBody>
                    <a:bodyPr/>
                    <a:lstStyle/>
                    <a:p>
                      <a:pPr marL="0" marR="0">
                        <a:lnSpc>
                          <a:spcPts val="1200"/>
                        </a:lnSpc>
                        <a:spcBef>
                          <a:spcPts val="0"/>
                        </a:spcBef>
                        <a:spcAft>
                          <a:spcPts val="0"/>
                        </a:spcAft>
                      </a:pPr>
                      <a:r>
                        <a:rPr lang="en-US" sz="1200">
                          <a:effectLst/>
                        </a:rPr>
                        <a:t>FR02-05</a:t>
                      </a:r>
                      <a:endParaRPr lang="en-US" sz="100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dirty="0">
                          <a:effectLst/>
                        </a:rPr>
                        <a:t>The system shall allow the user to save his theme and profile settings by clicking on a save button.</a:t>
                      </a:r>
                      <a:endParaRPr lang="en-US" sz="1000"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25070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FR03- Configurable Switch Board</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4722005"/>
              </p:ext>
            </p:extLst>
          </p:nvPr>
        </p:nvGraphicFramePr>
        <p:xfrm>
          <a:off x="304800" y="1142998"/>
          <a:ext cx="8381999" cy="5029201"/>
        </p:xfrm>
        <a:graphic>
          <a:graphicData uri="http://schemas.openxmlformats.org/drawingml/2006/table">
            <a:tbl>
              <a:tblPr>
                <a:tableStyleId>{5C22544A-7EE6-4342-B048-85BDC9FD1C3A}</a:tableStyleId>
              </a:tblPr>
              <a:tblGrid>
                <a:gridCol w="1197554"/>
                <a:gridCol w="7184445"/>
              </a:tblGrid>
              <a:tr h="1348658">
                <a:tc>
                  <a:txBody>
                    <a:bodyPr/>
                    <a:lstStyle/>
                    <a:p>
                      <a:pPr marL="0" marR="0">
                        <a:lnSpc>
                          <a:spcPts val="1200"/>
                        </a:lnSpc>
                        <a:spcBef>
                          <a:spcPts val="0"/>
                        </a:spcBef>
                        <a:spcAft>
                          <a:spcPts val="0"/>
                        </a:spcAft>
                      </a:pPr>
                      <a:r>
                        <a:rPr lang="en-US" sz="1200" b="1" dirty="0">
                          <a:effectLst/>
                        </a:rPr>
                        <a:t>FR03-01</a:t>
                      </a:r>
                      <a:endParaRPr lang="en-US" sz="1000" b="1"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display information on switchboard. And also shall allow user to configure switchboard.</a:t>
                      </a:r>
                      <a:endParaRPr lang="en-US" sz="1000" b="1" dirty="0">
                        <a:effectLst/>
                        <a:latin typeface="Times New Roman"/>
                        <a:ea typeface="Times New Roman"/>
                      </a:endParaRPr>
                    </a:p>
                  </a:txBody>
                  <a:tcPr marL="114300" marR="114300" marT="0" marB="0"/>
                </a:tc>
              </a:tr>
              <a:tr h="777295">
                <a:tc>
                  <a:txBody>
                    <a:bodyPr/>
                    <a:lstStyle/>
                    <a:p>
                      <a:pPr marL="0" marR="0">
                        <a:lnSpc>
                          <a:spcPts val="1200"/>
                        </a:lnSpc>
                        <a:spcBef>
                          <a:spcPts val="0"/>
                        </a:spcBef>
                        <a:spcAft>
                          <a:spcPts val="0"/>
                        </a:spcAft>
                      </a:pPr>
                      <a:r>
                        <a:rPr lang="en-US" sz="1200" b="1">
                          <a:effectLst/>
                        </a:rPr>
                        <a:t>FR03-02</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add information web parts to switchboard</a:t>
                      </a:r>
                      <a:endParaRPr lang="en-US" sz="1000" b="1" dirty="0">
                        <a:effectLst/>
                        <a:latin typeface="Times New Roman"/>
                        <a:ea typeface="Times New Roman"/>
                      </a:endParaRPr>
                    </a:p>
                  </a:txBody>
                  <a:tcPr marL="114300" marR="114300" marT="0" marB="0"/>
                </a:tc>
              </a:tr>
              <a:tr h="777295">
                <a:tc>
                  <a:txBody>
                    <a:bodyPr/>
                    <a:lstStyle/>
                    <a:p>
                      <a:pPr marL="0" marR="0">
                        <a:lnSpc>
                          <a:spcPts val="1200"/>
                        </a:lnSpc>
                        <a:spcBef>
                          <a:spcPts val="0"/>
                        </a:spcBef>
                        <a:spcAft>
                          <a:spcPts val="0"/>
                        </a:spcAft>
                      </a:pPr>
                      <a:r>
                        <a:rPr lang="en-US" sz="1200" b="1">
                          <a:effectLst/>
                        </a:rPr>
                        <a:t>FR03-03</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change web parts position by drag and drop</a:t>
                      </a:r>
                      <a:endParaRPr lang="en-US" sz="1000" b="1" dirty="0">
                        <a:effectLst/>
                        <a:latin typeface="Times New Roman"/>
                        <a:ea typeface="Times New Roman"/>
                      </a:endParaRPr>
                    </a:p>
                  </a:txBody>
                  <a:tcPr marL="114300" marR="114300" marT="0" marB="0"/>
                </a:tc>
              </a:tr>
              <a:tr h="1348658">
                <a:tc>
                  <a:txBody>
                    <a:bodyPr/>
                    <a:lstStyle/>
                    <a:p>
                      <a:pPr marL="0" marR="0">
                        <a:lnSpc>
                          <a:spcPts val="1200"/>
                        </a:lnSpc>
                        <a:spcBef>
                          <a:spcPts val="0"/>
                        </a:spcBef>
                        <a:spcAft>
                          <a:spcPts val="0"/>
                        </a:spcAft>
                      </a:pPr>
                      <a:r>
                        <a:rPr lang="en-US" sz="1200" b="1">
                          <a:effectLst/>
                        </a:rPr>
                        <a:t>FR03-04</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delete any information web part from switchboard</a:t>
                      </a:r>
                      <a:endParaRPr lang="en-US" sz="1000" b="1" dirty="0">
                        <a:effectLst/>
                        <a:latin typeface="Times New Roman"/>
                        <a:ea typeface="Times New Roman"/>
                      </a:endParaRPr>
                    </a:p>
                  </a:txBody>
                  <a:tcPr marL="114300" marR="114300" marT="0" marB="0"/>
                </a:tc>
              </a:tr>
              <a:tr h="777295">
                <a:tc>
                  <a:txBody>
                    <a:bodyPr/>
                    <a:lstStyle/>
                    <a:p>
                      <a:pPr marL="0" marR="0">
                        <a:lnSpc>
                          <a:spcPts val="1200"/>
                        </a:lnSpc>
                        <a:spcBef>
                          <a:spcPts val="0"/>
                        </a:spcBef>
                        <a:spcAft>
                          <a:spcPts val="0"/>
                        </a:spcAft>
                      </a:pPr>
                      <a:r>
                        <a:rPr lang="en-US" sz="1200" b="1">
                          <a:effectLst/>
                        </a:rPr>
                        <a:t>FR03-05</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enable user to edit any information in any web part</a:t>
                      </a:r>
                      <a:endParaRPr lang="en-US" sz="1000" b="1"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72053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FR04- Manage E-mail Groups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8146898"/>
              </p:ext>
            </p:extLst>
          </p:nvPr>
        </p:nvGraphicFramePr>
        <p:xfrm>
          <a:off x="457200" y="1752599"/>
          <a:ext cx="8077200" cy="4191000"/>
        </p:xfrm>
        <a:graphic>
          <a:graphicData uri="http://schemas.openxmlformats.org/drawingml/2006/table">
            <a:tbl>
              <a:tblPr>
                <a:tableStyleId>{5C22544A-7EE6-4342-B048-85BDC9FD1C3A}</a:tableStyleId>
              </a:tblPr>
              <a:tblGrid>
                <a:gridCol w="1265358"/>
                <a:gridCol w="6811842"/>
              </a:tblGrid>
              <a:tr h="885099">
                <a:tc>
                  <a:txBody>
                    <a:bodyPr/>
                    <a:lstStyle/>
                    <a:p>
                      <a:pPr marL="0" marR="0">
                        <a:lnSpc>
                          <a:spcPts val="1200"/>
                        </a:lnSpc>
                        <a:spcBef>
                          <a:spcPts val="0"/>
                        </a:spcBef>
                        <a:spcAft>
                          <a:spcPts val="0"/>
                        </a:spcAft>
                      </a:pPr>
                      <a:r>
                        <a:rPr lang="en-US" sz="1200" b="1" dirty="0">
                          <a:effectLst/>
                        </a:rPr>
                        <a:t>FR04-01</a:t>
                      </a:r>
                      <a:endParaRPr lang="en-US" sz="1000" b="1" dirty="0">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manage Email groups </a:t>
                      </a:r>
                      <a:endParaRPr lang="en-US" sz="1000" b="1" dirty="0">
                        <a:effectLst/>
                        <a:latin typeface="Times New Roman"/>
                        <a:ea typeface="Times New Roman"/>
                      </a:endParaRPr>
                    </a:p>
                  </a:txBody>
                  <a:tcPr marL="114300" marR="114300" marT="0" marB="0"/>
                </a:tc>
              </a:tr>
              <a:tr h="885099">
                <a:tc>
                  <a:txBody>
                    <a:bodyPr/>
                    <a:lstStyle/>
                    <a:p>
                      <a:pPr marL="0" marR="0">
                        <a:lnSpc>
                          <a:spcPts val="1200"/>
                        </a:lnSpc>
                        <a:spcBef>
                          <a:spcPts val="0"/>
                        </a:spcBef>
                        <a:spcAft>
                          <a:spcPts val="0"/>
                        </a:spcAft>
                      </a:pPr>
                      <a:r>
                        <a:rPr lang="en-US" sz="1200" b="1">
                          <a:effectLst/>
                        </a:rPr>
                        <a:t>FR04-02</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add Email Group</a:t>
                      </a:r>
                      <a:endParaRPr lang="en-US" sz="1000" b="1" dirty="0">
                        <a:effectLst/>
                        <a:latin typeface="Times New Roman"/>
                        <a:ea typeface="Times New Roman"/>
                      </a:endParaRPr>
                    </a:p>
                  </a:txBody>
                  <a:tcPr marL="114300" marR="114300" marT="0" marB="0"/>
                </a:tc>
              </a:tr>
              <a:tr h="1535703">
                <a:tc>
                  <a:txBody>
                    <a:bodyPr/>
                    <a:lstStyle/>
                    <a:p>
                      <a:pPr marL="0" marR="0">
                        <a:lnSpc>
                          <a:spcPts val="1200"/>
                        </a:lnSpc>
                        <a:spcBef>
                          <a:spcPts val="0"/>
                        </a:spcBef>
                        <a:spcAft>
                          <a:spcPts val="0"/>
                        </a:spcAft>
                      </a:pPr>
                      <a:r>
                        <a:rPr lang="en-US" sz="1200" b="1">
                          <a:effectLst/>
                        </a:rPr>
                        <a:t>FR04-03</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search users against certain criteria and can save them in one Email Group</a:t>
                      </a:r>
                      <a:endParaRPr lang="en-US" sz="1000" b="1" dirty="0">
                        <a:effectLst/>
                        <a:latin typeface="Times New Roman"/>
                        <a:ea typeface="Times New Roman"/>
                      </a:endParaRPr>
                    </a:p>
                  </a:txBody>
                  <a:tcPr marL="114300" marR="114300" marT="0" marB="0"/>
                </a:tc>
              </a:tr>
              <a:tr h="885099">
                <a:tc>
                  <a:txBody>
                    <a:bodyPr/>
                    <a:lstStyle/>
                    <a:p>
                      <a:pPr marL="0" marR="0">
                        <a:lnSpc>
                          <a:spcPts val="1200"/>
                        </a:lnSpc>
                        <a:spcBef>
                          <a:spcPts val="0"/>
                        </a:spcBef>
                        <a:spcAft>
                          <a:spcPts val="0"/>
                        </a:spcAft>
                      </a:pPr>
                      <a:r>
                        <a:rPr lang="en-US" sz="1200" b="1">
                          <a:effectLst/>
                        </a:rPr>
                        <a:t>FR04-04</a:t>
                      </a:r>
                      <a:endParaRPr lang="en-US" sz="1000" b="1">
                        <a:effectLst/>
                        <a:latin typeface="Times New Roman"/>
                        <a:ea typeface="Times New Roman"/>
                      </a:endParaRPr>
                    </a:p>
                  </a:txBody>
                  <a:tcPr marL="114300" marR="114300" marT="0" marB="0"/>
                </a:tc>
                <a:tc>
                  <a:txBody>
                    <a:bodyPr/>
                    <a:lstStyle/>
                    <a:p>
                      <a:pPr marL="0" marR="0">
                        <a:lnSpc>
                          <a:spcPts val="1200"/>
                        </a:lnSpc>
                        <a:spcBef>
                          <a:spcPts val="0"/>
                        </a:spcBef>
                        <a:spcAft>
                          <a:spcPts val="0"/>
                        </a:spcAft>
                      </a:pPr>
                      <a:r>
                        <a:rPr lang="en-US" sz="1200" b="1" dirty="0">
                          <a:effectLst/>
                        </a:rPr>
                        <a:t>System shall allow user to select/edit/delete any Email groups</a:t>
                      </a:r>
                      <a:endParaRPr lang="en-US" sz="1000" b="1" dirty="0">
                        <a:effectLst/>
                        <a:latin typeface="Times New Roman"/>
                        <a:ea typeface="Times New Roman"/>
                      </a:endParaRPr>
                    </a:p>
                  </a:txBody>
                  <a:tcPr marL="114300" marR="114300" marT="0" marB="0"/>
                </a:tc>
              </a:tr>
            </a:tbl>
          </a:graphicData>
        </a:graphic>
      </p:graphicFrame>
    </p:spTree>
    <p:extLst>
      <p:ext uri="{BB962C8B-B14F-4D97-AF65-F5344CB8AC3E}">
        <p14:creationId xmlns:p14="http://schemas.microsoft.com/office/powerpoint/2010/main" val="198388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1265</Words>
  <Application>Microsoft Office PowerPoint</Application>
  <PresentationFormat>On-screen Show (4:3)</PresentationFormat>
  <Paragraphs>177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 – Case Study for Requirements Levels</vt:lpstr>
      <vt:lpstr>PowerPoint Presentation</vt:lpstr>
      <vt:lpstr>Business Requirements</vt:lpstr>
      <vt:lpstr>User Requirements </vt:lpstr>
      <vt:lpstr>User Requirements– contd..  </vt:lpstr>
      <vt:lpstr>Functional Requirements- User Login</vt:lpstr>
      <vt:lpstr>FR02- Customizable Theme and Profiling </vt:lpstr>
      <vt:lpstr>FR03- Configurable Switch Board </vt:lpstr>
      <vt:lpstr>FR04- Manage E-mail Groups </vt:lpstr>
      <vt:lpstr>PowerPoint Presentation</vt:lpstr>
      <vt:lpstr>FR09- Edit/Delete Existing Liabilities </vt:lpstr>
      <vt:lpstr> FR10- Add Client Investment  </vt:lpstr>
      <vt:lpstr>PowerPoint Presentation</vt:lpstr>
      <vt:lpstr>NFRs – Performance </vt:lpstr>
      <vt:lpstr>Security</vt:lpstr>
      <vt:lpstr>Availability </vt:lpstr>
      <vt:lpstr>Defects Maintenance </vt:lpstr>
      <vt:lpstr>Use Cases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 Case Study for Requirements Levels</dc:title>
  <dc:creator>Ahmad</dc:creator>
  <cp:lastModifiedBy>Ahmad Mohsin</cp:lastModifiedBy>
  <cp:revision>7</cp:revision>
  <dcterms:created xsi:type="dcterms:W3CDTF">2013-03-14T11:16:16Z</dcterms:created>
  <dcterms:modified xsi:type="dcterms:W3CDTF">2016-10-04T04:48:46Z</dcterms:modified>
</cp:coreProperties>
</file>