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B82B3F-0958-A60E-39B0-FA4B76BACB3D}" v="610" dt="2024-03-03T16:01:34.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60"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A24E5-30A9-4D73-8A02-EC9B8183BA5A}"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A29A7825-692A-4919-96D1-830521B0766E}">
      <dgm:prSet/>
      <dgm:spPr/>
      <dgm:t>
        <a:bodyPr/>
        <a:lstStyle/>
        <a:p>
          <a:r>
            <a:rPr lang="en-US" dirty="0"/>
            <a:t>Group Members</a:t>
          </a:r>
        </a:p>
      </dgm:t>
    </dgm:pt>
    <dgm:pt modelId="{0488D97F-5CDE-4CC5-A183-6ECB7E6C1A67}" type="parTrans" cxnId="{FA8D85C9-411F-406A-8244-85D6386E4638}">
      <dgm:prSet/>
      <dgm:spPr/>
      <dgm:t>
        <a:bodyPr/>
        <a:lstStyle/>
        <a:p>
          <a:endParaRPr lang="en-US"/>
        </a:p>
      </dgm:t>
    </dgm:pt>
    <dgm:pt modelId="{ABDFA9E0-8203-41B9-9B09-0002ED402CCC}" type="sibTrans" cxnId="{FA8D85C9-411F-406A-8244-85D6386E4638}">
      <dgm:prSet/>
      <dgm:spPr/>
      <dgm:t>
        <a:bodyPr/>
        <a:lstStyle/>
        <a:p>
          <a:endParaRPr lang="en-US"/>
        </a:p>
      </dgm:t>
    </dgm:pt>
    <dgm:pt modelId="{F359CAC3-70B5-40E6-8062-588670458E0D}">
      <dgm:prSet/>
      <dgm:spPr/>
      <dgm:t>
        <a:bodyPr/>
        <a:lstStyle/>
        <a:p>
          <a:r>
            <a:rPr lang="en-US" dirty="0"/>
            <a:t>Jon Green</a:t>
          </a:r>
        </a:p>
      </dgm:t>
    </dgm:pt>
    <dgm:pt modelId="{D974553B-C912-489A-8EDF-630FE6E7544C}" type="parTrans" cxnId="{8550F1E3-4BFC-4813-B2AD-263D963EEFEE}">
      <dgm:prSet/>
      <dgm:spPr/>
      <dgm:t>
        <a:bodyPr/>
        <a:lstStyle/>
        <a:p>
          <a:endParaRPr lang="en-US"/>
        </a:p>
      </dgm:t>
    </dgm:pt>
    <dgm:pt modelId="{6EFFFEB6-CBDB-435F-9CD3-06DF1B309175}" type="sibTrans" cxnId="{8550F1E3-4BFC-4813-B2AD-263D963EEFEE}">
      <dgm:prSet/>
      <dgm:spPr/>
      <dgm:t>
        <a:bodyPr/>
        <a:lstStyle/>
        <a:p>
          <a:endParaRPr lang="en-US"/>
        </a:p>
      </dgm:t>
    </dgm:pt>
    <dgm:pt modelId="{4B3C3F4B-6B10-483B-B3F1-B273662116F5}">
      <dgm:prSet/>
      <dgm:spPr/>
      <dgm:t>
        <a:bodyPr/>
        <a:lstStyle/>
        <a:p>
          <a:r>
            <a:rPr lang="en-US" dirty="0"/>
            <a:t>Taylor King</a:t>
          </a:r>
        </a:p>
      </dgm:t>
    </dgm:pt>
    <dgm:pt modelId="{56F7DCD5-7511-451F-8AA5-C3E732607150}" type="parTrans" cxnId="{7FF3C298-9E7D-4FF9-9167-0E35CA87CDBA}">
      <dgm:prSet/>
      <dgm:spPr/>
      <dgm:t>
        <a:bodyPr/>
        <a:lstStyle/>
        <a:p>
          <a:endParaRPr lang="en-US"/>
        </a:p>
      </dgm:t>
    </dgm:pt>
    <dgm:pt modelId="{25F3808E-635F-4A0C-B829-096B0E987379}" type="sibTrans" cxnId="{7FF3C298-9E7D-4FF9-9167-0E35CA87CDBA}">
      <dgm:prSet/>
      <dgm:spPr/>
      <dgm:t>
        <a:bodyPr/>
        <a:lstStyle/>
        <a:p>
          <a:endParaRPr lang="en-US"/>
        </a:p>
      </dgm:t>
    </dgm:pt>
    <dgm:pt modelId="{870DB989-7181-4782-B058-52CF5B7457EA}">
      <dgm:prSet/>
      <dgm:spPr/>
      <dgm:t>
        <a:bodyPr/>
        <a:lstStyle/>
        <a:p>
          <a:r>
            <a:rPr lang="en-US" dirty="0"/>
            <a:t>Austin Moore</a:t>
          </a:r>
        </a:p>
      </dgm:t>
    </dgm:pt>
    <dgm:pt modelId="{737FD2F3-ABFE-4BF0-B78A-C7BD19709970}" type="parTrans" cxnId="{D6DFAC2F-25F1-4273-BE22-BA47AB468465}">
      <dgm:prSet/>
      <dgm:spPr/>
      <dgm:t>
        <a:bodyPr/>
        <a:lstStyle/>
        <a:p>
          <a:endParaRPr lang="en-US"/>
        </a:p>
      </dgm:t>
    </dgm:pt>
    <dgm:pt modelId="{EB4FB7B7-6239-4C7E-97D2-05DC3B49CAA1}" type="sibTrans" cxnId="{D6DFAC2F-25F1-4273-BE22-BA47AB468465}">
      <dgm:prSet/>
      <dgm:spPr/>
      <dgm:t>
        <a:bodyPr/>
        <a:lstStyle/>
        <a:p>
          <a:endParaRPr lang="en-US"/>
        </a:p>
      </dgm:t>
    </dgm:pt>
    <dgm:pt modelId="{2F6B62DE-A777-45B8-B8CB-D2AF77C64A13}">
      <dgm:prSet/>
      <dgm:spPr/>
      <dgm:t>
        <a:bodyPr/>
        <a:lstStyle/>
        <a:p>
          <a:r>
            <a:rPr lang="en-US" dirty="0"/>
            <a:t>Joseph Smith</a:t>
          </a:r>
        </a:p>
      </dgm:t>
    </dgm:pt>
    <dgm:pt modelId="{24126D0F-E9A8-4DD3-BB05-C31405AF7A58}" type="parTrans" cxnId="{9B177FAD-C144-4C09-9786-ABD589DA7531}">
      <dgm:prSet/>
      <dgm:spPr/>
      <dgm:t>
        <a:bodyPr/>
        <a:lstStyle/>
        <a:p>
          <a:endParaRPr lang="en-US"/>
        </a:p>
      </dgm:t>
    </dgm:pt>
    <dgm:pt modelId="{E0A95BBF-B6E6-4769-B711-9339467E3D40}" type="sibTrans" cxnId="{9B177FAD-C144-4C09-9786-ABD589DA7531}">
      <dgm:prSet/>
      <dgm:spPr/>
      <dgm:t>
        <a:bodyPr/>
        <a:lstStyle/>
        <a:p>
          <a:endParaRPr lang="en-US"/>
        </a:p>
      </dgm:t>
    </dgm:pt>
    <dgm:pt modelId="{01DF6C51-FB3E-4DDA-9F54-2C9C89BD53A1}" type="pres">
      <dgm:prSet presAssocID="{69AA24E5-30A9-4D73-8A02-EC9B8183BA5A}" presName="Name0" presStyleCnt="0">
        <dgm:presLayoutVars>
          <dgm:dir/>
          <dgm:animLvl val="lvl"/>
          <dgm:resizeHandles val="exact"/>
        </dgm:presLayoutVars>
      </dgm:prSet>
      <dgm:spPr/>
      <dgm:t>
        <a:bodyPr/>
        <a:lstStyle/>
        <a:p>
          <a:endParaRPr lang="en-US"/>
        </a:p>
      </dgm:t>
    </dgm:pt>
    <dgm:pt modelId="{DB4FFC72-5B2B-4ACA-B0C0-FEA378B7FA55}" type="pres">
      <dgm:prSet presAssocID="{A29A7825-692A-4919-96D1-830521B0766E}" presName="linNode" presStyleCnt="0"/>
      <dgm:spPr/>
    </dgm:pt>
    <dgm:pt modelId="{18DF299A-2079-43FB-B538-94814B34BB1F}" type="pres">
      <dgm:prSet presAssocID="{A29A7825-692A-4919-96D1-830521B0766E}" presName="parentText" presStyleLbl="node1" presStyleIdx="0" presStyleCnt="1">
        <dgm:presLayoutVars>
          <dgm:chMax val="1"/>
          <dgm:bulletEnabled val="1"/>
        </dgm:presLayoutVars>
      </dgm:prSet>
      <dgm:spPr/>
      <dgm:t>
        <a:bodyPr/>
        <a:lstStyle/>
        <a:p>
          <a:endParaRPr lang="en-US"/>
        </a:p>
      </dgm:t>
    </dgm:pt>
    <dgm:pt modelId="{C5B40516-659B-4F98-8DB3-C69F102D3061}" type="pres">
      <dgm:prSet presAssocID="{A29A7825-692A-4919-96D1-830521B0766E}" presName="descendantText" presStyleLbl="alignAccFollowNode1" presStyleIdx="0" presStyleCnt="1">
        <dgm:presLayoutVars>
          <dgm:bulletEnabled val="1"/>
        </dgm:presLayoutVars>
      </dgm:prSet>
      <dgm:spPr/>
      <dgm:t>
        <a:bodyPr/>
        <a:lstStyle/>
        <a:p>
          <a:endParaRPr lang="en-US"/>
        </a:p>
      </dgm:t>
    </dgm:pt>
  </dgm:ptLst>
  <dgm:cxnLst>
    <dgm:cxn modelId="{717E4F93-AB1E-4BF4-A2BA-39E4CF40F741}" type="presOf" srcId="{870DB989-7181-4782-B058-52CF5B7457EA}" destId="{C5B40516-659B-4F98-8DB3-C69F102D3061}" srcOrd="0" destOrd="2" presId="urn:microsoft.com/office/officeart/2005/8/layout/vList5"/>
    <dgm:cxn modelId="{6FAF3CEA-57E5-47A1-9DB6-CC304AA1DBFB}" type="presOf" srcId="{2F6B62DE-A777-45B8-B8CB-D2AF77C64A13}" destId="{C5B40516-659B-4F98-8DB3-C69F102D3061}" srcOrd="0" destOrd="3" presId="urn:microsoft.com/office/officeart/2005/8/layout/vList5"/>
    <dgm:cxn modelId="{A9F3A1CA-539E-4EF4-B650-21516F0BB51A}" type="presOf" srcId="{F359CAC3-70B5-40E6-8062-588670458E0D}" destId="{C5B40516-659B-4F98-8DB3-C69F102D3061}" srcOrd="0" destOrd="0" presId="urn:microsoft.com/office/officeart/2005/8/layout/vList5"/>
    <dgm:cxn modelId="{BE4B8413-3D6D-4FC3-B2FC-4D9F3CE597D5}" type="presOf" srcId="{69AA24E5-30A9-4D73-8A02-EC9B8183BA5A}" destId="{01DF6C51-FB3E-4DDA-9F54-2C9C89BD53A1}" srcOrd="0" destOrd="0" presId="urn:microsoft.com/office/officeart/2005/8/layout/vList5"/>
    <dgm:cxn modelId="{52B8D38E-371F-4E2F-A49A-2774E5E34BA1}" type="presOf" srcId="{A29A7825-692A-4919-96D1-830521B0766E}" destId="{18DF299A-2079-43FB-B538-94814B34BB1F}" srcOrd="0" destOrd="0" presId="urn:microsoft.com/office/officeart/2005/8/layout/vList5"/>
    <dgm:cxn modelId="{9B177FAD-C144-4C09-9786-ABD589DA7531}" srcId="{A29A7825-692A-4919-96D1-830521B0766E}" destId="{2F6B62DE-A777-45B8-B8CB-D2AF77C64A13}" srcOrd="3" destOrd="0" parTransId="{24126D0F-E9A8-4DD3-BB05-C31405AF7A58}" sibTransId="{E0A95BBF-B6E6-4769-B711-9339467E3D40}"/>
    <dgm:cxn modelId="{D6DFAC2F-25F1-4273-BE22-BA47AB468465}" srcId="{A29A7825-692A-4919-96D1-830521B0766E}" destId="{870DB989-7181-4782-B058-52CF5B7457EA}" srcOrd="2" destOrd="0" parTransId="{737FD2F3-ABFE-4BF0-B78A-C7BD19709970}" sibTransId="{EB4FB7B7-6239-4C7E-97D2-05DC3B49CAA1}"/>
    <dgm:cxn modelId="{93A4FB7D-ED00-491F-BF49-0774CE3150B1}" type="presOf" srcId="{4B3C3F4B-6B10-483B-B3F1-B273662116F5}" destId="{C5B40516-659B-4F98-8DB3-C69F102D3061}" srcOrd="0" destOrd="1" presId="urn:microsoft.com/office/officeart/2005/8/layout/vList5"/>
    <dgm:cxn modelId="{7FF3C298-9E7D-4FF9-9167-0E35CA87CDBA}" srcId="{A29A7825-692A-4919-96D1-830521B0766E}" destId="{4B3C3F4B-6B10-483B-B3F1-B273662116F5}" srcOrd="1" destOrd="0" parTransId="{56F7DCD5-7511-451F-8AA5-C3E732607150}" sibTransId="{25F3808E-635F-4A0C-B829-096B0E987379}"/>
    <dgm:cxn modelId="{8550F1E3-4BFC-4813-B2AD-263D963EEFEE}" srcId="{A29A7825-692A-4919-96D1-830521B0766E}" destId="{F359CAC3-70B5-40E6-8062-588670458E0D}" srcOrd="0" destOrd="0" parTransId="{D974553B-C912-489A-8EDF-630FE6E7544C}" sibTransId="{6EFFFEB6-CBDB-435F-9CD3-06DF1B309175}"/>
    <dgm:cxn modelId="{FA8D85C9-411F-406A-8244-85D6386E4638}" srcId="{69AA24E5-30A9-4D73-8A02-EC9B8183BA5A}" destId="{A29A7825-692A-4919-96D1-830521B0766E}" srcOrd="0" destOrd="0" parTransId="{0488D97F-5CDE-4CC5-A183-6ECB7E6C1A67}" sibTransId="{ABDFA9E0-8203-41B9-9B09-0002ED402CCC}"/>
    <dgm:cxn modelId="{15DCC159-921E-44D3-A0CF-8CCB29D43C33}" type="presParOf" srcId="{01DF6C51-FB3E-4DDA-9F54-2C9C89BD53A1}" destId="{DB4FFC72-5B2B-4ACA-B0C0-FEA378B7FA55}" srcOrd="0" destOrd="0" presId="urn:microsoft.com/office/officeart/2005/8/layout/vList5"/>
    <dgm:cxn modelId="{BB00C3BE-4024-42EA-BD30-1112959BA07E}" type="presParOf" srcId="{DB4FFC72-5B2B-4ACA-B0C0-FEA378B7FA55}" destId="{18DF299A-2079-43FB-B538-94814B34BB1F}" srcOrd="0" destOrd="0" presId="urn:microsoft.com/office/officeart/2005/8/layout/vList5"/>
    <dgm:cxn modelId="{8F0EF103-310C-4D0B-8FF1-3BF91284C91C}" type="presParOf" srcId="{DB4FFC72-5B2B-4ACA-B0C0-FEA378B7FA55}" destId="{C5B40516-659B-4F98-8DB3-C69F102D306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CFACC3-5A3B-47FB-8035-EAF5D1A019A1}" type="doc">
      <dgm:prSet loTypeId="urn:microsoft.com/office/officeart/2018/5/layout/IconCircle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345A39D7-41F7-4E22-A07B-FCC248CCC8F9}">
      <dgm:prSet/>
      <dgm:spPr/>
      <dgm:t>
        <a:bodyPr/>
        <a:lstStyle/>
        <a:p>
          <a:pPr>
            <a:defRPr cap="all"/>
          </a:pPr>
          <a:r>
            <a:rPr lang="en-US"/>
            <a:t>DELIVERY</a:t>
          </a:r>
        </a:p>
      </dgm:t>
    </dgm:pt>
    <dgm:pt modelId="{90D5B477-7953-4820-915B-AB5E37166F38}" type="parTrans" cxnId="{00AF4607-55E7-433D-935B-86C6DB57A888}">
      <dgm:prSet/>
      <dgm:spPr/>
      <dgm:t>
        <a:bodyPr/>
        <a:lstStyle/>
        <a:p>
          <a:endParaRPr lang="en-US"/>
        </a:p>
      </dgm:t>
    </dgm:pt>
    <dgm:pt modelId="{B277636B-8B3A-4BB6-896A-568916CDD1DE}" type="sibTrans" cxnId="{00AF4607-55E7-433D-935B-86C6DB57A888}">
      <dgm:prSet/>
      <dgm:spPr/>
      <dgm:t>
        <a:bodyPr/>
        <a:lstStyle/>
        <a:p>
          <a:endParaRPr lang="en-US"/>
        </a:p>
      </dgm:t>
    </dgm:pt>
    <dgm:pt modelId="{E9F082A0-7B29-4954-910B-A8230EB319BA}">
      <dgm:prSet/>
      <dgm:spPr/>
      <dgm:t>
        <a:bodyPr/>
        <a:lstStyle/>
        <a:p>
          <a:pPr>
            <a:defRPr cap="all"/>
          </a:pPr>
          <a:r>
            <a:rPr lang="en-US"/>
            <a:t>DISTRIBUTION</a:t>
          </a:r>
        </a:p>
      </dgm:t>
    </dgm:pt>
    <dgm:pt modelId="{3B719C19-6F82-4940-A0F4-C8869EBA844E}" type="parTrans" cxnId="{B9F40742-B9E2-4A75-80E7-366931D2BF2C}">
      <dgm:prSet/>
      <dgm:spPr/>
      <dgm:t>
        <a:bodyPr/>
        <a:lstStyle/>
        <a:p>
          <a:endParaRPr lang="en-US"/>
        </a:p>
      </dgm:t>
    </dgm:pt>
    <dgm:pt modelId="{8324FA4B-7A01-4AB9-99E3-3EA16AAED4F8}" type="sibTrans" cxnId="{B9F40742-B9E2-4A75-80E7-366931D2BF2C}">
      <dgm:prSet/>
      <dgm:spPr/>
      <dgm:t>
        <a:bodyPr/>
        <a:lstStyle/>
        <a:p>
          <a:endParaRPr lang="en-US"/>
        </a:p>
      </dgm:t>
    </dgm:pt>
    <dgm:pt modelId="{D76796A6-8821-4BAA-B960-D30C9BAA03C9}">
      <dgm:prSet/>
      <dgm:spPr/>
      <dgm:t>
        <a:bodyPr/>
        <a:lstStyle/>
        <a:p>
          <a:pPr>
            <a:defRPr cap="all"/>
          </a:pPr>
          <a:r>
            <a:rPr lang="en-US"/>
            <a:t>EMPLOYEES</a:t>
          </a:r>
        </a:p>
      </dgm:t>
    </dgm:pt>
    <dgm:pt modelId="{C7FEEF58-AA3E-4D44-BD1F-F57306EE2631}" type="parTrans" cxnId="{490A0748-FD30-4C39-B295-9E4AAB435E7F}">
      <dgm:prSet/>
      <dgm:spPr/>
      <dgm:t>
        <a:bodyPr/>
        <a:lstStyle/>
        <a:p>
          <a:endParaRPr lang="en-US"/>
        </a:p>
      </dgm:t>
    </dgm:pt>
    <dgm:pt modelId="{571D27FD-870F-484F-A75C-9A31E72675B4}" type="sibTrans" cxnId="{490A0748-FD30-4C39-B295-9E4AAB435E7F}">
      <dgm:prSet/>
      <dgm:spPr/>
      <dgm:t>
        <a:bodyPr/>
        <a:lstStyle/>
        <a:p>
          <a:endParaRPr lang="en-US"/>
        </a:p>
      </dgm:t>
    </dgm:pt>
    <dgm:pt modelId="{57FEDB2A-74E4-4EBE-9B01-7D75ACB980C6}" type="pres">
      <dgm:prSet presAssocID="{81CFACC3-5A3B-47FB-8035-EAF5D1A019A1}" presName="root" presStyleCnt="0">
        <dgm:presLayoutVars>
          <dgm:dir/>
          <dgm:resizeHandles val="exact"/>
        </dgm:presLayoutVars>
      </dgm:prSet>
      <dgm:spPr/>
      <dgm:t>
        <a:bodyPr/>
        <a:lstStyle/>
        <a:p>
          <a:endParaRPr lang="en-US"/>
        </a:p>
      </dgm:t>
    </dgm:pt>
    <dgm:pt modelId="{86D1129D-9691-44F5-B589-568F72363DC2}" type="pres">
      <dgm:prSet presAssocID="{345A39D7-41F7-4E22-A07B-FCC248CCC8F9}" presName="compNode" presStyleCnt="0"/>
      <dgm:spPr/>
    </dgm:pt>
    <dgm:pt modelId="{E434E4D7-E6CC-4AE2-A8D9-40FDA87AF70B}" type="pres">
      <dgm:prSet presAssocID="{345A39D7-41F7-4E22-A07B-FCC248CCC8F9}" presName="iconBgRect" presStyleLbl="bgShp" presStyleIdx="0" presStyleCnt="3"/>
      <dgm:spPr/>
    </dgm:pt>
    <dgm:pt modelId="{758C7B9D-CBDE-4BB4-A6F2-24F4B3B4C2A7}" type="pres">
      <dgm:prSet presAssocID="{345A39D7-41F7-4E22-A07B-FCC248CCC8F9}"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Mailbox"/>
        </a:ext>
      </dgm:extLst>
    </dgm:pt>
    <dgm:pt modelId="{3D1C8E09-C00C-4A90-82D4-2C36F130BE52}" type="pres">
      <dgm:prSet presAssocID="{345A39D7-41F7-4E22-A07B-FCC248CCC8F9}" presName="spaceRect" presStyleCnt="0"/>
      <dgm:spPr/>
    </dgm:pt>
    <dgm:pt modelId="{C51A2DE5-54DF-4AC5-973F-306B036737F5}" type="pres">
      <dgm:prSet presAssocID="{345A39D7-41F7-4E22-A07B-FCC248CCC8F9}" presName="textRect" presStyleLbl="revTx" presStyleIdx="0" presStyleCnt="3">
        <dgm:presLayoutVars>
          <dgm:chMax val="1"/>
          <dgm:chPref val="1"/>
        </dgm:presLayoutVars>
      </dgm:prSet>
      <dgm:spPr/>
      <dgm:t>
        <a:bodyPr/>
        <a:lstStyle/>
        <a:p>
          <a:endParaRPr lang="en-US"/>
        </a:p>
      </dgm:t>
    </dgm:pt>
    <dgm:pt modelId="{7426C25E-1A18-4946-A416-0586066F6294}" type="pres">
      <dgm:prSet presAssocID="{B277636B-8B3A-4BB6-896A-568916CDD1DE}" presName="sibTrans" presStyleCnt="0"/>
      <dgm:spPr/>
    </dgm:pt>
    <dgm:pt modelId="{89F696D5-03ED-439C-89A5-9BB4165B23E2}" type="pres">
      <dgm:prSet presAssocID="{E9F082A0-7B29-4954-910B-A8230EB319BA}" presName="compNode" presStyleCnt="0"/>
      <dgm:spPr/>
    </dgm:pt>
    <dgm:pt modelId="{6FF44716-E79D-4E36-934B-2A3918B06580}" type="pres">
      <dgm:prSet presAssocID="{E9F082A0-7B29-4954-910B-A8230EB319BA}" presName="iconBgRect" presStyleLbl="bgShp" presStyleIdx="1" presStyleCnt="3"/>
      <dgm:spPr/>
    </dgm:pt>
    <dgm:pt modelId="{8B3EB453-4C76-4D55-92EF-500CD71C9C40}" type="pres">
      <dgm:prSet presAssocID="{E9F082A0-7B29-4954-910B-A8230EB319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Truck"/>
        </a:ext>
      </dgm:extLst>
    </dgm:pt>
    <dgm:pt modelId="{3D65CFDD-38A9-4733-B347-E1B1185956D3}" type="pres">
      <dgm:prSet presAssocID="{E9F082A0-7B29-4954-910B-A8230EB319BA}" presName="spaceRect" presStyleCnt="0"/>
      <dgm:spPr/>
    </dgm:pt>
    <dgm:pt modelId="{D28C23FB-6C3E-47DC-A64A-BCA6131C3046}" type="pres">
      <dgm:prSet presAssocID="{E9F082A0-7B29-4954-910B-A8230EB319BA}" presName="textRect" presStyleLbl="revTx" presStyleIdx="1" presStyleCnt="3">
        <dgm:presLayoutVars>
          <dgm:chMax val="1"/>
          <dgm:chPref val="1"/>
        </dgm:presLayoutVars>
      </dgm:prSet>
      <dgm:spPr/>
      <dgm:t>
        <a:bodyPr/>
        <a:lstStyle/>
        <a:p>
          <a:endParaRPr lang="en-US"/>
        </a:p>
      </dgm:t>
    </dgm:pt>
    <dgm:pt modelId="{0DDBDB82-01A6-491F-AEEF-4E519BB9DEC6}" type="pres">
      <dgm:prSet presAssocID="{8324FA4B-7A01-4AB9-99E3-3EA16AAED4F8}" presName="sibTrans" presStyleCnt="0"/>
      <dgm:spPr/>
    </dgm:pt>
    <dgm:pt modelId="{D6645C25-C44A-4E41-BE5F-37D74BF7FAD3}" type="pres">
      <dgm:prSet presAssocID="{D76796A6-8821-4BAA-B960-D30C9BAA03C9}" presName="compNode" presStyleCnt="0"/>
      <dgm:spPr/>
    </dgm:pt>
    <dgm:pt modelId="{4A28C38B-97D7-45A7-ADC2-1ADB74123771}" type="pres">
      <dgm:prSet presAssocID="{D76796A6-8821-4BAA-B960-D30C9BAA03C9}" presName="iconBgRect" presStyleLbl="bgShp" presStyleIdx="2" presStyleCnt="3"/>
      <dgm:spPr/>
    </dgm:pt>
    <dgm:pt modelId="{88DA1E34-62B5-4E23-9BE8-CE138C06DC99}" type="pres">
      <dgm:prSet presAssocID="{D76796A6-8821-4BAA-B960-D30C9BAA03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Users"/>
        </a:ext>
      </dgm:extLst>
    </dgm:pt>
    <dgm:pt modelId="{362A8CA2-B07A-4F08-9D1D-843E6DE52109}" type="pres">
      <dgm:prSet presAssocID="{D76796A6-8821-4BAA-B960-D30C9BAA03C9}" presName="spaceRect" presStyleCnt="0"/>
      <dgm:spPr/>
    </dgm:pt>
    <dgm:pt modelId="{B1F1CF5C-4CE2-4C1C-A87C-BDF0CC0758D8}" type="pres">
      <dgm:prSet presAssocID="{D76796A6-8821-4BAA-B960-D30C9BAA03C9}" presName="textRect" presStyleLbl="revTx" presStyleIdx="2" presStyleCnt="3">
        <dgm:presLayoutVars>
          <dgm:chMax val="1"/>
          <dgm:chPref val="1"/>
        </dgm:presLayoutVars>
      </dgm:prSet>
      <dgm:spPr/>
      <dgm:t>
        <a:bodyPr/>
        <a:lstStyle/>
        <a:p>
          <a:endParaRPr lang="en-US"/>
        </a:p>
      </dgm:t>
    </dgm:pt>
  </dgm:ptLst>
  <dgm:cxnLst>
    <dgm:cxn modelId="{38CC37AC-4855-4F3B-8382-4C77A04AD893}" type="presOf" srcId="{E9F082A0-7B29-4954-910B-A8230EB319BA}" destId="{D28C23FB-6C3E-47DC-A64A-BCA6131C3046}" srcOrd="0" destOrd="0" presId="urn:microsoft.com/office/officeart/2018/5/layout/IconCircleLabelList"/>
    <dgm:cxn modelId="{75AAF99F-45D8-4601-A5BF-CFFAE2B04F92}" type="presOf" srcId="{81CFACC3-5A3B-47FB-8035-EAF5D1A019A1}" destId="{57FEDB2A-74E4-4EBE-9B01-7D75ACB980C6}" srcOrd="0" destOrd="0" presId="urn:microsoft.com/office/officeart/2018/5/layout/IconCircleLabelList"/>
    <dgm:cxn modelId="{00AF4607-55E7-433D-935B-86C6DB57A888}" srcId="{81CFACC3-5A3B-47FB-8035-EAF5D1A019A1}" destId="{345A39D7-41F7-4E22-A07B-FCC248CCC8F9}" srcOrd="0" destOrd="0" parTransId="{90D5B477-7953-4820-915B-AB5E37166F38}" sibTransId="{B277636B-8B3A-4BB6-896A-568916CDD1DE}"/>
    <dgm:cxn modelId="{C5311132-4300-42A9-9431-E745447694B9}" type="presOf" srcId="{345A39D7-41F7-4E22-A07B-FCC248CCC8F9}" destId="{C51A2DE5-54DF-4AC5-973F-306B036737F5}" srcOrd="0" destOrd="0" presId="urn:microsoft.com/office/officeart/2018/5/layout/IconCircleLabelList"/>
    <dgm:cxn modelId="{B9F40742-B9E2-4A75-80E7-366931D2BF2C}" srcId="{81CFACC3-5A3B-47FB-8035-EAF5D1A019A1}" destId="{E9F082A0-7B29-4954-910B-A8230EB319BA}" srcOrd="1" destOrd="0" parTransId="{3B719C19-6F82-4940-A0F4-C8869EBA844E}" sibTransId="{8324FA4B-7A01-4AB9-99E3-3EA16AAED4F8}"/>
    <dgm:cxn modelId="{BBCFC913-CD25-49A2-80E8-DC5DDA8F6AF9}" type="presOf" srcId="{D76796A6-8821-4BAA-B960-D30C9BAA03C9}" destId="{B1F1CF5C-4CE2-4C1C-A87C-BDF0CC0758D8}" srcOrd="0" destOrd="0" presId="urn:microsoft.com/office/officeart/2018/5/layout/IconCircleLabelList"/>
    <dgm:cxn modelId="{490A0748-FD30-4C39-B295-9E4AAB435E7F}" srcId="{81CFACC3-5A3B-47FB-8035-EAF5D1A019A1}" destId="{D76796A6-8821-4BAA-B960-D30C9BAA03C9}" srcOrd="2" destOrd="0" parTransId="{C7FEEF58-AA3E-4D44-BD1F-F57306EE2631}" sibTransId="{571D27FD-870F-484F-A75C-9A31E72675B4}"/>
    <dgm:cxn modelId="{7877911A-08C0-461E-A1DD-DA31B241ED53}" type="presParOf" srcId="{57FEDB2A-74E4-4EBE-9B01-7D75ACB980C6}" destId="{86D1129D-9691-44F5-B589-568F72363DC2}" srcOrd="0" destOrd="0" presId="urn:microsoft.com/office/officeart/2018/5/layout/IconCircleLabelList"/>
    <dgm:cxn modelId="{9B673C2D-A964-4DC0-919F-F3E39BE4F836}" type="presParOf" srcId="{86D1129D-9691-44F5-B589-568F72363DC2}" destId="{E434E4D7-E6CC-4AE2-A8D9-40FDA87AF70B}" srcOrd="0" destOrd="0" presId="urn:microsoft.com/office/officeart/2018/5/layout/IconCircleLabelList"/>
    <dgm:cxn modelId="{15F03FD5-CAF7-488A-A79D-9C1ECDFB7A0E}" type="presParOf" srcId="{86D1129D-9691-44F5-B589-568F72363DC2}" destId="{758C7B9D-CBDE-4BB4-A6F2-24F4B3B4C2A7}" srcOrd="1" destOrd="0" presId="urn:microsoft.com/office/officeart/2018/5/layout/IconCircleLabelList"/>
    <dgm:cxn modelId="{B06AAFEB-D724-4781-A275-857366694E72}" type="presParOf" srcId="{86D1129D-9691-44F5-B589-568F72363DC2}" destId="{3D1C8E09-C00C-4A90-82D4-2C36F130BE52}" srcOrd="2" destOrd="0" presId="urn:microsoft.com/office/officeart/2018/5/layout/IconCircleLabelList"/>
    <dgm:cxn modelId="{9B149C32-F8C9-4AA5-BFBB-1CCAD7898285}" type="presParOf" srcId="{86D1129D-9691-44F5-B589-568F72363DC2}" destId="{C51A2DE5-54DF-4AC5-973F-306B036737F5}" srcOrd="3" destOrd="0" presId="urn:microsoft.com/office/officeart/2018/5/layout/IconCircleLabelList"/>
    <dgm:cxn modelId="{F02D98AD-CADB-4D94-9D5A-F0AFB6EDFFD0}" type="presParOf" srcId="{57FEDB2A-74E4-4EBE-9B01-7D75ACB980C6}" destId="{7426C25E-1A18-4946-A416-0586066F6294}" srcOrd="1" destOrd="0" presId="urn:microsoft.com/office/officeart/2018/5/layout/IconCircleLabelList"/>
    <dgm:cxn modelId="{1B5150EE-CF25-4140-A6BD-8ADCC569E45A}" type="presParOf" srcId="{57FEDB2A-74E4-4EBE-9B01-7D75ACB980C6}" destId="{89F696D5-03ED-439C-89A5-9BB4165B23E2}" srcOrd="2" destOrd="0" presId="urn:microsoft.com/office/officeart/2018/5/layout/IconCircleLabelList"/>
    <dgm:cxn modelId="{7446A343-CB0B-4256-82F1-18A5232A4824}" type="presParOf" srcId="{89F696D5-03ED-439C-89A5-9BB4165B23E2}" destId="{6FF44716-E79D-4E36-934B-2A3918B06580}" srcOrd="0" destOrd="0" presId="urn:microsoft.com/office/officeart/2018/5/layout/IconCircleLabelList"/>
    <dgm:cxn modelId="{1135F0A1-A501-4CC0-9776-A4AA7777ACD2}" type="presParOf" srcId="{89F696D5-03ED-439C-89A5-9BB4165B23E2}" destId="{8B3EB453-4C76-4D55-92EF-500CD71C9C40}" srcOrd="1" destOrd="0" presId="urn:microsoft.com/office/officeart/2018/5/layout/IconCircleLabelList"/>
    <dgm:cxn modelId="{3876D397-17A2-4D7A-83F9-EA0FD9A6F659}" type="presParOf" srcId="{89F696D5-03ED-439C-89A5-9BB4165B23E2}" destId="{3D65CFDD-38A9-4733-B347-E1B1185956D3}" srcOrd="2" destOrd="0" presId="urn:microsoft.com/office/officeart/2018/5/layout/IconCircleLabelList"/>
    <dgm:cxn modelId="{7E12A7E5-3DAF-461C-813C-9AF83BD7703C}" type="presParOf" srcId="{89F696D5-03ED-439C-89A5-9BB4165B23E2}" destId="{D28C23FB-6C3E-47DC-A64A-BCA6131C3046}" srcOrd="3" destOrd="0" presId="urn:microsoft.com/office/officeart/2018/5/layout/IconCircleLabelList"/>
    <dgm:cxn modelId="{99950A35-97BB-4F34-8977-0806F968E828}" type="presParOf" srcId="{57FEDB2A-74E4-4EBE-9B01-7D75ACB980C6}" destId="{0DDBDB82-01A6-491F-AEEF-4E519BB9DEC6}" srcOrd="3" destOrd="0" presId="urn:microsoft.com/office/officeart/2018/5/layout/IconCircleLabelList"/>
    <dgm:cxn modelId="{89C0C608-944D-45A2-9CD4-C2615524773D}" type="presParOf" srcId="{57FEDB2A-74E4-4EBE-9B01-7D75ACB980C6}" destId="{D6645C25-C44A-4E41-BE5F-37D74BF7FAD3}" srcOrd="4" destOrd="0" presId="urn:microsoft.com/office/officeart/2018/5/layout/IconCircleLabelList"/>
    <dgm:cxn modelId="{79B18A4A-0BA5-4DCB-AEE2-25EF1D227E78}" type="presParOf" srcId="{D6645C25-C44A-4E41-BE5F-37D74BF7FAD3}" destId="{4A28C38B-97D7-45A7-ADC2-1ADB74123771}" srcOrd="0" destOrd="0" presId="urn:microsoft.com/office/officeart/2018/5/layout/IconCircleLabelList"/>
    <dgm:cxn modelId="{74F8BC31-8CB1-4485-8918-2EECE1D3A4B4}" type="presParOf" srcId="{D6645C25-C44A-4E41-BE5F-37D74BF7FAD3}" destId="{88DA1E34-62B5-4E23-9BE8-CE138C06DC99}" srcOrd="1" destOrd="0" presId="urn:microsoft.com/office/officeart/2018/5/layout/IconCircleLabelList"/>
    <dgm:cxn modelId="{7B1CDD62-DF5E-42F7-9271-ED92F506E5C8}" type="presParOf" srcId="{D6645C25-C44A-4E41-BE5F-37D74BF7FAD3}" destId="{362A8CA2-B07A-4F08-9D1D-843E6DE52109}" srcOrd="2" destOrd="0" presId="urn:microsoft.com/office/officeart/2018/5/layout/IconCircleLabelList"/>
    <dgm:cxn modelId="{D02C86AF-8805-4161-B20F-2D62137C326D}" type="presParOf" srcId="{D6645C25-C44A-4E41-BE5F-37D74BF7FAD3}" destId="{B1F1CF5C-4CE2-4C1C-A87C-BDF0CC0758D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40516-659B-4F98-8DB3-C69F102D3061}">
      <dsp:nvSpPr>
        <dsp:cNvPr id="0" name=""/>
        <dsp:cNvSpPr/>
      </dsp:nvSpPr>
      <dsp:spPr>
        <a:xfrm rot="5400000">
          <a:off x="5486273" y="-1284573"/>
          <a:ext cx="3328669" cy="6729984"/>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285750" lvl="1" indent="-285750" algn="l" defTabSz="1955800">
            <a:lnSpc>
              <a:spcPct val="90000"/>
            </a:lnSpc>
            <a:spcBef>
              <a:spcPct val="0"/>
            </a:spcBef>
            <a:spcAft>
              <a:spcPct val="15000"/>
            </a:spcAft>
            <a:buChar char="••"/>
          </a:pPr>
          <a:r>
            <a:rPr lang="en-US" sz="4400" kern="1200" dirty="0"/>
            <a:t>Jon Green</a:t>
          </a:r>
        </a:p>
        <a:p>
          <a:pPr marL="285750" lvl="1" indent="-285750" algn="l" defTabSz="1955800">
            <a:lnSpc>
              <a:spcPct val="90000"/>
            </a:lnSpc>
            <a:spcBef>
              <a:spcPct val="0"/>
            </a:spcBef>
            <a:spcAft>
              <a:spcPct val="15000"/>
            </a:spcAft>
            <a:buChar char="••"/>
          </a:pPr>
          <a:r>
            <a:rPr lang="en-US" sz="4400" kern="1200" dirty="0"/>
            <a:t>Taylor King</a:t>
          </a:r>
        </a:p>
        <a:p>
          <a:pPr marL="285750" lvl="1" indent="-285750" algn="l" defTabSz="1955800">
            <a:lnSpc>
              <a:spcPct val="90000"/>
            </a:lnSpc>
            <a:spcBef>
              <a:spcPct val="0"/>
            </a:spcBef>
            <a:spcAft>
              <a:spcPct val="15000"/>
            </a:spcAft>
            <a:buChar char="••"/>
          </a:pPr>
          <a:r>
            <a:rPr lang="en-US" sz="4400" kern="1200" dirty="0"/>
            <a:t>Austin Moore</a:t>
          </a:r>
        </a:p>
        <a:p>
          <a:pPr marL="285750" lvl="1" indent="-285750" algn="l" defTabSz="1955800">
            <a:lnSpc>
              <a:spcPct val="90000"/>
            </a:lnSpc>
            <a:spcBef>
              <a:spcPct val="0"/>
            </a:spcBef>
            <a:spcAft>
              <a:spcPct val="15000"/>
            </a:spcAft>
            <a:buChar char="••"/>
          </a:pPr>
          <a:r>
            <a:rPr lang="en-US" sz="4400" kern="1200" dirty="0"/>
            <a:t>Joseph Smith</a:t>
          </a:r>
        </a:p>
      </dsp:txBody>
      <dsp:txXfrm rot="-5400000">
        <a:off x="3785616" y="578576"/>
        <a:ext cx="6567492" cy="3003685"/>
      </dsp:txXfrm>
    </dsp:sp>
    <dsp:sp modelId="{18DF299A-2079-43FB-B538-94814B34BB1F}">
      <dsp:nvSpPr>
        <dsp:cNvPr id="0" name=""/>
        <dsp:cNvSpPr/>
      </dsp:nvSpPr>
      <dsp:spPr>
        <a:xfrm>
          <a:off x="0" y="0"/>
          <a:ext cx="3785616" cy="416083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99060" rIns="198120" bIns="99060" numCol="1" spcCol="1270" anchor="ctr" anchorCtr="0">
          <a:noAutofit/>
        </a:bodyPr>
        <a:lstStyle/>
        <a:p>
          <a:pPr lvl="0" algn="ctr" defTabSz="2311400">
            <a:lnSpc>
              <a:spcPct val="90000"/>
            </a:lnSpc>
            <a:spcBef>
              <a:spcPct val="0"/>
            </a:spcBef>
            <a:spcAft>
              <a:spcPct val="35000"/>
            </a:spcAft>
          </a:pPr>
          <a:r>
            <a:rPr lang="en-US" sz="5200" kern="1200" dirty="0"/>
            <a:t>Group Members</a:t>
          </a:r>
        </a:p>
      </dsp:txBody>
      <dsp:txXfrm>
        <a:off x="184799" y="184799"/>
        <a:ext cx="3416018" cy="3791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4E4D7-E6CC-4AE2-A8D9-40FDA87AF70B}">
      <dsp:nvSpPr>
        <dsp:cNvPr id="0" name=""/>
        <dsp:cNvSpPr/>
      </dsp:nvSpPr>
      <dsp:spPr>
        <a:xfrm>
          <a:off x="679050" y="48291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8C7B9D-CBDE-4BB4-A6F2-24F4B3B4C2A7}">
      <dsp:nvSpPr>
        <dsp:cNvPr id="0" name=""/>
        <dsp:cNvSpPr/>
      </dsp:nvSpPr>
      <dsp:spPr>
        <a:xfrm>
          <a:off x="1081237" y="885105"/>
          <a:ext cx="1082812" cy="108281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1A2DE5-54DF-4AC5-973F-306B036737F5}">
      <dsp:nvSpPr>
        <dsp:cNvPr id="0" name=""/>
        <dsp:cNvSpPr/>
      </dsp:nvSpPr>
      <dsp:spPr>
        <a:xfrm>
          <a:off x="75768" y="295791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733550">
            <a:lnSpc>
              <a:spcPct val="90000"/>
            </a:lnSpc>
            <a:spcBef>
              <a:spcPct val="0"/>
            </a:spcBef>
            <a:spcAft>
              <a:spcPct val="35000"/>
            </a:spcAft>
            <a:defRPr cap="all"/>
          </a:pPr>
          <a:r>
            <a:rPr lang="en-US" sz="3900" kern="1200"/>
            <a:t>DELIVERY</a:t>
          </a:r>
        </a:p>
      </dsp:txBody>
      <dsp:txXfrm>
        <a:off x="75768" y="2957918"/>
        <a:ext cx="3093750" cy="720000"/>
      </dsp:txXfrm>
    </dsp:sp>
    <dsp:sp modelId="{6FF44716-E79D-4E36-934B-2A3918B06580}">
      <dsp:nvSpPr>
        <dsp:cNvPr id="0" name=""/>
        <dsp:cNvSpPr/>
      </dsp:nvSpPr>
      <dsp:spPr>
        <a:xfrm>
          <a:off x="4314206" y="48291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3EB453-4C76-4D55-92EF-500CD71C9C40}">
      <dsp:nvSpPr>
        <dsp:cNvPr id="0" name=""/>
        <dsp:cNvSpPr/>
      </dsp:nvSpPr>
      <dsp:spPr>
        <a:xfrm>
          <a:off x="4716393" y="88510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8C23FB-6C3E-47DC-A64A-BCA6131C3046}">
      <dsp:nvSpPr>
        <dsp:cNvPr id="0" name=""/>
        <dsp:cNvSpPr/>
      </dsp:nvSpPr>
      <dsp:spPr>
        <a:xfrm>
          <a:off x="3710925" y="295791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733550">
            <a:lnSpc>
              <a:spcPct val="90000"/>
            </a:lnSpc>
            <a:spcBef>
              <a:spcPct val="0"/>
            </a:spcBef>
            <a:spcAft>
              <a:spcPct val="35000"/>
            </a:spcAft>
            <a:defRPr cap="all"/>
          </a:pPr>
          <a:r>
            <a:rPr lang="en-US" sz="3900" kern="1200"/>
            <a:t>DISTRIBUTION</a:t>
          </a:r>
        </a:p>
      </dsp:txBody>
      <dsp:txXfrm>
        <a:off x="3710925" y="2957918"/>
        <a:ext cx="3093750" cy="720000"/>
      </dsp:txXfrm>
    </dsp:sp>
    <dsp:sp modelId="{4A28C38B-97D7-45A7-ADC2-1ADB74123771}">
      <dsp:nvSpPr>
        <dsp:cNvPr id="0" name=""/>
        <dsp:cNvSpPr/>
      </dsp:nvSpPr>
      <dsp:spPr>
        <a:xfrm>
          <a:off x="7949362" y="48291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A1E34-62B5-4E23-9BE8-CE138C06DC99}">
      <dsp:nvSpPr>
        <dsp:cNvPr id="0" name=""/>
        <dsp:cNvSpPr/>
      </dsp:nvSpPr>
      <dsp:spPr>
        <a:xfrm>
          <a:off x="8351550" y="88510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F1CF5C-4CE2-4C1C-A87C-BDF0CC0758D8}">
      <dsp:nvSpPr>
        <dsp:cNvPr id="0" name=""/>
        <dsp:cNvSpPr/>
      </dsp:nvSpPr>
      <dsp:spPr>
        <a:xfrm>
          <a:off x="7346081" y="295791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733550">
            <a:lnSpc>
              <a:spcPct val="90000"/>
            </a:lnSpc>
            <a:spcBef>
              <a:spcPct val="0"/>
            </a:spcBef>
            <a:spcAft>
              <a:spcPct val="35000"/>
            </a:spcAft>
            <a:defRPr cap="all"/>
          </a:pPr>
          <a:r>
            <a:rPr lang="en-US" sz="3900" kern="1200"/>
            <a:t>EMPLOYEES</a:t>
          </a:r>
        </a:p>
      </dsp:txBody>
      <dsp:txXfrm>
        <a:off x="7346081" y="2957918"/>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C04E684-10F4-4CC3-A0B9-F03AA7BE37CF}" type="datetimeFigureOut">
              <a:rPr lang="en-US" smtClean="0"/>
              <a:t>3/3/2024</a:t>
            </a:fld>
            <a:endParaRPr lang="en-US"/>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1710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C04E684-10F4-4CC3-A0B9-F03AA7BE37CF}" type="datetimeFigureOut">
              <a:rPr lang="en-US" smtClean="0"/>
              <a:t>3/3/2024</a:t>
            </a:fld>
            <a:endParaRPr lang="en-US"/>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16643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C04E684-10F4-4CC3-A0B9-F03AA7BE37CF}" type="datetimeFigureOut">
              <a:rPr lang="en-US" smtClean="0"/>
              <a:t>3/3/2024</a:t>
            </a:fld>
            <a:endParaRPr lang="en-US"/>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19549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C04E684-10F4-4CC3-A0B9-F03AA7BE37CF}" type="datetimeFigureOut">
              <a:rPr lang="en-US" smtClean="0"/>
              <a:t>3/3/2024</a:t>
            </a:fld>
            <a:endParaRPr lang="en-US"/>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44319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C04E684-10F4-4CC3-A0B9-F03AA7BE37CF}" type="datetimeFigureOut">
              <a:rPr lang="en-US" smtClean="0"/>
              <a:t>3/3/2024</a:t>
            </a:fld>
            <a:endParaRPr lang="en-US"/>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409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C04E684-10F4-4CC3-A0B9-F03AA7BE37CF}" type="datetimeFigureOut">
              <a:rPr lang="en-US" smtClean="0"/>
              <a:t>3/3/2024</a:t>
            </a:fld>
            <a:endParaRPr lang="en-US"/>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4724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C04E684-10F4-4CC3-A0B9-F03AA7BE37CF}" type="datetimeFigureOut">
              <a:rPr lang="en-US" smtClean="0"/>
              <a:t>3/3/2024</a:t>
            </a:fld>
            <a:endParaRPr lang="en-US"/>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65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C04E684-10F4-4CC3-A0B9-F03AA7BE37CF}" type="datetimeFigureOut">
              <a:rPr lang="en-US" smtClean="0"/>
              <a:t>3/3/2024</a:t>
            </a:fld>
            <a:endParaRPr lang="en-US"/>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345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C04E684-10F4-4CC3-A0B9-F03AA7BE37CF}" type="datetimeFigureOut">
              <a:rPr lang="en-US" smtClean="0"/>
              <a:t>3/3/2024</a:t>
            </a:fld>
            <a:endParaRPr lang="en-US"/>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2696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3/3/2024</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346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3/3/2024</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2065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C04E684-10F4-4CC3-A0B9-F03AA7BE37CF}" type="datetimeFigureOut">
              <a:rPr lang="en-US" smtClean="0"/>
              <a:t>3/3/2024</a:t>
            </a:fld>
            <a:endParaRPr lang="en-US"/>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3212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3/3/2024</a:t>
            </a:fld>
            <a:endParaRPr lang="en-US"/>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47915632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7" r:id="rId7"/>
    <p:sldLayoutId id="2147483688" r:id="rId8"/>
    <p:sldLayoutId id="2147483689" r:id="rId9"/>
    <p:sldLayoutId id="2147483690" r:id="rId10"/>
    <p:sldLayoutId id="2147483691" r:id="rId11"/>
    <p:sldLayoutId id="2147483693"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xmlns="" id="{06DA9DF9-31F7-4056-B42E-878CC92417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3468" y="643467"/>
            <a:ext cx="4620584" cy="4567137"/>
          </a:xfrm>
        </p:spPr>
        <p:txBody>
          <a:bodyPr vert="horz" lIns="91440" tIns="45720" rIns="91440" bIns="45720" rtlCol="0" anchor="ctr">
            <a:normAutofit/>
          </a:bodyPr>
          <a:lstStyle/>
          <a:p>
            <a:r>
              <a:rPr lang="en-US" dirty="0"/>
              <a:t>Case Study:</a:t>
            </a:r>
            <a:br>
              <a:rPr lang="en-US" dirty="0"/>
            </a:br>
            <a:r>
              <a:rPr lang="en-US" dirty="0"/>
              <a:t>Bacchus Winery</a:t>
            </a:r>
            <a:endParaRPr lang="en-US"/>
          </a:p>
        </p:txBody>
      </p:sp>
      <p:sp>
        <p:nvSpPr>
          <p:cNvPr id="3" name="Subtitle 2"/>
          <p:cNvSpPr>
            <a:spLocks noGrp="1"/>
          </p:cNvSpPr>
          <p:nvPr>
            <p:ph type="subTitle" idx="1"/>
          </p:nvPr>
        </p:nvSpPr>
        <p:spPr>
          <a:xfrm>
            <a:off x="643467" y="5277684"/>
            <a:ext cx="4620584" cy="775494"/>
          </a:xfrm>
        </p:spPr>
        <p:txBody>
          <a:bodyPr vert="horz" lIns="91440" tIns="45720" rIns="91440" bIns="45720" rtlCol="0">
            <a:normAutofit/>
          </a:bodyPr>
          <a:lstStyle/>
          <a:p>
            <a:r>
              <a:rPr lang="en-US" dirty="0"/>
              <a:t>Presented by Group 1</a:t>
            </a:r>
            <a:endParaRPr lang="en-US"/>
          </a:p>
        </p:txBody>
      </p:sp>
      <p:pic>
        <p:nvPicPr>
          <p:cNvPr id="45" name="Picture 44" descr="Wine barrels">
            <a:extLst>
              <a:ext uri="{FF2B5EF4-FFF2-40B4-BE49-F238E27FC236}">
                <a16:creationId xmlns:a16="http://schemas.microsoft.com/office/drawing/2014/main" xmlns="" id="{CF0E8EC5-8D27-09EE-C321-2324D71B99C9}"/>
              </a:ext>
            </a:extLst>
          </p:cNvPr>
          <p:cNvPicPr>
            <a:picLocks noChangeAspect="1"/>
          </p:cNvPicPr>
          <p:nvPr/>
        </p:nvPicPr>
        <p:blipFill rotWithShape="1">
          <a:blip r:embed="rId2"/>
          <a:srcRect l="9522" r="32525"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DA8886A6-5426-494B-96D8-D962D2BA08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AA3ED336-C09E-46E8-9774-B977D15FC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5E34D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C9938C13-5D18-D001-01EC-3F2DC5AC7AF1}"/>
              </a:ext>
            </a:extLst>
          </p:cNvPr>
          <p:cNvSpPr>
            <a:spLocks noGrp="1"/>
          </p:cNvSpPr>
          <p:nvPr>
            <p:ph type="title"/>
          </p:nvPr>
        </p:nvSpPr>
        <p:spPr>
          <a:xfrm>
            <a:off x="838200" y="365125"/>
            <a:ext cx="10515600" cy="1325563"/>
          </a:xfrm>
        </p:spPr>
        <p:txBody>
          <a:bodyPr>
            <a:normAutofit/>
          </a:bodyPr>
          <a:lstStyle/>
          <a:p>
            <a:r>
              <a:rPr lang="en-US" dirty="0"/>
              <a:t>Group Introduction</a:t>
            </a:r>
          </a:p>
        </p:txBody>
      </p:sp>
      <p:graphicFrame>
        <p:nvGraphicFramePr>
          <p:cNvPr id="30" name="Content Placeholder 2">
            <a:extLst>
              <a:ext uri="{FF2B5EF4-FFF2-40B4-BE49-F238E27FC236}">
                <a16:creationId xmlns:a16="http://schemas.microsoft.com/office/drawing/2014/main" xmlns="" id="{895C84CE-6D1A-1802-4C12-958D37539C4D}"/>
              </a:ext>
            </a:extLst>
          </p:cNvPr>
          <p:cNvGraphicFramePr>
            <a:graphicFrameLocks noGrp="1"/>
          </p:cNvGraphicFramePr>
          <p:nvPr>
            <p:ph idx="1"/>
            <p:extLst>
              <p:ext uri="{D42A27DB-BD31-4B8C-83A1-F6EECF244321}">
                <p14:modId xmlns:p14="http://schemas.microsoft.com/office/powerpoint/2010/main" val="3896046105"/>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727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xmlns="" id="{13B7BB51-92B8-4089-8DAB-1202A4D1C6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315111"/>
            <a:ext cx="3021543" cy="1435442"/>
          </a:xfrm>
          <a:custGeom>
            <a:avLst/>
            <a:gdLst/>
            <a:ahLst/>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useBgFill="1">
        <p:nvSpPr>
          <p:cNvPr id="23" name="Rectangle 22">
            <a:extLst>
              <a:ext uri="{FF2B5EF4-FFF2-40B4-BE49-F238E27FC236}">
                <a16:creationId xmlns:a16="http://schemas.microsoft.com/office/drawing/2014/main" xmlns="" id="{AA359C7D-4B45-49B7-B3C2-04217BBCD3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A0DE92DF-4769-4DE9-93FD-EE31271850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11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F20D8BA6-6FCA-E426-43AC-CB0098DB476F}"/>
              </a:ext>
            </a:extLst>
          </p:cNvPr>
          <p:cNvSpPr>
            <a:spLocks noGrp="1"/>
          </p:cNvSpPr>
          <p:nvPr/>
        </p:nvSpPr>
        <p:spPr>
          <a:xfrm>
            <a:off x="1419376" y="326289"/>
            <a:ext cx="3964008" cy="1163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1" kern="1200">
                <a:solidFill>
                  <a:schemeClr val="tx1"/>
                </a:solidFill>
                <a:latin typeface="+mj-lt"/>
                <a:ea typeface="+mj-ea"/>
                <a:cs typeface="+mj-cs"/>
              </a:defRPr>
            </a:lvl1pPr>
          </a:lstStyle>
          <a:p>
            <a:pPr>
              <a:spcAft>
                <a:spcPts val="600"/>
              </a:spcAft>
            </a:pPr>
            <a:r>
              <a:rPr lang="en-US" dirty="0"/>
              <a:t>Summary</a:t>
            </a:r>
          </a:p>
        </p:txBody>
      </p:sp>
      <p:sp>
        <p:nvSpPr>
          <p:cNvPr id="3" name="Text Placeholder 3">
            <a:extLst>
              <a:ext uri="{FF2B5EF4-FFF2-40B4-BE49-F238E27FC236}">
                <a16:creationId xmlns:a16="http://schemas.microsoft.com/office/drawing/2014/main" xmlns="" id="{92FAD7D0-9586-7B37-36FD-5EA06F461DF7}"/>
              </a:ext>
            </a:extLst>
          </p:cNvPr>
          <p:cNvSpPr>
            <a:spLocks/>
          </p:cNvSpPr>
          <p:nvPr/>
        </p:nvSpPr>
        <p:spPr>
          <a:xfrm>
            <a:off x="7700211" y="2443993"/>
            <a:ext cx="3771816" cy="1843911"/>
          </a:xfrm>
          <a:prstGeom prst="rect">
            <a:avLst/>
          </a:prstGeom>
        </p:spPr>
        <p:txBody>
          <a:bodyPr vert="horz" lIns="91440" tIns="45720" rIns="91440" bIns="45720" rtlCol="0" anchor="t">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098">
              <a:spcAft>
                <a:spcPts val="511"/>
              </a:spcAft>
            </a:pPr>
            <a:r>
              <a:rPr lang="en-US" sz="1300" b="1" dirty="0"/>
              <a:t>Solutions:</a:t>
            </a:r>
          </a:p>
          <a:p>
            <a:pPr marL="285750" indent="-285750" defTabSz="685098">
              <a:spcAft>
                <a:spcPts val="511"/>
              </a:spcAft>
              <a:buFont typeface="Arial"/>
              <a:buChar char="•"/>
            </a:pPr>
            <a:r>
              <a:rPr lang="en-US" sz="1300" dirty="0" smtClean="0"/>
              <a:t>Build a month by month tracker showing the delivery percentages for each supplier. </a:t>
            </a:r>
          </a:p>
          <a:p>
            <a:pPr marL="285750" indent="-285750" defTabSz="685098">
              <a:spcAft>
                <a:spcPts val="511"/>
              </a:spcAft>
              <a:buFont typeface="Arial"/>
              <a:buChar char="•"/>
            </a:pPr>
            <a:r>
              <a:rPr lang="en-US" sz="1300" dirty="0" smtClean="0"/>
              <a:t>Show an overall sales tracker for each distributor. </a:t>
            </a:r>
          </a:p>
          <a:p>
            <a:pPr marL="285750" indent="-285750" defTabSz="685098">
              <a:spcAft>
                <a:spcPts val="511"/>
              </a:spcAft>
              <a:buFont typeface="Arial"/>
              <a:buChar char="•"/>
            </a:pPr>
            <a:r>
              <a:rPr lang="en-US" sz="1300" dirty="0" smtClean="0"/>
              <a:t>Giv</a:t>
            </a:r>
            <a:r>
              <a:rPr lang="en-US" sz="1300" dirty="0" smtClean="0"/>
              <a:t>e a table showing employee’s working hours over the past 4 quarters. </a:t>
            </a:r>
          </a:p>
          <a:p>
            <a:pPr defTabSz="685098">
              <a:spcAft>
                <a:spcPts val="511"/>
              </a:spcAft>
            </a:pPr>
            <a:endParaRPr lang="en-US" sz="1300" b="1" dirty="0"/>
          </a:p>
        </p:txBody>
      </p:sp>
      <p:sp>
        <p:nvSpPr>
          <p:cNvPr id="4" name="Content Placeholder 2">
            <a:extLst>
              <a:ext uri="{FF2B5EF4-FFF2-40B4-BE49-F238E27FC236}">
                <a16:creationId xmlns:a16="http://schemas.microsoft.com/office/drawing/2014/main" xmlns="" id="{5596175A-E2AA-630F-780E-EBE5CFA994D6}"/>
              </a:ext>
            </a:extLst>
          </p:cNvPr>
          <p:cNvSpPr>
            <a:spLocks/>
          </p:cNvSpPr>
          <p:nvPr/>
        </p:nvSpPr>
        <p:spPr>
          <a:xfrm>
            <a:off x="7700211" y="528034"/>
            <a:ext cx="3771816" cy="2151029"/>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098">
              <a:spcAft>
                <a:spcPts val="511"/>
              </a:spcAft>
            </a:pPr>
            <a:r>
              <a:rPr lang="en-US" sz="1300" b="1" dirty="0"/>
              <a:t>Problems</a:t>
            </a:r>
            <a:r>
              <a:rPr lang="en-US" sz="1300" b="1" kern="1200" dirty="0">
                <a:latin typeface="+mn-lt"/>
                <a:ea typeface="+mn-ea"/>
                <a:cs typeface="+mn-cs"/>
              </a:rPr>
              <a:t>:</a:t>
            </a:r>
            <a:endParaRPr lang="en-US" dirty="0"/>
          </a:p>
          <a:p>
            <a:pPr marL="285750" indent="-285750" defTabSz="804672">
              <a:spcAft>
                <a:spcPts val="511"/>
              </a:spcAft>
              <a:buFont typeface="Arial" panose="020B0604020202020204" pitchFamily="34" charset="0"/>
              <a:buChar char="•"/>
            </a:pPr>
            <a:r>
              <a:rPr lang="en-US" sz="1300" dirty="0" smtClean="0"/>
              <a:t>Is there a gap in expected versus actual delivery of supplies? </a:t>
            </a:r>
          </a:p>
          <a:p>
            <a:pPr marL="285750" indent="-285750" defTabSz="804672">
              <a:spcAft>
                <a:spcPts val="511"/>
              </a:spcAft>
              <a:buFont typeface="Arial" panose="020B0604020202020204" pitchFamily="34" charset="0"/>
              <a:buChar char="•"/>
            </a:pPr>
            <a:r>
              <a:rPr lang="en-US" sz="1300" dirty="0" smtClean="0"/>
              <a:t>Are wines selling as expected? Which distributor carries which wine? </a:t>
            </a:r>
          </a:p>
          <a:p>
            <a:pPr marL="285750" indent="-285750" defTabSz="804672">
              <a:spcAft>
                <a:spcPts val="511"/>
              </a:spcAft>
              <a:buFont typeface="Arial" panose="020B0604020202020204" pitchFamily="34" charset="0"/>
              <a:buChar char="•"/>
            </a:pPr>
            <a:r>
              <a:rPr lang="en-US" sz="1300" dirty="0" smtClean="0"/>
              <a:t>How many hours over the past 4 quarters did each employee work? </a:t>
            </a:r>
            <a:endParaRPr lang="en-US" sz="1300" dirty="0" smtClean="0"/>
          </a:p>
          <a:p>
            <a:pPr marL="285750" indent="-285750" defTabSz="804672">
              <a:spcAft>
                <a:spcPts val="600"/>
              </a:spcAft>
              <a:buFont typeface="Arial" panose="020B0604020202020204" pitchFamily="34" charset="0"/>
              <a:buChar char="•"/>
            </a:pPr>
            <a:endParaRPr lang="en-US" sz="1550" b="1" dirty="0"/>
          </a:p>
        </p:txBody>
      </p:sp>
      <p:sp>
        <p:nvSpPr>
          <p:cNvPr id="5" name="Text Placeholder 4">
            <a:extLst>
              <a:ext uri="{FF2B5EF4-FFF2-40B4-BE49-F238E27FC236}">
                <a16:creationId xmlns:a16="http://schemas.microsoft.com/office/drawing/2014/main" xmlns="" id="{35632CA2-1B8A-DA63-4C2D-29AB40EB4CA1}"/>
              </a:ext>
            </a:extLst>
          </p:cNvPr>
          <p:cNvSpPr>
            <a:spLocks/>
          </p:cNvSpPr>
          <p:nvPr/>
        </p:nvSpPr>
        <p:spPr>
          <a:xfrm>
            <a:off x="7700211" y="4527892"/>
            <a:ext cx="3771816" cy="1534304"/>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098">
              <a:spcAft>
                <a:spcPts val="511"/>
              </a:spcAft>
            </a:pPr>
            <a:r>
              <a:rPr lang="en-US" sz="1300" b="1" dirty="0"/>
              <a:t>Approach:</a:t>
            </a:r>
            <a:endParaRPr lang="en-US" dirty="0"/>
          </a:p>
          <a:p>
            <a:pPr marL="285750" indent="-285750" defTabSz="685098">
              <a:spcAft>
                <a:spcPts val="511"/>
              </a:spcAft>
              <a:buFont typeface="Arial"/>
              <a:buChar char="•"/>
            </a:pPr>
            <a:r>
              <a:rPr lang="en-US" sz="1300" dirty="0" smtClean="0"/>
              <a:t>Create a SQL Table along with Python code to generate detailed reports that are user friendly and comprehensive for the owners of Bacchus Winery. </a:t>
            </a:r>
            <a:endParaRPr lang="en-US" sz="1300" dirty="0"/>
          </a:p>
        </p:txBody>
      </p:sp>
      <p:sp>
        <p:nvSpPr>
          <p:cNvPr id="9" name="Text Placeholder 4">
            <a:extLst>
              <a:ext uri="{FF2B5EF4-FFF2-40B4-BE49-F238E27FC236}">
                <a16:creationId xmlns:a16="http://schemas.microsoft.com/office/drawing/2014/main" xmlns="" id="{35632CA2-1B8A-DA63-4C2D-29AB40EB4CA1}"/>
              </a:ext>
            </a:extLst>
          </p:cNvPr>
          <p:cNvSpPr>
            <a:spLocks/>
          </p:cNvSpPr>
          <p:nvPr/>
        </p:nvSpPr>
        <p:spPr>
          <a:xfrm>
            <a:off x="987500" y="1352282"/>
            <a:ext cx="4082307" cy="4958366"/>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098">
              <a:spcAft>
                <a:spcPts val="511"/>
              </a:spcAft>
            </a:pPr>
            <a:r>
              <a:rPr lang="en-US" dirty="0" smtClean="0"/>
              <a:t>Stan and Davis Bacchus are co-owners of family winery that was passed down to them by their father who retired. They are looking to </a:t>
            </a:r>
            <a:r>
              <a:rPr lang="en-US" dirty="0" smtClean="0"/>
              <a:t>incorporate new business methods and ideas that will help improve overall product and customer service. </a:t>
            </a:r>
            <a:r>
              <a:rPr lang="en-US" dirty="0" smtClean="0"/>
              <a:t>They currently know the overall ‘yearly snapshot’ of the business, but looking to determine more information around the inventory, distribution and employees. See the problem statements to the right for a better understanding of what they want. </a:t>
            </a:r>
            <a:endParaRPr lang="en-US" dirty="0"/>
          </a:p>
          <a:p>
            <a:pPr defTabSz="685098">
              <a:spcAft>
                <a:spcPts val="511"/>
              </a:spcAft>
            </a:pPr>
            <a:r>
              <a:rPr lang="en-US" sz="1300" dirty="0" smtClean="0"/>
              <a:t> </a:t>
            </a:r>
            <a:endParaRPr lang="en-US" sz="1300" dirty="0"/>
          </a:p>
        </p:txBody>
      </p:sp>
    </p:spTree>
    <p:extLst>
      <p:ext uri="{BB962C8B-B14F-4D97-AF65-F5344CB8AC3E}">
        <p14:creationId xmlns:p14="http://schemas.microsoft.com/office/powerpoint/2010/main" val="166600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87780-77C1-6B02-2009-DD5491FB1268}"/>
              </a:ext>
            </a:extLst>
          </p:cNvPr>
          <p:cNvSpPr>
            <a:spLocks noGrp="1"/>
          </p:cNvSpPr>
          <p:nvPr>
            <p:ph type="title"/>
          </p:nvPr>
        </p:nvSpPr>
        <p:spPr/>
        <p:txBody>
          <a:bodyPr/>
          <a:lstStyle/>
          <a:p>
            <a:r>
              <a:rPr lang="en-US" dirty="0">
                <a:solidFill>
                  <a:srgbClr val="202124"/>
                </a:solidFill>
                <a:ea typeface="+mj-lt"/>
                <a:cs typeface="+mj-lt"/>
              </a:rPr>
              <a:t>Entity Relationship Diagram(</a:t>
            </a:r>
            <a:r>
              <a:rPr lang="en-US" dirty="0">
                <a:solidFill>
                  <a:srgbClr val="000000"/>
                </a:solidFill>
                <a:ea typeface="+mj-lt"/>
                <a:cs typeface="+mj-lt"/>
              </a:rPr>
              <a:t>ERD)</a:t>
            </a:r>
            <a:endParaRPr lang="en-US" dirty="0"/>
          </a:p>
        </p:txBody>
      </p:sp>
      <p:pic>
        <p:nvPicPr>
          <p:cNvPr id="4" name="Content Placeholder 3" descr="A diagram of a work flow&#10;&#10;Description automatically generated">
            <a:extLst>
              <a:ext uri="{FF2B5EF4-FFF2-40B4-BE49-F238E27FC236}">
                <a16:creationId xmlns:a16="http://schemas.microsoft.com/office/drawing/2014/main" xmlns="" id="{3A166CD7-8DA5-1011-44E6-EF0904F73874}"/>
              </a:ext>
            </a:extLst>
          </p:cNvPr>
          <p:cNvPicPr>
            <a:picLocks noGrp="1" noChangeAspect="1"/>
          </p:cNvPicPr>
          <p:nvPr>
            <p:ph idx="1"/>
          </p:nvPr>
        </p:nvPicPr>
        <p:blipFill>
          <a:blip r:embed="rId2"/>
          <a:stretch>
            <a:fillRect/>
          </a:stretch>
        </p:blipFill>
        <p:spPr>
          <a:xfrm>
            <a:off x="700087" y="2536190"/>
            <a:ext cx="10791824" cy="3631595"/>
          </a:xfrm>
        </p:spPr>
      </p:pic>
    </p:spTree>
    <p:extLst>
      <p:ext uri="{BB962C8B-B14F-4D97-AF65-F5344CB8AC3E}">
        <p14:creationId xmlns:p14="http://schemas.microsoft.com/office/powerpoint/2010/main" val="330927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DA8886A6-5426-494B-96D8-D962D2BA08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AA3ED336-C09E-46E8-9774-B977D15FC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5E34D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8FCACD0A-AC07-897A-1A06-4A61E1B628DB}"/>
              </a:ext>
            </a:extLst>
          </p:cNvPr>
          <p:cNvSpPr>
            <a:spLocks noGrp="1"/>
          </p:cNvSpPr>
          <p:nvPr>
            <p:ph type="title"/>
          </p:nvPr>
        </p:nvSpPr>
        <p:spPr>
          <a:xfrm>
            <a:off x="838200" y="365125"/>
            <a:ext cx="10515600" cy="1325563"/>
          </a:xfrm>
        </p:spPr>
        <p:txBody>
          <a:bodyPr>
            <a:normAutofit/>
          </a:bodyPr>
          <a:lstStyle/>
          <a:p>
            <a:r>
              <a:rPr lang="en-US" dirty="0"/>
              <a:t>Reports Overview</a:t>
            </a:r>
          </a:p>
        </p:txBody>
      </p:sp>
      <p:graphicFrame>
        <p:nvGraphicFramePr>
          <p:cNvPr id="5" name="Content Placeholder 2">
            <a:extLst>
              <a:ext uri="{FF2B5EF4-FFF2-40B4-BE49-F238E27FC236}">
                <a16:creationId xmlns:a16="http://schemas.microsoft.com/office/drawing/2014/main" xmlns="" id="{67D61E24-E44B-2445-07AF-2C5AF9931122}"/>
              </a:ext>
            </a:extLst>
          </p:cNvPr>
          <p:cNvGraphicFramePr>
            <a:graphicFrameLocks noGrp="1"/>
          </p:cNvGraphicFramePr>
          <p:nvPr>
            <p:ph idx="1"/>
            <p:extLst>
              <p:ext uri="{D42A27DB-BD31-4B8C-83A1-F6EECF244321}">
                <p14:modId xmlns:p14="http://schemas.microsoft.com/office/powerpoint/2010/main" val="4017453494"/>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211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xmlns="" id="{0D57E7FA-E8FC-45AC-868F-CDC814493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2" name="Rectangle 11">
            <a:extLst>
              <a:ext uri="{FF2B5EF4-FFF2-40B4-BE49-F238E27FC236}">
                <a16:creationId xmlns:a16="http://schemas.microsoft.com/office/drawing/2014/main" xmlns="" id="{423D7670-57E0-4E32-9E11-B899314D32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xmlns="" id="{EED8D03E-F375-4E67-B932-FF9B007BB4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5E34D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C089E0DF-52C6-CFAA-1133-D634205BB01C}"/>
              </a:ext>
            </a:extLst>
          </p:cNvPr>
          <p:cNvSpPr>
            <a:spLocks noGrp="1"/>
          </p:cNvSpPr>
          <p:nvPr>
            <p:ph type="title"/>
          </p:nvPr>
        </p:nvSpPr>
        <p:spPr>
          <a:xfrm>
            <a:off x="535387" y="2248263"/>
            <a:ext cx="3768917" cy="1606163"/>
          </a:xfrm>
        </p:spPr>
        <p:txBody>
          <a:bodyPr vert="horz" lIns="91440" tIns="45720" rIns="91440" bIns="45720" rtlCol="0" anchor="b">
            <a:normAutofit/>
          </a:bodyPr>
          <a:lstStyle/>
          <a:p>
            <a:r>
              <a:rPr lang="en-US">
                <a:solidFill>
                  <a:srgbClr val="FFFFFF"/>
                </a:solidFill>
              </a:rPr>
              <a:t>Delivery Tables</a:t>
            </a:r>
          </a:p>
        </p:txBody>
      </p:sp>
      <p:pic>
        <p:nvPicPr>
          <p:cNvPr id="8" name="Picture 7"/>
          <p:cNvPicPr>
            <a:picLocks noChangeAspect="1"/>
          </p:cNvPicPr>
          <p:nvPr/>
        </p:nvPicPr>
        <p:blipFill>
          <a:blip r:embed="rId2"/>
          <a:stretch>
            <a:fillRect/>
          </a:stretch>
        </p:blipFill>
        <p:spPr>
          <a:xfrm>
            <a:off x="3229966" y="503378"/>
            <a:ext cx="3219450" cy="2695575"/>
          </a:xfrm>
          <a:prstGeom prst="rect">
            <a:avLst/>
          </a:prstGeom>
        </p:spPr>
      </p:pic>
      <p:pic>
        <p:nvPicPr>
          <p:cNvPr id="9" name="Picture 8"/>
          <p:cNvPicPr>
            <a:picLocks noChangeAspect="1"/>
          </p:cNvPicPr>
          <p:nvPr/>
        </p:nvPicPr>
        <p:blipFill>
          <a:blip r:embed="rId3"/>
          <a:stretch>
            <a:fillRect/>
          </a:stretch>
        </p:blipFill>
        <p:spPr>
          <a:xfrm>
            <a:off x="6570626" y="503378"/>
            <a:ext cx="2567850" cy="2671392"/>
          </a:xfrm>
          <a:prstGeom prst="rect">
            <a:avLst/>
          </a:prstGeom>
        </p:spPr>
      </p:pic>
      <p:pic>
        <p:nvPicPr>
          <p:cNvPr id="11" name="Picture 10"/>
          <p:cNvPicPr>
            <a:picLocks noChangeAspect="1"/>
          </p:cNvPicPr>
          <p:nvPr/>
        </p:nvPicPr>
        <p:blipFill>
          <a:blip r:embed="rId4"/>
          <a:stretch>
            <a:fillRect/>
          </a:stretch>
        </p:blipFill>
        <p:spPr>
          <a:xfrm>
            <a:off x="9206217" y="503378"/>
            <a:ext cx="2522390" cy="2671392"/>
          </a:xfrm>
          <a:prstGeom prst="rect">
            <a:avLst/>
          </a:prstGeom>
        </p:spPr>
      </p:pic>
      <p:sp>
        <p:nvSpPr>
          <p:cNvPr id="15" name="TextBox 14"/>
          <p:cNvSpPr txBox="1"/>
          <p:nvPr/>
        </p:nvSpPr>
        <p:spPr>
          <a:xfrm>
            <a:off x="5658904" y="3911501"/>
            <a:ext cx="5997709" cy="2308324"/>
          </a:xfrm>
          <a:prstGeom prst="rect">
            <a:avLst/>
          </a:prstGeom>
          <a:noFill/>
        </p:spPr>
        <p:txBody>
          <a:bodyPr wrap="square" rtlCol="0">
            <a:spAutoFit/>
          </a:bodyPr>
          <a:lstStyle/>
          <a:p>
            <a:r>
              <a:rPr lang="en-US" b="1" dirty="0" smtClean="0"/>
              <a:t>Is there a large gap between expected delivery and actual delivery? Show a month by month report of problem areas. </a:t>
            </a:r>
            <a:r>
              <a:rPr lang="en-US" dirty="0" smtClean="0"/>
              <a:t/>
            </a:r>
            <a:br>
              <a:rPr lang="en-US" dirty="0" smtClean="0"/>
            </a:br>
            <a:r>
              <a:rPr lang="en-US" dirty="0" smtClean="0"/>
              <a:t/>
            </a:r>
            <a:br>
              <a:rPr lang="en-US" dirty="0" smtClean="0"/>
            </a:br>
            <a:r>
              <a:rPr lang="en-US" dirty="0" smtClean="0"/>
              <a:t>Python script runs all three suppliers together; screenshots are separated for ease of viewing. All numbers are based in percentages for deliveries of each month. </a:t>
            </a:r>
            <a:endParaRPr lang="en-US" dirty="0"/>
          </a:p>
        </p:txBody>
      </p:sp>
    </p:spTree>
    <p:extLst>
      <p:ext uri="{BB962C8B-B14F-4D97-AF65-F5344CB8AC3E}">
        <p14:creationId xmlns:p14="http://schemas.microsoft.com/office/powerpoint/2010/main" val="199299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9BA00-B92E-2DB6-B2D0-2AD3D56C46FD}"/>
              </a:ext>
            </a:extLst>
          </p:cNvPr>
          <p:cNvSpPr>
            <a:spLocks noGrp="1"/>
          </p:cNvSpPr>
          <p:nvPr>
            <p:ph type="title"/>
          </p:nvPr>
        </p:nvSpPr>
        <p:spPr>
          <a:xfrm>
            <a:off x="293915" y="353030"/>
            <a:ext cx="3730171" cy="5945943"/>
          </a:xfrm>
        </p:spPr>
        <p:txBody>
          <a:bodyPr/>
          <a:lstStyle/>
          <a:p>
            <a:pPr algn="ctr"/>
            <a:r>
              <a:rPr lang="en-US" dirty="0"/>
              <a:t>Distribution Tables</a:t>
            </a:r>
          </a:p>
        </p:txBody>
      </p:sp>
      <p:sp>
        <p:nvSpPr>
          <p:cNvPr id="6" name="TextBox 5"/>
          <p:cNvSpPr txBox="1"/>
          <p:nvPr/>
        </p:nvSpPr>
        <p:spPr>
          <a:xfrm>
            <a:off x="2807595" y="4985037"/>
            <a:ext cx="8376015" cy="1754326"/>
          </a:xfrm>
          <a:prstGeom prst="rect">
            <a:avLst/>
          </a:prstGeom>
          <a:noFill/>
        </p:spPr>
        <p:txBody>
          <a:bodyPr wrap="square" rtlCol="0">
            <a:spAutoFit/>
          </a:bodyPr>
          <a:lstStyle/>
          <a:p>
            <a:r>
              <a:rPr lang="en-US" b="1" dirty="0" smtClean="0"/>
              <a:t>Are all wines selling at they thought? Is one wine not selling? Which distributor carries which wine? </a:t>
            </a:r>
            <a:r>
              <a:rPr lang="en-US" dirty="0" smtClean="0"/>
              <a:t/>
            </a:r>
            <a:br>
              <a:rPr lang="en-US" dirty="0" smtClean="0"/>
            </a:br>
            <a:r>
              <a:rPr lang="en-US" dirty="0" smtClean="0"/>
              <a:t/>
            </a:r>
            <a:br>
              <a:rPr lang="en-US" dirty="0" smtClean="0"/>
            </a:br>
            <a:r>
              <a:rPr lang="en-US" dirty="0" smtClean="0"/>
              <a:t>Product sales are in units and total sales over the past year for each product type. We don’t know what the expected sales for each wine should be at this time, but have the data to show total sales.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206" y="535453"/>
            <a:ext cx="4571681" cy="4292919"/>
          </a:xfrm>
          <a:prstGeom prst="rect">
            <a:avLst/>
          </a:prstGeom>
        </p:spPr>
      </p:pic>
    </p:spTree>
    <p:extLst>
      <p:ext uri="{BB962C8B-B14F-4D97-AF65-F5344CB8AC3E}">
        <p14:creationId xmlns:p14="http://schemas.microsoft.com/office/powerpoint/2010/main" val="320245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xmlns="" id="{0D57E7FA-E8FC-45AC-868F-CDC814493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a16="http://schemas.microsoft.com/office/drawing/2014/main" xmlns="" id="{06DA9DF9-31F7-4056-B42E-878CC92417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pty office area">
            <a:extLst>
              <a:ext uri="{FF2B5EF4-FFF2-40B4-BE49-F238E27FC236}">
                <a16:creationId xmlns:a16="http://schemas.microsoft.com/office/drawing/2014/main" xmlns="" id="{EFC393FF-4C46-81A5-20C7-537216931626}"/>
              </a:ext>
            </a:extLst>
          </p:cNvPr>
          <p:cNvPicPr>
            <a:picLocks noChangeAspect="1"/>
          </p:cNvPicPr>
          <p:nvPr/>
        </p:nvPicPr>
        <p:blipFill rotWithShape="1">
          <a:blip r:embed="rId2"/>
          <a:srcRect l="32606" r="9441"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itle 1">
            <a:extLst>
              <a:ext uri="{FF2B5EF4-FFF2-40B4-BE49-F238E27FC236}">
                <a16:creationId xmlns:a16="http://schemas.microsoft.com/office/drawing/2014/main" xmlns="" id="{C3F67749-8935-4AA0-23EF-4DC267F28373}"/>
              </a:ext>
            </a:extLst>
          </p:cNvPr>
          <p:cNvSpPr>
            <a:spLocks noGrp="1"/>
          </p:cNvSpPr>
          <p:nvPr>
            <p:ph type="title"/>
          </p:nvPr>
        </p:nvSpPr>
        <p:spPr>
          <a:xfrm>
            <a:off x="1429659" y="74991"/>
            <a:ext cx="4620584" cy="1724757"/>
          </a:xfrm>
        </p:spPr>
        <p:txBody>
          <a:bodyPr vert="horz" lIns="91440" tIns="45720" rIns="91440" bIns="45720" rtlCol="0" anchor="t">
            <a:normAutofit/>
          </a:bodyPr>
          <a:lstStyle/>
          <a:p>
            <a:r>
              <a:rPr lang="en-US" sz="4800" dirty="0">
                <a:solidFill>
                  <a:srgbClr val="1B2F2F"/>
                </a:solidFill>
              </a:rPr>
              <a:t>Employee</a:t>
            </a:r>
            <a:r>
              <a:rPr lang="en-US" sz="4800">
                <a:solidFill>
                  <a:srgbClr val="1B2F2F"/>
                </a:solidFill>
              </a:rPr>
              <a:t/>
            </a:r>
            <a:br>
              <a:rPr lang="en-US" sz="4800">
                <a:solidFill>
                  <a:srgbClr val="1B2F2F"/>
                </a:solidFill>
              </a:rPr>
            </a:br>
            <a:r>
              <a:rPr lang="en-US" sz="4800" dirty="0">
                <a:solidFill>
                  <a:srgbClr val="1B2F2F"/>
                </a:solidFill>
              </a:rPr>
              <a:t>Tables</a:t>
            </a:r>
          </a:p>
        </p:txBody>
      </p:sp>
      <p:pic>
        <p:nvPicPr>
          <p:cNvPr id="3" name="Picture 2"/>
          <p:cNvPicPr>
            <a:picLocks noChangeAspect="1"/>
          </p:cNvPicPr>
          <p:nvPr/>
        </p:nvPicPr>
        <p:blipFill>
          <a:blip r:embed="rId3"/>
          <a:stretch>
            <a:fillRect/>
          </a:stretch>
        </p:blipFill>
        <p:spPr>
          <a:xfrm>
            <a:off x="275708" y="1874739"/>
            <a:ext cx="5660077" cy="2312874"/>
          </a:xfrm>
          <a:prstGeom prst="rect">
            <a:avLst/>
          </a:prstGeom>
        </p:spPr>
      </p:pic>
      <p:sp>
        <p:nvSpPr>
          <p:cNvPr id="4" name="TextBox 3"/>
          <p:cNvSpPr txBox="1"/>
          <p:nvPr/>
        </p:nvSpPr>
        <p:spPr>
          <a:xfrm>
            <a:off x="351252" y="4464035"/>
            <a:ext cx="5508987" cy="1754326"/>
          </a:xfrm>
          <a:prstGeom prst="rect">
            <a:avLst/>
          </a:prstGeom>
          <a:noFill/>
        </p:spPr>
        <p:txBody>
          <a:bodyPr wrap="square" rtlCol="0">
            <a:spAutoFit/>
          </a:bodyPr>
          <a:lstStyle/>
          <a:p>
            <a:r>
              <a:rPr lang="en-US" b="1" dirty="0" smtClean="0"/>
              <a:t>During the last four quarters, how many hours did each employee work? </a:t>
            </a:r>
            <a:r>
              <a:rPr lang="en-US" dirty="0" smtClean="0"/>
              <a:t/>
            </a:r>
            <a:br>
              <a:rPr lang="en-US" dirty="0" smtClean="0"/>
            </a:br>
            <a:r>
              <a:rPr lang="en-US" dirty="0" smtClean="0"/>
              <a:t/>
            </a:r>
            <a:br>
              <a:rPr lang="en-US" dirty="0" smtClean="0"/>
            </a:br>
            <a:r>
              <a:rPr lang="en-US" dirty="0" smtClean="0"/>
              <a:t>Hours report shows total hours worked over the past year, but not broken down quarter by quarter in the code above. </a:t>
            </a:r>
            <a:endParaRPr lang="en-US" dirty="0"/>
          </a:p>
        </p:txBody>
      </p:sp>
    </p:spTree>
    <p:extLst>
      <p:ext uri="{BB962C8B-B14F-4D97-AF65-F5344CB8AC3E}">
        <p14:creationId xmlns:p14="http://schemas.microsoft.com/office/powerpoint/2010/main" val="1614272241"/>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1B2F2F"/>
      </a:dk2>
      <a:lt2>
        <a:srgbClr val="F3F3F0"/>
      </a:lt2>
      <a:accent1>
        <a:srgbClr val="5E34DE"/>
      </a:accent1>
      <a:accent2>
        <a:srgbClr val="203ECC"/>
      </a:accent2>
      <a:accent3>
        <a:srgbClr val="3297DE"/>
      </a:accent3>
      <a:accent4>
        <a:srgbClr val="1EC0BF"/>
      </a:accent4>
      <a:accent5>
        <a:srgbClr val="2CC283"/>
      </a:accent5>
      <a:accent6>
        <a:srgbClr val="1FC63A"/>
      </a:accent6>
      <a:hlink>
        <a:srgbClr val="349C82"/>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279</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Elephant</vt:lpstr>
      <vt:lpstr>BrushVTI</vt:lpstr>
      <vt:lpstr>Case Study: Bacchus Winery</vt:lpstr>
      <vt:lpstr>Group Introduction</vt:lpstr>
      <vt:lpstr>PowerPoint Presentation</vt:lpstr>
      <vt:lpstr>Entity Relationship Diagram(ERD)</vt:lpstr>
      <vt:lpstr>Reports Overview</vt:lpstr>
      <vt:lpstr>Delivery Tables</vt:lpstr>
      <vt:lpstr>Distribution Tables</vt:lpstr>
      <vt:lpstr>Employee Tables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Austin Moore</dc:creator>
  <cp:lastModifiedBy>Austin Moore</cp:lastModifiedBy>
  <cp:revision>250</cp:revision>
  <dcterms:created xsi:type="dcterms:W3CDTF">2024-03-03T14:46:48Z</dcterms:created>
  <dcterms:modified xsi:type="dcterms:W3CDTF">2024-03-04T04:52:48Z</dcterms:modified>
</cp:coreProperties>
</file>