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9" r:id="rId6"/>
    <p:sldId id="290" r:id="rId7"/>
    <p:sldId id="294" r:id="rId8"/>
    <p:sldId id="299" r:id="rId9"/>
    <p:sldId id="300" r:id="rId10"/>
    <p:sldId id="301" r:id="rId11"/>
    <p:sldId id="30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8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0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2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8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3556EF38-1AF8-D847-807C-1AE01D74901E}"/>
              </a:ext>
            </a:extLst>
          </p:cNvPr>
          <p:cNvSpPr txBox="1">
            <a:spLocks/>
          </p:cNvSpPr>
          <p:nvPr/>
        </p:nvSpPr>
        <p:spPr>
          <a:xfrm>
            <a:off x="7138220" y="4922872"/>
            <a:ext cx="3572854" cy="1935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Austin Moore</a:t>
            </a:r>
          </a:p>
          <a:p>
            <a:r>
              <a:rPr lang="en-US" dirty="0"/>
              <a:t>Module 11.2 Assignment</a:t>
            </a:r>
          </a:p>
          <a:p>
            <a:r>
              <a:rPr lang="en-US" dirty="0"/>
              <a:t>10/4/2024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Introduction to Shared Source Code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Shared source code repositories are platforms that help facilitate version control, collaboration, and code management across a team or multiple teams</a:t>
            </a:r>
          </a:p>
          <a:p>
            <a:pPr lvl="1"/>
            <a:r>
              <a:rPr lang="en-US" dirty="0"/>
              <a:t>Common applications for this include GitHub, GitLab, Bitbucket, and Azure DevOps</a:t>
            </a:r>
          </a:p>
          <a:p>
            <a:r>
              <a:rPr lang="en-US" dirty="0"/>
              <a:t>Importance</a:t>
            </a:r>
          </a:p>
          <a:p>
            <a:pPr lvl="1"/>
            <a:r>
              <a:rPr lang="en-US" dirty="0"/>
              <a:t>Ensure best practices within DevOps and allows for a continuous integration environment</a:t>
            </a:r>
          </a:p>
          <a:p>
            <a:pPr lvl="1"/>
            <a:r>
              <a:rPr lang="en-US" dirty="0"/>
              <a:t>Repositories store code and sensitive data in a secure and centralized location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28" y="126694"/>
            <a:ext cx="9601200" cy="1357977"/>
          </a:xfrm>
        </p:spPr>
        <p:txBody>
          <a:bodyPr/>
          <a:lstStyle/>
          <a:p>
            <a:r>
              <a:rPr lang="en-US" dirty="0"/>
              <a:t>Common 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9" y="2023984"/>
            <a:ext cx="3089875" cy="4239164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Insider Threats:</a:t>
            </a:r>
          </a:p>
          <a:p>
            <a:pPr lvl="1"/>
            <a:r>
              <a:rPr lang="en-US" sz="1800" dirty="0"/>
              <a:t>Accidental or intentional misuse by internal personnel</a:t>
            </a:r>
          </a:p>
          <a:p>
            <a:pPr lvl="2"/>
            <a:r>
              <a:rPr lang="en-US" sz="1800" dirty="0"/>
              <a:t>Example – A developer pushes sensitive/confidential code to the repository that others have access to</a:t>
            </a:r>
          </a:p>
          <a:p>
            <a:pPr lvl="1"/>
            <a:r>
              <a:rPr lang="en-US" sz="1800" dirty="0"/>
              <a:t>Weak password practices or improper access management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3DECCC-6FC7-20AF-C138-61795B3C3000}"/>
              </a:ext>
            </a:extLst>
          </p:cNvPr>
          <p:cNvSpPr txBox="1">
            <a:spLocks/>
          </p:cNvSpPr>
          <p:nvPr/>
        </p:nvSpPr>
        <p:spPr>
          <a:xfrm>
            <a:off x="3986544" y="2047107"/>
            <a:ext cx="3089875" cy="423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/>
              <a:t>External Threats:</a:t>
            </a:r>
          </a:p>
          <a:p>
            <a:pPr lvl="1"/>
            <a:r>
              <a:rPr lang="en-US" sz="1800" dirty="0"/>
              <a:t>Attackers exploiting known vulnerabilities in repository management </a:t>
            </a:r>
          </a:p>
          <a:p>
            <a:pPr lvl="1"/>
            <a:r>
              <a:rPr lang="en-US" sz="1800" dirty="0"/>
              <a:t>Force attacks, phishing attempts, or exploiting unsecured public repositories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02B413-4FFB-B54D-C897-67349DF2F5F4}"/>
              </a:ext>
            </a:extLst>
          </p:cNvPr>
          <p:cNvSpPr txBox="1">
            <a:spLocks/>
          </p:cNvSpPr>
          <p:nvPr/>
        </p:nvSpPr>
        <p:spPr>
          <a:xfrm>
            <a:off x="7562679" y="2023984"/>
            <a:ext cx="3089875" cy="423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/>
              <a:t>Supply Chain Attacks:</a:t>
            </a:r>
          </a:p>
          <a:p>
            <a:pPr lvl="1"/>
            <a:r>
              <a:rPr lang="en-US" sz="1800" dirty="0"/>
              <a:t>Malicious actors compromising a small part of a repository that is later used in a bigger software product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sz="3600" b="1" dirty="0"/>
              <a:t>Best Practice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0068" y="1612490"/>
            <a:ext cx="5934177" cy="4945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Principle of Least Privilege (PoLP)</a:t>
            </a:r>
          </a:p>
          <a:p>
            <a:pPr lvl="1"/>
            <a:r>
              <a:rPr lang="en-US" dirty="0"/>
              <a:t>Assign users minimum levels of access needed to perform their job functions</a:t>
            </a:r>
          </a:p>
          <a:p>
            <a:pPr lvl="1"/>
            <a:r>
              <a:rPr lang="en-US" dirty="0"/>
              <a:t>Regularly audit/assess who has access to repositories and adjust as teams change</a:t>
            </a:r>
          </a:p>
          <a:p>
            <a:r>
              <a:rPr lang="en-US" dirty="0"/>
              <a:t>Role-Based Access Control</a:t>
            </a:r>
          </a:p>
          <a:p>
            <a:pPr lvl="1"/>
            <a:r>
              <a:rPr lang="en-US" dirty="0"/>
              <a:t>Implement an access hierarchy (developer, admin, user, etc.)</a:t>
            </a:r>
          </a:p>
          <a:p>
            <a:pPr lvl="1"/>
            <a:r>
              <a:rPr lang="en-US" dirty="0"/>
              <a:t>Limit write and merge permissions to specific roles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Enforce MFA across all repository platforms to prevent unauthorized access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C45688-C7C3-4B1A-0815-B422AA6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068" y="884902"/>
            <a:ext cx="5934177" cy="644013"/>
          </a:xfrm>
        </p:spPr>
        <p:txBody>
          <a:bodyPr/>
          <a:lstStyle/>
          <a:p>
            <a:r>
              <a:rPr lang="en-US" sz="3200" dirty="0"/>
              <a:t>Access Control &amp; Permissions</a:t>
            </a: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sz="3600" b="1" dirty="0"/>
              <a:t>Best Practice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0068" y="1612490"/>
            <a:ext cx="5934177" cy="4945626"/>
          </a:xfrm>
        </p:spPr>
        <p:txBody>
          <a:bodyPr>
            <a:normAutofit/>
          </a:bodyPr>
          <a:lstStyle/>
          <a:p>
            <a:r>
              <a:rPr lang="en-US" dirty="0"/>
              <a:t>Code Reviews</a:t>
            </a:r>
          </a:p>
          <a:p>
            <a:pPr lvl="1"/>
            <a:r>
              <a:rPr lang="en-US" dirty="0"/>
              <a:t>Each change and pull request should go through a code review process to catch any issues</a:t>
            </a:r>
          </a:p>
          <a:p>
            <a:pPr lvl="1"/>
            <a:r>
              <a:rPr lang="en-US" dirty="0"/>
              <a:t>Peer reviews should be included in this process to help with security best practice and standards</a:t>
            </a:r>
          </a:p>
          <a:p>
            <a:r>
              <a:rPr lang="en-US" dirty="0"/>
              <a:t>Commit Signing</a:t>
            </a:r>
          </a:p>
          <a:p>
            <a:pPr lvl="1"/>
            <a:r>
              <a:rPr lang="en-US" dirty="0"/>
              <a:t>Require all developers to sign their commits using GPG keys to verify the person making changes</a:t>
            </a:r>
          </a:p>
          <a:p>
            <a:pPr marL="283464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C45688-C7C3-4B1A-0815-B422AA6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068" y="884902"/>
            <a:ext cx="5934177" cy="644013"/>
          </a:xfrm>
        </p:spPr>
        <p:txBody>
          <a:bodyPr/>
          <a:lstStyle/>
          <a:p>
            <a:r>
              <a:rPr lang="en-US" sz="3200" dirty="0"/>
              <a:t>Code Review &amp; Approval Process</a:t>
            </a:r>
          </a:p>
        </p:txBody>
      </p:sp>
    </p:spTree>
    <p:extLst>
      <p:ext uri="{BB962C8B-B14F-4D97-AF65-F5344CB8AC3E}">
        <p14:creationId xmlns:p14="http://schemas.microsoft.com/office/powerpoint/2010/main" val="36249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sz="3600" b="1" dirty="0"/>
              <a:t>Best Practice #3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0068" y="1612490"/>
            <a:ext cx="5934177" cy="4945626"/>
          </a:xfrm>
        </p:spPr>
        <p:txBody>
          <a:bodyPr>
            <a:normAutofit/>
          </a:bodyPr>
          <a:lstStyle/>
          <a:p>
            <a:r>
              <a:rPr lang="en-US" dirty="0"/>
              <a:t>Avoid Hardcoding Secrets</a:t>
            </a:r>
          </a:p>
          <a:p>
            <a:pPr lvl="1"/>
            <a:r>
              <a:rPr lang="en-US" dirty="0"/>
              <a:t>API keys, tokens, and passwords shouldn’t be stored in the source code</a:t>
            </a:r>
          </a:p>
          <a:p>
            <a:pPr lvl="1"/>
            <a:r>
              <a:rPr lang="en-US" dirty="0"/>
              <a:t>Use environment variables or other tools for this </a:t>
            </a:r>
          </a:p>
          <a:p>
            <a:pPr lvl="2"/>
            <a:r>
              <a:rPr lang="en-US" dirty="0"/>
              <a:t>AWS Secret Manager, HashiCorp Vault, etc.</a:t>
            </a:r>
          </a:p>
          <a:p>
            <a:r>
              <a:rPr lang="en-US" dirty="0"/>
              <a:t>Automated Detection of Leaked Data</a:t>
            </a:r>
          </a:p>
          <a:p>
            <a:pPr lvl="1"/>
            <a:r>
              <a:rPr lang="en-US" dirty="0"/>
              <a:t>Use a tool to automatically scan repositories for leaked data</a:t>
            </a:r>
          </a:p>
          <a:p>
            <a:pPr lvl="2"/>
            <a:r>
              <a:rPr lang="en-US" dirty="0"/>
              <a:t>GitGuardian, TruffleHog, Gitleaks, etc. </a:t>
            </a:r>
          </a:p>
          <a:p>
            <a:pPr lvl="1"/>
            <a:r>
              <a:rPr lang="en-US" dirty="0"/>
              <a:t>Setup pre-commits to prevent committing sensitive data right away </a:t>
            </a:r>
          </a:p>
          <a:p>
            <a:pPr marL="283464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C45688-C7C3-4B1A-0815-B422AA6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068" y="884902"/>
            <a:ext cx="5934177" cy="644013"/>
          </a:xfrm>
        </p:spPr>
        <p:txBody>
          <a:bodyPr/>
          <a:lstStyle/>
          <a:p>
            <a:r>
              <a:rPr lang="en-US" sz="3200" dirty="0"/>
              <a:t>Sensitive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04016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sz="3600" b="1" dirty="0"/>
              <a:t>Best Practice #4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0068" y="1612490"/>
            <a:ext cx="5934177" cy="4945626"/>
          </a:xfrm>
        </p:spPr>
        <p:txBody>
          <a:bodyPr>
            <a:normAutofit/>
          </a:bodyPr>
          <a:lstStyle/>
          <a:p>
            <a:r>
              <a:rPr lang="en-US" dirty="0"/>
              <a:t>Enforce Branch Protection</a:t>
            </a:r>
          </a:p>
          <a:p>
            <a:pPr lvl="1"/>
            <a:r>
              <a:rPr lang="en-US" dirty="0"/>
              <a:t>Setup rules that restrict direct pushes to main or master branches</a:t>
            </a:r>
          </a:p>
          <a:p>
            <a:pPr lvl="1"/>
            <a:r>
              <a:rPr lang="en-US" dirty="0"/>
              <a:t>Disable force pushes to ensure the commit history remains intact</a:t>
            </a:r>
          </a:p>
          <a:p>
            <a:r>
              <a:rPr lang="en-US" dirty="0"/>
              <a:t>Require Signed Commits</a:t>
            </a:r>
          </a:p>
          <a:p>
            <a:pPr lvl="1"/>
            <a:r>
              <a:rPr lang="en-US" dirty="0"/>
              <a:t>Mandate all commits have a signature with either GPG or SSH keys</a:t>
            </a:r>
          </a:p>
          <a:p>
            <a:pPr lvl="1"/>
            <a:r>
              <a:rPr lang="en-US" dirty="0"/>
              <a:t>Ensure all commits are traceable to an authorized developer</a:t>
            </a:r>
          </a:p>
          <a:p>
            <a:pPr marL="283464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C45688-C7C3-4B1A-0815-B422AA6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068" y="884902"/>
            <a:ext cx="5934177" cy="644013"/>
          </a:xfrm>
        </p:spPr>
        <p:txBody>
          <a:bodyPr/>
          <a:lstStyle/>
          <a:p>
            <a:r>
              <a:rPr lang="en-US" sz="3200" dirty="0"/>
              <a:t>Branch Protection</a:t>
            </a:r>
          </a:p>
        </p:txBody>
      </p:sp>
    </p:spTree>
    <p:extLst>
      <p:ext uri="{BB962C8B-B14F-4D97-AF65-F5344CB8AC3E}">
        <p14:creationId xmlns:p14="http://schemas.microsoft.com/office/powerpoint/2010/main" val="332069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sz="3600" b="1" dirty="0"/>
              <a:t>Best Practice #5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0068" y="1612490"/>
            <a:ext cx="5934177" cy="4945626"/>
          </a:xfrm>
        </p:spPr>
        <p:txBody>
          <a:bodyPr>
            <a:normAutofit/>
          </a:bodyPr>
          <a:lstStyle/>
          <a:p>
            <a:r>
              <a:rPr lang="en-US" dirty="0"/>
              <a:t>Enable Auditing</a:t>
            </a:r>
          </a:p>
          <a:p>
            <a:pPr lvl="1"/>
            <a:r>
              <a:rPr lang="en-US" dirty="0"/>
              <a:t>Enable auditing features in repository platforms to log user actions</a:t>
            </a:r>
          </a:p>
          <a:p>
            <a:pPr lvl="1"/>
            <a:r>
              <a:rPr lang="en-US" dirty="0"/>
              <a:t>Review logs regularly for anomalies including unauthorized access or security breaches</a:t>
            </a:r>
          </a:p>
          <a:p>
            <a:r>
              <a:rPr lang="en-US" dirty="0"/>
              <a:t>Alerting for Suspicious Behavior</a:t>
            </a:r>
          </a:p>
          <a:p>
            <a:pPr lvl="1"/>
            <a:r>
              <a:rPr lang="en-US" dirty="0"/>
              <a:t>Use monitoring tools to send alerts if there is unusual activity like multiple failed login attempts</a:t>
            </a:r>
          </a:p>
          <a:p>
            <a:pPr marL="283464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C45688-C7C3-4B1A-0815-B422AA6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068" y="884902"/>
            <a:ext cx="5934177" cy="644013"/>
          </a:xfrm>
        </p:spPr>
        <p:txBody>
          <a:bodyPr/>
          <a:lstStyle/>
          <a:p>
            <a:r>
              <a:rPr lang="en-US" sz="3200" dirty="0"/>
              <a:t>Monitoring &amp; Auditing</a:t>
            </a:r>
          </a:p>
        </p:txBody>
      </p:sp>
    </p:spTree>
    <p:extLst>
      <p:ext uri="{BB962C8B-B14F-4D97-AF65-F5344CB8AC3E}">
        <p14:creationId xmlns:p14="http://schemas.microsoft.com/office/powerpoint/2010/main" val="239097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5" y="1199534"/>
            <a:ext cx="3304980" cy="59976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GitGuardian. (2024). Introduction. Retrieved October 4, 2024, from https://docs.gitguardian.com/secrets-detection/secrets-detection-engine/detectors/introduction</a:t>
            </a:r>
          </a:p>
          <a:p>
            <a:endParaRPr lang="en-US" dirty="0"/>
          </a:p>
          <a:p>
            <a:r>
              <a:rPr lang="en-US" dirty="0"/>
              <a:t>GitHub. (2024). Keeping your account and data secure - github docs. GitHub Docs. Retrieved October 5, 2024, from https://docs.github.com/en/authentication/keeping-your-account-and-data-secure</a:t>
            </a:r>
          </a:p>
          <a:p>
            <a:endParaRPr lang="en-US" dirty="0"/>
          </a:p>
          <a:p>
            <a:r>
              <a:rPr lang="en-US" dirty="0"/>
              <a:t>National Cyber Security Centre. (2019). Secure development and deployment guidance. Retrieved October 4, 2024, from https://www.ncsc.gov.uk/collection/developers-collection</a:t>
            </a:r>
          </a:p>
          <a:p>
            <a:endParaRPr lang="en-US" dirty="0"/>
          </a:p>
          <a:p>
            <a:r>
              <a:rPr lang="en-US" dirty="0"/>
              <a:t>OWASP. (2024). Owasp secure coding practices - quick reference guide. Retrieved October 5, 2024, from https://owasp.org/www-project-secure-coding-practices-quick-reference-guide/stable-en/02-checklist/05-checklist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{3B9F597B-D3B4-49A8-828E-312FA7FC44BE}tf45331398_win32</Template>
  <TotalTime>984</TotalTime>
  <Words>628</Words>
  <Application>Microsoft Office PowerPoint</Application>
  <PresentationFormat>Widescreen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Security Controls in Shared Source Code Repositories</vt:lpstr>
      <vt:lpstr>Introduction to Shared Source Code Repositories</vt:lpstr>
      <vt:lpstr>Common Security Threats</vt:lpstr>
      <vt:lpstr>Access Control &amp; Permissions</vt:lpstr>
      <vt:lpstr>Code Review &amp; Approval Process</vt:lpstr>
      <vt:lpstr>Sensitive Data Management</vt:lpstr>
      <vt:lpstr>Branch Protection</vt:lpstr>
      <vt:lpstr>Monitoring &amp; Auditing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Moore</dc:creator>
  <cp:lastModifiedBy>Austin Moore</cp:lastModifiedBy>
  <cp:revision>4</cp:revision>
  <dcterms:created xsi:type="dcterms:W3CDTF">2024-10-05T02:00:22Z</dcterms:created>
  <dcterms:modified xsi:type="dcterms:W3CDTF">2024-10-05T18:25:03Z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