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89" r:id="rId7"/>
    <p:sldId id="292" r:id="rId8"/>
    <p:sldId id="299" r:id="rId9"/>
    <p:sldId id="290" r:id="rId10"/>
    <p:sldId id="291" r:id="rId11"/>
    <p:sldId id="29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8" autoAdjust="0"/>
    <p:restoredTop sz="95646" autoAdjust="0"/>
  </p:normalViewPr>
  <p:slideViewPr>
    <p:cSldViewPr snapToGrid="0">
      <p:cViewPr varScale="1">
        <p:scale>
          <a:sx n="78" d="100"/>
          <a:sy n="78" d="100"/>
        </p:scale>
        <p:origin x="787" y="7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8/18/2024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1616857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914005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965845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75" r:id="rId7"/>
    <p:sldLayoutId id="2147483661" r:id="rId8"/>
    <p:sldLayoutId id="2147483666" r:id="rId9"/>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508213"/>
            <a:ext cx="7096933" cy="3830130"/>
          </a:xfrm>
        </p:spPr>
        <p:txBody>
          <a:bodyPr/>
          <a:lstStyle/>
          <a:p>
            <a:r>
              <a:rPr lang="en-US" dirty="0"/>
              <a:t>Understanding The Technology Value Stream</a:t>
            </a:r>
            <a:br>
              <a:rPr lang="en-US" dirty="0"/>
            </a:br>
            <a:endParaRPr lang="en-US" dirty="0"/>
          </a:p>
        </p:txBody>
      </p:sp>
      <p:sp>
        <p:nvSpPr>
          <p:cNvPr id="3" name="Title 1">
            <a:extLst>
              <a:ext uri="{FF2B5EF4-FFF2-40B4-BE49-F238E27FC236}">
                <a16:creationId xmlns:a16="http://schemas.microsoft.com/office/drawing/2014/main" id="{DA60C05F-50A5-7D9F-1360-39650023C119}"/>
              </a:ext>
            </a:extLst>
          </p:cNvPr>
          <p:cNvSpPr txBox="1">
            <a:spLocks/>
          </p:cNvSpPr>
          <p:nvPr/>
        </p:nvSpPr>
        <p:spPr>
          <a:xfrm>
            <a:off x="4715959" y="5103690"/>
            <a:ext cx="3566739" cy="1246097"/>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br>
              <a:rPr lang="en-US" dirty="0"/>
            </a:br>
            <a:br>
              <a:rPr lang="en-US" dirty="0"/>
            </a:br>
            <a:r>
              <a:rPr lang="en-US" sz="2800" dirty="0"/>
              <a:t>Austin Moore</a:t>
            </a:r>
            <a:br>
              <a:rPr lang="en-US" sz="2800" dirty="0"/>
            </a:br>
            <a:r>
              <a:rPr lang="en-US" sz="2800" dirty="0"/>
              <a:t>CSD380 - DevOps</a:t>
            </a:r>
            <a:br>
              <a:rPr lang="en-US" sz="2800" dirty="0"/>
            </a:br>
            <a:r>
              <a:rPr lang="en-US" sz="2800" dirty="0"/>
              <a:t>8/18/2024</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733721"/>
          </a:xfrm>
        </p:spPr>
        <p:txBody>
          <a:bodyPr/>
          <a:lstStyle/>
          <a:p>
            <a:r>
              <a:rPr lang="en-US" dirty="0"/>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4" y="1555351"/>
            <a:ext cx="9779182" cy="3366815"/>
          </a:xfrm>
        </p:spPr>
        <p:txBody>
          <a:bodyPr vert="horz" lIns="91440" tIns="45720" rIns="91440" bIns="45720" rtlCol="0" anchor="t">
            <a:normAutofit fontScale="92500"/>
          </a:bodyPr>
          <a:lstStyle/>
          <a:p>
            <a:r>
              <a:rPr lang="en-US" dirty="0"/>
              <a:t>Definition:</a:t>
            </a:r>
          </a:p>
          <a:p>
            <a:pPr marL="457200" indent="-457200">
              <a:buFont typeface="Arial" panose="020B0604020202020204" pitchFamily="34" charset="0"/>
              <a:buChar char="•"/>
            </a:pPr>
            <a:r>
              <a:rPr lang="en-US" dirty="0"/>
              <a:t>The Technology Value Stream represents an end-to-end process of delivery technology solutions. This process functions as an initial idea generated, then goes through a development and deployment phase, then on to a end user delivery. </a:t>
            </a:r>
          </a:p>
          <a:p>
            <a:r>
              <a:rPr lang="en-US" dirty="0"/>
              <a:t>Purpose:</a:t>
            </a:r>
          </a:p>
          <a:p>
            <a:pPr marL="457200" indent="-457200">
              <a:buFont typeface="Arial" panose="020B0604020202020204" pitchFamily="34" charset="0"/>
              <a:buChar char="•"/>
            </a:pPr>
            <a:r>
              <a:rPr lang="en-US" dirty="0"/>
              <a:t>It helps organizations streamline processes, improve efficiency, and enhance the delivery of any technology solutions. </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Lead Time vs. Processing Time</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436937"/>
          </a:xfrm>
        </p:spPr>
        <p:txBody>
          <a:bodyPr>
            <a:normAutofit/>
          </a:bodyPr>
          <a:lstStyle/>
          <a:p>
            <a:r>
              <a:rPr lang="en-US" dirty="0"/>
              <a:t>Lead Time: </a:t>
            </a:r>
          </a:p>
          <a:p>
            <a:pPr lvl="1"/>
            <a:r>
              <a:rPr lang="en-US" dirty="0"/>
              <a:t>The time is takes from an initiation of a process to it’s completion. This will include all stages from concept to delivery. </a:t>
            </a:r>
          </a:p>
          <a:p>
            <a:pPr lvl="1"/>
            <a:r>
              <a:rPr lang="en-US" dirty="0"/>
              <a:t>The clock starts when a task or request is made and stops once the task or request is completed. </a:t>
            </a:r>
          </a:p>
          <a:p>
            <a:r>
              <a:rPr lang="en-US" dirty="0"/>
              <a:t>Processing Time: </a:t>
            </a:r>
          </a:p>
          <a:p>
            <a:pPr lvl="1"/>
            <a:r>
              <a:rPr lang="en-US" dirty="0"/>
              <a:t>The time it takes to actually work on a specific task or phase within the overall process. </a:t>
            </a:r>
          </a:p>
          <a:p>
            <a:pPr lvl="1"/>
            <a:r>
              <a:rPr lang="en-US" dirty="0"/>
              <a:t>This is sometimes referenced as touch time or task time.</a:t>
            </a:r>
          </a:p>
        </p:txBody>
      </p:sp>
    </p:spTree>
    <p:extLst>
      <p:ext uri="{BB962C8B-B14F-4D97-AF65-F5344CB8AC3E}">
        <p14:creationId xmlns:p14="http://schemas.microsoft.com/office/powerpoint/2010/main" val="252933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7492" y="457200"/>
            <a:ext cx="10643508" cy="1371600"/>
          </a:xfrm>
        </p:spPr>
        <p:txBody>
          <a:bodyPr/>
          <a:lstStyle/>
          <a:p>
            <a:r>
              <a:rPr lang="en-US" dirty="0"/>
              <a:t>The Common Scenario: Deployment Lead Times Requiring Months </a:t>
            </a:r>
          </a:p>
        </p:txBody>
      </p:sp>
      <p:sp>
        <p:nvSpPr>
          <p:cNvPr id="6" name="Content Placeholder 2">
            <a:extLst>
              <a:ext uri="{FF2B5EF4-FFF2-40B4-BE49-F238E27FC236}">
                <a16:creationId xmlns:a16="http://schemas.microsoft.com/office/drawing/2014/main" id="{23C096D4-8131-FC5D-5736-B5D911FA2C54}"/>
              </a:ext>
            </a:extLst>
          </p:cNvPr>
          <p:cNvSpPr txBox="1">
            <a:spLocks/>
          </p:cNvSpPr>
          <p:nvPr/>
        </p:nvSpPr>
        <p:spPr>
          <a:xfrm>
            <a:off x="394980" y="2854274"/>
            <a:ext cx="11600375" cy="343693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2pPr>
            <a:lvl3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3pPr>
            <a:lvl4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4pPr>
            <a:lvl5pPr marL="1133856"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Many organizations experience deployment lead times stretching over several months due to inefficient processes, lengthy approval cycles, and complex integration issues. This is very common in large organizations that are limited in having test environments available. Once integration of code needs implemented between multiple teams, this is where bottlenecks occur and create re-work of each section of code to fix the overall problems, hence lead time being so long. </a:t>
            </a:r>
          </a:p>
        </p:txBody>
      </p:sp>
    </p:spTree>
    <p:extLst>
      <p:ext uri="{BB962C8B-B14F-4D97-AF65-F5344CB8AC3E}">
        <p14:creationId xmlns:p14="http://schemas.microsoft.com/office/powerpoint/2010/main" val="36264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Our DevOps Idea: Deployment of Lead Times of Minutes</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436937"/>
          </a:xfrm>
        </p:spPr>
        <p:txBody>
          <a:bodyPr>
            <a:normAutofit/>
          </a:bodyPr>
          <a:lstStyle/>
          <a:p>
            <a:pPr>
              <a:buFont typeface="Arial" panose="020B0604020202020204" pitchFamily="34" charset="0"/>
              <a:buChar char="•"/>
            </a:pPr>
            <a:r>
              <a:rPr lang="en-US" b="1" dirty="0"/>
              <a:t>Ideal Scenario:</a:t>
            </a:r>
          </a:p>
          <a:p>
            <a:pPr lvl="1"/>
            <a:r>
              <a:rPr lang="en-US" dirty="0"/>
              <a:t>The goal in a DevOps environment is to achieve deployment lead times of minutes. This involves optimizing processes, automating workflows, and fostering a culture of continuous improvement.</a:t>
            </a:r>
          </a:p>
          <a:p>
            <a:pPr lvl="1"/>
            <a:r>
              <a:rPr lang="en-US" dirty="0"/>
              <a:t>It’s done by continuously checking small code changes into version controls to ensure the testing and acceptance environment of those changes. </a:t>
            </a:r>
          </a:p>
        </p:txBody>
      </p:sp>
    </p:spTree>
    <p:extLst>
      <p:ext uri="{BB962C8B-B14F-4D97-AF65-F5344CB8AC3E}">
        <p14:creationId xmlns:p14="http://schemas.microsoft.com/office/powerpoint/2010/main" val="227810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77324" y="78658"/>
            <a:ext cx="9601200" cy="717754"/>
          </a:xfrm>
        </p:spPr>
        <p:txBody>
          <a:bodyPr/>
          <a:lstStyle/>
          <a:p>
            <a:r>
              <a:rPr lang="en-US" dirty="0"/>
              <a:t>The Value of Stream Mapping Process</a:t>
            </a:r>
          </a:p>
        </p:txBody>
      </p:sp>
      <p:sp>
        <p:nvSpPr>
          <p:cNvPr id="8" name="Rectangle 4">
            <a:extLst>
              <a:ext uri="{FF2B5EF4-FFF2-40B4-BE49-F238E27FC236}">
                <a16:creationId xmlns:a16="http://schemas.microsoft.com/office/drawing/2014/main" id="{DE7D389B-C5E1-71F9-5B44-26F1E6C4536C}"/>
              </a:ext>
            </a:extLst>
          </p:cNvPr>
          <p:cNvSpPr>
            <a:spLocks noGrp="1" noChangeArrowheads="1"/>
          </p:cNvSpPr>
          <p:nvPr>
            <p:ph idx="1"/>
          </p:nvPr>
        </p:nvSpPr>
        <p:spPr bwMode="auto">
          <a:xfrm>
            <a:off x="303187" y="805084"/>
            <a:ext cx="1158562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Building a stream map that is efficient can help ensure you don’t run into as many bottlenecks during a process.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 Identify the Value Stream:</a:t>
            </a:r>
            <a:r>
              <a:rPr kumimoji="0" lang="en-US" altLang="en-US" sz="1800" b="0" i="0" u="none" strike="noStrike" cap="none" normalizeH="0" baseline="0" dirty="0">
                <a:ln>
                  <a:noFill/>
                </a:ln>
                <a:solidFill>
                  <a:schemeClr val="tx1"/>
                </a:solidFill>
                <a:effectLst/>
              </a:rPr>
              <a:t> Determine the steps from start to finish.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 Map the Current State:</a:t>
            </a:r>
            <a:r>
              <a:rPr kumimoji="0" lang="en-US" altLang="en-US" sz="1800" b="0" i="0" u="none" strike="noStrike" cap="none" normalizeH="0" baseline="0" dirty="0">
                <a:ln>
                  <a:noFill/>
                </a:ln>
                <a:solidFill>
                  <a:schemeClr val="tx1"/>
                </a:solidFill>
                <a:effectLst/>
              </a:rPr>
              <a:t> Document the existing process and workflow.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 Identify Areas for Improvement:</a:t>
            </a:r>
            <a:r>
              <a:rPr kumimoji="0" lang="en-US" altLang="en-US" sz="1800" b="0" i="0" u="none" strike="noStrike" cap="none" normalizeH="0" baseline="0" dirty="0">
                <a:ln>
                  <a:noFill/>
                </a:ln>
                <a:solidFill>
                  <a:schemeClr val="tx1"/>
                </a:solidFill>
                <a:effectLst/>
              </a:rPr>
              <a:t> Look for inefficiencies and bottlenecks.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 Design the Future State:</a:t>
            </a:r>
            <a:r>
              <a:rPr kumimoji="0" lang="en-US" altLang="en-US" sz="1800" b="0" i="0" u="none" strike="noStrike" cap="none" normalizeH="0" baseline="0" dirty="0">
                <a:ln>
                  <a:noFill/>
                </a:ln>
                <a:solidFill>
                  <a:schemeClr val="tx1"/>
                </a:solidFill>
                <a:effectLst/>
              </a:rPr>
              <a:t> Develop an improved process map.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p>
          <a:p>
            <a:pPr eaLnBrk="0" fontAlgn="base" hangingPunct="0">
              <a:lnSpc>
                <a:spcPct val="100000"/>
              </a:lnSpc>
              <a:spcBef>
                <a:spcPct val="0"/>
              </a:spcBef>
              <a:spcAft>
                <a:spcPct val="0"/>
              </a:spcAft>
            </a:pPr>
            <a:r>
              <a:rPr lang="en-US" sz="1800" dirty="0"/>
              <a:t>See an example below made by Scaled Agile Inc. that shows how to develop and support a substantial software application through a Value Stream Map.  </a:t>
            </a:r>
          </a:p>
        </p:txBody>
      </p:sp>
      <p:pic>
        <p:nvPicPr>
          <p:cNvPr id="11" name="Picture 10">
            <a:extLst>
              <a:ext uri="{FF2B5EF4-FFF2-40B4-BE49-F238E27FC236}">
                <a16:creationId xmlns:a16="http://schemas.microsoft.com/office/drawing/2014/main" id="{6322B957-078F-EB71-AE22-3A155A81D262}"/>
              </a:ext>
            </a:extLst>
          </p:cNvPr>
          <p:cNvPicPr>
            <a:picLocks noChangeAspect="1"/>
          </p:cNvPicPr>
          <p:nvPr/>
        </p:nvPicPr>
        <p:blipFill>
          <a:blip r:embed="rId3"/>
          <a:stretch>
            <a:fillRect/>
          </a:stretch>
        </p:blipFill>
        <p:spPr>
          <a:xfrm>
            <a:off x="1910659" y="3591126"/>
            <a:ext cx="8370681" cy="3141356"/>
          </a:xfrm>
          <a:prstGeom prst="rect">
            <a:avLst/>
          </a:prstGeom>
        </p:spPr>
      </p:pic>
    </p:spTree>
    <p:extLst>
      <p:ext uri="{BB962C8B-B14F-4D97-AF65-F5344CB8AC3E}">
        <p14:creationId xmlns:p14="http://schemas.microsoft.com/office/powerpoint/2010/main" val="126593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8"/>
            <a:ext cx="9779183" cy="1706563"/>
          </a:xfrm>
        </p:spPr>
        <p:txBody>
          <a:bodyPr/>
          <a:lstStyle/>
          <a:p>
            <a:r>
              <a:rPr lang="en-US" dirty="0"/>
              <a:t>Benefits of Value Stream Mapping</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2"/>
          </p:nvPr>
        </p:nvSpPr>
        <p:spPr>
          <a:xfrm>
            <a:off x="1166813" y="2024063"/>
            <a:ext cx="10130452" cy="3332162"/>
          </a:xfrm>
        </p:spPr>
        <p:txBody>
          <a:bodyPr>
            <a:normAutofit/>
          </a:bodyPr>
          <a:lstStyle/>
          <a:p>
            <a:r>
              <a:rPr lang="en-US" dirty="0"/>
              <a:t>Efficiency</a:t>
            </a:r>
          </a:p>
          <a:p>
            <a:pPr lvl="1"/>
            <a:r>
              <a:rPr lang="en-US" dirty="0"/>
              <a:t>Reduces waste and streamlines processes</a:t>
            </a:r>
          </a:p>
          <a:p>
            <a:r>
              <a:rPr lang="en-US" dirty="0"/>
              <a:t>Visibility</a:t>
            </a:r>
          </a:p>
          <a:p>
            <a:pPr lvl="1"/>
            <a:r>
              <a:rPr lang="en-US" dirty="0"/>
              <a:t>Provides a clear view of workflows and dependencies</a:t>
            </a:r>
          </a:p>
          <a:p>
            <a:r>
              <a:rPr lang="en-US" dirty="0"/>
              <a:t>Customer Value</a:t>
            </a:r>
          </a:p>
          <a:p>
            <a:pPr lvl="1"/>
            <a:r>
              <a:rPr lang="en-US" dirty="0"/>
              <a:t>Enhances the ability to deliver technology solutions that meet customer needs effectively</a:t>
            </a:r>
          </a:p>
        </p:txBody>
      </p:sp>
    </p:spTree>
    <p:extLst>
      <p:ext uri="{BB962C8B-B14F-4D97-AF65-F5344CB8AC3E}">
        <p14:creationId xmlns:p14="http://schemas.microsoft.com/office/powerpoint/2010/main" val="265210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1167492" y="136526"/>
            <a:ext cx="9779183" cy="1570038"/>
          </a:xfrm>
        </p:spPr>
        <p:txBody>
          <a:bodyPr/>
          <a:lstStyle/>
          <a:p>
            <a:r>
              <a:rPr lang="en-US" dirty="0"/>
              <a:t>Resources</a:t>
            </a:r>
          </a:p>
        </p:txBody>
      </p:sp>
      <p:sp>
        <p:nvSpPr>
          <p:cNvPr id="5" name="Content Placeholder 4">
            <a:extLst>
              <a:ext uri="{FF2B5EF4-FFF2-40B4-BE49-F238E27FC236}">
                <a16:creationId xmlns:a16="http://schemas.microsoft.com/office/drawing/2014/main" id="{D44C553C-6D95-D9DB-E41D-D043065C7512}"/>
              </a:ext>
            </a:extLst>
          </p:cNvPr>
          <p:cNvSpPr>
            <a:spLocks noGrp="1"/>
          </p:cNvSpPr>
          <p:nvPr>
            <p:ph idx="1"/>
          </p:nvPr>
        </p:nvSpPr>
        <p:spPr/>
        <p:txBody>
          <a:bodyPr/>
          <a:lstStyle/>
          <a:p>
            <a:r>
              <a:rPr lang="en-US" sz="1400" dirty="0"/>
              <a:t>Kim, G., Humble, J., Debois, P., Willis, J., &amp; Forsgren, N. (2021). The devops handbook: How to create world-class agility, reliability, &amp; security in technology organizations (Second ed.). IT Revolution Press.</a:t>
            </a:r>
          </a:p>
          <a:p>
            <a:endParaRPr lang="en-US" sz="1400" dirty="0"/>
          </a:p>
          <a:p>
            <a:r>
              <a:rPr lang="en-US" sz="1400" dirty="0"/>
              <a:t>Panchak, P. (2022, August 18). Jim womack explains the origins — and value — of value-stream mapping - lean enterprise institute. Lean Enterprise Institute. Retrieved August 18, 2024, from https://www.lean.org/the-lean-post/articles/jim-womack-explains-the-origins-and-value-of-value-stream-mapping/</a:t>
            </a:r>
          </a:p>
          <a:p>
            <a:endParaRPr lang="en-US" sz="1400" dirty="0"/>
          </a:p>
          <a:p>
            <a:r>
              <a:rPr lang="en-US" sz="1400" dirty="0"/>
              <a:t>Scaled Agile Inc. (2023). Development value streams - scaled agile framework. Scaled Agile Framework. Retrieved August 18, 2024, from https://scaledagileframework.com/development-value-streams/</a:t>
            </a:r>
          </a:p>
          <a:p>
            <a:endParaRPr lang="en-US" sz="1400" dirty="0"/>
          </a:p>
          <a:p>
            <a:r>
              <a:rPr lang="en-US" sz="1400" dirty="0"/>
              <a:t>Vignaud, J.-L. (2022, November 28). How value stream management is fueling digital transformation: Real-world examples. CIO. Retrieved August 18, 2024, from https://www.cio.com/article/413205/how-value-stream-management-is-fueling-digital-transformation-real-world-examples.html</a:t>
            </a:r>
          </a:p>
          <a:p>
            <a:endParaRPr lang="en-US" dirty="0"/>
          </a:p>
        </p:txBody>
      </p:sp>
    </p:spTree>
    <p:extLst>
      <p:ext uri="{BB962C8B-B14F-4D97-AF65-F5344CB8AC3E}">
        <p14:creationId xmlns:p14="http://schemas.microsoft.com/office/powerpoint/2010/main" val="1678163377"/>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E98C35-9ECE-4425-BCBA-00E118C705CE}">
  <ds:schemaRefs>
    <ds:schemaRef ds:uri="http://purl.org/dc/dcmitype/"/>
    <ds:schemaRef ds:uri="http://purl.org/dc/elements/1.1/"/>
    <ds:schemaRef ds:uri="http://purl.org/dc/terms/"/>
    <ds:schemaRef ds:uri="http://schemas.openxmlformats.org/package/2006/metadata/core-properties"/>
    <ds:schemaRef ds:uri="http://www.w3.org/XML/1998/namespace"/>
    <ds:schemaRef ds:uri="http://schemas.microsoft.com/office/infopath/2007/PartnerControls"/>
    <ds:schemaRef ds:uri="http://schemas.microsoft.com/sharepoint/v3"/>
    <ds:schemaRef ds:uri="230e9df3-be65-4c73-a93b-d1236ebd677e"/>
    <ds:schemaRef ds:uri="http://schemas.microsoft.com/office/2006/documentManagement/types"/>
    <ds:schemaRef ds:uri="16c05727-aa75-4e4a-9b5f-8a80a1165891"/>
    <ds:schemaRef ds:uri="71af3243-3dd4-4a8d-8c0d-dd76da1f02a5"/>
    <ds:schemaRef ds:uri="http://schemas.microsoft.com/office/2006/metadata/propertie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{BD6F33D3-3AD8-4078-8D33-DA16AA3CEE9B}tf45331398_win32</Template>
  <TotalTime>61</TotalTime>
  <Words>645</Words>
  <Application>Microsoft Office PowerPoint</Application>
  <PresentationFormat>Widescreen</PresentationFormat>
  <Paragraphs>51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Custom</vt:lpstr>
      <vt:lpstr>Understanding The Technology Value Stream </vt:lpstr>
      <vt:lpstr>Introduction</vt:lpstr>
      <vt:lpstr>Lead Time vs. Processing Time</vt:lpstr>
      <vt:lpstr>The Common Scenario: Deployment Lead Times Requiring Months </vt:lpstr>
      <vt:lpstr>Our DevOps Idea: Deployment of Lead Times of Minutes</vt:lpstr>
      <vt:lpstr>The Value of Stream Mapping Process</vt:lpstr>
      <vt:lpstr>Benefits of Value Stream Mapping</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Austin Moore</dc:creator>
  <cp:lastModifiedBy>Austin Moore</cp:lastModifiedBy>
  <cp:revision>2</cp:revision>
  <dcterms:created xsi:type="dcterms:W3CDTF">2024-08-18T17:56:14Z</dcterms:created>
  <dcterms:modified xsi:type="dcterms:W3CDTF">2024-08-18T18:57:15Z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