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8" r:id="rId6"/>
    <p:sldId id="281" r:id="rId7"/>
    <p:sldId id="282" r:id="rId8"/>
    <p:sldId id="284" r:id="rId9"/>
    <p:sldId id="286" r:id="rId10"/>
    <p:sldId id="28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0655" autoAdjust="0"/>
  </p:normalViewPr>
  <p:slideViewPr>
    <p:cSldViewPr snapToGrid="0">
      <p:cViewPr varScale="1">
        <p:scale>
          <a:sx n="75" d="100"/>
          <a:sy n="75" d="100"/>
        </p:scale>
        <p:origin x="974"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9/26/2024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79882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dirty="0"/>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dirty="0"/>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dirty="0"/>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dirty="0"/>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096000" y="3429000"/>
            <a:ext cx="5864038" cy="3200400"/>
          </a:xfrm>
        </p:spPr>
        <p:txBody>
          <a:bodyPr anchor="ctr"/>
          <a:lstStyle/>
          <a:p>
            <a:r>
              <a:rPr lang="en-US" dirty="0"/>
              <a:t>Pager Rotation Duties</a:t>
            </a:r>
            <a:br>
              <a:rPr lang="en-US" dirty="0"/>
            </a:br>
            <a:br>
              <a:rPr lang="en-US" dirty="0"/>
            </a:br>
            <a:r>
              <a:rPr lang="en-US" sz="2400" dirty="0"/>
              <a:t>Austin Moore</a:t>
            </a:r>
            <a:br>
              <a:rPr lang="en-US" sz="2400" dirty="0"/>
            </a:br>
            <a:r>
              <a:rPr lang="en-US" sz="2400" dirty="0"/>
              <a:t>Module 7.2 Assignment</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1028425"/>
          </a:xfrm>
        </p:spPr>
        <p:txBody>
          <a:bodyPr/>
          <a:lstStyle/>
          <a:p>
            <a:r>
              <a:rPr lang="en-US" dirty="0"/>
              <a:t>Introduction to pager rotation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928554"/>
            <a:ext cx="7288212" cy="4241576"/>
          </a:xfrm>
        </p:spPr>
        <p:txBody>
          <a:bodyPr>
            <a:normAutofit/>
          </a:bodyPr>
          <a:lstStyle/>
          <a:p>
            <a:r>
              <a:rPr lang="en-US" dirty="0"/>
              <a:t>Key Notes</a:t>
            </a:r>
          </a:p>
          <a:p>
            <a:pPr lvl="1"/>
            <a:r>
              <a:rPr lang="en-US" dirty="0"/>
              <a:t>Process where team members take turns being “on-call” to respond to different system incidents or outages</a:t>
            </a:r>
          </a:p>
          <a:p>
            <a:pPr lvl="1"/>
            <a:r>
              <a:rPr lang="en-US" dirty="0"/>
              <a:t>Operational responsibilities are shared amongst all team members which allows for a more uniform team mentality versus a silo department mentality</a:t>
            </a:r>
          </a:p>
          <a:p>
            <a:pPr lvl="1"/>
            <a:r>
              <a:rPr lang="en-US" dirty="0"/>
              <a:t>Promotes a culture of collaboration where developers can participate in operational duties like incident response which allows for faster problem solving and resolution</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6360160" y="368621"/>
            <a:ext cx="5095240" cy="1306330"/>
          </a:xfrm>
        </p:spPr>
        <p:txBody>
          <a:bodyPr/>
          <a:lstStyle/>
          <a:p>
            <a:r>
              <a:rPr lang="en-US" dirty="0"/>
              <a:t>Why is it essential? </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981986" y="3564335"/>
            <a:ext cx="3071853" cy="464499"/>
          </a:xfrm>
        </p:spPr>
        <p:txBody>
          <a:bodyPr/>
          <a:lstStyle/>
          <a:p>
            <a:r>
              <a:rPr lang="en-US" dirty="0"/>
              <a:t>Core Tenets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4727458" y="4125637"/>
            <a:ext cx="3071853" cy="2464964"/>
          </a:xfrm>
        </p:spPr>
        <p:txBody>
          <a:bodyPr>
            <a:normAutofit/>
          </a:bodyPr>
          <a:lstStyle/>
          <a:p>
            <a:r>
              <a:rPr lang="en-US" dirty="0"/>
              <a:t>Being on call allows for an environment where developers write better quality code that is more reliable since they are directly responsible for responding to incidents in the field. </a:t>
            </a:r>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8444497" y="3564336"/>
            <a:ext cx="3341103" cy="464499"/>
          </a:xfrm>
        </p:spPr>
        <p:txBody>
          <a:bodyPr/>
          <a:lstStyle/>
          <a:p>
            <a:r>
              <a:rPr lang="en-US" dirty="0"/>
              <a:t>Response Time</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
        <p:nvSpPr>
          <p:cNvPr id="3" name="Text Placeholder 11">
            <a:extLst>
              <a:ext uri="{FF2B5EF4-FFF2-40B4-BE49-F238E27FC236}">
                <a16:creationId xmlns:a16="http://schemas.microsoft.com/office/drawing/2014/main" id="{21C047EE-9527-A96E-CB4A-195586E11130}"/>
              </a:ext>
            </a:extLst>
          </p:cNvPr>
          <p:cNvSpPr txBox="1">
            <a:spLocks/>
          </p:cNvSpPr>
          <p:nvPr/>
        </p:nvSpPr>
        <p:spPr>
          <a:xfrm>
            <a:off x="4727458" y="3527719"/>
            <a:ext cx="3071853"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Quality Control</a:t>
            </a:r>
          </a:p>
        </p:txBody>
      </p:sp>
      <p:sp>
        <p:nvSpPr>
          <p:cNvPr id="4" name="Content Placeholder 34">
            <a:extLst>
              <a:ext uri="{FF2B5EF4-FFF2-40B4-BE49-F238E27FC236}">
                <a16:creationId xmlns:a16="http://schemas.microsoft.com/office/drawing/2014/main" id="{77E8D41F-C64C-C551-567A-238B27863035}"/>
              </a:ext>
            </a:extLst>
          </p:cNvPr>
          <p:cNvSpPr txBox="1">
            <a:spLocks/>
          </p:cNvSpPr>
          <p:nvPr/>
        </p:nvSpPr>
        <p:spPr>
          <a:xfrm>
            <a:off x="981986" y="4191282"/>
            <a:ext cx="3193774" cy="2464964"/>
          </a:xfrm>
          <a:prstGeom prst="rect">
            <a:avLst/>
          </a:prstGeom>
        </p:spPr>
        <p:txBody>
          <a:bodyPr vert="horz" lIns="91440" tIns="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process allows the removal of barriers between development and operations teams. It ensures developers are directly involved with the system stability and incident response. </a:t>
            </a:r>
          </a:p>
          <a:p>
            <a:endParaRPr lang="en-US" dirty="0"/>
          </a:p>
        </p:txBody>
      </p:sp>
      <p:sp>
        <p:nvSpPr>
          <p:cNvPr id="7" name="Content Placeholder 34">
            <a:extLst>
              <a:ext uri="{FF2B5EF4-FFF2-40B4-BE49-F238E27FC236}">
                <a16:creationId xmlns:a16="http://schemas.microsoft.com/office/drawing/2014/main" id="{99B8C5C1-8DED-A0E3-8F9E-28831ABD0BD1}"/>
              </a:ext>
            </a:extLst>
          </p:cNvPr>
          <p:cNvSpPr txBox="1">
            <a:spLocks/>
          </p:cNvSpPr>
          <p:nvPr/>
        </p:nvSpPr>
        <p:spPr>
          <a:xfrm>
            <a:off x="8444497" y="4191282"/>
            <a:ext cx="3071853" cy="2464964"/>
          </a:xfrm>
          <a:prstGeom prst="rect">
            <a:avLst/>
          </a:prstGeom>
        </p:spPr>
        <p:txBody>
          <a:bodyPr vert="horz" lIns="91440" tIns="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everyone is on call, it increase agility and allows for quick recovery from incidents. This is crucial for maintaining uptime and reliability of the system. </a:t>
            </a:r>
          </a:p>
          <a:p>
            <a:endParaRPr lang="en-US" dirty="0"/>
          </a:p>
        </p:txBody>
      </p:sp>
    </p:spTree>
    <p:extLst>
      <p:ext uri="{BB962C8B-B14F-4D97-AF65-F5344CB8AC3E}">
        <p14:creationId xmlns:p14="http://schemas.microsoft.com/office/powerpoint/2010/main" val="10345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11200" y="501652"/>
            <a:ext cx="9953308" cy="947741"/>
          </a:xfrm>
        </p:spPr>
        <p:txBody>
          <a:bodyPr/>
          <a:lstStyle/>
          <a:p>
            <a:r>
              <a:rPr lang="en-US" dirty="0"/>
              <a:t>Best practices for pager rotation</a:t>
            </a:r>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831098" y="1818641"/>
            <a:ext cx="9430503" cy="4537708"/>
          </a:xfrm>
        </p:spPr>
        <p:txBody>
          <a:bodyPr>
            <a:normAutofit fontScale="92500" lnSpcReduction="10000"/>
          </a:bodyPr>
          <a:lstStyle/>
          <a:p>
            <a:pPr marL="342900" indent="-342900">
              <a:buAutoNum type="arabicPeriod"/>
            </a:pPr>
            <a:r>
              <a:rPr lang="en-US" b="1" dirty="0"/>
              <a:t>Clear Escalation Paths</a:t>
            </a:r>
          </a:p>
          <a:p>
            <a:pPr marL="626364" lvl="1" indent="-342900">
              <a:buFont typeface="Tenorite" panose="00000500000000000000" pitchFamily="2" charset="0"/>
              <a:buChar char="•"/>
            </a:pPr>
            <a:r>
              <a:rPr lang="en-US" dirty="0"/>
              <a:t>Teams should have well-defined steps for escalating incidents based on the severity of it. Greener team members should know when and how to escalate to senior team members. </a:t>
            </a:r>
          </a:p>
          <a:p>
            <a:pPr marL="342900" indent="-342900">
              <a:buFont typeface="+mj-lt"/>
              <a:buAutoNum type="arabicPeriod"/>
            </a:pPr>
            <a:r>
              <a:rPr lang="en-US" b="1" dirty="0"/>
              <a:t>On-call Schedules</a:t>
            </a:r>
          </a:p>
          <a:p>
            <a:pPr marL="626364" marR="0" lvl="1" indent="-342900" algn="l" defTabSz="914400" rtl="0" eaLnBrk="1" fontAlgn="auto" latinLnBrk="0" hangingPunct="1">
              <a:lnSpc>
                <a:spcPct val="100000"/>
              </a:lnSpc>
              <a:spcBef>
                <a:spcPts val="1000"/>
              </a:spcBef>
              <a:spcAft>
                <a:spcPts val="0"/>
              </a:spcAft>
              <a:buClrTx/>
              <a:buSzTx/>
              <a:buFont typeface="Tenorite" panose="00000500000000000000" pitchFamily="2" charset="0"/>
              <a:buChar char="•"/>
              <a:tabLst/>
              <a:defRPr/>
            </a:pPr>
            <a:r>
              <a:rPr lang="en-US" dirty="0">
                <a:solidFill>
                  <a:prstClr val="black"/>
                </a:solidFill>
                <a:latin typeface="Tenorite"/>
              </a:rPr>
              <a:t>Schedules should be fair and consistent, along with being on a rotation long enough to prevent burnout. Use tools to help the team manage their shifts and take time off as needed. </a:t>
            </a:r>
            <a:endParaRPr lang="en-US" dirty="0"/>
          </a:p>
          <a:p>
            <a:pPr marL="342900" indent="-342900">
              <a:buFont typeface="+mj-lt"/>
              <a:buAutoNum type="arabicPeriod"/>
            </a:pPr>
            <a:r>
              <a:rPr lang="en-US" b="1" dirty="0"/>
              <a:t>Balanced Workload</a:t>
            </a:r>
          </a:p>
          <a:p>
            <a:pPr marL="626364" marR="0" lvl="1" indent="-342900" algn="l" defTabSz="914400" rtl="0" eaLnBrk="1" fontAlgn="auto" latinLnBrk="0" hangingPunct="1">
              <a:lnSpc>
                <a:spcPct val="100000"/>
              </a:lnSpc>
              <a:spcBef>
                <a:spcPts val="1000"/>
              </a:spcBef>
              <a:spcAft>
                <a:spcPts val="0"/>
              </a:spcAft>
              <a:buClrTx/>
              <a:buSzTx/>
              <a:buFont typeface="Tenorite" panose="00000500000000000000" pitchFamily="2" charset="0"/>
              <a:buChar char="•"/>
              <a:tabLst/>
              <a:defRPr/>
            </a:pPr>
            <a:r>
              <a:rPr kumimoji="0" lang="en-US" sz="1800" b="0" i="0" u="none" strike="noStrike" kern="1200" cap="none" spc="50" normalizeH="0" baseline="0" noProof="0" dirty="0">
                <a:ln>
                  <a:noFill/>
                </a:ln>
                <a:solidFill>
                  <a:prstClr val="black"/>
                </a:solidFill>
                <a:effectLst/>
                <a:uLnTx/>
                <a:uFillTx/>
                <a:latin typeface="Tenorite"/>
                <a:ea typeface="+mn-ea"/>
                <a:cs typeface="+mn-cs"/>
              </a:rPr>
              <a:t>Ensure pager duties are balanced properly and evenly across the team. Evaluate compensation for on-call team members as needed with time off or extra pay. </a:t>
            </a:r>
            <a:endParaRPr lang="en-US" dirty="0"/>
          </a:p>
          <a:p>
            <a:pPr marL="342900" indent="-342900">
              <a:buFont typeface="+mj-lt"/>
              <a:buAutoNum type="arabicPeriod"/>
            </a:pPr>
            <a:r>
              <a:rPr lang="en-US" b="1" dirty="0"/>
              <a:t>Proper Tooling</a:t>
            </a:r>
          </a:p>
          <a:p>
            <a:pPr marL="626364" marR="0" lvl="1" indent="-342900" algn="l" defTabSz="914400" rtl="0" eaLnBrk="1" fontAlgn="auto" latinLnBrk="0" hangingPunct="1">
              <a:lnSpc>
                <a:spcPct val="100000"/>
              </a:lnSpc>
              <a:spcBef>
                <a:spcPts val="1000"/>
              </a:spcBef>
              <a:spcAft>
                <a:spcPts val="0"/>
              </a:spcAft>
              <a:buClrTx/>
              <a:buSzTx/>
              <a:buFont typeface="Tenorite" panose="00000500000000000000" pitchFamily="2" charset="0"/>
              <a:buChar char="•"/>
              <a:tabLst/>
              <a:defRPr/>
            </a:pPr>
            <a:r>
              <a:rPr kumimoji="0" lang="en-US" sz="1800" b="0" i="0" u="none" strike="noStrike" kern="1200" cap="none" spc="50" normalizeH="0" baseline="0" noProof="0" dirty="0">
                <a:ln>
                  <a:noFill/>
                </a:ln>
                <a:solidFill>
                  <a:prstClr val="black"/>
                </a:solidFill>
                <a:effectLst/>
                <a:uLnTx/>
                <a:uFillTx/>
                <a:latin typeface="Tenorite"/>
                <a:ea typeface="+mn-ea"/>
                <a:cs typeface="+mn-cs"/>
              </a:rPr>
              <a:t>Monitoring tools should be configured to send meaningful alerts. Only critical issues should trigger a pager event whereas low priority alerts can be reviewed later. </a:t>
            </a:r>
          </a:p>
          <a:p>
            <a:pPr marL="342900" indent="-342900">
              <a:buFont typeface="+mj-lt"/>
              <a:buAutoNum type="arabicPeriod"/>
            </a:pPr>
            <a:endParaRPr lang="en-US" dirty="0"/>
          </a:p>
          <a:p>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63692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3"/>
            <a:ext cx="5655197" cy="1186808"/>
          </a:xfrm>
        </p:spPr>
        <p:txBody>
          <a:bodyPr anchor="b"/>
          <a:lstStyle/>
          <a:p>
            <a:r>
              <a:rPr lang="en-US" dirty="0"/>
              <a:t>Minimizing pager fatigue</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330200" y="2114588"/>
            <a:ext cx="2199640" cy="448990"/>
          </a:xfrm>
        </p:spPr>
        <p:txBody>
          <a:bodyPr/>
          <a:lstStyle/>
          <a:p>
            <a:r>
              <a:rPr lang="en-US" dirty="0"/>
              <a:t>Alert Fatigue</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61619" y="2578304"/>
            <a:ext cx="3256281" cy="3032733"/>
          </a:xfrm>
        </p:spPr>
        <p:txBody>
          <a:bodyPr>
            <a:noAutofit/>
          </a:bodyPr>
          <a:lstStyle/>
          <a:p>
            <a:pPr marL="0" indent="0">
              <a:buNone/>
            </a:pPr>
            <a:r>
              <a:rPr lang="en-US" dirty="0"/>
              <a:t>When team members receive too many alerts, it can lead to exhaustion, missed alerts, and slower response times. Ensure false positives are course corrected immediately and monitor environment for team member morale. </a:t>
            </a:r>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8010386" y="2777593"/>
            <a:ext cx="3943627" cy="448989"/>
          </a:xfrm>
        </p:spPr>
        <p:txBody>
          <a:bodyPr/>
          <a:lstStyle/>
          <a:p>
            <a:r>
              <a:rPr lang="en-US" dirty="0"/>
              <a:t>Proactive Measures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2" name="Text Placeholder 5">
            <a:extLst>
              <a:ext uri="{FF2B5EF4-FFF2-40B4-BE49-F238E27FC236}">
                <a16:creationId xmlns:a16="http://schemas.microsoft.com/office/drawing/2014/main" id="{D442CB16-5E8D-7AD0-9B9B-BD0E937329ED}"/>
              </a:ext>
            </a:extLst>
          </p:cNvPr>
          <p:cNvSpPr txBox="1">
            <a:spLocks/>
          </p:cNvSpPr>
          <p:nvPr/>
        </p:nvSpPr>
        <p:spPr>
          <a:xfrm>
            <a:off x="4304893" y="2516060"/>
            <a:ext cx="2199640" cy="4489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Best Practice</a:t>
            </a:r>
          </a:p>
        </p:txBody>
      </p:sp>
      <p:sp>
        <p:nvSpPr>
          <p:cNvPr id="3" name="Content Placeholder 3">
            <a:extLst>
              <a:ext uri="{FF2B5EF4-FFF2-40B4-BE49-F238E27FC236}">
                <a16:creationId xmlns:a16="http://schemas.microsoft.com/office/drawing/2014/main" id="{CB86DC38-A398-ECA4-F988-48F54AF11E66}"/>
              </a:ext>
            </a:extLst>
          </p:cNvPr>
          <p:cNvSpPr txBox="1">
            <a:spLocks/>
          </p:cNvSpPr>
          <p:nvPr/>
        </p:nvSpPr>
        <p:spPr>
          <a:xfrm>
            <a:off x="4256633" y="2929671"/>
            <a:ext cx="3256281" cy="3032733"/>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429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2001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6573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21145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Utilize automated monitoring systems with precise thresholds to reduce unnecessary alerts. Evaluate and optimize alert thresholds periodically to ensure they are reflecting the current state of your system. </a:t>
            </a:r>
          </a:p>
        </p:txBody>
      </p:sp>
      <p:sp>
        <p:nvSpPr>
          <p:cNvPr id="7" name="Content Placeholder 3">
            <a:extLst>
              <a:ext uri="{FF2B5EF4-FFF2-40B4-BE49-F238E27FC236}">
                <a16:creationId xmlns:a16="http://schemas.microsoft.com/office/drawing/2014/main" id="{4A9520AA-2241-E6A6-5D10-3158E876717D}"/>
              </a:ext>
            </a:extLst>
          </p:cNvPr>
          <p:cNvSpPr txBox="1">
            <a:spLocks/>
          </p:cNvSpPr>
          <p:nvPr/>
        </p:nvSpPr>
        <p:spPr>
          <a:xfrm>
            <a:off x="8010386" y="3226582"/>
            <a:ext cx="3256281" cy="3032733"/>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429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2001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6573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21145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Encourage teams to perform RCA’s (Root Cause Analysis) after incidents to prevent future incidents. This can help with the frequency of incidents and help prevent any alert overloads that may happen from reoccurring events. </a:t>
            </a:r>
          </a:p>
        </p:txBody>
      </p:sp>
    </p:spTree>
    <p:extLst>
      <p:ext uri="{BB962C8B-B14F-4D97-AF65-F5344CB8AC3E}">
        <p14:creationId xmlns:p14="http://schemas.microsoft.com/office/powerpoint/2010/main" val="240357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1028425"/>
          </a:xfrm>
        </p:spPr>
        <p:txBody>
          <a:bodyPr/>
          <a:lstStyle/>
          <a:p>
            <a:r>
              <a:rPr lang="en-US" dirty="0"/>
              <a:t>Technology and tools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928554"/>
            <a:ext cx="7288212" cy="4241576"/>
          </a:xfrm>
        </p:spPr>
        <p:txBody>
          <a:bodyPr>
            <a:normAutofit/>
          </a:bodyPr>
          <a:lstStyle/>
          <a:p>
            <a:pPr lvl="1"/>
            <a:r>
              <a:rPr lang="en-US" dirty="0"/>
              <a:t>Popular Tools: A couple of popular tools for on call management include things like PagerDuty, OpsGenie, or VictorOps. These tools help automate alerts and incident responses. </a:t>
            </a:r>
          </a:p>
          <a:p>
            <a:pPr lvl="1"/>
            <a:r>
              <a:rPr lang="en-US" dirty="0"/>
              <a:t>Integration with Monitoring: As the tools mentioned above help with on call management, you can integrate those with monitoring tools like Prometheus, Nagios, or Splunk to help trigger alerts based on preset thresholds. </a:t>
            </a:r>
          </a:p>
          <a:p>
            <a:pPr lvl="1"/>
            <a:r>
              <a:rPr lang="en-US" dirty="0"/>
              <a:t>Automation Focus: Automation can help improve processes by only sending critical or actionable issues. Utilize automated tools to help reduce unwanted notifications and help improve the efficiency of your team by focusing on true problems.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04737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b="1" dirty="0"/>
              <a:t>References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7" name="Text Placeholder 2">
            <a:extLst>
              <a:ext uri="{FF2B5EF4-FFF2-40B4-BE49-F238E27FC236}">
                <a16:creationId xmlns:a16="http://schemas.microsoft.com/office/drawing/2014/main" id="{2D87124F-4322-068E-A5F3-BAC3683EC0EC}"/>
              </a:ext>
            </a:extLst>
          </p:cNvPr>
          <p:cNvSpPr txBox="1">
            <a:spLocks/>
          </p:cNvSpPr>
          <p:nvPr/>
        </p:nvSpPr>
        <p:spPr>
          <a:xfrm>
            <a:off x="940594" y="1924446"/>
            <a:ext cx="10310812" cy="424157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incident.io. (2024, February 26). Best practices for creating a reliable on-call rotation. https://incident.io/hubs/on-call/on-call-rotation-best-practices</a:t>
            </a:r>
          </a:p>
          <a:p>
            <a:pPr lvl="1"/>
            <a:endParaRPr lang="en-US" dirty="0"/>
          </a:p>
          <a:p>
            <a:pPr lvl="1"/>
            <a:r>
              <a:rPr lang="en-US" dirty="0"/>
              <a:t>Kim, G., Humble, J., Debois, P., Willis, J., &amp; Forsgren, N. (2021). The devops handbook: How to create world-class agility, reliability, &amp; security in technology organizations (Second ed.). IT Revolution Press.</a:t>
            </a:r>
          </a:p>
          <a:p>
            <a:pPr lvl="1"/>
            <a:endParaRPr lang="en-US" dirty="0"/>
          </a:p>
          <a:p>
            <a:pPr lvl="1"/>
            <a:r>
              <a:rPr lang="en-US" dirty="0"/>
              <a:t>PagerDuty &amp; Inc. (2024). Introduction - pagerduty best practices for on call teams ops guide. PagerDuty Best Practices for On Call Teams Ops Guide. https://goingoncall.pagerduty.com/intro/</a:t>
            </a:r>
          </a:p>
          <a:p>
            <a:pPr lvl="1"/>
            <a:endParaRPr lang="en-US" dirty="0"/>
          </a:p>
          <a:p>
            <a:pPr lvl="1"/>
            <a:r>
              <a:rPr lang="en-US" dirty="0"/>
              <a:t>Yogesh. (2019, July 11). Best practices for managing on-call rotation (in 2023). AlertOps | Master the Unexpected | Resolve Major IT Incidents &amp; Automate Real-time Operations. https://alertops.com/on-call-rotation/</a:t>
            </a:r>
          </a:p>
        </p:txBody>
      </p:sp>
    </p:spTree>
    <p:extLst>
      <p:ext uri="{BB962C8B-B14F-4D97-AF65-F5344CB8AC3E}">
        <p14:creationId xmlns:p14="http://schemas.microsoft.com/office/powerpoint/2010/main" val="279182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414520" y="1554776"/>
            <a:ext cx="3362960" cy="1524735"/>
          </a:xfrm>
        </p:spPr>
        <p:txBody>
          <a:bodyPr/>
          <a:lstStyle/>
          <a:p>
            <a:r>
              <a:rPr lang="en-US" sz="4400"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006215" y="3429000"/>
            <a:ext cx="4179570" cy="2850181"/>
          </a:xfrm>
        </p:spPr>
        <p:txBody>
          <a:bodyPr>
            <a:noAutofit/>
          </a:bodyPr>
          <a:lstStyle/>
          <a:p>
            <a:pPr algn="ctr"/>
            <a:r>
              <a:rPr lang="en-US" dirty="0"/>
              <a:t>Austin Moore</a:t>
            </a:r>
          </a:p>
          <a:p>
            <a:pPr algn="ctr"/>
            <a:r>
              <a:rPr lang="en-US" dirty="0"/>
              <a:t>aumoore@my365.bellevue.edu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{625B4A20-651D-4A01-93CE-2C70B136AF71}tf67328976_win32</Template>
  <TotalTime>39</TotalTime>
  <Words>719</Words>
  <Application>Microsoft Office PowerPoint</Application>
  <PresentationFormat>Widescreen</PresentationFormat>
  <Paragraphs>59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Pager Rotation Duties  Austin Moore Module 7.2 Assignment</vt:lpstr>
      <vt:lpstr>Introduction to pager rotation</vt:lpstr>
      <vt:lpstr>Why is it essential? </vt:lpstr>
      <vt:lpstr>Best practices for pager rotation</vt:lpstr>
      <vt:lpstr>Minimizing pager fatigue</vt:lpstr>
      <vt:lpstr>Technology and tools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Austin Moore</dc:creator>
  <cp:lastModifiedBy>Austin Moore</cp:lastModifiedBy>
  <cp:revision>2</cp:revision>
  <dcterms:created xsi:type="dcterms:W3CDTF">2024-09-27T03:26:42Z</dcterms:created>
  <dcterms:modified xsi:type="dcterms:W3CDTF">2024-09-27T04:06:38Z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