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64" r:id="rId6"/>
    <p:sldId id="286" r:id="rId7"/>
    <p:sldId id="277" r:id="rId8"/>
    <p:sldId id="293" r:id="rId9"/>
    <p:sldId id="294" r:id="rId10"/>
    <p:sldId id="29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4" autoAdjust="0"/>
  </p:normalViewPr>
  <p:slideViewPr>
    <p:cSldViewPr snapToGrid="0">
      <p:cViewPr varScale="1">
        <p:scale>
          <a:sx n="77" d="100"/>
          <a:sy n="77" d="100"/>
        </p:scale>
        <p:origin x="912" y="53"/>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9/28/2024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9/28/2024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909667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1558565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42816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510226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hyperlink" Target="https://www.perrlacomplete.com/Public/#/paper/J5dxvQv6kvGdjsSdh0v4Aw==/editor/reference-edit/697D0018-6FD9-4433-B06B-271ED3D97AEC"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perrlacomplete.com/Public/#/paper/J5dxvQv6kvGdjsSdh0v4Aw==/editor/reference-edit/729A67CA-732D-422C-B085-898B525C9AA4" TargetMode="External"/><Relationship Id="rId4" Type="http://schemas.openxmlformats.org/officeDocument/2006/relationships/hyperlink" Target="https://www.perrlacomplete.com/Public/#/paper/J5dxvQv6kvGdjsSdh0v4Aw==/editor/reference-edit/7EECA6EF-BD1D-4A3D-9DB2-D7677A07017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Barriers to implementing a just culture</a:t>
            </a:r>
          </a:p>
        </p:txBody>
      </p:sp>
      <p:sp>
        <p:nvSpPr>
          <p:cNvPr id="3" name="Subtitle 2">
            <a:extLst>
              <a:ext uri="{FF2B5EF4-FFF2-40B4-BE49-F238E27FC236}">
                <a16:creationId xmlns:a16="http://schemas.microsoft.com/office/drawing/2014/main" id="{AED85355-AECD-EC15-72B3-7B394CDCF509}"/>
              </a:ext>
            </a:extLst>
          </p:cNvPr>
          <p:cNvSpPr txBox="1">
            <a:spLocks/>
          </p:cNvSpPr>
          <p:nvPr/>
        </p:nvSpPr>
        <p:spPr>
          <a:xfrm>
            <a:off x="8627165" y="5341939"/>
            <a:ext cx="3776870" cy="1342677"/>
          </a:xfrm>
          <a:prstGeom prst="rect">
            <a:avLst/>
          </a:prstGeom>
        </p:spPr>
        <p:txBody>
          <a:bodyPr>
            <a:normAutofit fontScale="85000" lnSpcReduction="2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Austin Moore</a:t>
            </a:r>
          </a:p>
          <a:p>
            <a:r>
              <a:rPr lang="en-US" dirty="0">
                <a:solidFill>
                  <a:schemeClr val="bg1"/>
                </a:solidFill>
              </a:rPr>
              <a:t>CSD380 – DevOps</a:t>
            </a:r>
          </a:p>
          <a:p>
            <a:r>
              <a:rPr lang="en-US" dirty="0">
                <a:solidFill>
                  <a:schemeClr val="bg1"/>
                </a:solidFill>
              </a:rPr>
              <a:t>09/28/2024</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6589150" cy="1988706"/>
          </a:xfrm>
        </p:spPr>
        <p:txBody>
          <a:bodyPr/>
          <a:lstStyle/>
          <a:p>
            <a:r>
              <a:rPr lang="en-US" dirty="0"/>
              <a:t>What is just culture</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0" y="3059113"/>
            <a:ext cx="6597650" cy="3295650"/>
          </a:xfrm>
        </p:spPr>
        <p:txBody>
          <a:bodyPr vert="horz" lIns="91440" tIns="45720" rIns="91440" bIns="45720" rtlCol="0" anchor="t">
            <a:normAutofit/>
          </a:bodyPr>
          <a:lstStyle/>
          <a:p>
            <a:r>
              <a:rPr lang="en-US" b="1" u="sng" dirty="0"/>
              <a:t>Definition:</a:t>
            </a:r>
            <a:r>
              <a:rPr lang="en-US" dirty="0"/>
              <a:t> A just culture balances accountability with learning by addressing errors without blame but through behavior accountability. </a:t>
            </a:r>
          </a:p>
          <a:p>
            <a:r>
              <a:rPr lang="en-US" b="1" u="sng" dirty="0"/>
              <a:t>Core Values:</a:t>
            </a:r>
          </a:p>
          <a:p>
            <a:pPr marL="285750" indent="-285750">
              <a:buFont typeface="Arial" panose="020B0604020202020204" pitchFamily="34" charset="0"/>
              <a:buChar char="•"/>
            </a:pPr>
            <a:r>
              <a:rPr lang="en-US" dirty="0"/>
              <a:t>Encourages transparency</a:t>
            </a:r>
          </a:p>
          <a:p>
            <a:pPr marL="285750" indent="-285750">
              <a:buFont typeface="Arial" panose="020B0604020202020204" pitchFamily="34" charset="0"/>
              <a:buChar char="•"/>
            </a:pPr>
            <a:r>
              <a:rPr lang="en-US" dirty="0"/>
              <a:t>Focused on system wide improvements</a:t>
            </a:r>
          </a:p>
          <a:p>
            <a:pPr marL="285750" indent="-285750">
              <a:buFont typeface="Arial" panose="020B0604020202020204" pitchFamily="34" charset="0"/>
              <a:buChar char="•"/>
            </a:pPr>
            <a:r>
              <a:rPr lang="en-US" dirty="0"/>
              <a:t>Promotes Safety</a:t>
            </a:r>
          </a:p>
          <a:p>
            <a:endParaRPr lang="en-US" dirty="0"/>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411110" y="1363252"/>
            <a:ext cx="7889768" cy="1131472"/>
          </a:xfrm>
        </p:spPr>
        <p:txBody>
          <a:bodyPr/>
          <a:lstStyle/>
          <a:p>
            <a:r>
              <a:rPr lang="en-US" dirty="0"/>
              <a:t>Legal Barriers</a:t>
            </a:r>
          </a:p>
        </p:txBody>
      </p:sp>
      <p:sp>
        <p:nvSpPr>
          <p:cNvPr id="7" name="Text Placeholder 6">
            <a:extLst>
              <a:ext uri="{FF2B5EF4-FFF2-40B4-BE49-F238E27FC236}">
                <a16:creationId xmlns:a16="http://schemas.microsoft.com/office/drawing/2014/main" id="{02492136-277B-808E-9D1B-0527359207DB}"/>
              </a:ext>
            </a:extLst>
          </p:cNvPr>
          <p:cNvSpPr>
            <a:spLocks noGrp="1"/>
          </p:cNvSpPr>
          <p:nvPr>
            <p:ph sz="half" idx="1"/>
          </p:nvPr>
        </p:nvSpPr>
        <p:spPr>
          <a:xfrm>
            <a:off x="3508514" y="2932044"/>
            <a:ext cx="6649278" cy="3527011"/>
          </a:xfrm>
        </p:spPr>
        <p:txBody>
          <a:bodyPr>
            <a:normAutofit/>
          </a:bodyPr>
          <a:lstStyle/>
          <a:p>
            <a:r>
              <a:rPr lang="en-US" dirty="0"/>
              <a:t>There is a complexity when it comes to legal systems around ‘just cultures’. In many areas, legal frameworks around workplace safety create conflict. The ‘just culture’ reassures that there isn’t blame on the individual, but rather the process. However, there is still a line where honest mistakes could still face criminal charges if it’s deemed negligent. This can create grey areas and prevent transparency between employees and managers. </a:t>
            </a:r>
          </a:p>
          <a:p>
            <a:endParaRPr lang="en-US" dirty="0"/>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932043" y="429461"/>
            <a:ext cx="8345557" cy="2105017"/>
          </a:xfrm>
        </p:spPr>
        <p:txBody>
          <a:bodyPr>
            <a:normAutofit/>
          </a:bodyPr>
          <a:lstStyle/>
          <a:p>
            <a:r>
              <a:rPr lang="en-US" dirty="0"/>
              <a:t>Technological barriers</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fontScale="92500" lnSpcReduction="20000"/>
          </a:bodyPr>
          <a:lstStyle/>
          <a:p>
            <a:r>
              <a:rPr lang="en-US" dirty="0"/>
              <a:t>Modern technology can cause major failures which could be done beyond control of individuals, but individuals can still be blamed. Sometimes organizations struggle to balance accountability between individuals and complexities of technology. </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6589150" cy="1988706"/>
          </a:xfrm>
        </p:spPr>
        <p:txBody>
          <a:bodyPr/>
          <a:lstStyle/>
          <a:p>
            <a:r>
              <a:rPr lang="en-US" dirty="0"/>
              <a:t>Societal &amp; psychological barriers </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859489" y="3168444"/>
            <a:ext cx="6394174" cy="3295650"/>
          </a:xfrm>
        </p:spPr>
        <p:txBody>
          <a:bodyPr vert="horz" lIns="91440" tIns="45720" rIns="91440" bIns="45720" rtlCol="0" anchor="t">
            <a:normAutofit/>
          </a:bodyPr>
          <a:lstStyle/>
          <a:p>
            <a:r>
              <a:rPr lang="en-US" dirty="0"/>
              <a:t>When there are complex systems that have issues, failure points can be directed to individuals to blame versus the system itself which can create a “blame game” environment. Furthermore, this can create underlying issues where employees won’t report errors because of the worries around being blamed. Also, it can create a morale issue because employees could feel undermined if they are being targeted or blamed for system errors, or even errors they did create themselves on accident. </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55956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411110" y="1363252"/>
            <a:ext cx="7889768" cy="1131472"/>
          </a:xfrm>
        </p:spPr>
        <p:txBody>
          <a:bodyPr>
            <a:normAutofit fontScale="90000"/>
          </a:bodyPr>
          <a:lstStyle/>
          <a:p>
            <a:r>
              <a:rPr lang="en-US" dirty="0"/>
              <a:t>Organizational Barriers</a:t>
            </a:r>
          </a:p>
        </p:txBody>
      </p:sp>
      <p:sp>
        <p:nvSpPr>
          <p:cNvPr id="7" name="Text Placeholder 6">
            <a:extLst>
              <a:ext uri="{FF2B5EF4-FFF2-40B4-BE49-F238E27FC236}">
                <a16:creationId xmlns:a16="http://schemas.microsoft.com/office/drawing/2014/main" id="{02492136-277B-808E-9D1B-0527359207DB}"/>
              </a:ext>
            </a:extLst>
          </p:cNvPr>
          <p:cNvSpPr>
            <a:spLocks noGrp="1"/>
          </p:cNvSpPr>
          <p:nvPr>
            <p:ph sz="half" idx="1"/>
          </p:nvPr>
        </p:nvSpPr>
        <p:spPr>
          <a:xfrm>
            <a:off x="3508514" y="2932044"/>
            <a:ext cx="6649278" cy="3527011"/>
          </a:xfrm>
        </p:spPr>
        <p:txBody>
          <a:bodyPr>
            <a:normAutofit/>
          </a:bodyPr>
          <a:lstStyle/>
          <a:p>
            <a:r>
              <a:rPr lang="en-US" dirty="0"/>
              <a:t>There are some cultures out there that have negative and deeply ingrained blame cultures that can prove to be extremely challenging. Reversing this culture can take lots of time and lots of adjustments in the team, to which creates more issues because lots of people don’t like change. Leaders can also lack the skills or training to understand what a ‘just culture’ should look like, how it works, and the principles are behind it. Not having a strong leadership team supporting the ‘just culture’ can be the start of long journey to success. </a:t>
            </a:r>
          </a:p>
          <a:p>
            <a:endParaRPr lang="en-US" dirty="0"/>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84241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126559" y="246897"/>
            <a:ext cx="8431923" cy="1242391"/>
          </a:xfrm>
        </p:spPr>
        <p:txBody>
          <a:bodyPr>
            <a:normAutofit fontScale="90000"/>
          </a:bodyPr>
          <a:lstStyle/>
          <a:p>
            <a:r>
              <a:rPr lang="en-US" dirty="0"/>
              <a:t>Veterans health administration example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174089" y="5989907"/>
            <a:ext cx="7868515" cy="1242391"/>
          </a:xfrm>
        </p:spPr>
        <p:txBody>
          <a:bodyPr>
            <a:normAutofit fontScale="62500" lnSpcReduction="20000"/>
          </a:bodyPr>
          <a:lstStyle/>
          <a:p>
            <a:r>
              <a:rPr lang="en-US" dirty="0"/>
              <a:t>This is a Just Culture Decision support tool that the Veterans Health Administration uses when trying to balance system and individual accountability. </a:t>
            </a:r>
          </a:p>
          <a:p>
            <a:endParaRPr lang="en-US" dirty="0"/>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descr="Types of behavioral choices and remedies.">
            <a:extLst>
              <a:ext uri="{FF2B5EF4-FFF2-40B4-BE49-F238E27FC236}">
                <a16:creationId xmlns:a16="http://schemas.microsoft.com/office/drawing/2014/main" id="{E69B4377-156F-E193-EC80-502A3AC39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7200" y="1489288"/>
            <a:ext cx="6264383" cy="440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53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672344" y="800961"/>
            <a:ext cx="9389288" cy="1362456"/>
          </a:xfrm>
        </p:spPr>
        <p:txBody>
          <a:bodyPr/>
          <a:lstStyle/>
          <a:p>
            <a:r>
              <a:rPr lang="en-US" dirty="0"/>
              <a:t>Sources</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544647" y="2163417"/>
            <a:ext cx="9843466" cy="3505200"/>
          </a:xfrm>
        </p:spPr>
        <p:txBody>
          <a:bodyPr vert="horz" lIns="91440" tIns="45720" rIns="91440" bIns="45720" rtlCol="0" anchor="t">
            <a:normAutofit/>
          </a:bodyPr>
          <a:lstStyle/>
          <a:p>
            <a:pPr algn="l"/>
            <a:r>
              <a:rPr lang="en-US" sz="1800" b="0" i="0" u="none" strike="noStrike" dirty="0">
                <a:solidFill>
                  <a:srgbClr val="212529"/>
                </a:solidFill>
                <a:effectLst/>
                <a:latin typeface="Times New Roman" panose="02020603050405020304" pitchFamily="18" charset="0"/>
                <a:hlinkClick r:id="rId3" tooltip="Click to Edit Reference"/>
              </a:rPr>
              <a:t>Kim, G., Humble, J., </a:t>
            </a:r>
            <a:r>
              <a:rPr lang="en-US" sz="1800" b="0" i="0" u="none" strike="noStrike" dirty="0" err="1">
                <a:solidFill>
                  <a:srgbClr val="212529"/>
                </a:solidFill>
                <a:effectLst/>
                <a:latin typeface="Times New Roman" panose="02020603050405020304" pitchFamily="18" charset="0"/>
                <a:hlinkClick r:id="rId3" tooltip="Click to Edit Reference"/>
              </a:rPr>
              <a:t>Debois</a:t>
            </a:r>
            <a:r>
              <a:rPr lang="en-US" sz="1800" b="0" i="0" u="none" strike="noStrike" dirty="0">
                <a:solidFill>
                  <a:srgbClr val="212529"/>
                </a:solidFill>
                <a:effectLst/>
                <a:latin typeface="Times New Roman" panose="02020603050405020304" pitchFamily="18" charset="0"/>
                <a:hlinkClick r:id="rId3" tooltip="Click to Edit Reference"/>
              </a:rPr>
              <a:t>, P., Willis, J., &amp; </a:t>
            </a:r>
            <a:r>
              <a:rPr lang="en-US" sz="1800" b="0" i="0" u="none" strike="noStrike" dirty="0" err="1">
                <a:solidFill>
                  <a:srgbClr val="212529"/>
                </a:solidFill>
                <a:effectLst/>
                <a:latin typeface="Times New Roman" panose="02020603050405020304" pitchFamily="18" charset="0"/>
                <a:hlinkClick r:id="rId3" tooltip="Click to Edit Reference"/>
              </a:rPr>
              <a:t>Forsgren</a:t>
            </a:r>
            <a:r>
              <a:rPr lang="en-US" sz="1800" b="0" i="0" u="none" strike="noStrike" dirty="0">
                <a:solidFill>
                  <a:srgbClr val="212529"/>
                </a:solidFill>
                <a:effectLst/>
                <a:latin typeface="Times New Roman" panose="02020603050405020304" pitchFamily="18" charset="0"/>
                <a:hlinkClick r:id="rId3" tooltip="Click to Edit Reference"/>
              </a:rPr>
              <a:t>, N. (2021). </a:t>
            </a:r>
            <a:r>
              <a:rPr lang="en-US" sz="1800" b="0" i="1" u="none" strike="noStrike" dirty="0">
                <a:solidFill>
                  <a:srgbClr val="212529"/>
                </a:solidFill>
                <a:effectLst/>
                <a:latin typeface="Times New Roman" panose="02020603050405020304" pitchFamily="18" charset="0"/>
                <a:hlinkClick r:id="rId3" tooltip="Click to Edit Reference"/>
              </a:rPr>
              <a:t>The </a:t>
            </a:r>
            <a:r>
              <a:rPr lang="en-US" sz="1800" b="0" i="1" u="none" strike="noStrike" dirty="0" err="1">
                <a:solidFill>
                  <a:srgbClr val="212529"/>
                </a:solidFill>
                <a:effectLst/>
                <a:latin typeface="Times New Roman" panose="02020603050405020304" pitchFamily="18" charset="0"/>
                <a:hlinkClick r:id="rId3" tooltip="Click to Edit Reference"/>
              </a:rPr>
              <a:t>devops</a:t>
            </a:r>
            <a:r>
              <a:rPr lang="en-US" sz="1800" b="0" i="1" u="none" strike="noStrike" dirty="0">
                <a:solidFill>
                  <a:srgbClr val="212529"/>
                </a:solidFill>
                <a:effectLst/>
                <a:latin typeface="Times New Roman" panose="02020603050405020304" pitchFamily="18" charset="0"/>
                <a:hlinkClick r:id="rId3" tooltip="Click to Edit Reference"/>
              </a:rPr>
              <a:t> handbook: How to create world-class agility, reliability, &amp; security in technology organizations</a:t>
            </a:r>
            <a:r>
              <a:rPr lang="en-US" sz="1800" b="0" i="0" u="none" strike="noStrike" dirty="0">
                <a:solidFill>
                  <a:srgbClr val="212529"/>
                </a:solidFill>
                <a:effectLst/>
                <a:latin typeface="Times New Roman" panose="02020603050405020304" pitchFamily="18" charset="0"/>
                <a:hlinkClick r:id="rId3" tooltip="Click to Edit Reference"/>
              </a:rPr>
              <a:t> (Second ed.). IT Revolution Press.</a:t>
            </a:r>
            <a:endParaRPr lang="en-US" sz="1800" b="0" i="0" dirty="0">
              <a:solidFill>
                <a:srgbClr val="212529"/>
              </a:solidFill>
              <a:effectLst/>
              <a:latin typeface="Times New Roman" panose="02020603050405020304" pitchFamily="18" charset="0"/>
            </a:endParaRPr>
          </a:p>
          <a:p>
            <a:pPr algn="l"/>
            <a:r>
              <a:rPr lang="en-US" sz="1800" b="0" i="0" u="none" strike="noStrike" dirty="0">
                <a:solidFill>
                  <a:srgbClr val="212529"/>
                </a:solidFill>
                <a:effectLst/>
                <a:latin typeface="Times New Roman" panose="02020603050405020304" pitchFamily="18" charset="0"/>
                <a:hlinkClick r:id="rId4" tooltip="Click to Edit Reference"/>
              </a:rPr>
              <a:t>Murray, J. (2022, May 18). </a:t>
            </a:r>
            <a:r>
              <a:rPr lang="en-US" sz="1800" b="0" i="1" u="none" strike="noStrike" dirty="0">
                <a:solidFill>
                  <a:srgbClr val="212529"/>
                </a:solidFill>
                <a:effectLst/>
                <a:latin typeface="Times New Roman" panose="02020603050405020304" pitchFamily="18" charset="0"/>
                <a:hlinkClick r:id="rId4" tooltip="Click to Edit Reference"/>
              </a:rPr>
              <a:t>Implementing just culture to improve patient safety</a:t>
            </a:r>
            <a:r>
              <a:rPr lang="en-US" sz="1800" b="0" i="0" u="none" strike="noStrike" dirty="0">
                <a:solidFill>
                  <a:srgbClr val="212529"/>
                </a:solidFill>
                <a:effectLst/>
                <a:latin typeface="Times New Roman" panose="02020603050405020304" pitchFamily="18" charset="0"/>
                <a:hlinkClick r:id="rId4" tooltip="Click to Edit Reference"/>
              </a:rPr>
              <a:t>. OUP Academic. Retrieved September 28, 2024, from https://academic.oup.com/milmed/article/188/7-8/1596/6589441?login=false</a:t>
            </a:r>
            <a:endParaRPr lang="en-US" sz="1800" b="0" i="0" dirty="0">
              <a:solidFill>
                <a:srgbClr val="212529"/>
              </a:solidFill>
              <a:effectLst/>
              <a:latin typeface="Times New Roman" panose="02020603050405020304" pitchFamily="18" charset="0"/>
            </a:endParaRPr>
          </a:p>
          <a:p>
            <a:pPr algn="l"/>
            <a:r>
              <a:rPr lang="en-US" sz="1800" b="0" i="0" u="none" strike="noStrike" dirty="0" err="1">
                <a:solidFill>
                  <a:srgbClr val="212529"/>
                </a:solidFill>
                <a:effectLst/>
                <a:latin typeface="Times New Roman" panose="02020603050405020304" pitchFamily="18" charset="0"/>
                <a:hlinkClick r:id="rId5" tooltip="Click to Edit Reference"/>
              </a:rPr>
              <a:t>Shorrock</a:t>
            </a:r>
            <a:r>
              <a:rPr lang="en-US" sz="1800" b="0" i="0" u="none" strike="noStrike" dirty="0">
                <a:solidFill>
                  <a:srgbClr val="212529"/>
                </a:solidFill>
                <a:effectLst/>
                <a:latin typeface="Times New Roman" panose="02020603050405020304" pitchFamily="18" charset="0"/>
                <a:hlinkClick r:id="rId5" tooltip="Click to Edit Reference"/>
              </a:rPr>
              <a:t>, S. (2023, October 18). </a:t>
            </a:r>
            <a:r>
              <a:rPr lang="en-US" sz="1800" b="0" i="1" u="none" strike="noStrike" dirty="0">
                <a:solidFill>
                  <a:srgbClr val="212529"/>
                </a:solidFill>
                <a:effectLst/>
                <a:latin typeface="Times New Roman" panose="02020603050405020304" pitchFamily="18" charset="0"/>
                <a:hlinkClick r:id="rId5" tooltip="Click to Edit Reference"/>
              </a:rPr>
              <a:t>Why is it just so difficult? barriers to 'just culture' in the real world</a:t>
            </a:r>
            <a:r>
              <a:rPr lang="en-US" sz="1800" b="0" i="0" u="none" strike="noStrike" dirty="0">
                <a:solidFill>
                  <a:srgbClr val="212529"/>
                </a:solidFill>
                <a:effectLst/>
                <a:latin typeface="Times New Roman" panose="02020603050405020304" pitchFamily="18" charset="0"/>
                <a:hlinkClick r:id="rId5" tooltip="Click to Edit Reference"/>
              </a:rPr>
              <a:t>. Humanistic Systems. Retrieved September 28, 2024, from https://humanisticsystems.com/2023/10/18/why-is-it-just-so-difficult-barriers-to-just-culture-in-the-real-world/</a:t>
            </a:r>
            <a:endParaRPr lang="en-US" sz="1800" b="0" i="0" dirty="0">
              <a:solidFill>
                <a:srgbClr val="212529"/>
              </a:solidFill>
              <a:effectLst/>
              <a:latin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4151694508"/>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{5CB14C61-DA91-41D1-8AF7-00A3445CEA78}tf33968143_win32</Template>
  <TotalTime>80</TotalTime>
  <Words>544</Words>
  <Application>Microsoft Office PowerPoint</Application>
  <PresentationFormat>Widescreen</PresentationFormat>
  <Paragraphs>38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Calibri</vt:lpstr>
      <vt:lpstr>Times New Roman</vt:lpstr>
      <vt:lpstr>Custom</vt:lpstr>
      <vt:lpstr>Barriers to implementing a just culture</vt:lpstr>
      <vt:lpstr>What is just culture</vt:lpstr>
      <vt:lpstr>Legal Barriers</vt:lpstr>
      <vt:lpstr>Technological barriers</vt:lpstr>
      <vt:lpstr>Societal &amp; psychological barriers </vt:lpstr>
      <vt:lpstr>Organizational Barriers</vt:lpstr>
      <vt:lpstr>Veterans health administration example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Austin Moore</dc:creator>
  <cp:lastModifiedBy>Austin Moore</cp:lastModifiedBy>
  <cp:revision>1</cp:revision>
  <dcterms:created xsi:type="dcterms:W3CDTF">2024-09-29T02:54:20Z</dcterms:created>
  <dcterms:modified xsi:type="dcterms:W3CDTF">2024-09-29T04:14:35Z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