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73" r:id="rId9"/>
    <p:sldId id="274" r:id="rId10"/>
    <p:sldId id="260" r:id="rId11"/>
    <p:sldId id="264" r:id="rId12"/>
    <p:sldId id="265"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7886622A-E08B-419F-8A7A-72D0430184A0}"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07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D289B-391C-441E-97DB-A9F19D0DA5ED}" type="datetimeFigureOut">
              <a:rPr lang="en-GB" smtClean="0"/>
              <a:t>27/11/2022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86622A-E08B-419F-8A7A-72D0430184A0}" type="slidenum">
              <a:rPr lang="en-GB" smtClean="0"/>
              <a:t>‹#›</a:t>
            </a:fld>
            <a:endParaRPr lang="en-GB"/>
          </a:p>
        </p:txBody>
      </p:sp>
    </p:spTree>
    <p:extLst>
      <p:ext uri="{BB962C8B-B14F-4D97-AF65-F5344CB8AC3E}">
        <p14:creationId xmlns:p14="http://schemas.microsoft.com/office/powerpoint/2010/main" val="337991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08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59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spTree>
    <p:extLst>
      <p:ext uri="{BB962C8B-B14F-4D97-AF65-F5344CB8AC3E}">
        <p14:creationId xmlns:p14="http://schemas.microsoft.com/office/powerpoint/2010/main" val="1164046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2325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103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7832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02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spTree>
    <p:extLst>
      <p:ext uri="{BB962C8B-B14F-4D97-AF65-F5344CB8AC3E}">
        <p14:creationId xmlns:p14="http://schemas.microsoft.com/office/powerpoint/2010/main" val="15628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289B-391C-441E-97DB-A9F19D0DA5ED}" type="datetimeFigureOut">
              <a:rPr lang="en-GB" smtClean="0"/>
              <a:t>27/11/2022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86622A-E08B-419F-8A7A-72D0430184A0}"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3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D289B-391C-441E-97DB-A9F19D0DA5ED}" type="datetimeFigureOut">
              <a:rPr lang="en-GB" smtClean="0"/>
              <a:t>27/11/2022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86622A-E08B-419F-8A7A-72D0430184A0}" type="slidenum">
              <a:rPr lang="en-GB" smtClean="0"/>
              <a:t>‹#›</a:t>
            </a:fld>
            <a:endParaRPr lang="en-GB"/>
          </a:p>
        </p:txBody>
      </p:sp>
    </p:spTree>
    <p:extLst>
      <p:ext uri="{BB962C8B-B14F-4D97-AF65-F5344CB8AC3E}">
        <p14:creationId xmlns:p14="http://schemas.microsoft.com/office/powerpoint/2010/main" val="298000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D289B-391C-441E-97DB-A9F19D0DA5ED}" type="datetimeFigureOut">
              <a:rPr lang="en-GB" smtClean="0"/>
              <a:t>27/11/2022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86622A-E08B-419F-8A7A-72D0430184A0}"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08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D289B-391C-441E-97DB-A9F19D0DA5ED}" type="datetimeFigureOut">
              <a:rPr lang="en-GB" smtClean="0"/>
              <a:t>27/11/2022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86622A-E08B-419F-8A7A-72D0430184A0}"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33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D289B-391C-441E-97DB-A9F19D0DA5ED}" type="datetimeFigureOut">
              <a:rPr lang="en-GB" smtClean="0"/>
              <a:t>27/11/2022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86622A-E08B-419F-8A7A-72D0430184A0}" type="slidenum">
              <a:rPr lang="en-GB" smtClean="0"/>
              <a:t>‹#›</a:t>
            </a:fld>
            <a:endParaRPr lang="en-GB"/>
          </a:p>
        </p:txBody>
      </p:sp>
    </p:spTree>
    <p:extLst>
      <p:ext uri="{BB962C8B-B14F-4D97-AF65-F5344CB8AC3E}">
        <p14:creationId xmlns:p14="http://schemas.microsoft.com/office/powerpoint/2010/main" val="280410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D289B-391C-441E-97DB-A9F19D0DA5ED}" type="datetimeFigureOut">
              <a:rPr lang="en-GB" smtClean="0"/>
              <a:t>27/11/2022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86622A-E08B-419F-8A7A-72D0430184A0}"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316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D289B-391C-441E-97DB-A9F19D0DA5ED}" type="datetimeFigureOut">
              <a:rPr lang="en-GB" smtClean="0"/>
              <a:t>27/11/2022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86622A-E08B-419F-8A7A-72D0430184A0}" type="slidenum">
              <a:rPr lang="en-GB" smtClean="0"/>
              <a:t>‹#›</a:t>
            </a:fld>
            <a:endParaRPr lang="en-GB"/>
          </a:p>
        </p:txBody>
      </p:sp>
    </p:spTree>
    <p:extLst>
      <p:ext uri="{BB962C8B-B14F-4D97-AF65-F5344CB8AC3E}">
        <p14:creationId xmlns:p14="http://schemas.microsoft.com/office/powerpoint/2010/main" val="52385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AD289B-391C-441E-97DB-A9F19D0DA5ED}" type="datetimeFigureOut">
              <a:rPr lang="en-GB" smtClean="0"/>
              <a:t>27/11/2022</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86622A-E08B-419F-8A7A-72D0430184A0}" type="slidenum">
              <a:rPr lang="en-GB" smtClean="0"/>
              <a:t>‹#›</a:t>
            </a:fld>
            <a:endParaRPr lang="en-GB"/>
          </a:p>
        </p:txBody>
      </p:sp>
    </p:spTree>
    <p:extLst>
      <p:ext uri="{BB962C8B-B14F-4D97-AF65-F5344CB8AC3E}">
        <p14:creationId xmlns:p14="http://schemas.microsoft.com/office/powerpoint/2010/main" val="25680283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ordpress.com/" TargetMode="External"/><Relationship Id="rId3" Type="http://schemas.openxmlformats.org/officeDocument/2006/relationships/hyperlink" Target="https://www.w3resource.com/mongodb/mongodb-queries-from-collection.php" TargetMode="External"/><Relationship Id="rId7" Type="http://schemas.openxmlformats.org/officeDocument/2006/relationships/hyperlink" Target="https://www.blogger.com/about/" TargetMode="External"/><Relationship Id="rId2" Type="http://schemas.openxmlformats.org/officeDocument/2006/relationships/hyperlink" Target="https://towardsdatascience.com/toxic-comment-classification-using-lstm-and-lstm-cnndb945d6b7986" TargetMode="External"/><Relationship Id="rId1" Type="http://schemas.openxmlformats.org/officeDocument/2006/relationships/slideLayout" Target="../slideLayouts/slideLayout2.xml"/><Relationship Id="rId6" Type="http://schemas.openxmlformats.org/officeDocument/2006/relationships/hyperlink" Target="https://medium.com/" TargetMode="External"/><Relationship Id="rId5" Type="http://schemas.openxmlformats.org/officeDocument/2006/relationships/hyperlink" Target="https://makeschool.org/mediabook/oa/tutorials/reddit-clone-in-node-js/comment-on-post/" TargetMode="External"/><Relationship Id="rId4" Type="http://schemas.openxmlformats.org/officeDocument/2006/relationships/hyperlink" Target="https://vegibit.com/node-js-blog-tutorial/" TargetMode="External"/><Relationship Id="rId9" Type="http://schemas.openxmlformats.org/officeDocument/2006/relationships/hyperlink" Target="https://www.weebly.com/in/features/start-a-blo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0B75-2582-4212-AEAC-6B39ECBDCEE9}"/>
              </a:ext>
            </a:extLst>
          </p:cNvPr>
          <p:cNvSpPr>
            <a:spLocks noGrp="1"/>
          </p:cNvSpPr>
          <p:nvPr>
            <p:ph type="ctrTitle"/>
          </p:nvPr>
        </p:nvSpPr>
        <p:spPr/>
        <p:txBody>
          <a:bodyPr/>
          <a:lstStyle/>
          <a:p>
            <a:r>
              <a:rPr lang="en-GB" dirty="0"/>
              <a:t>Public blog application</a:t>
            </a:r>
          </a:p>
        </p:txBody>
      </p:sp>
      <p:sp>
        <p:nvSpPr>
          <p:cNvPr id="3" name="Subtitle 2">
            <a:extLst>
              <a:ext uri="{FF2B5EF4-FFF2-40B4-BE49-F238E27FC236}">
                <a16:creationId xmlns:a16="http://schemas.microsoft.com/office/drawing/2014/main" id="{E44029E6-7CFE-4A29-BF0A-0FEA3016B1DF}"/>
              </a:ext>
            </a:extLst>
          </p:cNvPr>
          <p:cNvSpPr>
            <a:spLocks noGrp="1"/>
          </p:cNvSpPr>
          <p:nvPr>
            <p:ph type="subTitle" idx="1"/>
          </p:nvPr>
        </p:nvSpPr>
        <p:spPr/>
        <p:txBody>
          <a:bodyPr/>
          <a:lstStyle/>
          <a:p>
            <a:r>
              <a:rPr lang="en-GB" dirty="0"/>
              <a:t>Capstone Project-III</a:t>
            </a:r>
          </a:p>
          <a:p>
            <a:endParaRPr lang="en-GB" dirty="0"/>
          </a:p>
        </p:txBody>
      </p:sp>
    </p:spTree>
    <p:extLst>
      <p:ext uri="{BB962C8B-B14F-4D97-AF65-F5344CB8AC3E}">
        <p14:creationId xmlns:p14="http://schemas.microsoft.com/office/powerpoint/2010/main" val="266111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2864-2949-4AF6-9D3E-8E2C65ABF920}"/>
              </a:ext>
            </a:extLst>
          </p:cNvPr>
          <p:cNvSpPr>
            <a:spLocks noGrp="1"/>
          </p:cNvSpPr>
          <p:nvPr>
            <p:ph type="title"/>
          </p:nvPr>
        </p:nvSpPr>
        <p:spPr/>
        <p:txBody>
          <a:bodyPr/>
          <a:lstStyle/>
          <a:p>
            <a:r>
              <a:rPr lang="en-GB" dirty="0"/>
              <a:t>Tools &amp; </a:t>
            </a:r>
            <a:r>
              <a:rPr lang="en-GB" dirty="0" err="1"/>
              <a:t>Technlogies</a:t>
            </a:r>
            <a:endParaRPr lang="en-GB" dirty="0"/>
          </a:p>
        </p:txBody>
      </p:sp>
      <p:graphicFrame>
        <p:nvGraphicFramePr>
          <p:cNvPr id="4" name="Table 4">
            <a:extLst>
              <a:ext uri="{FF2B5EF4-FFF2-40B4-BE49-F238E27FC236}">
                <a16:creationId xmlns:a16="http://schemas.microsoft.com/office/drawing/2014/main" id="{CF639EB2-58F7-4122-8285-650573F81D67}"/>
              </a:ext>
            </a:extLst>
          </p:cNvPr>
          <p:cNvGraphicFramePr>
            <a:graphicFrameLocks noGrp="1"/>
          </p:cNvGraphicFramePr>
          <p:nvPr>
            <p:ph idx="1"/>
            <p:extLst>
              <p:ext uri="{D42A27DB-BD31-4B8C-83A1-F6EECF244321}">
                <p14:modId xmlns:p14="http://schemas.microsoft.com/office/powerpoint/2010/main" val="2923835477"/>
              </p:ext>
            </p:extLst>
          </p:nvPr>
        </p:nvGraphicFramePr>
        <p:xfrm>
          <a:off x="1295400" y="2557463"/>
          <a:ext cx="9601200" cy="1854200"/>
        </p:xfrm>
        <a:graphic>
          <a:graphicData uri="http://schemas.openxmlformats.org/drawingml/2006/table">
            <a:tbl>
              <a:tblPr firstRow="1" bandRow="1">
                <a:tableStyleId>{616DA210-FB5B-4158-B5E0-FEB733F419BA}</a:tableStyleId>
              </a:tblPr>
              <a:tblGrid>
                <a:gridCol w="4800600">
                  <a:extLst>
                    <a:ext uri="{9D8B030D-6E8A-4147-A177-3AD203B41FA5}">
                      <a16:colId xmlns:a16="http://schemas.microsoft.com/office/drawing/2014/main" val="2063892452"/>
                    </a:ext>
                  </a:extLst>
                </a:gridCol>
                <a:gridCol w="4800600">
                  <a:extLst>
                    <a:ext uri="{9D8B030D-6E8A-4147-A177-3AD203B41FA5}">
                      <a16:colId xmlns:a16="http://schemas.microsoft.com/office/drawing/2014/main" val="938445763"/>
                    </a:ext>
                  </a:extLst>
                </a:gridCol>
              </a:tblGrid>
              <a:tr h="370840">
                <a:tc>
                  <a:txBody>
                    <a:bodyPr/>
                    <a:lstStyle/>
                    <a:p>
                      <a:r>
                        <a:rPr lang="en-GB" b="0" dirty="0"/>
                        <a:t>Front-End Development:-</a:t>
                      </a:r>
                    </a:p>
                  </a:txBody>
                  <a:tcPr/>
                </a:tc>
                <a:tc>
                  <a:txBody>
                    <a:bodyPr/>
                    <a:lstStyle/>
                    <a:p>
                      <a:r>
                        <a:rPr lang="en-GB" b="0" dirty="0"/>
                        <a:t>React and Handlebars</a:t>
                      </a:r>
                    </a:p>
                  </a:txBody>
                  <a:tcPr/>
                </a:tc>
                <a:extLst>
                  <a:ext uri="{0D108BD9-81ED-4DB2-BD59-A6C34878D82A}">
                    <a16:rowId xmlns:a16="http://schemas.microsoft.com/office/drawing/2014/main" val="3871529764"/>
                  </a:ext>
                </a:extLst>
              </a:tr>
              <a:tr h="370840">
                <a:tc>
                  <a:txBody>
                    <a:bodyPr/>
                    <a:lstStyle/>
                    <a:p>
                      <a:r>
                        <a:rPr lang="en-GB" dirty="0"/>
                        <a:t>Back-End Development:-</a:t>
                      </a:r>
                    </a:p>
                  </a:txBody>
                  <a:tcPr/>
                </a:tc>
                <a:tc>
                  <a:txBody>
                    <a:bodyPr/>
                    <a:lstStyle/>
                    <a:p>
                      <a:r>
                        <a:rPr lang="en-GB" dirty="0" err="1"/>
                        <a:t>Node.Js</a:t>
                      </a:r>
                      <a:endParaRPr lang="en-GB" dirty="0"/>
                    </a:p>
                  </a:txBody>
                  <a:tcPr/>
                </a:tc>
                <a:extLst>
                  <a:ext uri="{0D108BD9-81ED-4DB2-BD59-A6C34878D82A}">
                    <a16:rowId xmlns:a16="http://schemas.microsoft.com/office/drawing/2014/main" val="3533609838"/>
                  </a:ext>
                </a:extLst>
              </a:tr>
              <a:tr h="370840">
                <a:tc>
                  <a:txBody>
                    <a:bodyPr/>
                    <a:lstStyle/>
                    <a:p>
                      <a:r>
                        <a:rPr lang="en-GB" dirty="0"/>
                        <a:t>Database:-</a:t>
                      </a:r>
                    </a:p>
                  </a:txBody>
                  <a:tcPr/>
                </a:tc>
                <a:tc>
                  <a:txBody>
                    <a:bodyPr/>
                    <a:lstStyle/>
                    <a:p>
                      <a:r>
                        <a:rPr lang="en-GB" dirty="0"/>
                        <a:t>MongoDB</a:t>
                      </a:r>
                    </a:p>
                  </a:txBody>
                  <a:tcPr/>
                </a:tc>
                <a:extLst>
                  <a:ext uri="{0D108BD9-81ED-4DB2-BD59-A6C34878D82A}">
                    <a16:rowId xmlns:a16="http://schemas.microsoft.com/office/drawing/2014/main" val="1873683602"/>
                  </a:ext>
                </a:extLst>
              </a:tr>
              <a:tr h="370840">
                <a:tc>
                  <a:txBody>
                    <a:bodyPr/>
                    <a:lstStyle/>
                    <a:p>
                      <a:r>
                        <a:rPr lang="en-GB" dirty="0"/>
                        <a:t>IDE:-</a:t>
                      </a:r>
                    </a:p>
                  </a:txBody>
                  <a:tcPr/>
                </a:tc>
                <a:tc>
                  <a:txBody>
                    <a:bodyPr/>
                    <a:lstStyle/>
                    <a:p>
                      <a:r>
                        <a:rPr lang="en-GB" dirty="0"/>
                        <a:t>Visual Studio Code</a:t>
                      </a:r>
                    </a:p>
                  </a:txBody>
                  <a:tcPr/>
                </a:tc>
                <a:extLst>
                  <a:ext uri="{0D108BD9-81ED-4DB2-BD59-A6C34878D82A}">
                    <a16:rowId xmlns:a16="http://schemas.microsoft.com/office/drawing/2014/main" val="3114031875"/>
                  </a:ext>
                </a:extLst>
              </a:tr>
              <a:tr h="370840">
                <a:tc>
                  <a:txBody>
                    <a:bodyPr/>
                    <a:lstStyle/>
                    <a:p>
                      <a:r>
                        <a:rPr lang="en-GB" dirty="0"/>
                        <a:t>Database Software:-</a:t>
                      </a:r>
                    </a:p>
                  </a:txBody>
                  <a:tcPr/>
                </a:tc>
                <a:tc>
                  <a:txBody>
                    <a:bodyPr/>
                    <a:lstStyle/>
                    <a:p>
                      <a:r>
                        <a:rPr lang="en-GB" dirty="0"/>
                        <a:t>MongoDB Compass</a:t>
                      </a:r>
                    </a:p>
                  </a:txBody>
                  <a:tcPr/>
                </a:tc>
                <a:extLst>
                  <a:ext uri="{0D108BD9-81ED-4DB2-BD59-A6C34878D82A}">
                    <a16:rowId xmlns:a16="http://schemas.microsoft.com/office/drawing/2014/main" val="3732337902"/>
                  </a:ext>
                </a:extLst>
              </a:tr>
            </a:tbl>
          </a:graphicData>
        </a:graphic>
      </p:graphicFrame>
    </p:spTree>
    <p:extLst>
      <p:ext uri="{BB962C8B-B14F-4D97-AF65-F5344CB8AC3E}">
        <p14:creationId xmlns:p14="http://schemas.microsoft.com/office/powerpoint/2010/main" val="176524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E098-D654-42B0-A62D-96F3F4DEBA29}"/>
              </a:ext>
            </a:extLst>
          </p:cNvPr>
          <p:cNvSpPr>
            <a:spLocks noGrp="1"/>
          </p:cNvSpPr>
          <p:nvPr>
            <p:ph type="title"/>
          </p:nvPr>
        </p:nvSpPr>
        <p:spPr/>
        <p:txBody>
          <a:bodyPr/>
          <a:lstStyle/>
          <a:p>
            <a:r>
              <a:rPr lang="en-GB" dirty="0"/>
              <a:t>Hardware &amp; Software Requirements</a:t>
            </a:r>
          </a:p>
        </p:txBody>
      </p:sp>
      <p:graphicFrame>
        <p:nvGraphicFramePr>
          <p:cNvPr id="4" name="Table 4">
            <a:extLst>
              <a:ext uri="{FF2B5EF4-FFF2-40B4-BE49-F238E27FC236}">
                <a16:creationId xmlns:a16="http://schemas.microsoft.com/office/drawing/2014/main" id="{E0DA873C-5D40-44F4-B3B9-69EA8914C854}"/>
              </a:ext>
            </a:extLst>
          </p:cNvPr>
          <p:cNvGraphicFramePr>
            <a:graphicFrameLocks noGrp="1"/>
          </p:cNvGraphicFramePr>
          <p:nvPr>
            <p:ph idx="1"/>
            <p:extLst>
              <p:ext uri="{D42A27DB-BD31-4B8C-83A1-F6EECF244321}">
                <p14:modId xmlns:p14="http://schemas.microsoft.com/office/powerpoint/2010/main" val="3245946939"/>
              </p:ext>
            </p:extLst>
          </p:nvPr>
        </p:nvGraphicFramePr>
        <p:xfrm>
          <a:off x="1295400" y="2557463"/>
          <a:ext cx="9601197" cy="3388360"/>
        </p:xfrm>
        <a:graphic>
          <a:graphicData uri="http://schemas.openxmlformats.org/drawingml/2006/table">
            <a:tbl>
              <a:tblPr firstRow="1" bandRow="1">
                <a:tableStyleId>{5C22544A-7EE6-4342-B048-85BDC9FD1C3A}</a:tableStyleId>
              </a:tblPr>
              <a:tblGrid>
                <a:gridCol w="2043223">
                  <a:extLst>
                    <a:ext uri="{9D8B030D-6E8A-4147-A177-3AD203B41FA5}">
                      <a16:colId xmlns:a16="http://schemas.microsoft.com/office/drawing/2014/main" val="1809610032"/>
                    </a:ext>
                  </a:extLst>
                </a:gridCol>
                <a:gridCol w="4357575">
                  <a:extLst>
                    <a:ext uri="{9D8B030D-6E8A-4147-A177-3AD203B41FA5}">
                      <a16:colId xmlns:a16="http://schemas.microsoft.com/office/drawing/2014/main" val="24024804"/>
                    </a:ext>
                  </a:extLst>
                </a:gridCol>
                <a:gridCol w="3200399">
                  <a:extLst>
                    <a:ext uri="{9D8B030D-6E8A-4147-A177-3AD203B41FA5}">
                      <a16:colId xmlns:a16="http://schemas.microsoft.com/office/drawing/2014/main" val="3400937780"/>
                    </a:ext>
                  </a:extLst>
                </a:gridCol>
              </a:tblGrid>
              <a:tr h="370840">
                <a:tc>
                  <a:txBody>
                    <a:bodyPr/>
                    <a:lstStyle/>
                    <a:p>
                      <a:endParaRPr lang="en-GB"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Developer-Side Requirements</a:t>
                      </a:r>
                    </a:p>
                  </a:txBody>
                  <a:tcPr/>
                </a:tc>
                <a:tc>
                  <a:txBody>
                    <a:bodyPr/>
                    <a:lstStyle/>
                    <a:p>
                      <a:r>
                        <a:rPr lang="en-GB" sz="1200" dirty="0">
                          <a:latin typeface="Times New Roman" panose="02020603050405020304" pitchFamily="18" charset="0"/>
                          <a:cs typeface="Times New Roman" panose="02020603050405020304" pitchFamily="18" charset="0"/>
                        </a:rPr>
                        <a:t>Clients-Side Requirements</a:t>
                      </a:r>
                    </a:p>
                  </a:txBody>
                  <a:tcPr/>
                </a:tc>
                <a:extLst>
                  <a:ext uri="{0D108BD9-81ED-4DB2-BD59-A6C34878D82A}">
                    <a16:rowId xmlns:a16="http://schemas.microsoft.com/office/drawing/2014/main" val="1266344285"/>
                  </a:ext>
                </a:extLst>
              </a:tr>
              <a:tr h="370840">
                <a:tc>
                  <a:txBody>
                    <a:bodyPr/>
                    <a:lstStyle/>
                    <a:p>
                      <a:r>
                        <a:rPr lang="en-GB" sz="1200" dirty="0">
                          <a:latin typeface="Times New Roman" panose="02020603050405020304" pitchFamily="18" charset="0"/>
                          <a:cs typeface="Times New Roman" panose="02020603050405020304" pitchFamily="18" charset="0"/>
                        </a:rPr>
                        <a:t>Software</a:t>
                      </a:r>
                    </a:p>
                  </a:txBody>
                  <a:tcPr/>
                </a:tc>
                <a:tc>
                  <a:txBody>
                    <a:bodyPr/>
                    <a:lstStyle/>
                    <a:p>
                      <a:r>
                        <a:rPr lang="en-GB" sz="1200" dirty="0">
                          <a:latin typeface="Times New Roman" panose="02020603050405020304" pitchFamily="18" charset="0"/>
                          <a:cs typeface="Times New Roman" panose="02020603050405020304" pitchFamily="18" charset="0"/>
                        </a:rPr>
                        <a:t>Operating system is Windows 8 Front End: </a:t>
                      </a:r>
                      <a:r>
                        <a:rPr lang="en-GB" sz="1200" dirty="0" err="1">
                          <a:latin typeface="Times New Roman" panose="02020603050405020304" pitchFamily="18" charset="0"/>
                          <a:cs typeface="Times New Roman" panose="02020603050405020304" pitchFamily="18" charset="0"/>
                        </a:rPr>
                        <a:t>Javascript</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Handlebars,React</a:t>
                      </a:r>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Back End: Node.js </a:t>
                      </a:r>
                    </a:p>
                    <a:p>
                      <a:r>
                        <a:rPr lang="en-GB" sz="1200" dirty="0">
                          <a:latin typeface="Times New Roman" panose="02020603050405020304" pitchFamily="18" charset="0"/>
                          <a:cs typeface="Times New Roman" panose="02020603050405020304" pitchFamily="18" charset="0"/>
                        </a:rPr>
                        <a:t>Database: MongoDB </a:t>
                      </a:r>
                    </a:p>
                    <a:p>
                      <a:r>
                        <a:rPr lang="en-GB" sz="1200" dirty="0" err="1">
                          <a:latin typeface="Times New Roman" panose="02020603050405020304" pitchFamily="18" charset="0"/>
                          <a:cs typeface="Times New Roman" panose="02020603050405020304" pitchFamily="18" charset="0"/>
                        </a:rPr>
                        <a:t>IDE:Visual</a:t>
                      </a:r>
                      <a:r>
                        <a:rPr lang="en-GB" sz="1200" dirty="0">
                          <a:latin typeface="Times New Roman" panose="02020603050405020304" pitchFamily="18" charset="0"/>
                          <a:cs typeface="Times New Roman" panose="02020603050405020304" pitchFamily="18" charset="0"/>
                        </a:rPr>
                        <a:t> Studio Code </a:t>
                      </a:r>
                    </a:p>
                    <a:p>
                      <a:r>
                        <a:rPr lang="en-GB" sz="1200" dirty="0">
                          <a:latin typeface="Times New Roman" panose="02020603050405020304" pitchFamily="18" charset="0"/>
                          <a:cs typeface="Times New Roman" panose="02020603050405020304" pitchFamily="18" charset="0"/>
                        </a:rPr>
                        <a:t>Web Browser </a:t>
                      </a:r>
                    </a:p>
                    <a:p>
                      <a:r>
                        <a:rPr lang="en-GB" sz="1200" dirty="0">
                          <a:latin typeface="Times New Roman" panose="02020603050405020304" pitchFamily="18" charset="0"/>
                          <a:cs typeface="Times New Roman" panose="02020603050405020304" pitchFamily="18" charset="0"/>
                        </a:rPr>
                        <a:t>Terminal or Command Prompt</a:t>
                      </a:r>
                    </a:p>
                  </a:txBody>
                  <a:tcPr/>
                </a:tc>
                <a:tc>
                  <a:txBody>
                    <a:bodyPr/>
                    <a:lstStyle/>
                    <a:p>
                      <a:r>
                        <a:rPr lang="en-GB" sz="1200" dirty="0">
                          <a:latin typeface="Times New Roman" panose="02020603050405020304" pitchFamily="18" charset="0"/>
                          <a:cs typeface="Times New Roman" panose="02020603050405020304" pitchFamily="18" charset="0"/>
                        </a:rPr>
                        <a:t>Any Operating System any Mobile Device </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Web Browser</a:t>
                      </a:r>
                    </a:p>
                  </a:txBody>
                  <a:tcPr/>
                </a:tc>
                <a:extLst>
                  <a:ext uri="{0D108BD9-81ED-4DB2-BD59-A6C34878D82A}">
                    <a16:rowId xmlns:a16="http://schemas.microsoft.com/office/drawing/2014/main" val="1621489176"/>
                  </a:ext>
                </a:extLst>
              </a:tr>
              <a:tr h="0">
                <a:tc>
                  <a:txBody>
                    <a:bodyPr/>
                    <a:lstStyle/>
                    <a:p>
                      <a:r>
                        <a:rPr lang="en-GB" sz="1200" dirty="0">
                          <a:latin typeface="Times New Roman" panose="02020603050405020304" pitchFamily="18" charset="0"/>
                          <a:cs typeface="Times New Roman" panose="02020603050405020304" pitchFamily="18" charset="0"/>
                        </a:rPr>
                        <a:t>Recommended Hardware</a:t>
                      </a:r>
                    </a:p>
                  </a:txBody>
                  <a:tcPr/>
                </a:tc>
                <a:tc>
                  <a:txBody>
                    <a:bodyPr/>
                    <a:lstStyle/>
                    <a:p>
                      <a:r>
                        <a:rPr lang="en-GB" sz="1200" dirty="0">
                          <a:latin typeface="Times New Roman" panose="02020603050405020304" pitchFamily="18" charset="0"/>
                          <a:cs typeface="Times New Roman" panose="02020603050405020304" pitchFamily="18" charset="0"/>
                        </a:rPr>
                        <a:t>Intel(R) Core(TM) i3 2.40 GHz 6GB RAM or More</a:t>
                      </a:r>
                    </a:p>
                    <a:p>
                      <a:r>
                        <a:rPr lang="en-GB" sz="1200" dirty="0">
                          <a:latin typeface="Times New Roman" panose="02020603050405020304" pitchFamily="18" charset="0"/>
                          <a:cs typeface="Times New Roman" panose="02020603050405020304" pitchFamily="18" charset="0"/>
                        </a:rPr>
                        <a:t>256GB SSD Storage + 512 GB HDD Storage</a:t>
                      </a:r>
                    </a:p>
                  </a:txBody>
                  <a:tcPr/>
                </a:tc>
                <a:tc>
                  <a:txBody>
                    <a:bodyPr/>
                    <a:lstStyle/>
                    <a:p>
                      <a:r>
                        <a:rPr lang="en-GB" sz="1200" dirty="0">
                          <a:latin typeface="Times New Roman" panose="02020603050405020304" pitchFamily="18" charset="0"/>
                          <a:cs typeface="Times New Roman" panose="02020603050405020304" pitchFamily="18" charset="0"/>
                        </a:rPr>
                        <a:t>Laptop with </a:t>
                      </a:r>
                      <a:r>
                        <a:rPr lang="en-GB" sz="1200" dirty="0" err="1">
                          <a:latin typeface="Times New Roman" panose="02020603050405020304" pitchFamily="18" charset="0"/>
                          <a:cs typeface="Times New Roman" panose="02020603050405020304" pitchFamily="18" charset="0"/>
                        </a:rPr>
                        <a:t>Wifi</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Andriod</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Or IOS Mobile Phone </a:t>
                      </a:r>
                    </a:p>
                    <a:p>
                      <a:r>
                        <a:rPr lang="en-GB" sz="1200" dirty="0">
                          <a:latin typeface="Times New Roman" panose="02020603050405020304" pitchFamily="18" charset="0"/>
                          <a:cs typeface="Times New Roman" panose="02020603050405020304" pitchFamily="18" charset="0"/>
                        </a:rPr>
                        <a:t>Having </a:t>
                      </a:r>
                      <a:r>
                        <a:rPr lang="en-GB" sz="1200" dirty="0" err="1">
                          <a:latin typeface="Times New Roman" panose="02020603050405020304" pitchFamily="18" charset="0"/>
                          <a:cs typeface="Times New Roman" panose="02020603050405020304" pitchFamily="18" charset="0"/>
                        </a:rPr>
                        <a:t>Wifi</a:t>
                      </a:r>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Minimum 4 GB RAM in mobile and Laptop </a:t>
                      </a:r>
                    </a:p>
                    <a:p>
                      <a:r>
                        <a:rPr lang="en-GB" sz="1200" dirty="0">
                          <a:latin typeface="Times New Roman" panose="02020603050405020304" pitchFamily="18" charset="0"/>
                          <a:cs typeface="Times New Roman" panose="02020603050405020304" pitchFamily="18" charset="0"/>
                        </a:rPr>
                        <a:t>Good Internet Connection</a:t>
                      </a:r>
                    </a:p>
                  </a:txBody>
                  <a:tcPr/>
                </a:tc>
                <a:extLst>
                  <a:ext uri="{0D108BD9-81ED-4DB2-BD59-A6C34878D82A}">
                    <a16:rowId xmlns:a16="http://schemas.microsoft.com/office/drawing/2014/main" val="2605307828"/>
                  </a:ext>
                </a:extLst>
              </a:tr>
              <a:tr h="370840">
                <a:tc>
                  <a:txBody>
                    <a:bodyPr/>
                    <a:lstStyle/>
                    <a:p>
                      <a:r>
                        <a:rPr lang="en-GB" sz="1200" dirty="0">
                          <a:latin typeface="Times New Roman" panose="02020603050405020304" pitchFamily="18" charset="0"/>
                          <a:cs typeface="Times New Roman" panose="02020603050405020304" pitchFamily="18" charset="0"/>
                        </a:rPr>
                        <a:t>Minimum Hardware</a:t>
                      </a:r>
                    </a:p>
                  </a:txBody>
                  <a:tcPr/>
                </a:tc>
                <a:tc>
                  <a:txBody>
                    <a:bodyPr/>
                    <a:lstStyle/>
                    <a:p>
                      <a:r>
                        <a:rPr lang="nn-NO" sz="1200" dirty="0">
                          <a:latin typeface="Times New Roman" panose="02020603050405020304" pitchFamily="18" charset="0"/>
                          <a:cs typeface="Times New Roman" panose="02020603050405020304" pitchFamily="18" charset="0"/>
                        </a:rPr>
                        <a:t>Intel Core i3 2GB RAM 256 GB HDD Storage</a:t>
                      </a:r>
                      <a:endParaRPr lang="en-GB"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Laptop with </a:t>
                      </a:r>
                      <a:r>
                        <a:rPr lang="en-GB" sz="1200" dirty="0" err="1">
                          <a:latin typeface="Times New Roman" panose="02020603050405020304" pitchFamily="18" charset="0"/>
                          <a:cs typeface="Times New Roman" panose="02020603050405020304" pitchFamily="18" charset="0"/>
                        </a:rPr>
                        <a:t>Wifi</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Andriod</a:t>
                      </a:r>
                      <a:r>
                        <a:rPr lang="en-GB" sz="1200" dirty="0">
                          <a:latin typeface="Times New Roman" panose="02020603050405020304" pitchFamily="18" charset="0"/>
                          <a:cs typeface="Times New Roman" panose="02020603050405020304" pitchFamily="18" charset="0"/>
                        </a:rPr>
                        <a:t> Or IOS Mobile Phone </a:t>
                      </a:r>
                    </a:p>
                    <a:p>
                      <a:r>
                        <a:rPr lang="en-GB" sz="1200" dirty="0">
                          <a:latin typeface="Times New Roman" panose="02020603050405020304" pitchFamily="18" charset="0"/>
                          <a:cs typeface="Times New Roman" panose="02020603050405020304" pitchFamily="18" charset="0"/>
                        </a:rPr>
                        <a:t>Having </a:t>
                      </a:r>
                      <a:r>
                        <a:rPr lang="en-GB" sz="1200" dirty="0" err="1">
                          <a:latin typeface="Times New Roman" panose="02020603050405020304" pitchFamily="18" charset="0"/>
                          <a:cs typeface="Times New Roman" panose="02020603050405020304" pitchFamily="18" charset="0"/>
                        </a:rPr>
                        <a:t>Wifi</a:t>
                      </a:r>
                      <a:r>
                        <a:rPr lang="en-GB" sz="1200" dirty="0">
                          <a:latin typeface="Times New Roman" panose="02020603050405020304" pitchFamily="18" charset="0"/>
                          <a:cs typeface="Times New Roman" panose="02020603050405020304" pitchFamily="18" charset="0"/>
                        </a:rPr>
                        <a:t> Minimum 2 GB RAM in mobile and Laptop Good Internet Connectivity </a:t>
                      </a:r>
                    </a:p>
                  </a:txBody>
                  <a:tcPr/>
                </a:tc>
                <a:extLst>
                  <a:ext uri="{0D108BD9-81ED-4DB2-BD59-A6C34878D82A}">
                    <a16:rowId xmlns:a16="http://schemas.microsoft.com/office/drawing/2014/main" val="3012596507"/>
                  </a:ext>
                </a:extLst>
              </a:tr>
            </a:tbl>
          </a:graphicData>
        </a:graphic>
      </p:graphicFrame>
    </p:spTree>
    <p:extLst>
      <p:ext uri="{BB962C8B-B14F-4D97-AF65-F5344CB8AC3E}">
        <p14:creationId xmlns:p14="http://schemas.microsoft.com/office/powerpoint/2010/main" val="251471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5687-9AAF-41F8-A341-0DFEBA8FF592}"/>
              </a:ext>
            </a:extLst>
          </p:cNvPr>
          <p:cNvSpPr>
            <a:spLocks noGrp="1"/>
          </p:cNvSpPr>
          <p:nvPr>
            <p:ph type="title"/>
          </p:nvPr>
        </p:nvSpPr>
        <p:spPr/>
        <p:txBody>
          <a:bodyPr/>
          <a:lstStyle/>
          <a:p>
            <a:r>
              <a:rPr lang="en-GB" dirty="0"/>
              <a:t>Process Model</a:t>
            </a:r>
          </a:p>
        </p:txBody>
      </p:sp>
      <p:sp>
        <p:nvSpPr>
          <p:cNvPr id="3" name="Content Placeholder 2">
            <a:extLst>
              <a:ext uri="{FF2B5EF4-FFF2-40B4-BE49-F238E27FC236}">
                <a16:creationId xmlns:a16="http://schemas.microsoft.com/office/drawing/2014/main" id="{14822E2E-82EB-44B6-8FBF-5DCBC6EBB3B2}"/>
              </a:ext>
            </a:extLst>
          </p:cNvPr>
          <p:cNvSpPr>
            <a:spLocks noGrp="1"/>
          </p:cNvSpPr>
          <p:nvPr>
            <p:ph idx="1"/>
          </p:nvPr>
        </p:nvSpPr>
        <p:spPr/>
        <p:txBody>
          <a:bodyPr/>
          <a:lstStyle/>
          <a:p>
            <a:r>
              <a:rPr lang="en-GB" dirty="0"/>
              <a:t>For our project we have used </a:t>
            </a:r>
            <a:r>
              <a:rPr lang="en-GB" b="1" dirty="0"/>
              <a:t>Iterative Process Model</a:t>
            </a:r>
            <a:r>
              <a:rPr lang="en-GB" dirty="0"/>
              <a:t>.</a:t>
            </a:r>
          </a:p>
          <a:p>
            <a:endParaRPr lang="en-GB" dirty="0"/>
          </a:p>
        </p:txBody>
      </p:sp>
      <p:pic>
        <p:nvPicPr>
          <p:cNvPr id="5" name="Picture 4">
            <a:extLst>
              <a:ext uri="{FF2B5EF4-FFF2-40B4-BE49-F238E27FC236}">
                <a16:creationId xmlns:a16="http://schemas.microsoft.com/office/drawing/2014/main" id="{2BE8C3C3-4C2A-4DAE-80E3-5841446B9E0C}"/>
              </a:ext>
            </a:extLst>
          </p:cNvPr>
          <p:cNvPicPr>
            <a:picLocks noChangeAspect="1"/>
          </p:cNvPicPr>
          <p:nvPr/>
        </p:nvPicPr>
        <p:blipFill>
          <a:blip r:embed="rId2"/>
          <a:stretch>
            <a:fillRect/>
          </a:stretch>
        </p:blipFill>
        <p:spPr>
          <a:xfrm>
            <a:off x="3114674" y="3342218"/>
            <a:ext cx="5962650" cy="2533650"/>
          </a:xfrm>
          <a:prstGeom prst="rect">
            <a:avLst/>
          </a:prstGeom>
        </p:spPr>
      </p:pic>
    </p:spTree>
    <p:extLst>
      <p:ext uri="{BB962C8B-B14F-4D97-AF65-F5344CB8AC3E}">
        <p14:creationId xmlns:p14="http://schemas.microsoft.com/office/powerpoint/2010/main" val="168030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BBAC-7646-4874-BDA7-1DC10A155789}"/>
              </a:ext>
            </a:extLst>
          </p:cNvPr>
          <p:cNvSpPr>
            <a:spLocks noGrp="1"/>
          </p:cNvSpPr>
          <p:nvPr>
            <p:ph type="title"/>
          </p:nvPr>
        </p:nvSpPr>
        <p:spPr/>
        <p:txBody>
          <a:bodyPr/>
          <a:lstStyle/>
          <a:p>
            <a:r>
              <a:rPr lang="en-GB" dirty="0"/>
              <a:t>Algorithm in Application</a:t>
            </a:r>
          </a:p>
        </p:txBody>
      </p:sp>
      <p:sp>
        <p:nvSpPr>
          <p:cNvPr id="3" name="Content Placeholder 2">
            <a:extLst>
              <a:ext uri="{FF2B5EF4-FFF2-40B4-BE49-F238E27FC236}">
                <a16:creationId xmlns:a16="http://schemas.microsoft.com/office/drawing/2014/main" id="{C564212E-DF43-4A34-8A62-50ACD193FEA3}"/>
              </a:ext>
            </a:extLst>
          </p:cNvPr>
          <p:cNvSpPr>
            <a:spLocks noGrp="1"/>
          </p:cNvSpPr>
          <p:nvPr>
            <p:ph idx="1"/>
          </p:nvPr>
        </p:nvSpPr>
        <p:spPr/>
        <p:txBody>
          <a:bodyPr>
            <a:normAutofit fontScale="55000" lnSpcReduction="20000"/>
          </a:bodyPr>
          <a:lstStyle/>
          <a:p>
            <a:r>
              <a:rPr lang="en-GB" dirty="0"/>
              <a:t>For Making our project “Public Blog Web </a:t>
            </a:r>
            <a:r>
              <a:rPr lang="en-GB" dirty="0" err="1"/>
              <a:t>Aplication</a:t>
            </a:r>
            <a:r>
              <a:rPr lang="en-GB" dirty="0"/>
              <a:t> we have used the REST API. A RESTful API is an architectural style for an application program interface (API) that uses HTTP requests to access and use data. That data can be used to GET, PUT, POST and DELETE data types, which refers to the reading, updating, creating and deleting of operations concerning resources. </a:t>
            </a:r>
          </a:p>
          <a:p>
            <a:r>
              <a:rPr lang="en-GB" dirty="0"/>
              <a:t>In our project we wanted the user to post the Blog Read and Write the blog Edit and Delete his/her blog along with that we also wanted our users to like and comment on that particular blog. </a:t>
            </a:r>
          </a:p>
          <a:p>
            <a:r>
              <a:rPr lang="en-GB" dirty="0"/>
              <a:t>So for that we have used several methodologies like GET, PUT, POST, DELETE to deal the database and application.</a:t>
            </a:r>
          </a:p>
          <a:p>
            <a:pPr marL="0" indent="0">
              <a:buNone/>
            </a:pPr>
            <a:endParaRPr lang="en-GB" dirty="0"/>
          </a:p>
          <a:p>
            <a:r>
              <a:rPr lang="en-GB" dirty="0"/>
              <a:t>Step-1: Name of the endpoint should be accompanied by the HTTP method. </a:t>
            </a:r>
          </a:p>
          <a:p>
            <a:r>
              <a:rPr lang="en-GB" dirty="0"/>
              <a:t>Step-2:Return standard error codes according to the result of our API. </a:t>
            </a:r>
          </a:p>
          <a:p>
            <a:r>
              <a:rPr lang="en-GB" dirty="0"/>
              <a:t>Step-3:Endpoints name should be plural </a:t>
            </a:r>
          </a:p>
          <a:p>
            <a:r>
              <a:rPr lang="en-GB" dirty="0"/>
              <a:t>Step-4:Routes Should be perfectly Specified </a:t>
            </a:r>
          </a:p>
          <a:p>
            <a:r>
              <a:rPr lang="en-GB" dirty="0"/>
              <a:t>Step-5:Any Port number should be fixed while performing you code</a:t>
            </a:r>
          </a:p>
        </p:txBody>
      </p:sp>
    </p:spTree>
    <p:extLst>
      <p:ext uri="{BB962C8B-B14F-4D97-AF65-F5344CB8AC3E}">
        <p14:creationId xmlns:p14="http://schemas.microsoft.com/office/powerpoint/2010/main" val="379799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5E28-D168-4514-A5CF-F883651F0122}"/>
              </a:ext>
            </a:extLst>
          </p:cNvPr>
          <p:cNvSpPr>
            <a:spLocks noGrp="1"/>
          </p:cNvSpPr>
          <p:nvPr>
            <p:ph type="title"/>
          </p:nvPr>
        </p:nvSpPr>
        <p:spPr/>
        <p:txBody>
          <a:bodyPr/>
          <a:lstStyle/>
          <a:p>
            <a:r>
              <a:rPr lang="en-GB" dirty="0"/>
              <a:t>Use-Case Diagram</a:t>
            </a:r>
          </a:p>
        </p:txBody>
      </p:sp>
      <p:pic>
        <p:nvPicPr>
          <p:cNvPr id="5" name="Content Placeholder 4">
            <a:extLst>
              <a:ext uri="{FF2B5EF4-FFF2-40B4-BE49-F238E27FC236}">
                <a16:creationId xmlns:a16="http://schemas.microsoft.com/office/drawing/2014/main" id="{93E91BD9-C1F1-4473-AA66-6652C6D71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1412" y="2557463"/>
            <a:ext cx="4349176" cy="3317875"/>
          </a:xfrm>
        </p:spPr>
      </p:pic>
    </p:spTree>
    <p:extLst>
      <p:ext uri="{BB962C8B-B14F-4D97-AF65-F5344CB8AC3E}">
        <p14:creationId xmlns:p14="http://schemas.microsoft.com/office/powerpoint/2010/main" val="208793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3157-B8DB-4AD6-85AF-1FE93FF25181}"/>
              </a:ext>
            </a:extLst>
          </p:cNvPr>
          <p:cNvSpPr>
            <a:spLocks noGrp="1"/>
          </p:cNvSpPr>
          <p:nvPr>
            <p:ph type="title"/>
          </p:nvPr>
        </p:nvSpPr>
        <p:spPr/>
        <p:txBody>
          <a:bodyPr/>
          <a:lstStyle/>
          <a:p>
            <a:r>
              <a:rPr lang="en-GB" dirty="0"/>
              <a:t>Class Diagram</a:t>
            </a:r>
          </a:p>
        </p:txBody>
      </p:sp>
      <p:pic>
        <p:nvPicPr>
          <p:cNvPr id="5" name="Content Placeholder 4">
            <a:extLst>
              <a:ext uri="{FF2B5EF4-FFF2-40B4-BE49-F238E27FC236}">
                <a16:creationId xmlns:a16="http://schemas.microsoft.com/office/drawing/2014/main" id="{2292D8DD-EEC5-478A-AF84-E14C75F89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4823" y="2557463"/>
            <a:ext cx="4202354" cy="3317875"/>
          </a:xfrm>
        </p:spPr>
      </p:pic>
    </p:spTree>
    <p:extLst>
      <p:ext uri="{BB962C8B-B14F-4D97-AF65-F5344CB8AC3E}">
        <p14:creationId xmlns:p14="http://schemas.microsoft.com/office/powerpoint/2010/main" val="276053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121E-390F-448C-A035-41FBA56D0635}"/>
              </a:ext>
            </a:extLst>
          </p:cNvPr>
          <p:cNvSpPr>
            <a:spLocks noGrp="1"/>
          </p:cNvSpPr>
          <p:nvPr>
            <p:ph type="title"/>
          </p:nvPr>
        </p:nvSpPr>
        <p:spPr/>
        <p:txBody>
          <a:bodyPr/>
          <a:lstStyle/>
          <a:p>
            <a:r>
              <a:rPr lang="en-GB" dirty="0"/>
              <a:t>Sequential Diagram</a:t>
            </a:r>
          </a:p>
        </p:txBody>
      </p:sp>
      <p:pic>
        <p:nvPicPr>
          <p:cNvPr id="5" name="Content Placeholder 4">
            <a:extLst>
              <a:ext uri="{FF2B5EF4-FFF2-40B4-BE49-F238E27FC236}">
                <a16:creationId xmlns:a16="http://schemas.microsoft.com/office/drawing/2014/main" id="{17852D2F-9E0A-4AB7-A329-9D38EDB57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110" y="2557463"/>
            <a:ext cx="7905779" cy="3317875"/>
          </a:xfrm>
        </p:spPr>
      </p:pic>
    </p:spTree>
    <p:extLst>
      <p:ext uri="{BB962C8B-B14F-4D97-AF65-F5344CB8AC3E}">
        <p14:creationId xmlns:p14="http://schemas.microsoft.com/office/powerpoint/2010/main" val="4088673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1329-7AE0-45D3-988A-3854855DC5C5}"/>
              </a:ext>
            </a:extLst>
          </p:cNvPr>
          <p:cNvSpPr>
            <a:spLocks noGrp="1"/>
          </p:cNvSpPr>
          <p:nvPr>
            <p:ph type="title"/>
          </p:nvPr>
        </p:nvSpPr>
        <p:spPr/>
        <p:txBody>
          <a:bodyPr/>
          <a:lstStyle/>
          <a:p>
            <a:r>
              <a:rPr lang="en-GB" dirty="0"/>
              <a:t>Activity Diagram</a:t>
            </a:r>
          </a:p>
        </p:txBody>
      </p:sp>
      <p:pic>
        <p:nvPicPr>
          <p:cNvPr id="5" name="Content Placeholder 4">
            <a:extLst>
              <a:ext uri="{FF2B5EF4-FFF2-40B4-BE49-F238E27FC236}">
                <a16:creationId xmlns:a16="http://schemas.microsoft.com/office/drawing/2014/main" id="{4DEB56E6-8917-414F-8EC5-2052369BF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0153" y="2557463"/>
            <a:ext cx="3171693" cy="3317875"/>
          </a:xfrm>
        </p:spPr>
      </p:pic>
    </p:spTree>
    <p:extLst>
      <p:ext uri="{BB962C8B-B14F-4D97-AF65-F5344CB8AC3E}">
        <p14:creationId xmlns:p14="http://schemas.microsoft.com/office/powerpoint/2010/main" val="68604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6128-FDDA-4C94-BBFA-9D2CA613AAE7}"/>
              </a:ext>
            </a:extLst>
          </p:cNvPr>
          <p:cNvSpPr>
            <a:spLocks noGrp="1"/>
          </p:cNvSpPr>
          <p:nvPr>
            <p:ph type="title"/>
          </p:nvPr>
        </p:nvSpPr>
        <p:spPr/>
        <p:txBody>
          <a:bodyPr/>
          <a:lstStyle/>
          <a:p>
            <a:r>
              <a:rPr lang="en-GB" dirty="0"/>
              <a:t>Data Flow Diagram</a:t>
            </a:r>
          </a:p>
        </p:txBody>
      </p:sp>
      <p:sp>
        <p:nvSpPr>
          <p:cNvPr id="3" name="Content Placeholder 2">
            <a:extLst>
              <a:ext uri="{FF2B5EF4-FFF2-40B4-BE49-F238E27FC236}">
                <a16:creationId xmlns:a16="http://schemas.microsoft.com/office/drawing/2014/main" id="{CACC1B43-524C-4B9B-B9CD-AA17BC735C67}"/>
              </a:ext>
            </a:extLst>
          </p:cNvPr>
          <p:cNvSpPr>
            <a:spLocks noGrp="1"/>
          </p:cNvSpPr>
          <p:nvPr>
            <p:ph idx="1"/>
          </p:nvPr>
        </p:nvSpPr>
        <p:spPr/>
        <p:txBody>
          <a:bodyPr/>
          <a:lstStyle/>
          <a:p>
            <a:r>
              <a:rPr lang="en-GB" dirty="0"/>
              <a:t>Level:0</a:t>
            </a:r>
          </a:p>
          <a:p>
            <a:endParaRPr lang="en-GB" dirty="0"/>
          </a:p>
        </p:txBody>
      </p:sp>
      <p:pic>
        <p:nvPicPr>
          <p:cNvPr id="5" name="Picture 4">
            <a:extLst>
              <a:ext uri="{FF2B5EF4-FFF2-40B4-BE49-F238E27FC236}">
                <a16:creationId xmlns:a16="http://schemas.microsoft.com/office/drawing/2014/main" id="{2BD9ABB8-D8C5-44D7-8238-DB0100AE8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97" y="3009013"/>
            <a:ext cx="4172868" cy="2618378"/>
          </a:xfrm>
          <a:prstGeom prst="rect">
            <a:avLst/>
          </a:prstGeom>
        </p:spPr>
      </p:pic>
    </p:spTree>
    <p:extLst>
      <p:ext uri="{BB962C8B-B14F-4D97-AF65-F5344CB8AC3E}">
        <p14:creationId xmlns:p14="http://schemas.microsoft.com/office/powerpoint/2010/main" val="145607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D262-A75D-4075-9D9D-6A8CBE39BACB}"/>
              </a:ext>
            </a:extLst>
          </p:cNvPr>
          <p:cNvSpPr>
            <a:spLocks noGrp="1"/>
          </p:cNvSpPr>
          <p:nvPr>
            <p:ph type="title"/>
          </p:nvPr>
        </p:nvSpPr>
        <p:spPr/>
        <p:txBody>
          <a:bodyPr/>
          <a:lstStyle/>
          <a:p>
            <a:r>
              <a:rPr lang="en-GB" dirty="0"/>
              <a:t>Data Flow Diagram</a:t>
            </a:r>
          </a:p>
        </p:txBody>
      </p:sp>
      <p:sp>
        <p:nvSpPr>
          <p:cNvPr id="3" name="Content Placeholder 2">
            <a:extLst>
              <a:ext uri="{FF2B5EF4-FFF2-40B4-BE49-F238E27FC236}">
                <a16:creationId xmlns:a16="http://schemas.microsoft.com/office/drawing/2014/main" id="{F250445E-ACB6-4E63-B236-B984350B309E}"/>
              </a:ext>
            </a:extLst>
          </p:cNvPr>
          <p:cNvSpPr>
            <a:spLocks noGrp="1"/>
          </p:cNvSpPr>
          <p:nvPr>
            <p:ph idx="1"/>
          </p:nvPr>
        </p:nvSpPr>
        <p:spPr/>
        <p:txBody>
          <a:bodyPr/>
          <a:lstStyle/>
          <a:p>
            <a:r>
              <a:rPr lang="en-GB" dirty="0"/>
              <a:t>Level:1</a:t>
            </a:r>
          </a:p>
        </p:txBody>
      </p:sp>
      <p:pic>
        <p:nvPicPr>
          <p:cNvPr id="5" name="Picture 4">
            <a:extLst>
              <a:ext uri="{FF2B5EF4-FFF2-40B4-BE49-F238E27FC236}">
                <a16:creationId xmlns:a16="http://schemas.microsoft.com/office/drawing/2014/main" id="{7270AE47-5739-4B02-98F6-D76DC950E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823" y="2774684"/>
            <a:ext cx="4046353" cy="3398707"/>
          </a:xfrm>
          <a:prstGeom prst="rect">
            <a:avLst/>
          </a:prstGeom>
        </p:spPr>
      </p:pic>
    </p:spTree>
    <p:extLst>
      <p:ext uri="{BB962C8B-B14F-4D97-AF65-F5344CB8AC3E}">
        <p14:creationId xmlns:p14="http://schemas.microsoft.com/office/powerpoint/2010/main" val="94636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DDB-19CF-40C9-A414-027E7D500CF3}"/>
              </a:ext>
            </a:extLst>
          </p:cNvPr>
          <p:cNvSpPr>
            <a:spLocks noGrp="1"/>
          </p:cNvSpPr>
          <p:nvPr>
            <p:ph type="title"/>
          </p:nvPr>
        </p:nvSpPr>
        <p:spPr/>
        <p:txBody>
          <a:bodyPr/>
          <a:lstStyle/>
          <a:p>
            <a:r>
              <a:rPr lang="en-GB" dirty="0"/>
              <a:t>Project Developer’s</a:t>
            </a:r>
          </a:p>
        </p:txBody>
      </p:sp>
      <p:sp>
        <p:nvSpPr>
          <p:cNvPr id="3" name="Content Placeholder 2">
            <a:extLst>
              <a:ext uri="{FF2B5EF4-FFF2-40B4-BE49-F238E27FC236}">
                <a16:creationId xmlns:a16="http://schemas.microsoft.com/office/drawing/2014/main" id="{29A94581-AF34-4CF9-A1EF-800307996378}"/>
              </a:ext>
            </a:extLst>
          </p:cNvPr>
          <p:cNvSpPr>
            <a:spLocks noGrp="1"/>
          </p:cNvSpPr>
          <p:nvPr>
            <p:ph idx="1"/>
          </p:nvPr>
        </p:nvSpPr>
        <p:spPr/>
        <p:txBody>
          <a:bodyPr/>
          <a:lstStyle/>
          <a:p>
            <a:r>
              <a:rPr lang="en-GB" dirty="0"/>
              <a:t>19012011064|Aum </a:t>
            </a:r>
            <a:r>
              <a:rPr lang="en-GB" dirty="0" err="1"/>
              <a:t>Jayeshbhai</a:t>
            </a:r>
            <a:r>
              <a:rPr lang="en-GB" dirty="0"/>
              <a:t> </a:t>
            </a:r>
            <a:r>
              <a:rPr lang="en-GB" dirty="0" err="1"/>
              <a:t>Radia</a:t>
            </a:r>
            <a:endParaRPr lang="en-GB" dirty="0"/>
          </a:p>
          <a:p>
            <a:pPr marL="0" indent="0">
              <a:buNone/>
            </a:pPr>
            <a:r>
              <a:rPr lang="en-GB" dirty="0"/>
              <a:t>    Class:-CEIT-A</a:t>
            </a:r>
          </a:p>
          <a:p>
            <a:pPr marL="0" indent="0">
              <a:buNone/>
            </a:pPr>
            <a:r>
              <a:rPr lang="en-GB" dirty="0"/>
              <a:t>    Batch:-AB4</a:t>
            </a:r>
          </a:p>
          <a:p>
            <a:r>
              <a:rPr lang="en-GB" dirty="0"/>
              <a:t>19012011142|Bhavin Kumar Jani</a:t>
            </a:r>
          </a:p>
          <a:p>
            <a:pPr marL="0" indent="0">
              <a:buNone/>
            </a:pPr>
            <a:r>
              <a:rPr lang="en-GB" dirty="0"/>
              <a:t>    Class:-CEIT-A</a:t>
            </a:r>
          </a:p>
          <a:p>
            <a:pPr marL="0" indent="0">
              <a:buNone/>
            </a:pPr>
            <a:r>
              <a:rPr lang="en-GB" dirty="0"/>
              <a:t>    Batch:-AB5</a:t>
            </a:r>
          </a:p>
        </p:txBody>
      </p:sp>
    </p:spTree>
    <p:extLst>
      <p:ext uri="{BB962C8B-B14F-4D97-AF65-F5344CB8AC3E}">
        <p14:creationId xmlns:p14="http://schemas.microsoft.com/office/powerpoint/2010/main" val="2434595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D8BA-6A53-4793-B4EB-60FE8CE87ECF}"/>
              </a:ext>
            </a:extLst>
          </p:cNvPr>
          <p:cNvSpPr>
            <a:spLocks noGrp="1"/>
          </p:cNvSpPr>
          <p:nvPr>
            <p:ph type="title"/>
          </p:nvPr>
        </p:nvSpPr>
        <p:spPr/>
        <p:txBody>
          <a:bodyPr/>
          <a:lstStyle/>
          <a:p>
            <a:r>
              <a:rPr lang="en-GB" dirty="0"/>
              <a:t>Project Planning</a:t>
            </a:r>
          </a:p>
        </p:txBody>
      </p:sp>
      <p:pic>
        <p:nvPicPr>
          <p:cNvPr id="5" name="Content Placeholder 4">
            <a:extLst>
              <a:ext uri="{FF2B5EF4-FFF2-40B4-BE49-F238E27FC236}">
                <a16:creationId xmlns:a16="http://schemas.microsoft.com/office/drawing/2014/main" id="{B51C4B3B-BC61-4F3E-B205-0C9191482DE4}"/>
              </a:ext>
            </a:extLst>
          </p:cNvPr>
          <p:cNvPicPr>
            <a:picLocks noGrp="1" noChangeAspect="1"/>
          </p:cNvPicPr>
          <p:nvPr>
            <p:ph idx="1"/>
          </p:nvPr>
        </p:nvPicPr>
        <p:blipFill>
          <a:blip r:embed="rId2"/>
          <a:stretch>
            <a:fillRect/>
          </a:stretch>
        </p:blipFill>
        <p:spPr>
          <a:xfrm>
            <a:off x="2771775" y="2778125"/>
            <a:ext cx="6648450" cy="2876550"/>
          </a:xfrm>
        </p:spPr>
      </p:pic>
    </p:spTree>
    <p:extLst>
      <p:ext uri="{BB962C8B-B14F-4D97-AF65-F5344CB8AC3E}">
        <p14:creationId xmlns:p14="http://schemas.microsoft.com/office/powerpoint/2010/main" val="17024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733C-30A9-4322-BA57-A6C0868283C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DC863D3D-6E28-49AD-9034-D9C65E4927A0}"/>
              </a:ext>
            </a:extLst>
          </p:cNvPr>
          <p:cNvSpPr>
            <a:spLocks noGrp="1"/>
          </p:cNvSpPr>
          <p:nvPr>
            <p:ph idx="1"/>
          </p:nvPr>
        </p:nvSpPr>
        <p:spPr/>
        <p:txBody>
          <a:bodyPr>
            <a:normAutofit fontScale="77500" lnSpcReduction="20000"/>
          </a:bodyPr>
          <a:lstStyle/>
          <a:p>
            <a:r>
              <a:rPr lang="en-GB" dirty="0"/>
              <a:t>Public Blog Application is a web based application which will be working on the ground level or local level in which normal people can share </a:t>
            </a:r>
            <a:r>
              <a:rPr lang="en-GB" dirty="0" err="1"/>
              <a:t>there</a:t>
            </a:r>
            <a:r>
              <a:rPr lang="en-GB" dirty="0"/>
              <a:t> ideas and stories by writing a blog, While creating a blog the user can give a super short and appropriate title which suits his ideas or story when the user is publishing his blog along with that the user can also put an image to describe the view and imaginary thoughts of his blog after that user can give a brief introduction about his ideas or story and can post among people. </a:t>
            </a:r>
          </a:p>
          <a:p>
            <a:r>
              <a:rPr lang="en-GB" dirty="0"/>
              <a:t>Describing on the advanced level the user can like the blog posts of other people and along with that they can comment on the other people’s blog application, trust me it’s very easy and simple. </a:t>
            </a:r>
          </a:p>
          <a:p>
            <a:r>
              <a:rPr lang="en-GB" dirty="0"/>
              <a:t>And at the end we would like to conclude that in our project there is much more we can do like we can add more number of functionality by deeply researching on different edges of technologies and we make sure will update and add new features time by time and will surely notify you on regular basis. </a:t>
            </a:r>
          </a:p>
        </p:txBody>
      </p:sp>
    </p:spTree>
    <p:extLst>
      <p:ext uri="{BB962C8B-B14F-4D97-AF65-F5344CB8AC3E}">
        <p14:creationId xmlns:p14="http://schemas.microsoft.com/office/powerpoint/2010/main" val="1624086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BA72-B7D1-424B-AC89-30DF3F0DE9F6}"/>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364CE206-9B17-4D21-AC86-2ACF20BEACEF}"/>
              </a:ext>
            </a:extLst>
          </p:cNvPr>
          <p:cNvSpPr>
            <a:spLocks noGrp="1"/>
          </p:cNvSpPr>
          <p:nvPr>
            <p:ph idx="1"/>
          </p:nvPr>
        </p:nvSpPr>
        <p:spPr/>
        <p:txBody>
          <a:bodyPr>
            <a:normAutofit fontScale="62500" lnSpcReduction="20000"/>
          </a:bodyPr>
          <a:lstStyle/>
          <a:p>
            <a:r>
              <a:rPr lang="en-GB" dirty="0"/>
              <a:t>Talking about the future work we will update the user experience and user interface on monthly basis after deploying our application and after that as our project is Public Blog Application so in this project we can add more number of functionality and features. </a:t>
            </a:r>
          </a:p>
          <a:p>
            <a:r>
              <a:rPr lang="en-GB" dirty="0"/>
              <a:t>The kind of features that we can implement in the future is that like the user who want to write a blog that process can be achieved by simply speaking and the description of the project will go with the flow and will check the content of the blog </a:t>
            </a:r>
            <a:r>
              <a:rPr lang="en-GB" dirty="0" err="1"/>
              <a:t>wheather</a:t>
            </a:r>
            <a:r>
              <a:rPr lang="en-GB" dirty="0"/>
              <a:t> it is good or bad and according to that user will be able to </a:t>
            </a:r>
            <a:r>
              <a:rPr lang="en-GB" dirty="0" err="1"/>
              <a:t>postthe</a:t>
            </a:r>
            <a:r>
              <a:rPr lang="en-GB" dirty="0"/>
              <a:t> blog. </a:t>
            </a:r>
          </a:p>
          <a:p>
            <a:r>
              <a:rPr lang="en-GB" dirty="0"/>
              <a:t>Others features that we can implement in the future are like we can set topics drop down list in which user can read the posts accordingly to his or her interest, like </a:t>
            </a:r>
            <a:r>
              <a:rPr lang="en-GB" dirty="0" err="1"/>
              <a:t>lets</a:t>
            </a:r>
            <a:r>
              <a:rPr lang="en-GB" dirty="0"/>
              <a:t> say the user only likes to read blog on cricket so in this case the user can select the specific topic and in that topic they can read the </a:t>
            </a:r>
            <a:r>
              <a:rPr lang="en-GB" dirty="0" err="1"/>
              <a:t>registred</a:t>
            </a:r>
            <a:r>
              <a:rPr lang="en-GB" dirty="0"/>
              <a:t> blog of that particular topic easily. </a:t>
            </a:r>
          </a:p>
          <a:p>
            <a:r>
              <a:rPr lang="en-GB" dirty="0"/>
              <a:t>And later on we will provide the user to edit his description by giving the text editor tool in which the user can edit text description by </a:t>
            </a:r>
            <a:r>
              <a:rPr lang="en-GB" dirty="0" err="1"/>
              <a:t>there own</a:t>
            </a:r>
            <a:r>
              <a:rPr lang="en-GB" dirty="0"/>
              <a:t> very easily, along will that we will also provide the user to add multiple images for posting a single blog post which can make the user readability idea a very clear one. </a:t>
            </a:r>
          </a:p>
          <a:p>
            <a:r>
              <a:rPr lang="en-GB" dirty="0"/>
              <a:t>They main thing that we are going to add in this project is the scalability term which allows thousands of users to use the application on a single parallel time, so we will </a:t>
            </a:r>
            <a:r>
              <a:rPr lang="en-GB" dirty="0" err="1"/>
              <a:t>definetly</a:t>
            </a:r>
            <a:r>
              <a:rPr lang="en-GB" dirty="0"/>
              <a:t> think to scale our project at our best</a:t>
            </a:r>
          </a:p>
        </p:txBody>
      </p:sp>
    </p:spTree>
    <p:extLst>
      <p:ext uri="{BB962C8B-B14F-4D97-AF65-F5344CB8AC3E}">
        <p14:creationId xmlns:p14="http://schemas.microsoft.com/office/powerpoint/2010/main" val="1734601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FD6D-21D1-4EFE-A75D-7A5D687E302B}"/>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E0D5CC66-A944-4918-9589-83AF963A8DA4}"/>
              </a:ext>
            </a:extLst>
          </p:cNvPr>
          <p:cNvSpPr>
            <a:spLocks noGrp="1"/>
          </p:cNvSpPr>
          <p:nvPr>
            <p:ph idx="1"/>
          </p:nvPr>
        </p:nvSpPr>
        <p:spPr/>
        <p:txBody>
          <a:bodyPr>
            <a:normAutofit fontScale="25000" lnSpcReduction="20000"/>
          </a:bodyPr>
          <a:lstStyle/>
          <a:p>
            <a:pPr marL="0" indent="0">
              <a:buNone/>
            </a:pPr>
            <a:r>
              <a:rPr lang="en-GB" sz="3600" dirty="0"/>
              <a:t>1. In Our Project “Public Blog Application” to understand the removal of toxicity in the blog content to make the content more efficient and precise we have gained literature survey from. </a:t>
            </a:r>
          </a:p>
          <a:p>
            <a:pPr marL="457200" lvl="1" indent="0">
              <a:buNone/>
            </a:pPr>
            <a:r>
              <a:rPr lang="en-GB" sz="3600" dirty="0">
                <a:hlinkClick r:id="rId2"/>
              </a:rPr>
              <a:t>https://towardsdatascience.com/toxic-comment-classification-using-lstm-and-lstm-cnndb945d6b7986</a:t>
            </a:r>
            <a:endParaRPr lang="en-GB" sz="3600" dirty="0"/>
          </a:p>
          <a:p>
            <a:pPr marL="0" indent="0">
              <a:buNone/>
            </a:pPr>
            <a:r>
              <a:rPr lang="en-GB" sz="3600" dirty="0"/>
              <a:t>2. To Understand how to fetch the registered data from the database while dealing with MongoDB I have gone through, </a:t>
            </a:r>
          </a:p>
          <a:p>
            <a:pPr marL="0" indent="0">
              <a:buNone/>
            </a:pPr>
            <a:r>
              <a:rPr lang="en-GB" sz="3600" dirty="0"/>
              <a:t>	</a:t>
            </a:r>
            <a:r>
              <a:rPr lang="en-GB" sz="3600" dirty="0">
                <a:hlinkClick r:id="rId3"/>
              </a:rPr>
              <a:t>https://www.w3resource.com/mongodb/mongodb-queries-from-collection.php</a:t>
            </a:r>
            <a:endParaRPr lang="en-GB" sz="3600" dirty="0"/>
          </a:p>
          <a:p>
            <a:pPr marL="0" indent="0">
              <a:buNone/>
            </a:pPr>
            <a:r>
              <a:rPr lang="en-GB" sz="3600" dirty="0"/>
              <a:t>3. Secondly to learn how a blogging application is built in </a:t>
            </a:r>
            <a:r>
              <a:rPr lang="en-GB" sz="3600" dirty="0" err="1"/>
              <a:t>node,js</a:t>
            </a:r>
            <a:r>
              <a:rPr lang="en-GB" sz="3600" dirty="0"/>
              <a:t> we have gone across many websites and understood how to make </a:t>
            </a:r>
            <a:r>
              <a:rPr lang="en-GB" sz="3600" dirty="0" err="1"/>
              <a:t>a</a:t>
            </a:r>
            <a:r>
              <a:rPr lang="en-GB" sz="3600" dirty="0"/>
              <a:t> efficient project by using simple line of code and what databases to use for easily </a:t>
            </a:r>
            <a:r>
              <a:rPr lang="en-GB" sz="3600" dirty="0" err="1"/>
              <a:t>retrevial</a:t>
            </a:r>
            <a:r>
              <a:rPr lang="en-GB" sz="3600" dirty="0"/>
              <a:t> of the data through the REST API. </a:t>
            </a:r>
          </a:p>
          <a:p>
            <a:pPr marL="0" indent="0">
              <a:buNone/>
            </a:pPr>
            <a:r>
              <a:rPr lang="en-GB" sz="3600" dirty="0"/>
              <a:t>  	</a:t>
            </a:r>
            <a:r>
              <a:rPr lang="en-GB" sz="3600" dirty="0">
                <a:hlinkClick r:id="rId4"/>
              </a:rPr>
              <a:t>https://vegibit.com/node-js-blog-tutorial/</a:t>
            </a:r>
            <a:endParaRPr lang="en-GB" sz="3600" dirty="0"/>
          </a:p>
          <a:p>
            <a:pPr marL="0" indent="0">
              <a:buNone/>
            </a:pPr>
            <a:r>
              <a:rPr lang="en-GB" sz="3600" dirty="0"/>
              <a:t>4. Thirdly to know how to add the comment on the blog feature I have learned from, </a:t>
            </a:r>
          </a:p>
          <a:p>
            <a:pPr marL="0" indent="0">
              <a:buNone/>
            </a:pPr>
            <a:r>
              <a:rPr lang="en-GB" sz="3600" dirty="0"/>
              <a:t>	</a:t>
            </a:r>
            <a:r>
              <a:rPr lang="en-GB" sz="3600" dirty="0">
                <a:hlinkClick r:id="rId5"/>
              </a:rPr>
              <a:t>https://makeschool.org/mediabook/oa/tutorials/reddit-clone-in-node-js/comment-on-post/</a:t>
            </a:r>
            <a:endParaRPr lang="en-GB" sz="3600" dirty="0"/>
          </a:p>
          <a:p>
            <a:pPr marL="0" indent="0">
              <a:buNone/>
            </a:pPr>
            <a:endParaRPr lang="en-GB" sz="3600" dirty="0"/>
          </a:p>
          <a:p>
            <a:pPr marL="0" indent="0">
              <a:buNone/>
            </a:pPr>
            <a:r>
              <a:rPr lang="en-GB" sz="3600" dirty="0"/>
              <a:t>5. Now after learning all these things to know about the actual architecture on how to build a great UI(Frontend) so that the user finds it good to use our application I have gone through many blogging websites which are, </a:t>
            </a:r>
          </a:p>
          <a:p>
            <a:pPr marL="0" indent="0">
              <a:buNone/>
            </a:pPr>
            <a:r>
              <a:rPr lang="en-GB" sz="3600" dirty="0"/>
              <a:t>	 </a:t>
            </a:r>
            <a:r>
              <a:rPr lang="en-GB" sz="3600" dirty="0">
                <a:hlinkClick r:id="rId6"/>
              </a:rPr>
              <a:t>https://medium.com/</a:t>
            </a:r>
            <a:endParaRPr lang="en-GB" sz="3600" dirty="0"/>
          </a:p>
          <a:p>
            <a:pPr marL="0" indent="0">
              <a:buNone/>
            </a:pPr>
            <a:r>
              <a:rPr lang="en-GB" sz="3600" dirty="0"/>
              <a:t>	</a:t>
            </a:r>
            <a:r>
              <a:rPr lang="en-GB" sz="3600" dirty="0">
                <a:hlinkClick r:id="rId7"/>
              </a:rPr>
              <a:t>https://www.blogger.com/about/</a:t>
            </a:r>
            <a:endParaRPr lang="en-GB" sz="3600" dirty="0"/>
          </a:p>
          <a:p>
            <a:pPr marL="0" indent="0">
              <a:buNone/>
            </a:pPr>
            <a:r>
              <a:rPr lang="en-GB" sz="3600" dirty="0"/>
              <a:t>	</a:t>
            </a:r>
            <a:r>
              <a:rPr lang="en-GB" sz="3600" dirty="0">
                <a:hlinkClick r:id="rId8"/>
              </a:rPr>
              <a:t>https://wordpress.com/</a:t>
            </a:r>
            <a:endParaRPr lang="en-GB" sz="3600" dirty="0"/>
          </a:p>
          <a:p>
            <a:pPr marL="0" indent="0">
              <a:buNone/>
            </a:pPr>
            <a:r>
              <a:rPr lang="en-GB" sz="3600" dirty="0"/>
              <a:t>	</a:t>
            </a:r>
            <a:r>
              <a:rPr lang="en-GB" sz="3600" dirty="0">
                <a:hlinkClick r:id="rId9"/>
              </a:rPr>
              <a:t>https://www.weebly.com/in/features/start-a-blog</a:t>
            </a:r>
            <a:endParaRPr lang="en-GB" sz="3600" dirty="0"/>
          </a:p>
          <a:p>
            <a:pPr marL="0" indent="0">
              <a:buNone/>
            </a:pPr>
            <a:r>
              <a:rPr lang="en-GB" dirty="0"/>
              <a:t> </a:t>
            </a:r>
          </a:p>
        </p:txBody>
      </p:sp>
    </p:spTree>
    <p:extLst>
      <p:ext uri="{BB962C8B-B14F-4D97-AF65-F5344CB8AC3E}">
        <p14:creationId xmlns:p14="http://schemas.microsoft.com/office/powerpoint/2010/main" val="337598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D81F-80AE-4ADA-BFA6-EF6D5C004086}"/>
              </a:ext>
            </a:extLst>
          </p:cNvPr>
          <p:cNvSpPr>
            <a:spLocks noGrp="1"/>
          </p:cNvSpPr>
          <p:nvPr>
            <p:ph type="title"/>
          </p:nvPr>
        </p:nvSpPr>
        <p:spPr/>
        <p:txBody>
          <a:bodyPr/>
          <a:lstStyle/>
          <a:p>
            <a:r>
              <a:rPr lang="en-GB" dirty="0"/>
              <a:t>Thankyou</a:t>
            </a:r>
          </a:p>
        </p:txBody>
      </p:sp>
      <p:sp>
        <p:nvSpPr>
          <p:cNvPr id="3" name="Content Placeholder 2">
            <a:extLst>
              <a:ext uri="{FF2B5EF4-FFF2-40B4-BE49-F238E27FC236}">
                <a16:creationId xmlns:a16="http://schemas.microsoft.com/office/drawing/2014/main" id="{97AFFB13-4ACD-4711-A73E-44642969B4ED}"/>
              </a:ext>
            </a:extLst>
          </p:cNvPr>
          <p:cNvSpPr>
            <a:spLocks noGrp="1"/>
          </p:cNvSpPr>
          <p:nvPr>
            <p:ph idx="1"/>
          </p:nvPr>
        </p:nvSpPr>
        <p:spPr/>
        <p:txBody>
          <a:bodyPr>
            <a:normAutofit/>
          </a:bodyPr>
          <a:lstStyle/>
          <a:p>
            <a:pPr marL="0" indent="0" algn="ctr">
              <a:buNone/>
            </a:pPr>
            <a:r>
              <a:rPr lang="en-GB" sz="8800" b="1" dirty="0"/>
              <a:t>Any-Question’s?</a:t>
            </a:r>
          </a:p>
        </p:txBody>
      </p:sp>
    </p:spTree>
    <p:extLst>
      <p:ext uri="{BB962C8B-B14F-4D97-AF65-F5344CB8AC3E}">
        <p14:creationId xmlns:p14="http://schemas.microsoft.com/office/powerpoint/2010/main" val="85934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733F-A8D2-4B66-92DB-7160D4716676}"/>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4088EDBC-C058-4D6D-A77F-A9A885BB7E7D}"/>
              </a:ext>
            </a:extLst>
          </p:cNvPr>
          <p:cNvSpPr>
            <a:spLocks noGrp="1"/>
          </p:cNvSpPr>
          <p:nvPr>
            <p:ph idx="1"/>
          </p:nvPr>
        </p:nvSpPr>
        <p:spPr/>
        <p:txBody>
          <a:bodyPr>
            <a:normAutofit lnSpcReduction="10000"/>
          </a:bodyPr>
          <a:lstStyle/>
          <a:p>
            <a:r>
              <a:rPr lang="en-GB" dirty="0"/>
              <a:t>Public Blog Application integrate blog software to facilitate effective communication with the users of web </a:t>
            </a:r>
            <a:r>
              <a:rPr lang="en-GB" dirty="0" err="1"/>
              <a:t>application.The</a:t>
            </a:r>
            <a:r>
              <a:rPr lang="en-GB" dirty="0"/>
              <a:t> main reason for making this project or the problem which we saw is that there is not a blog application </a:t>
            </a:r>
            <a:r>
              <a:rPr lang="en-GB" dirty="0" err="1"/>
              <a:t>existance</a:t>
            </a:r>
            <a:r>
              <a:rPr lang="en-GB" dirty="0"/>
              <a:t> on very ground level and there are very few application which exists but do not have that much facilities for reliable communication between the users, in this we are building this Public Blog application for the users who can simply put </a:t>
            </a:r>
            <a:r>
              <a:rPr lang="en-GB" dirty="0" err="1"/>
              <a:t>there</a:t>
            </a:r>
            <a:r>
              <a:rPr lang="en-GB" dirty="0"/>
              <a:t> ideas </a:t>
            </a:r>
            <a:r>
              <a:rPr lang="en-GB" dirty="0" err="1"/>
              <a:t>infront</a:t>
            </a:r>
            <a:r>
              <a:rPr lang="en-GB" dirty="0"/>
              <a:t> of several people by writing a blog other than that </a:t>
            </a:r>
            <a:r>
              <a:rPr lang="en-GB" dirty="0" err="1"/>
              <a:t>theycan</a:t>
            </a:r>
            <a:r>
              <a:rPr lang="en-GB" dirty="0"/>
              <a:t> also like the ideas of other people and can comment on them. </a:t>
            </a:r>
          </a:p>
        </p:txBody>
      </p:sp>
    </p:spTree>
    <p:extLst>
      <p:ext uri="{BB962C8B-B14F-4D97-AF65-F5344CB8AC3E}">
        <p14:creationId xmlns:p14="http://schemas.microsoft.com/office/powerpoint/2010/main" val="240082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A263-DBB3-4CD8-8779-8E9A3B8B84ED}"/>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4AFE880-5E0E-4E20-831B-E97FA3584C46}"/>
              </a:ext>
            </a:extLst>
          </p:cNvPr>
          <p:cNvSpPr>
            <a:spLocks noGrp="1"/>
          </p:cNvSpPr>
          <p:nvPr>
            <p:ph idx="1"/>
          </p:nvPr>
        </p:nvSpPr>
        <p:spPr/>
        <p:txBody>
          <a:bodyPr>
            <a:normAutofit fontScale="92500" lnSpcReduction="10000"/>
          </a:bodyPr>
          <a:lstStyle/>
          <a:p>
            <a:r>
              <a:rPr lang="en-GB" dirty="0"/>
              <a:t>Public Blog Application is a web based application which will be working on the ground level or local level in which normal people can share </a:t>
            </a:r>
            <a:r>
              <a:rPr lang="en-GB" dirty="0" err="1"/>
              <a:t>there</a:t>
            </a:r>
            <a:r>
              <a:rPr lang="en-GB" dirty="0"/>
              <a:t> ideas and stories by writing a blog, While creating a blog the user can give a super short and appropriate title which suits his ideas or story when the user is publishing his blog along with that the user can also put an image to describe the view and imaginary thoughts of his blog after that user can give a brief introduction about his ideas or story and can post among people. </a:t>
            </a:r>
          </a:p>
          <a:p>
            <a:r>
              <a:rPr lang="en-GB" dirty="0"/>
              <a:t>Talking on the advanced level the user can like the blog posts of other people and along with that they can comment on the other people’s blog application, trust me it’s very easy and simple.</a:t>
            </a:r>
          </a:p>
        </p:txBody>
      </p:sp>
    </p:spTree>
    <p:extLst>
      <p:ext uri="{BB962C8B-B14F-4D97-AF65-F5344CB8AC3E}">
        <p14:creationId xmlns:p14="http://schemas.microsoft.com/office/powerpoint/2010/main" val="68583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A9FA-BD69-4912-954E-44AC552DD838}"/>
              </a:ext>
            </a:extLst>
          </p:cNvPr>
          <p:cNvSpPr>
            <a:spLocks noGrp="1"/>
          </p:cNvSpPr>
          <p:nvPr>
            <p:ph type="title"/>
          </p:nvPr>
        </p:nvSpPr>
        <p:spPr/>
        <p:txBody>
          <a:bodyPr/>
          <a:lstStyle/>
          <a:p>
            <a:r>
              <a:rPr lang="en-GB" dirty="0"/>
              <a:t>Problem and Weakness of Current System</a:t>
            </a:r>
          </a:p>
        </p:txBody>
      </p:sp>
      <p:sp>
        <p:nvSpPr>
          <p:cNvPr id="3" name="Content Placeholder 2">
            <a:extLst>
              <a:ext uri="{FF2B5EF4-FFF2-40B4-BE49-F238E27FC236}">
                <a16:creationId xmlns:a16="http://schemas.microsoft.com/office/drawing/2014/main" id="{35D7212B-87ED-43E8-AA44-0268B8B82030}"/>
              </a:ext>
            </a:extLst>
          </p:cNvPr>
          <p:cNvSpPr>
            <a:spLocks noGrp="1"/>
          </p:cNvSpPr>
          <p:nvPr>
            <p:ph idx="1"/>
          </p:nvPr>
        </p:nvSpPr>
        <p:spPr/>
        <p:txBody>
          <a:bodyPr/>
          <a:lstStyle/>
          <a:p>
            <a:r>
              <a:rPr lang="en-GB" dirty="0"/>
              <a:t>Lack Of Quality content </a:t>
            </a:r>
          </a:p>
          <a:p>
            <a:r>
              <a:rPr lang="en-GB" dirty="0"/>
              <a:t>No Clear purposes of writing topic </a:t>
            </a:r>
          </a:p>
          <a:p>
            <a:r>
              <a:rPr lang="en-GB" dirty="0"/>
              <a:t>Negative Content </a:t>
            </a:r>
          </a:p>
          <a:p>
            <a:r>
              <a:rPr lang="en-GB" dirty="0"/>
              <a:t>Mixed Content </a:t>
            </a:r>
          </a:p>
          <a:p>
            <a:r>
              <a:rPr lang="en-GB" dirty="0"/>
              <a:t>Bad UI</a:t>
            </a:r>
          </a:p>
        </p:txBody>
      </p:sp>
    </p:spTree>
    <p:extLst>
      <p:ext uri="{BB962C8B-B14F-4D97-AF65-F5344CB8AC3E}">
        <p14:creationId xmlns:p14="http://schemas.microsoft.com/office/powerpoint/2010/main" val="143252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324E-20C9-4795-A3DF-695D5A34CE91}"/>
              </a:ext>
            </a:extLst>
          </p:cNvPr>
          <p:cNvSpPr>
            <a:spLocks noGrp="1"/>
          </p:cNvSpPr>
          <p:nvPr>
            <p:ph type="title"/>
          </p:nvPr>
        </p:nvSpPr>
        <p:spPr/>
        <p:txBody>
          <a:bodyPr/>
          <a:lstStyle/>
          <a:p>
            <a:r>
              <a:rPr lang="en-GB" dirty="0"/>
              <a:t>Requirement Of New System</a:t>
            </a:r>
          </a:p>
        </p:txBody>
      </p:sp>
      <p:sp>
        <p:nvSpPr>
          <p:cNvPr id="3" name="Content Placeholder 2">
            <a:extLst>
              <a:ext uri="{FF2B5EF4-FFF2-40B4-BE49-F238E27FC236}">
                <a16:creationId xmlns:a16="http://schemas.microsoft.com/office/drawing/2014/main" id="{0FD64ACF-61F1-4D68-AE36-07F6C95A890E}"/>
              </a:ext>
            </a:extLst>
          </p:cNvPr>
          <p:cNvSpPr>
            <a:spLocks noGrp="1"/>
          </p:cNvSpPr>
          <p:nvPr>
            <p:ph idx="1"/>
          </p:nvPr>
        </p:nvSpPr>
        <p:spPr/>
        <p:txBody>
          <a:bodyPr/>
          <a:lstStyle/>
          <a:p>
            <a:r>
              <a:rPr lang="en-GB" dirty="0"/>
              <a:t>Only Positive Blog Should Be Posted </a:t>
            </a:r>
          </a:p>
          <a:p>
            <a:r>
              <a:rPr lang="en-GB" dirty="0"/>
              <a:t>Rich UI/UX • Easy Clickables </a:t>
            </a:r>
          </a:p>
          <a:p>
            <a:r>
              <a:rPr lang="en-GB" dirty="0"/>
              <a:t>Simple Image Posting along with blog </a:t>
            </a:r>
          </a:p>
          <a:p>
            <a:r>
              <a:rPr lang="en-GB" dirty="0"/>
              <a:t>Edit Delete Rights To the user </a:t>
            </a:r>
          </a:p>
          <a:p>
            <a:r>
              <a:rPr lang="en-GB" dirty="0"/>
              <a:t>Simple Blog Format </a:t>
            </a:r>
          </a:p>
        </p:txBody>
      </p:sp>
    </p:spTree>
    <p:extLst>
      <p:ext uri="{BB962C8B-B14F-4D97-AF65-F5344CB8AC3E}">
        <p14:creationId xmlns:p14="http://schemas.microsoft.com/office/powerpoint/2010/main" val="259590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32D9-3F0D-40B5-AE3B-F35C90363028}"/>
              </a:ext>
            </a:extLst>
          </p:cNvPr>
          <p:cNvSpPr>
            <a:spLocks noGrp="1"/>
          </p:cNvSpPr>
          <p:nvPr>
            <p:ph type="title"/>
          </p:nvPr>
        </p:nvSpPr>
        <p:spPr/>
        <p:txBody>
          <a:bodyPr/>
          <a:lstStyle/>
          <a:p>
            <a:r>
              <a:rPr lang="en-GB" dirty="0"/>
              <a:t>Operational Feasibility</a:t>
            </a:r>
          </a:p>
        </p:txBody>
      </p:sp>
      <p:sp>
        <p:nvSpPr>
          <p:cNvPr id="3" name="Content Placeholder 2">
            <a:extLst>
              <a:ext uri="{FF2B5EF4-FFF2-40B4-BE49-F238E27FC236}">
                <a16:creationId xmlns:a16="http://schemas.microsoft.com/office/drawing/2014/main" id="{3EF5C277-3D9A-4206-A3E1-760319A59CE2}"/>
              </a:ext>
            </a:extLst>
          </p:cNvPr>
          <p:cNvSpPr>
            <a:spLocks noGrp="1"/>
          </p:cNvSpPr>
          <p:nvPr>
            <p:ph idx="1"/>
          </p:nvPr>
        </p:nvSpPr>
        <p:spPr/>
        <p:txBody>
          <a:bodyPr/>
          <a:lstStyle/>
          <a:p>
            <a:r>
              <a:rPr lang="en-GB" dirty="0"/>
              <a:t>While describing the operational feasibility it is the measure of how well our proposed system solves the problems, So answering it well Our System solves the major problem which is no negative content and simple user experience over users session in </a:t>
            </a:r>
            <a:r>
              <a:rPr lang="en-GB" dirty="0" err="1"/>
              <a:t>pur</a:t>
            </a:r>
            <a:r>
              <a:rPr lang="en-GB" dirty="0"/>
              <a:t> website. We have tried various technicality and traits to much our proposed system easy and simple.</a:t>
            </a:r>
          </a:p>
          <a:p>
            <a:r>
              <a:rPr lang="en-GB" dirty="0"/>
              <a:t>We have used REST API to fetch the uploaded data from the server effectively along with that we have also used Simple Logic building Skills to develop this project at our best.</a:t>
            </a:r>
          </a:p>
        </p:txBody>
      </p:sp>
    </p:spTree>
    <p:extLst>
      <p:ext uri="{BB962C8B-B14F-4D97-AF65-F5344CB8AC3E}">
        <p14:creationId xmlns:p14="http://schemas.microsoft.com/office/powerpoint/2010/main" val="119397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7049-0C40-4451-86ED-82F0A0E616B6}"/>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4A224456-F922-42EF-83CF-A357012B0EF5}"/>
              </a:ext>
            </a:extLst>
          </p:cNvPr>
          <p:cNvSpPr>
            <a:spLocks noGrp="1"/>
          </p:cNvSpPr>
          <p:nvPr>
            <p:ph idx="1"/>
          </p:nvPr>
        </p:nvSpPr>
        <p:spPr/>
        <p:txBody>
          <a:bodyPr>
            <a:normAutofit fontScale="70000" lnSpcReduction="20000"/>
          </a:bodyPr>
          <a:lstStyle/>
          <a:p>
            <a:r>
              <a:rPr lang="en-GB" dirty="0"/>
              <a:t>Public Blog Application Contains several features like Post ,Edit ,Delete ,Like ,Comment, Comment(</a:t>
            </a:r>
            <a:r>
              <a:rPr lang="en-GB" dirty="0" err="1"/>
              <a:t>Edit,Delete</a:t>
            </a:r>
            <a:r>
              <a:rPr lang="en-GB" dirty="0"/>
              <a:t>), Image Posting by Image URL from Internet. </a:t>
            </a:r>
          </a:p>
          <a:p>
            <a:r>
              <a:rPr lang="en-GB" dirty="0"/>
              <a:t>Public Blog Application usually focuses on user requirements suppose the one who wants to write also wants to read along with that user can be provided like and comment feature to appreciate posts. </a:t>
            </a:r>
          </a:p>
          <a:p>
            <a:r>
              <a:rPr lang="en-GB" dirty="0"/>
              <a:t>We use </a:t>
            </a:r>
            <a:r>
              <a:rPr lang="en-GB" dirty="0" err="1"/>
              <a:t>Javascript</a:t>
            </a:r>
            <a:r>
              <a:rPr lang="en-GB" dirty="0"/>
              <a:t> to provide the best experience to the user by not posting anything irrelevant only posting good ideas and terminology </a:t>
            </a:r>
            <a:r>
              <a:rPr lang="en-GB" dirty="0" err="1"/>
              <a:t>infront</a:t>
            </a:r>
            <a:r>
              <a:rPr lang="en-GB" dirty="0"/>
              <a:t> of the other users. </a:t>
            </a:r>
          </a:p>
          <a:p>
            <a:r>
              <a:rPr lang="en-GB" dirty="0"/>
              <a:t>In Public Blog application we delete anonymous users who do not provide right identity as well as they </a:t>
            </a:r>
            <a:r>
              <a:rPr lang="en-GB" dirty="0" err="1"/>
              <a:t>donot</a:t>
            </a:r>
            <a:r>
              <a:rPr lang="en-GB" dirty="0"/>
              <a:t> post anything over a period of time so there will be no glitch in the entire application. </a:t>
            </a:r>
          </a:p>
          <a:p>
            <a:r>
              <a:rPr lang="en-GB" dirty="0"/>
              <a:t>This system will be very safe and the functionality will be very easy to be used by the user. </a:t>
            </a:r>
          </a:p>
          <a:p>
            <a:r>
              <a:rPr lang="en-GB" dirty="0"/>
              <a:t>The user can access the public blog application from any device </a:t>
            </a:r>
            <a:r>
              <a:rPr lang="en-GB" dirty="0" err="1"/>
              <a:t>wheather</a:t>
            </a:r>
            <a:r>
              <a:rPr lang="en-GB" dirty="0"/>
              <a:t> it’s Laptop, Monitor or Mobile Phone, The Application is fully responsive. </a:t>
            </a:r>
          </a:p>
        </p:txBody>
      </p:sp>
    </p:spTree>
    <p:extLst>
      <p:ext uri="{BB962C8B-B14F-4D97-AF65-F5344CB8AC3E}">
        <p14:creationId xmlns:p14="http://schemas.microsoft.com/office/powerpoint/2010/main" val="64314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F6E6-24AD-44B0-90B8-B1C2DC6A027E}"/>
              </a:ext>
            </a:extLst>
          </p:cNvPr>
          <p:cNvSpPr>
            <a:spLocks noGrp="1"/>
          </p:cNvSpPr>
          <p:nvPr>
            <p:ph type="title"/>
          </p:nvPr>
        </p:nvSpPr>
        <p:spPr/>
        <p:txBody>
          <a:bodyPr/>
          <a:lstStyle/>
          <a:p>
            <a:r>
              <a:rPr lang="en-GB" dirty="0"/>
              <a:t>Non-Functional Requirements</a:t>
            </a:r>
          </a:p>
        </p:txBody>
      </p:sp>
      <p:sp>
        <p:nvSpPr>
          <p:cNvPr id="3" name="Content Placeholder 2">
            <a:extLst>
              <a:ext uri="{FF2B5EF4-FFF2-40B4-BE49-F238E27FC236}">
                <a16:creationId xmlns:a16="http://schemas.microsoft.com/office/drawing/2014/main" id="{6C28F70B-96CE-4120-979B-0BFC11C2A0A4}"/>
              </a:ext>
            </a:extLst>
          </p:cNvPr>
          <p:cNvSpPr>
            <a:spLocks noGrp="1"/>
          </p:cNvSpPr>
          <p:nvPr>
            <p:ph idx="1"/>
          </p:nvPr>
        </p:nvSpPr>
        <p:spPr/>
        <p:txBody>
          <a:bodyPr>
            <a:normAutofit fontScale="62500" lnSpcReduction="20000"/>
          </a:bodyPr>
          <a:lstStyle/>
          <a:p>
            <a:r>
              <a:rPr lang="en-GB" dirty="0"/>
              <a:t>System should be user friendly and easy to use. </a:t>
            </a:r>
          </a:p>
          <a:p>
            <a:r>
              <a:rPr lang="en-GB" dirty="0"/>
              <a:t>System shall provide attractive graphical interface for the user. </a:t>
            </a:r>
          </a:p>
          <a:p>
            <a:r>
              <a:rPr lang="en-GB" dirty="0"/>
              <a:t>System shall allow the developers access to installed environment. </a:t>
            </a:r>
          </a:p>
          <a:p>
            <a:r>
              <a:rPr lang="en-GB" dirty="0"/>
              <a:t>System shall allow the user to update their profile. </a:t>
            </a:r>
          </a:p>
          <a:p>
            <a:r>
              <a:rPr lang="en-GB" dirty="0"/>
              <a:t>User should be helped appropriately to fill in the mandatory fields in case of invalid input.</a:t>
            </a:r>
          </a:p>
          <a:p>
            <a:r>
              <a:rPr lang="en-GB" dirty="0"/>
              <a:t>User Will experience fast performance </a:t>
            </a:r>
            <a:r>
              <a:rPr lang="en-GB" dirty="0" err="1"/>
              <a:t>through out</a:t>
            </a:r>
            <a:r>
              <a:rPr lang="en-GB" dirty="0"/>
              <a:t> the session. </a:t>
            </a:r>
          </a:p>
          <a:p>
            <a:r>
              <a:rPr lang="en-GB" dirty="0"/>
              <a:t>User Data will safely be saved in the database of system and it will not loss or damage. </a:t>
            </a:r>
          </a:p>
          <a:p>
            <a:r>
              <a:rPr lang="en-GB" dirty="0"/>
              <a:t>Personal Data of the system should not disclose to anyone. </a:t>
            </a:r>
          </a:p>
          <a:p>
            <a:r>
              <a:rPr lang="en-GB" dirty="0"/>
              <a:t>User can access the website across cross-platforms devices and it is web responsive. </a:t>
            </a:r>
          </a:p>
          <a:p>
            <a:r>
              <a:rPr lang="en-GB" dirty="0"/>
              <a:t>System running on one platform can easily be converted to run on another platform. </a:t>
            </a:r>
          </a:p>
        </p:txBody>
      </p:sp>
    </p:spTree>
    <p:extLst>
      <p:ext uri="{BB962C8B-B14F-4D97-AF65-F5344CB8AC3E}">
        <p14:creationId xmlns:p14="http://schemas.microsoft.com/office/powerpoint/2010/main" val="40934295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142</TotalTime>
  <Words>1871</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Garamond</vt:lpstr>
      <vt:lpstr>Times New Roman</vt:lpstr>
      <vt:lpstr>Organic</vt:lpstr>
      <vt:lpstr>Public blog application</vt:lpstr>
      <vt:lpstr>Project Developer’s</vt:lpstr>
      <vt:lpstr>Abstract</vt:lpstr>
      <vt:lpstr>Introduction</vt:lpstr>
      <vt:lpstr>Problem and Weakness of Current System</vt:lpstr>
      <vt:lpstr>Requirement Of New System</vt:lpstr>
      <vt:lpstr>Operational Feasibility</vt:lpstr>
      <vt:lpstr>Functional Requirements</vt:lpstr>
      <vt:lpstr>Non-Functional Requirements</vt:lpstr>
      <vt:lpstr>Tools &amp; Technlogies</vt:lpstr>
      <vt:lpstr>Hardware &amp; Software Requirements</vt:lpstr>
      <vt:lpstr>Process Model</vt:lpstr>
      <vt:lpstr>Algorithm in Application</vt:lpstr>
      <vt:lpstr>Use-Case Diagram</vt:lpstr>
      <vt:lpstr>Class Diagram</vt:lpstr>
      <vt:lpstr>Sequential Diagram</vt:lpstr>
      <vt:lpstr>Activity Diagram</vt:lpstr>
      <vt:lpstr>Data Flow Diagram</vt:lpstr>
      <vt:lpstr>Data Flow Diagram</vt:lpstr>
      <vt:lpstr>Project Planning</vt:lpstr>
      <vt:lpstr>Conclusion</vt:lpstr>
      <vt:lpstr>Future Work</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blog application</dc:title>
  <dc:creator>User</dc:creator>
  <cp:lastModifiedBy>User</cp:lastModifiedBy>
  <cp:revision>95</cp:revision>
  <dcterms:created xsi:type="dcterms:W3CDTF">2022-11-27T17:00:54Z</dcterms:created>
  <dcterms:modified xsi:type="dcterms:W3CDTF">2022-11-27T19:23:37Z</dcterms:modified>
</cp:coreProperties>
</file>