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0" r:id="rId3"/>
    <p:sldId id="379" r:id="rId4"/>
    <p:sldId id="405" r:id="rId5"/>
    <p:sldId id="358" r:id="rId6"/>
    <p:sldId id="399" r:id="rId7"/>
    <p:sldId id="400" r:id="rId8"/>
    <p:sldId id="401" r:id="rId9"/>
    <p:sldId id="403" r:id="rId10"/>
    <p:sldId id="354" r:id="rId11"/>
  </p:sldIdLst>
  <p:sldSz cx="12192000" cy="6858000"/>
  <p:notesSz cx="6797675" cy="9926638"/>
  <p:embeddedFontLst>
    <p:embeddedFont>
      <p:font typeface="ShellHeavy" panose="00000700000000000000" pitchFamily="50" charset="0"/>
      <p:regular r:id="rId14"/>
      <p:bold r:id="rId15"/>
    </p:embeddedFont>
    <p:embeddedFont>
      <p:font typeface="ShellMedium" panose="00000600000000000000" pitchFamily="50" charset="0"/>
      <p:regular r:id="rId16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01/09/2023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01/09/2023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9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3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8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B6421A83-5481-0EC9-4EE0-C0175F27A97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BE657F6-11B6-058A-8918-64990BF68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10CABD4-2B64-4323-07EA-DDB0CAD0C2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7886821-20CB-0ABA-F1C6-17E5C1A24D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94CA9CF-A61E-FFA9-D812-D0CB283218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E57344E-5487-168B-37D6-7BBB0899EE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099EDCB-D328-0601-D004-EE0636AF983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C55DDFD-1527-8F71-F9E5-423CA99DC74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A2DA2A-4A3A-157C-6313-DF3913FD157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95F6BEE-849B-8E3E-1D0C-044B17F99BE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CDCA409-A3FF-F3F5-A363-5DFBF20FFBB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2BD9776-7D76-98A2-B717-EF9F2F971A5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E8AECB8-9BF8-BEEA-361E-AF4C090780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0105544-94FE-7255-D815-816A4CAA5E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B40A56F-CCE3-D430-2EDF-151398E359F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49FFF61-97DA-38C7-E68F-68AAC7B13E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ED8C869-7BA5-899E-B19F-7B6D9E91F23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18A8A57-2BC3-1EBE-80D9-95B154D7C3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C102C49-03ED-4420-22BB-E64E0A462D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FAD9615-9444-2BF8-422A-EAD8618807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02740EE-0425-8EBE-A8A7-2CA10FD271B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Map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Aum Rajadnye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Map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Case Work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Aum Rajadnye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3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Key Learnings (28/08/23)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6420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hellMedium" panose="000006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Carried out a case study that involving implementing a complete CI/CD workflow for a </a:t>
            </a:r>
            <a:r>
              <a:rPr lang="en-US" sz="2400" dirty="0" err="1">
                <a:solidFill>
                  <a:schemeClr val="tx1"/>
                </a:solidFill>
                <a:latin typeface="ShellMedium" panose="000006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SpringBoot</a:t>
            </a:r>
            <a:r>
              <a:rPr lang="en-US" sz="2400" dirty="0">
                <a:solidFill>
                  <a:schemeClr val="tx1"/>
                </a:solidFill>
                <a:latin typeface="ShellMedium" panose="000006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	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ShellMedium" panose="000006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Used Azure DevOps, GitHub, GitHub Actions, Maven, Docker, Azure WebApp, Azure VM, Prometheus </a:t>
            </a:r>
            <a:endParaRPr lang="en-US" sz="2400" dirty="0">
              <a:solidFill>
                <a:schemeClr val="tx1"/>
              </a:solidFill>
              <a:effectLst/>
              <a:latin typeface="Shell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Shell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ShellMedium" panose="000006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891272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C6E3DF-BA0F-A4F9-AAA7-58FBF90A1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15A8A-0925-9D81-7F57-EE90E0BF58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8BFB-5E26-6B9F-2741-25F0CA648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88DE4A-E71D-9C85-45DD-FA945DCE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9" y="679918"/>
            <a:ext cx="6925270" cy="367183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712086-511F-1588-B36E-3EDE44E80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9"/>
          <a:stretch/>
        </p:blipFill>
        <p:spPr>
          <a:xfrm>
            <a:off x="4008144" y="2625754"/>
            <a:ext cx="7393789" cy="27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26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Journey Map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447B487-47E3-6F4E-431A-38025B48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/>
          <a:lstStyle/>
          <a:p>
            <a:r>
              <a:rPr lang="en-US" dirty="0"/>
              <a:t>Custom Training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65175" y="4831200"/>
            <a:ext cx="4060821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Aum Rajadnye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65175" y="5083200"/>
            <a:ext cx="4060821" cy="48978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5</a:t>
            </a:fld>
            <a:endParaRPr lang="en-GB" noProof="1"/>
          </a:p>
        </p:txBody>
      </p:sp>
      <p:pic>
        <p:nvPicPr>
          <p:cNvPr id="11" name="Picture Placeholder 7" descr="A car driving on a road surrounded by trees&#10;&#10;Description automatically generated">
            <a:extLst>
              <a:ext uri="{FF2B5EF4-FFF2-40B4-BE49-F238E27FC236}">
                <a16:creationId xmlns:a16="http://schemas.microsoft.com/office/drawing/2014/main" id="{608D083E-5D0E-EB17-7640-B79DD2BFD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r="27870"/>
          <a:stretch/>
        </p:blipFill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August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6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59" y="542260"/>
            <a:ext cx="8643685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Business Intelligence (29/08/23)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608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Introduction to analytics and its importance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Introduction to Data Warehouse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RDBMS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Normalization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Joins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Cardinality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Dimension </a:t>
            </a:r>
            <a:r>
              <a:rPr lang="en-GB" dirty="0" err="1"/>
              <a:t>Modeling</a:t>
            </a:r>
            <a:endParaRPr lang="en-GB" dirty="0"/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Data Mining</a:t>
            </a:r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210555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7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10296316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Data Warehouse and Data Lakes (30/08/23)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49434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Data Warehouse - </a:t>
            </a:r>
            <a:r>
              <a:rPr lang="en-US" i="0" dirty="0">
                <a:solidFill>
                  <a:schemeClr val="tx1"/>
                </a:solidFill>
                <a:effectLst/>
              </a:rPr>
              <a:t>relational database that is designed for query and analysis rather than transaction processing.</a:t>
            </a:r>
          </a:p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Lakes - </a:t>
            </a:r>
            <a:r>
              <a:rPr lang="en-US" i="0" dirty="0">
                <a:solidFill>
                  <a:schemeClr val="tx1"/>
                </a:solidFill>
                <a:effectLst/>
              </a:rPr>
              <a:t>a system or repository that stores large amounts of data in its natural form</a:t>
            </a:r>
          </a:p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Star, Galaxy and Snowflake schemas</a:t>
            </a:r>
          </a:p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Sorting, filtering in SQL</a:t>
            </a:r>
          </a:p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OLAP and OLTP - 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 two types of online processing systems that help turn data into information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i="0" u="none" strike="noStrike" dirty="0">
                <a:solidFill>
                  <a:schemeClr val="tx1"/>
                </a:solidFill>
                <a:effectLst/>
              </a:rPr>
              <a:t>OLTP is optimized for executing online database transactions</a:t>
            </a:r>
            <a:endParaRPr lang="en-US" baseline="3000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i="0" dirty="0">
                <a:solidFill>
                  <a:schemeClr val="tx1"/>
                </a:solidFill>
                <a:effectLst/>
              </a:rPr>
              <a:t>OLAP is optimized for conducting complex data analysis</a:t>
            </a:r>
            <a:endParaRPr lang="en-GB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06014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8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Aggregation (31/08/23)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3496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Hands-On on Azure SQL Database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Executed Queries on Northwind Database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SQL Aggregation statements: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MIN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MAX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SUM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AVG</a:t>
            </a: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293670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9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7770108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Azure SQL (01/09/23)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5343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Inner Join, Outer Join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Correlated nested queries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Chasm and Fan Traps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UNION, INTERSECTION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Indexing types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Clustered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Non clustered</a:t>
            </a: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327847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233</TotalTime>
  <Words>270</Words>
  <Application>Microsoft Office PowerPoint</Application>
  <PresentationFormat>Widescreen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ShellHeavy</vt:lpstr>
      <vt:lpstr>Wingdings</vt:lpstr>
      <vt:lpstr>ShellMedium</vt:lpstr>
      <vt:lpstr>Arial</vt:lpstr>
      <vt:lpstr>Shell layouts with footer</vt:lpstr>
      <vt:lpstr>Journey Map</vt:lpstr>
      <vt:lpstr>Journey Map</vt:lpstr>
      <vt:lpstr>PowerPoint Presentation</vt:lpstr>
      <vt:lpstr>PowerPoint Presentation</vt:lpstr>
      <vt:lpstr>Journey 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</dc:title>
  <dc:creator>Rajadnye, Aum K SBOBNG-PTIY/FHB</dc:creator>
  <cp:lastModifiedBy>Rajadnye, Aum K SBOBNG-PTIY/FHB</cp:lastModifiedBy>
  <cp:revision>14</cp:revision>
  <dcterms:created xsi:type="dcterms:W3CDTF">2023-08-25T03:27:49Z</dcterms:created>
  <dcterms:modified xsi:type="dcterms:W3CDTF">2023-09-01T18:21:45Z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