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3"/>
  </p:handoutMasterIdLst>
  <p:sldIdLst>
    <p:sldId id="429" r:id="rId3"/>
    <p:sldId id="433" r:id="rId4"/>
    <p:sldId id="434" r:id="rId6"/>
    <p:sldId id="435" r:id="rId7"/>
    <p:sldId id="436" r:id="rId8"/>
    <p:sldId id="450" r:id="rId9"/>
    <p:sldId id="437" r:id="rId10"/>
    <p:sldId id="447" r:id="rId11"/>
    <p:sldId id="438" r:id="rId12"/>
    <p:sldId id="439" r:id="rId13"/>
    <p:sldId id="440" r:id="rId14"/>
    <p:sldId id="448" r:id="rId15"/>
    <p:sldId id="441" r:id="rId16"/>
    <p:sldId id="442" r:id="rId17"/>
    <p:sldId id="452" r:id="rId18"/>
    <p:sldId id="443" r:id="rId19"/>
    <p:sldId id="444" r:id="rId20"/>
    <p:sldId id="445" r:id="rId21"/>
    <p:sldId id="446" r:id="rId22"/>
  </p:sldIdLst>
  <p:sldSz cx="12192000" cy="6858000"/>
  <p:notesSz cx="7103745" cy="10234295"/>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羅翊心" initials="羅翊心" lastIdx="3"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2D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1853" autoAdjust="0"/>
  </p:normalViewPr>
  <p:slideViewPr>
    <p:cSldViewPr snapToGrid="0">
      <p:cViewPr>
        <p:scale>
          <a:sx n="50" d="100"/>
          <a:sy n="50" d="100"/>
        </p:scale>
        <p:origin x="1284" y="-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90"/>
            </a:lvl1pPr>
          </a:lstStyle>
          <a:p>
            <a:endParaRPr lang="en-US"/>
          </a:p>
        </p:txBody>
      </p:sp>
      <p:sp>
        <p:nvSpPr>
          <p:cNvPr id="3" name="Date Placeholder 2"/>
          <p:cNvSpPr>
            <a:spLocks noGrp="1"/>
          </p:cNvSpPr>
          <p:nvPr>
            <p:ph type="dt" sz="quarter" idx="1"/>
          </p:nvPr>
        </p:nvSpPr>
        <p:spPr>
          <a:xfrm>
            <a:off x="4167998" y="0"/>
            <a:ext cx="3188595" cy="574719"/>
          </a:xfrm>
          <a:prstGeom prst="rect">
            <a:avLst/>
          </a:prstGeom>
        </p:spPr>
        <p:txBody>
          <a:bodyPr vert="horz" lIns="91440" tIns="45720" rIns="91440" bIns="45720" rtlCol="0"/>
          <a:lstStyle>
            <a:lvl1pPr algn="r">
              <a:defRPr sz="129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10879875"/>
            <a:ext cx="3188595" cy="574718"/>
          </a:xfrm>
          <a:prstGeom prst="rect">
            <a:avLst/>
          </a:prstGeom>
        </p:spPr>
        <p:txBody>
          <a:bodyPr vert="horz" lIns="91440" tIns="45720" rIns="91440" bIns="45720" rtlCol="0" anchor="b"/>
          <a:lstStyle>
            <a:lvl1pPr algn="l">
              <a:defRPr sz="1290"/>
            </a:lvl1pPr>
          </a:lstStyle>
          <a:p>
            <a:endParaRPr lang="en-US"/>
          </a:p>
        </p:txBody>
      </p:sp>
      <p:sp>
        <p:nvSpPr>
          <p:cNvPr id="5" name="Slide Number Placeholder 4"/>
          <p:cNvSpPr>
            <a:spLocks noGrp="1"/>
          </p:cNvSpPr>
          <p:nvPr>
            <p:ph type="sldNum" sz="quarter" idx="3"/>
          </p:nvPr>
        </p:nvSpPr>
        <p:spPr>
          <a:xfrm>
            <a:off x="4167998" y="10879875"/>
            <a:ext cx="3188595" cy="574718"/>
          </a:xfrm>
          <a:prstGeom prst="rect">
            <a:avLst/>
          </a:prstGeom>
        </p:spPr>
        <p:txBody>
          <a:bodyPr vert="horz" lIns="91440" tIns="45720" rIns="91440" bIns="45720" rtlCol="0" anchor="b"/>
          <a:lstStyle>
            <a:lvl1pPr algn="r">
              <a:defRPr sz="129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1"/>
            <a:ext cx="3078427" cy="513508"/>
          </a:xfrm>
          <a:prstGeom prst="rect">
            <a:avLst/>
          </a:prstGeom>
        </p:spPr>
        <p:txBody>
          <a:bodyPr vert="horz" lIns="99075" tIns="49538" rIns="99075" bIns="49538" rtlCol="0"/>
          <a:lstStyle>
            <a:lvl1pPr algn="l">
              <a:defRPr sz="1300"/>
            </a:lvl1pPr>
          </a:lstStyle>
          <a:p>
            <a:endParaRPr lang="zh-TW" altLang="en-US"/>
          </a:p>
        </p:txBody>
      </p:sp>
      <p:sp>
        <p:nvSpPr>
          <p:cNvPr id="3" name="日期版面配置區 2"/>
          <p:cNvSpPr>
            <a:spLocks noGrp="1"/>
          </p:cNvSpPr>
          <p:nvPr>
            <p:ph type="dt" idx="1"/>
          </p:nvPr>
        </p:nvSpPr>
        <p:spPr>
          <a:xfrm>
            <a:off x="4023993" y="1"/>
            <a:ext cx="3078427" cy="513508"/>
          </a:xfrm>
          <a:prstGeom prst="rect">
            <a:avLst/>
          </a:prstGeom>
        </p:spPr>
        <p:txBody>
          <a:bodyPr vert="horz" lIns="99075" tIns="49538" rIns="99075" bIns="49538" rtlCol="0"/>
          <a:lstStyle>
            <a:lvl1pPr algn="r">
              <a:defRPr sz="1300"/>
            </a:lvl1pPr>
          </a:lstStyle>
          <a:p>
            <a:fld id="{46D05749-5306-431D-BB6C-C89C7CE28D99}" type="datetimeFigureOut">
              <a:rPr lang="zh-TW" altLang="en-US" smtClean="0"/>
            </a:fld>
            <a:endParaRPr lang="zh-TW" altLang="en-US"/>
          </a:p>
        </p:txBody>
      </p:sp>
      <p:sp>
        <p:nvSpPr>
          <p:cNvPr id="4" name="投影片影像版面配置區 3"/>
          <p:cNvSpPr>
            <a:spLocks noGrp="1" noRot="1" noChangeAspect="1"/>
          </p:cNvSpPr>
          <p:nvPr>
            <p:ph type="sldImg" idx="2"/>
          </p:nvPr>
        </p:nvSpPr>
        <p:spPr>
          <a:xfrm>
            <a:off x="481013" y="1277938"/>
            <a:ext cx="6143625" cy="3455987"/>
          </a:xfrm>
          <a:prstGeom prst="rect">
            <a:avLst/>
          </a:prstGeom>
          <a:noFill/>
          <a:ln w="12700">
            <a:solidFill>
              <a:prstClr val="black"/>
            </a:solidFill>
          </a:ln>
        </p:spPr>
        <p:txBody>
          <a:bodyPr vert="horz" lIns="99075" tIns="49538" rIns="99075" bIns="49538" rtlCol="0" anchor="ctr"/>
          <a:lstStyle/>
          <a:p>
            <a:endParaRPr lang="zh-TW" altLang="en-US"/>
          </a:p>
        </p:txBody>
      </p:sp>
      <p:sp>
        <p:nvSpPr>
          <p:cNvPr id="5" name="備忘稿版面配置區 4"/>
          <p:cNvSpPr>
            <a:spLocks noGrp="1"/>
          </p:cNvSpPr>
          <p:nvPr>
            <p:ph type="body" sz="quarter" idx="3"/>
          </p:nvPr>
        </p:nvSpPr>
        <p:spPr>
          <a:xfrm>
            <a:off x="710407" y="4925408"/>
            <a:ext cx="5683250" cy="4029879"/>
          </a:xfrm>
          <a:prstGeom prst="rect">
            <a:avLst/>
          </a:prstGeom>
        </p:spPr>
        <p:txBody>
          <a:bodyPr vert="horz" lIns="99075" tIns="49538" rIns="99075" bIns="49538" rtlCol="0"/>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6" name="頁尾版面配置區 5"/>
          <p:cNvSpPr>
            <a:spLocks noGrp="1"/>
          </p:cNvSpPr>
          <p:nvPr>
            <p:ph type="ftr" sz="quarter" idx="4"/>
          </p:nvPr>
        </p:nvSpPr>
        <p:spPr>
          <a:xfrm>
            <a:off x="1" y="9721108"/>
            <a:ext cx="3078427" cy="513507"/>
          </a:xfrm>
          <a:prstGeom prst="rect">
            <a:avLst/>
          </a:prstGeom>
        </p:spPr>
        <p:txBody>
          <a:bodyPr vert="horz" lIns="99075" tIns="49538" rIns="99075" bIns="49538" rtlCol="0" anchor="b"/>
          <a:lstStyle>
            <a:lvl1pPr algn="l">
              <a:defRPr sz="1300"/>
            </a:lvl1pPr>
          </a:lstStyle>
          <a:p>
            <a:endParaRPr lang="zh-TW" altLang="en-US"/>
          </a:p>
        </p:txBody>
      </p:sp>
      <p:sp>
        <p:nvSpPr>
          <p:cNvPr id="7" name="投影片編號版面配置區 6"/>
          <p:cNvSpPr>
            <a:spLocks noGrp="1"/>
          </p:cNvSpPr>
          <p:nvPr>
            <p:ph type="sldNum" sz="quarter" idx="5"/>
          </p:nvPr>
        </p:nvSpPr>
        <p:spPr>
          <a:xfrm>
            <a:off x="4023993" y="9721108"/>
            <a:ext cx="3078427" cy="513507"/>
          </a:xfrm>
          <a:prstGeom prst="rect">
            <a:avLst/>
          </a:prstGeom>
        </p:spPr>
        <p:txBody>
          <a:bodyPr vert="horz" lIns="99075" tIns="49538" rIns="99075" bIns="49538" rtlCol="0" anchor="b"/>
          <a:lstStyle>
            <a:lvl1pPr algn="r">
              <a:defRPr sz="1300"/>
            </a:lvl1pPr>
          </a:lstStyle>
          <a:p>
            <a:fld id="{8BFDFD37-6285-427A-8C0D-E20183607680}" type="slidenum">
              <a:rPr lang="zh-TW" altLang="en-US" smtClean="0"/>
            </a:fld>
            <a:endParaRPr lang="zh-TW"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lvl="1">
              <a:lnSpc>
                <a:spcPct val="100000"/>
              </a:lnSpc>
            </a:pPr>
            <a:endParaRPr lang="zh-TW" altLang="en-US" dirty="0"/>
          </a:p>
        </p:txBody>
      </p:sp>
      <p:sp>
        <p:nvSpPr>
          <p:cNvPr id="4" name="投影片編號版面配置區 3"/>
          <p:cNvSpPr>
            <a:spLocks noGrp="1"/>
          </p:cNvSpPr>
          <p:nvPr>
            <p:ph type="sldNum" sz="quarter" idx="5"/>
          </p:nvPr>
        </p:nvSpPr>
        <p:spPr/>
        <p:txBody>
          <a:bodyPr/>
          <a:lstStyle/>
          <a:p>
            <a:fld id="{1538F9FD-C570-4FD3-996A-150202EB7CEB}" type="slidenum">
              <a:rPr lang="zh-TW" altLang="en-US" smtClean="0"/>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最後是</a:t>
            </a:r>
            <a:r>
              <a:rPr lang="en-US" altLang="zh-TW" dirty="0"/>
              <a:t>google</a:t>
            </a:r>
            <a:r>
              <a:rPr lang="zh-TW" altLang="en-US" dirty="0"/>
              <a:t>在</a:t>
            </a:r>
            <a:r>
              <a:rPr lang="en-US" altLang="zh-TW" dirty="0"/>
              <a:t>2017</a:t>
            </a:r>
            <a:r>
              <a:rPr lang="zh-TW" altLang="en-US" dirty="0"/>
              <a:t>年發表的</a:t>
            </a:r>
            <a:r>
              <a:rPr lang="en-US" altLang="zh-TW" dirty="0"/>
              <a:t>transformer model</a:t>
            </a:r>
            <a:r>
              <a:rPr lang="zh-TW" altLang="en-US" dirty="0"/>
              <a:t>，得意於他強大的自注意力演算法</a:t>
            </a:r>
            <a:endParaRPr lang="en-US" altLang="zh-TW" dirty="0"/>
          </a:p>
          <a:p>
            <a:r>
              <a:rPr lang="en-US" altLang="zh-TW" dirty="0"/>
              <a:t>Transformer model</a:t>
            </a:r>
            <a:r>
              <a:rPr lang="zh-TW" altLang="en-US" dirty="0"/>
              <a:t>在語言翻譯，文字和語音辨識等等的任務中都頗有成效。</a:t>
            </a:r>
            <a:endParaRPr lang="en-US" altLang="zh-TW" dirty="0"/>
          </a:p>
          <a:p>
            <a:r>
              <a:rPr lang="zh-TW" altLang="en-US" dirty="0"/>
              <a:t>因其編碼器解碼器的結構，所以我們也希望</a:t>
            </a:r>
            <a:r>
              <a:rPr lang="en-US" altLang="zh-TW" dirty="0"/>
              <a:t>transformer</a:t>
            </a:r>
            <a:r>
              <a:rPr lang="zh-TW" altLang="en-US" dirty="0"/>
              <a:t> </a:t>
            </a:r>
            <a:r>
              <a:rPr lang="en-US" altLang="zh-TW" dirty="0"/>
              <a:t>model</a:t>
            </a:r>
            <a:r>
              <a:rPr lang="zh-TW" altLang="en-US" dirty="0"/>
              <a:t>也同樣可以應用在化工製程的數位孿生中。</a:t>
            </a:r>
            <a:endParaRPr lang="zh-TW" altLang="en-US" dirty="0"/>
          </a:p>
        </p:txBody>
      </p:sp>
      <p:sp>
        <p:nvSpPr>
          <p:cNvPr id="4" name="投影片編號版面配置區 3"/>
          <p:cNvSpPr>
            <a:spLocks noGrp="1"/>
          </p:cNvSpPr>
          <p:nvPr>
            <p:ph type="sldNum" sz="quarter" idx="5"/>
          </p:nvPr>
        </p:nvSpPr>
        <p:spPr/>
        <p:txBody>
          <a:bodyPr/>
          <a:lstStyle/>
          <a:p>
            <a:fld id="{1538F9FD-C570-4FD3-996A-150202EB7CEB}" type="slidenum">
              <a:rPr lang="zh-TW" altLang="en-US" smtClean="0"/>
            </a:fld>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538F9FD-C570-4FD3-996A-150202EB7CEB}" type="slidenum">
              <a:rPr lang="zh-TW" altLang="en-US" smtClean="0"/>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這邊展示五個模型在</a:t>
            </a:r>
            <a:r>
              <a:rPr lang="en-US" altLang="zh-TW" dirty="0"/>
              <a:t>rolling </a:t>
            </a:r>
            <a:r>
              <a:rPr lang="en-US" altLang="zh-TW" dirty="0" err="1"/>
              <a:t>prediciton</a:t>
            </a:r>
            <a:r>
              <a:rPr lang="zh-TW" altLang="en-US" dirty="0"/>
              <a:t>中</a:t>
            </a:r>
            <a:r>
              <a:rPr lang="en-US" altLang="zh-TW" dirty="0"/>
              <a:t>QV</a:t>
            </a:r>
            <a:r>
              <a:rPr lang="zh-TW" altLang="en-US" dirty="0"/>
              <a:t>的結果圖</a:t>
            </a:r>
            <a:endParaRPr lang="en-US" altLang="zh-TW" dirty="0"/>
          </a:p>
          <a:p>
            <a:r>
              <a:rPr lang="zh-TW" altLang="en-US" dirty="0"/>
              <a:t>從圖中就可以很明顯的看出序列對序列模型是完全沒有生成式預測的能力</a:t>
            </a:r>
            <a:endParaRPr lang="en-US" altLang="zh-TW" dirty="0"/>
          </a:p>
          <a:p>
            <a:r>
              <a:rPr lang="zh-TW" altLang="en-US" dirty="0"/>
              <a:t>那在記憶層序列對序列模型及</a:t>
            </a:r>
            <a:r>
              <a:rPr lang="en-US" altLang="zh-TW" dirty="0"/>
              <a:t>Transformer</a:t>
            </a:r>
            <a:r>
              <a:rPr lang="zh-TW" altLang="en-US" dirty="0"/>
              <a:t>模型中加入</a:t>
            </a:r>
            <a:r>
              <a:rPr lang="en-US" altLang="zh-TW" dirty="0"/>
              <a:t>Autoregressive training</a:t>
            </a:r>
            <a:r>
              <a:rPr lang="zh-TW" altLang="en-US" dirty="0"/>
              <a:t>後都有更加的擬和真實數據。</a:t>
            </a:r>
            <a:endParaRPr lang="zh-TW" altLang="en-US" dirty="0"/>
          </a:p>
        </p:txBody>
      </p:sp>
      <p:sp>
        <p:nvSpPr>
          <p:cNvPr id="4" name="投影片編號版面配置區 3"/>
          <p:cNvSpPr>
            <a:spLocks noGrp="1"/>
          </p:cNvSpPr>
          <p:nvPr>
            <p:ph type="sldNum" sz="quarter" idx="5"/>
          </p:nvPr>
        </p:nvSpPr>
        <p:spPr/>
        <p:txBody>
          <a:bodyPr/>
          <a:lstStyle/>
          <a:p>
            <a:fld id="{1538F9FD-C570-4FD3-996A-150202EB7CEB}" type="slidenum">
              <a:rPr lang="zh-TW" altLang="en-US" smtClean="0"/>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首先是</a:t>
            </a:r>
            <a:r>
              <a:rPr lang="en-US" altLang="zh-TW" dirty="0"/>
              <a:t>MV1</a:t>
            </a:r>
            <a:r>
              <a:rPr lang="zh-TW" altLang="en-US" dirty="0"/>
              <a:t>的</a:t>
            </a:r>
            <a:r>
              <a:rPr lang="en-US" altLang="zh-TW" dirty="0"/>
              <a:t>Step change</a:t>
            </a:r>
            <a:r>
              <a:rPr lang="zh-TW" altLang="en-US" dirty="0"/>
              <a:t>改變</a:t>
            </a:r>
            <a:endParaRPr lang="en-US" altLang="zh-TW" dirty="0"/>
          </a:p>
          <a:p>
            <a:r>
              <a:rPr lang="zh-TW" altLang="en-US" dirty="0"/>
              <a:t>左上方為</a:t>
            </a:r>
            <a:r>
              <a:rPr lang="en-US" altLang="zh-TW" dirty="0"/>
              <a:t>MV1</a:t>
            </a:r>
            <a:r>
              <a:rPr lang="zh-TW" altLang="en-US" dirty="0"/>
              <a:t>的改變動示意圖</a:t>
            </a:r>
            <a:endParaRPr lang="en-US" altLang="zh-TW" dirty="0"/>
          </a:p>
          <a:p>
            <a:r>
              <a:rPr lang="zh-TW" altLang="en-US" dirty="0"/>
              <a:t>右邊可以看出</a:t>
            </a:r>
            <a:r>
              <a:rPr lang="en-US" altLang="zh-TW" dirty="0" err="1"/>
              <a:t>StS</a:t>
            </a:r>
            <a:r>
              <a:rPr lang="zh-TW" altLang="en-US" dirty="0"/>
              <a:t>完全沒追蹤到製程的變化，接著加入記憶層後模型可以追蹤到製程上的變化，在加入</a:t>
            </a:r>
            <a:r>
              <a:rPr lang="en-US" altLang="zh-TW" dirty="0"/>
              <a:t>autoregressive training</a:t>
            </a:r>
            <a:r>
              <a:rPr lang="zh-TW" altLang="en-US" dirty="0"/>
              <a:t>後就更加的貼合真實數據</a:t>
            </a:r>
            <a:endParaRPr lang="en-US" altLang="zh-TW" dirty="0"/>
          </a:p>
          <a:p>
            <a:endParaRPr lang="en-US" altLang="zh-TW" dirty="0"/>
          </a:p>
          <a:p>
            <a:r>
              <a:rPr lang="en-US" altLang="zh-TW" dirty="0"/>
              <a:t>Transformer</a:t>
            </a:r>
            <a:r>
              <a:rPr lang="zh-TW" altLang="en-US" dirty="0"/>
              <a:t>模型在生成式預測就做的相當不錯，在加入</a:t>
            </a:r>
            <a:r>
              <a:rPr lang="en-US" altLang="zh-TW" dirty="0"/>
              <a:t>autoregressive training</a:t>
            </a:r>
            <a:r>
              <a:rPr lang="zh-TW" altLang="en-US" dirty="0"/>
              <a:t>後也有蠻大的提升</a:t>
            </a:r>
            <a:endParaRPr lang="zh-TW" altLang="en-US" dirty="0"/>
          </a:p>
        </p:txBody>
      </p:sp>
      <p:sp>
        <p:nvSpPr>
          <p:cNvPr id="4" name="投影片編號版面配置區 3"/>
          <p:cNvSpPr>
            <a:spLocks noGrp="1"/>
          </p:cNvSpPr>
          <p:nvPr>
            <p:ph type="sldNum" sz="quarter" idx="5"/>
          </p:nvPr>
        </p:nvSpPr>
        <p:spPr/>
        <p:txBody>
          <a:bodyPr/>
          <a:lstStyle/>
          <a:p>
            <a:fld id="{1538F9FD-C570-4FD3-996A-150202EB7CEB}" type="slidenum">
              <a:rPr lang="zh-TW" altLang="en-US" smtClean="0"/>
            </a:fld>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這邊展示五個模型在</a:t>
            </a:r>
            <a:r>
              <a:rPr lang="en-US" altLang="zh-TW" dirty="0"/>
              <a:t>rolling </a:t>
            </a:r>
            <a:r>
              <a:rPr lang="en-US" altLang="zh-TW" dirty="0" err="1"/>
              <a:t>prediciton</a:t>
            </a:r>
            <a:r>
              <a:rPr lang="zh-TW" altLang="en-US" dirty="0"/>
              <a:t>中</a:t>
            </a:r>
            <a:r>
              <a:rPr lang="en-US" altLang="zh-TW" dirty="0"/>
              <a:t>QV</a:t>
            </a:r>
            <a:r>
              <a:rPr lang="zh-TW" altLang="en-US" dirty="0"/>
              <a:t>的結果圖</a:t>
            </a:r>
            <a:endParaRPr lang="en-US" altLang="zh-TW" dirty="0"/>
          </a:p>
          <a:p>
            <a:r>
              <a:rPr lang="zh-TW" altLang="en-US" dirty="0"/>
              <a:t>從圖中就可以很明顯的看出序列對序列模型是完全沒有生成式預測的能力</a:t>
            </a:r>
            <a:endParaRPr lang="en-US" altLang="zh-TW" dirty="0"/>
          </a:p>
          <a:p>
            <a:r>
              <a:rPr lang="zh-TW" altLang="en-US" dirty="0"/>
              <a:t>那在記憶層序列對序列模型及</a:t>
            </a:r>
            <a:r>
              <a:rPr lang="en-US" altLang="zh-TW" dirty="0"/>
              <a:t>Transformer</a:t>
            </a:r>
            <a:r>
              <a:rPr lang="zh-TW" altLang="en-US" dirty="0"/>
              <a:t>模型中加入</a:t>
            </a:r>
            <a:r>
              <a:rPr lang="en-US" altLang="zh-TW" dirty="0"/>
              <a:t>Autoregressive training</a:t>
            </a:r>
            <a:r>
              <a:rPr lang="zh-TW" altLang="en-US" dirty="0"/>
              <a:t>後都有更加的擬和真實數據。</a:t>
            </a:r>
            <a:endParaRPr lang="zh-TW" altLang="en-US" dirty="0"/>
          </a:p>
        </p:txBody>
      </p:sp>
      <p:sp>
        <p:nvSpPr>
          <p:cNvPr id="4" name="投影片編號版面配置區 3"/>
          <p:cNvSpPr>
            <a:spLocks noGrp="1"/>
          </p:cNvSpPr>
          <p:nvPr>
            <p:ph type="sldNum" sz="quarter" idx="5"/>
          </p:nvPr>
        </p:nvSpPr>
        <p:spPr/>
        <p:txBody>
          <a:bodyPr/>
          <a:lstStyle/>
          <a:p>
            <a:fld id="{1538F9FD-C570-4FD3-996A-150202EB7CEB}" type="slidenum">
              <a:rPr lang="zh-TW" altLang="en-US" smtClean="0"/>
            </a:fld>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首先是</a:t>
            </a:r>
            <a:r>
              <a:rPr lang="en-US" altLang="zh-TW" dirty="0"/>
              <a:t>MV1</a:t>
            </a:r>
            <a:r>
              <a:rPr lang="zh-TW" altLang="en-US" dirty="0"/>
              <a:t>的</a:t>
            </a:r>
            <a:r>
              <a:rPr lang="en-US" altLang="zh-TW" dirty="0"/>
              <a:t>Step change</a:t>
            </a:r>
            <a:r>
              <a:rPr lang="zh-TW" altLang="en-US" dirty="0"/>
              <a:t>改變</a:t>
            </a:r>
            <a:endParaRPr lang="en-US" altLang="zh-TW" dirty="0"/>
          </a:p>
          <a:p>
            <a:r>
              <a:rPr lang="zh-TW" altLang="en-US" dirty="0"/>
              <a:t>左上方為</a:t>
            </a:r>
            <a:r>
              <a:rPr lang="en-US" altLang="zh-TW" dirty="0"/>
              <a:t>MV1</a:t>
            </a:r>
            <a:r>
              <a:rPr lang="zh-TW" altLang="en-US" dirty="0"/>
              <a:t>的改變動示意圖</a:t>
            </a:r>
            <a:endParaRPr lang="en-US" altLang="zh-TW" dirty="0"/>
          </a:p>
          <a:p>
            <a:r>
              <a:rPr lang="zh-TW" altLang="en-US" dirty="0"/>
              <a:t>右邊可以看出</a:t>
            </a:r>
            <a:r>
              <a:rPr lang="en-US" altLang="zh-TW" dirty="0" err="1"/>
              <a:t>StS</a:t>
            </a:r>
            <a:r>
              <a:rPr lang="zh-TW" altLang="en-US" dirty="0"/>
              <a:t>完全沒追蹤到製程的變化，接著加入記憶層後模型可以追蹤到製程上的變化，在加入</a:t>
            </a:r>
            <a:r>
              <a:rPr lang="en-US" altLang="zh-TW" dirty="0"/>
              <a:t>autoregressive training</a:t>
            </a:r>
            <a:r>
              <a:rPr lang="zh-TW" altLang="en-US" dirty="0"/>
              <a:t>後就更加的貼合真實數據</a:t>
            </a:r>
            <a:endParaRPr lang="en-US" altLang="zh-TW" dirty="0"/>
          </a:p>
          <a:p>
            <a:endParaRPr lang="en-US" altLang="zh-TW" dirty="0"/>
          </a:p>
          <a:p>
            <a:r>
              <a:rPr lang="en-US" altLang="zh-TW" dirty="0"/>
              <a:t>Transformer</a:t>
            </a:r>
            <a:r>
              <a:rPr lang="zh-TW" altLang="en-US" dirty="0"/>
              <a:t>模型在生成式預測就做的相當不錯，在加入</a:t>
            </a:r>
            <a:r>
              <a:rPr lang="en-US" altLang="zh-TW" dirty="0"/>
              <a:t>autoregressive training</a:t>
            </a:r>
            <a:r>
              <a:rPr lang="zh-TW" altLang="en-US" dirty="0"/>
              <a:t>後也有蠻大的提升</a:t>
            </a:r>
            <a:endParaRPr lang="zh-TW" altLang="en-US" dirty="0"/>
          </a:p>
        </p:txBody>
      </p:sp>
      <p:sp>
        <p:nvSpPr>
          <p:cNvPr id="4" name="投影片編號版面配置區 3"/>
          <p:cNvSpPr>
            <a:spLocks noGrp="1"/>
          </p:cNvSpPr>
          <p:nvPr>
            <p:ph type="sldNum" sz="quarter" idx="5"/>
          </p:nvPr>
        </p:nvSpPr>
        <p:spPr/>
        <p:txBody>
          <a:bodyPr/>
          <a:lstStyle/>
          <a:p>
            <a:fld id="{1538F9FD-C570-4FD3-996A-150202EB7CEB}" type="slidenum">
              <a:rPr lang="zh-TW" altLang="en-US" smtClean="0"/>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hasCustomPrompt="1"/>
          </p:nvPr>
        </p:nvSpPr>
        <p:spPr>
          <a:xfrm>
            <a:off x="0" y="1122680"/>
            <a:ext cx="12192000" cy="2387600"/>
          </a:xfrm>
        </p:spPr>
        <p:txBody>
          <a:bodyPr anchor="ctr" anchorCtr="0"/>
          <a:lstStyle>
            <a:lvl1pPr algn="ctr">
              <a:defRPr sz="3600"/>
            </a:lvl1pPr>
          </a:lstStyle>
          <a:p>
            <a:endParaRPr lang="en-US" altLang="en-US"/>
          </a:p>
        </p:txBody>
      </p:sp>
      <p:sp>
        <p:nvSpPr>
          <p:cNvPr id="3" name="副標題 2"/>
          <p:cNvSpPr>
            <a:spLocks noGrp="1"/>
          </p:cNvSpPr>
          <p:nvPr>
            <p:ph type="subTitle" idx="1" hasCustomPrompt="1"/>
          </p:nvPr>
        </p:nvSpPr>
        <p:spPr>
          <a:xfrm>
            <a:off x="1524000" y="3602038"/>
            <a:ext cx="9144000" cy="1655762"/>
          </a:xfrm>
        </p:spPr>
        <p:txBody>
          <a:bodyPr anchor="ctr" anchorCtr="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zh-TW" altLang="en-US"/>
          </a:p>
        </p:txBody>
      </p:sp>
      <p:sp>
        <p:nvSpPr>
          <p:cNvPr id="4" name="日期版面配置區 3"/>
          <p:cNvSpPr>
            <a:spLocks noGrp="1"/>
          </p:cNvSpPr>
          <p:nvPr>
            <p:ph type="dt" sz="half" idx="10"/>
          </p:nvPr>
        </p:nvSpPr>
        <p:spPr>
          <a:xfrm>
            <a:off x="838200" y="6356350"/>
            <a:ext cx="2743200" cy="365125"/>
          </a:xfrm>
          <a:prstGeom prst="rect">
            <a:avLst/>
          </a:prstGeom>
        </p:spPr>
        <p:txBody>
          <a:bodyPr/>
          <a:lstStyle/>
          <a:p>
            <a:fld id="{82BEC71E-2446-428A-8527-1B87BA3F4DBD}" type="datetime1">
              <a:rPr lang="zh-TW" altLang="en-US" smtClean="0"/>
            </a:fld>
            <a:endParaRPr lang="zh-TW" altLang="en-US"/>
          </a:p>
        </p:txBody>
      </p:sp>
      <p:sp>
        <p:nvSpPr>
          <p:cNvPr id="5" name="頁尾版面配置區 4"/>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p:txBody>
          <a:bodyPr/>
          <a:lstStyle/>
          <a:p>
            <a:fld id="{C6FEE364-E43C-45E5-A8B6-46B2F1CD9D34}" type="slidenum">
              <a:rPr lang="zh-TW" altLang="en-US" smtClean="0"/>
            </a:fld>
            <a:endParaRPr lang="zh-TW"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a:ln>
            <a:solidFill>
              <a:schemeClr val="bg1"/>
            </a:solidFill>
          </a:ln>
        </p:spPr>
        <p:txBody>
          <a:bodyPr/>
          <a:lstStyle/>
          <a:p>
            <a:r>
              <a:rPr lang="zh-TW" altLang="en-US"/>
              <a:t>按一下以編輯母片標題樣式</a:t>
            </a:r>
            <a:endParaRPr lang="zh-TW" altLang="en-US"/>
          </a:p>
        </p:txBody>
      </p:sp>
      <p:sp>
        <p:nvSpPr>
          <p:cNvPr id="3" name="內容版面配置區 2"/>
          <p:cNvSpPr>
            <a:spLocks noGrp="1"/>
          </p:cNvSpPr>
          <p:nvPr>
            <p:ph idx="1"/>
          </p:nvPr>
        </p:nvSpPr>
        <p:spPr>
          <a:xfrm>
            <a:off x="0" y="1253490"/>
            <a:ext cx="12152630" cy="4351655"/>
          </a:xfrm>
          <a:ln>
            <a:noFill/>
          </a:ln>
        </p:spPr>
        <p:txBody>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6" name="投影片編號版面配置區 5"/>
          <p:cNvSpPr>
            <a:spLocks noGrp="1"/>
          </p:cNvSpPr>
          <p:nvPr>
            <p:ph type="sldNum" sz="quarter" idx="12"/>
          </p:nvPr>
        </p:nvSpPr>
        <p:spPr/>
        <p:txBody>
          <a:bodyPr/>
          <a:lstStyle/>
          <a:p>
            <a:fld id="{C6FEE364-E43C-45E5-A8B6-46B2F1CD9D34}" type="slidenum">
              <a:rPr lang="zh-TW" altLang="en-US" smtClean="0"/>
            </a:fld>
            <a:endParaRPr lang="zh-TW"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C6FEE364-E43C-45E5-A8B6-46B2F1CD9D34}" type="slidenum">
              <a:rPr lang="zh-TW" altLang="en-US" smtClean="0"/>
            </a:fld>
            <a:endParaRPr lang="zh-TW"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solidFill>
                  <a:srgbClr val="7030A0"/>
                </a:solidFill>
              </a:defRPr>
            </a:lvl1pPr>
          </a:lstStyle>
          <a:p>
            <a:r>
              <a:rPr lang="zh-TW" altLang="en-US" dirty="0"/>
              <a:t>按一下以編輯母片標題樣式</a:t>
            </a:r>
            <a:endParaRPr lang="zh-TW" altLang="en-US" dirty="0"/>
          </a:p>
        </p:txBody>
      </p:sp>
      <p:sp>
        <p:nvSpPr>
          <p:cNvPr id="5" name="投影片編號版面配置區 4"/>
          <p:cNvSpPr>
            <a:spLocks noGrp="1"/>
          </p:cNvSpPr>
          <p:nvPr>
            <p:ph type="sldNum" idx="12"/>
          </p:nvPr>
        </p:nvSpPr>
        <p:spPr>
          <a:xfrm>
            <a:off x="9448800" y="6435714"/>
            <a:ext cx="2743200" cy="365125"/>
          </a:xfrm>
        </p:spPr>
        <p:txBody>
          <a:bodyPr/>
          <a:lstStyle>
            <a:lvl1pPr>
              <a:defRPr sz="2400">
                <a:latin typeface="DengXian" panose="02010600030101010101" charset="-122"/>
                <a:ea typeface="DengXian" panose="02010600030101010101" charset="-122"/>
              </a:defRPr>
            </a:lvl1pPr>
          </a:lstStyle>
          <a:p>
            <a:fld id="{00000000-1234-1234-1234-123412341234}" type="slidenum">
              <a:rPr lang="en-US" smtClean="0"/>
            </a:fld>
            <a:endParaRPr lang="en-US" dirty="0"/>
          </a:p>
        </p:txBody>
      </p:sp>
      <p:sp>
        <p:nvSpPr>
          <p:cNvPr id="7" name="文字版面配置區 6"/>
          <p:cNvSpPr>
            <a:spLocks noGrp="1"/>
          </p:cNvSpPr>
          <p:nvPr>
            <p:ph type="body" sz="quarter" idx="13" hasCustomPrompt="1"/>
          </p:nvPr>
        </p:nvSpPr>
        <p:spPr>
          <a:xfrm>
            <a:off x="0" y="1325563"/>
            <a:ext cx="12276138" cy="4670425"/>
          </a:xfrm>
          <a:prstGeom prst="rect">
            <a:avLst/>
          </a:prstGeom>
        </p:spPr>
        <p:txBody>
          <a:bodyPr/>
          <a:lstStyle>
            <a:lvl1pPr marL="457200" indent="-406400">
              <a:buClrTx/>
              <a:buFont typeface="Wingdings" panose="05000000000000000000" pitchFamily="2" charset="2"/>
              <a:buChar char="Ø"/>
              <a:defRPr sz="2400" b="1">
                <a:solidFill>
                  <a:srgbClr val="7030A0"/>
                </a:solidFill>
                <a:latin typeface="DengXian" panose="02010600030101010101" charset="-122"/>
                <a:ea typeface="DengXian" panose="02010600030101010101" charset="-122"/>
                <a:cs typeface="Calibri" panose="020F0502020204030204" charset="0"/>
              </a:defRPr>
            </a:lvl1pPr>
            <a:lvl2pPr marL="914400" indent="-381000">
              <a:buClrTx/>
              <a:buFont typeface="Wingdings" panose="05000000000000000000" pitchFamily="2" charset="2"/>
              <a:buChar char="Ø"/>
              <a:defRPr sz="2000" b="1">
                <a:solidFill>
                  <a:srgbClr val="7030A0"/>
                </a:solidFill>
                <a:latin typeface="DengXian" panose="02010600030101010101" charset="-122"/>
                <a:ea typeface="DengXian" panose="02010600030101010101" charset="-122"/>
                <a:cs typeface="Calibri" panose="020F0502020204030204" charset="0"/>
              </a:defRPr>
            </a:lvl2pPr>
            <a:lvl3pPr marL="1371600" indent="-355600">
              <a:buClrTx/>
              <a:buFont typeface="Wingdings" panose="05000000000000000000" pitchFamily="2" charset="2"/>
              <a:buChar char="Ø"/>
              <a:defRPr sz="1600" b="1">
                <a:solidFill>
                  <a:srgbClr val="7030A0"/>
                </a:solidFill>
                <a:latin typeface="DengXian" panose="02010600030101010101" charset="-122"/>
                <a:ea typeface="DengXian" panose="02010600030101010101" charset="-122"/>
                <a:cs typeface="Calibri" panose="020F0502020204030204" charset="0"/>
              </a:defRPr>
            </a:lvl3pPr>
            <a:lvl4pPr marL="1828800" indent="-342900">
              <a:buClrTx/>
              <a:buFont typeface="Wingdings" panose="05000000000000000000" pitchFamily="2" charset="2"/>
              <a:buChar char="Ø"/>
              <a:defRPr sz="1600" b="1">
                <a:solidFill>
                  <a:srgbClr val="7030A0"/>
                </a:solidFill>
                <a:latin typeface="DengXian" panose="02010600030101010101" charset="-122"/>
                <a:ea typeface="DengXian" panose="02010600030101010101" charset="-122"/>
                <a:cs typeface="Calibri" panose="020F0502020204030204" charset="0"/>
              </a:defRPr>
            </a:lvl4pPr>
            <a:lvl5pPr marL="2286000" indent="-342900">
              <a:buClrTx/>
              <a:buFont typeface="Wingdings" panose="05000000000000000000" pitchFamily="2" charset="2"/>
              <a:buChar char="Ø"/>
              <a:defRPr sz="1600" b="1">
                <a:solidFill>
                  <a:srgbClr val="7030A0"/>
                </a:solidFill>
                <a:latin typeface="DengXian" panose="02010600030101010101" charset="-122"/>
                <a:ea typeface="DengXian" panose="02010600030101010101" charset="-122"/>
                <a:cs typeface="Calibri" panose="020F0502020204030204" charset="0"/>
              </a:defRPr>
            </a:lvl5pPr>
          </a:lstStyle>
          <a:p>
            <a:pPr lvl="0"/>
            <a:r>
              <a:rPr lang="zh-TW" altLang="en-US" dirty="0"/>
              <a:t>編輯母片文字樣式</a:t>
            </a:r>
            <a:endParaRPr lang="zh-TW" altLang="en-US" dirty="0"/>
          </a:p>
          <a:p>
            <a:pPr lvl="1"/>
            <a:r>
              <a:rPr lang="zh-TW" altLang="en-US" dirty="0"/>
              <a:t>第二層</a:t>
            </a:r>
            <a:endParaRPr lang="zh-TW" altLang="en-US" dirty="0"/>
          </a:p>
          <a:p>
            <a:pPr lvl="2"/>
            <a:r>
              <a:rPr lang="zh-TW" altLang="en-US" dirty="0"/>
              <a:t>第三層</a:t>
            </a:r>
            <a:endParaRPr lang="zh-TW" altLang="en-US" dirty="0"/>
          </a:p>
          <a:p>
            <a:pPr lvl="3"/>
            <a:r>
              <a:rPr lang="zh-TW" altLang="en-US" dirty="0"/>
              <a:t>第四層</a:t>
            </a:r>
            <a:endParaRPr lang="zh-TW" altLang="en-US" dirty="0"/>
          </a:p>
          <a:p>
            <a:pPr lvl="4"/>
            <a:r>
              <a:rPr lang="zh-TW" altLang="en-US" dirty="0"/>
              <a:t>第五層</a:t>
            </a:r>
            <a:endParaRPr lang="zh-TW" alt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94405"/>
            <a:ext cx="10800000" cy="792000"/>
          </a:xfrm>
        </p:spPr>
        <p:txBody>
          <a:bodyPr wrap="square" lIns="0" tIns="0" rIns="0" bIns="0">
            <a:normAutofit/>
          </a:bodyPr>
          <a:lstStyle>
            <a:lvl1pPr algn="ctr" fontAlgn="base">
              <a:defRPr sz="3200">
                <a:solidFill>
                  <a:schemeClr val="tx1">
                    <a:lumMod val="85000"/>
                    <a:lumOff val="15000"/>
                  </a:schemeClr>
                </a:solidFill>
                <a:latin typeface="+mj-lt"/>
              </a:defRPr>
            </a:lvl1pPr>
          </a:lstStyle>
          <a:p>
            <a:r>
              <a:rPr lang="en-US"/>
              <a:t>Click to add title</a:t>
            </a:r>
            <a:endParaRPr lang="en-US"/>
          </a:p>
        </p:txBody>
      </p:sp>
      <p:sp>
        <p:nvSpPr>
          <p:cNvPr id="3" name="日期占位符 2"/>
          <p:cNvSpPr>
            <a:spLocks noGrp="1"/>
          </p:cNvSpPr>
          <p:nvPr>
            <p:ph type="dt" sz="half" idx="10"/>
            <p:custDataLst>
              <p:tags r:id="rId3"/>
            </p:custDataLst>
          </p:nvPr>
        </p:nvSpPr>
        <p:spPr>
          <a:xfrm>
            <a:off x="612000" y="6314400"/>
            <a:ext cx="2700000" cy="316800"/>
          </a:xfrm>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a:xfrm>
            <a:off x="4116000" y="6314400"/>
            <a:ext cx="3960000" cy="316800"/>
          </a:xfrm>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2.png"/><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7" name="Rectangles 6"/>
          <p:cNvSpPr/>
          <p:nvPr userDrawn="1"/>
        </p:nvSpPr>
        <p:spPr>
          <a:xfrm>
            <a:off x="-13335" y="-42545"/>
            <a:ext cx="12202795" cy="5647055"/>
          </a:xfrm>
          <a:prstGeom prst="rect">
            <a:avLst/>
          </a:prstGeom>
          <a:solidFill>
            <a:schemeClr val="bg1">
              <a:lumMod val="9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n>
                <a:solidFill>
                  <a:sysClr val="windowText" lastClr="000000"/>
                </a:solidFill>
              </a:ln>
              <a:solidFill>
                <a:schemeClr val="bg1">
                  <a:lumMod val="95000"/>
                </a:schemeClr>
              </a:solidFill>
            </a:endParaRPr>
          </a:p>
        </p:txBody>
      </p:sp>
      <p:sp>
        <p:nvSpPr>
          <p:cNvPr id="2" name="標題版面配置區 1"/>
          <p:cNvSpPr>
            <a:spLocks noGrp="1"/>
          </p:cNvSpPr>
          <p:nvPr>
            <p:ph type="title"/>
          </p:nvPr>
        </p:nvSpPr>
        <p:spPr>
          <a:xfrm>
            <a:off x="0" y="0"/>
            <a:ext cx="12152630" cy="1325880"/>
          </a:xfrm>
          <a:prstGeom prst="rect">
            <a:avLst/>
          </a:prstGeom>
        </p:spPr>
        <p:txBody>
          <a:bodyPr vert="horz" lIns="91440" tIns="45720" rIns="91440" bIns="45720" rtlCol="0" anchor="ctr">
            <a:normAutofit/>
          </a:bodyPr>
          <a:lstStyle/>
          <a:p>
            <a:r>
              <a:rPr lang="zh-TW" altLang="en-US"/>
              <a:t>按一下以編輯母片標題樣式</a:t>
            </a:r>
            <a:endParaRPr lang="zh-TW" altLang="en-US"/>
          </a:p>
        </p:txBody>
      </p:sp>
      <p:sp>
        <p:nvSpPr>
          <p:cNvPr id="3" name="文字版面配置區 2"/>
          <p:cNvSpPr>
            <a:spLocks noGrp="1"/>
          </p:cNvSpPr>
          <p:nvPr>
            <p:ph type="body" idx="1"/>
          </p:nvPr>
        </p:nvSpPr>
        <p:spPr>
          <a:xfrm>
            <a:off x="0" y="1253490"/>
            <a:ext cx="10515600" cy="4351338"/>
          </a:xfrm>
          <a:prstGeom prst="rect">
            <a:avLst/>
          </a:prstGeom>
        </p:spPr>
        <p:txBody>
          <a:bodyPr vert="horz" lIns="91440" tIns="45720" rIns="91440" bIns="45720" rtlCol="0">
            <a:normAutofit/>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6" name="投影片編號版面配置區 5"/>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2400">
                <a:solidFill>
                  <a:schemeClr val="tx1">
                    <a:tint val="75000"/>
                  </a:schemeClr>
                </a:solidFill>
                <a:latin typeface="DengXian" panose="02010600030101010101" charset="-122"/>
                <a:ea typeface="DengXian" panose="02010600030101010101" charset="-122"/>
              </a:defRPr>
            </a:lvl1pPr>
          </a:lstStyle>
          <a:p>
            <a:fld id="{C6FEE364-E43C-45E5-A8B6-46B2F1CD9D34}" type="slidenum">
              <a:rPr lang="zh-TW" altLang="en-US" smtClean="0"/>
            </a:fld>
            <a:endParaRPr lang="zh-TW" altLang="en-US"/>
          </a:p>
        </p:txBody>
      </p:sp>
      <p:pic>
        <p:nvPicPr>
          <p:cNvPr id="8" name="Picture 7"/>
          <p:cNvPicPr>
            <a:picLocks noChangeAspect="1"/>
          </p:cNvPicPr>
          <p:nvPr userDrawn="1"/>
        </p:nvPicPr>
        <p:blipFill>
          <a:blip r:embed="rId7"/>
          <a:stretch>
            <a:fillRect/>
          </a:stretch>
        </p:blipFill>
        <p:spPr>
          <a:xfrm>
            <a:off x="10951210" y="-42545"/>
            <a:ext cx="1238250" cy="144145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algn="l" defTabSz="914400" rtl="0" eaLnBrk="1" latinLnBrk="0" hangingPunct="1">
        <a:lnSpc>
          <a:spcPct val="90000"/>
        </a:lnSpc>
        <a:spcBef>
          <a:spcPct val="0"/>
        </a:spcBef>
        <a:buNone/>
        <a:defRPr sz="4400" b="1" kern="1200">
          <a:solidFill>
            <a:schemeClr val="tx1"/>
          </a:solidFill>
          <a:latin typeface="DengXian" panose="02010600030101010101" charset="-122"/>
          <a:ea typeface="DengXian" panose="02010600030101010101"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1" kern="1200">
          <a:solidFill>
            <a:schemeClr val="tx1"/>
          </a:solidFill>
          <a:latin typeface="DengXian" panose="02010600030101010101" charset="-122"/>
          <a:ea typeface="DengXian" panose="02010600030101010101"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DengXian" panose="02010600030101010101" charset="-122"/>
          <a:ea typeface="DengXian" panose="02010600030101010101"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DengXian" panose="02010600030101010101" charset="-122"/>
          <a:ea typeface="DengXian" panose="02010600030101010101"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DengXian" panose="02010600030101010101" charset="-122"/>
          <a:ea typeface="DengXian" panose="02010600030101010101"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DengXian" panose="02010600030101010101" charset="-122"/>
          <a:ea typeface="DengXian" panose="0201060003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3.emf"/><Relationship Id="rId1" Type="http://schemas.openxmlformats.org/officeDocument/2006/relationships/image" Target="../media/image12.emf"/></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p:txBody>
          <a:bodyPr/>
          <a:p>
            <a:r>
              <a:rPr lang="en-US" altLang="en-US"/>
              <a:t>Application of Long-term Prediction to Build Digital Twin of Chemical Process Operation</a:t>
            </a:r>
            <a:endParaRPr lang="en-US" altLang="en-US"/>
          </a:p>
        </p:txBody>
      </p:sp>
      <p:sp>
        <p:nvSpPr>
          <p:cNvPr id="6" name="Subtitle 5"/>
          <p:cNvSpPr>
            <a:spLocks noGrp="1"/>
          </p:cNvSpPr>
          <p:nvPr>
            <p:ph type="subTitle" idx="1"/>
          </p:nvPr>
        </p:nvSpPr>
        <p:spPr>
          <a:xfrm>
            <a:off x="0" y="3602355"/>
            <a:ext cx="12367895" cy="1655445"/>
          </a:xfrm>
        </p:spPr>
        <p:txBody>
          <a:bodyPr>
            <a:noAutofit/>
          </a:bodyPr>
          <a:p>
            <a:r>
              <a:rPr lang="en-US" altLang="en-US" sz="1900"/>
              <a:t>Da-Jyun Ni</a:t>
            </a:r>
            <a:r>
              <a:rPr lang="en-US" altLang="en-US" sz="1900" baseline="30000"/>
              <a:t>1</a:t>
            </a:r>
            <a:r>
              <a:rPr lang="en-US" altLang="en-US" sz="1900"/>
              <a:t>, David Shan Hill Wong</a:t>
            </a:r>
            <a:r>
              <a:rPr lang="en-US" altLang="en-US" sz="1900" baseline="30000"/>
              <a:t>1*</a:t>
            </a:r>
            <a:r>
              <a:rPr lang="zh-CN" altLang="en-US" sz="1900"/>
              <a:t>，</a:t>
            </a:r>
            <a:r>
              <a:rPr lang="en-US" altLang="zh-CN" sz="1900"/>
              <a:t>Jia-Ling Kang</a:t>
            </a:r>
            <a:r>
              <a:rPr lang="en-US" altLang="zh-CN" sz="1900" baseline="30000"/>
              <a:t>2</a:t>
            </a:r>
            <a:endParaRPr lang="en-US" altLang="en-US" sz="1900" baseline="30000"/>
          </a:p>
          <a:p>
            <a:endParaRPr lang="en-US" altLang="en-US" sz="1900"/>
          </a:p>
          <a:p>
            <a:r>
              <a:rPr lang="en-US" altLang="en-US" sz="1900" baseline="30000"/>
              <a:t>1 </a:t>
            </a:r>
            <a:r>
              <a:rPr lang="en-US" altLang="en-US" sz="1900"/>
              <a:t>Department of Chemical Engineering</a:t>
            </a:r>
            <a:r>
              <a:rPr lang="zh-CN" altLang="en-US" sz="1900"/>
              <a:t>，</a:t>
            </a:r>
            <a:r>
              <a:rPr lang="en-US" altLang="en-US" sz="1900"/>
              <a:t>National Tsing Hua University, Hsinchu, Taiwan</a:t>
            </a:r>
            <a:endParaRPr lang="en-US" altLang="en-US" sz="1900"/>
          </a:p>
          <a:p>
            <a:r>
              <a:rPr lang="en-US" altLang="en-US" sz="1900" baseline="30000">
                <a:sym typeface="+mn-ea"/>
              </a:rPr>
              <a:t>2 </a:t>
            </a:r>
            <a:r>
              <a:rPr lang="en-US" altLang="en-US" sz="1900">
                <a:sym typeface="+mn-ea"/>
              </a:rPr>
              <a:t>Department of Chemical Engineering</a:t>
            </a:r>
            <a:r>
              <a:rPr lang="zh-CN" altLang="en-US" sz="1900">
                <a:sym typeface="+mn-ea"/>
              </a:rPr>
              <a:t>，</a:t>
            </a:r>
            <a:r>
              <a:rPr lang="en-US" altLang="en-US" sz="1900">
                <a:sym typeface="+mn-ea"/>
              </a:rPr>
              <a:t>National Chung Cheng University, Jiayi, Taiwan</a:t>
            </a:r>
            <a:endParaRPr lang="en-US" altLang="en-US" sz="1900"/>
          </a:p>
          <a:p>
            <a:r>
              <a:rPr lang="en-US" altLang="en-US" sz="1900"/>
              <a:t>*Corresponding Author’s E-mail: dshwong@che.nthu.edu.tw</a:t>
            </a:r>
            <a:endParaRPr lang="en-US" altLang="en-US" sz="1900"/>
          </a:p>
        </p:txBody>
      </p:sp>
      <p:sp>
        <p:nvSpPr>
          <p:cNvPr id="4" name="Slide Number Placeholder 3"/>
          <p:cNvSpPr>
            <a:spLocks noGrp="1"/>
          </p:cNvSpPr>
          <p:nvPr>
            <p:ph type="sldNum" sz="quarter" idx="12"/>
          </p:nvPr>
        </p:nvSpPr>
        <p:spPr/>
        <p:txBody>
          <a:bodyPr/>
          <a:p>
            <a:fld id="{C6FEE364-E43C-45E5-A8B6-46B2F1CD9D34}" type="slidenum">
              <a:rPr lang="zh-TW" altLang="en-US" smtClean="0"/>
            </a:fld>
            <a:endParaRPr lang="zh-TW"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sym typeface="+mn-ea"/>
              </a:rPr>
              <a:t>Variable Classications for Open Loop Process</a:t>
            </a:r>
            <a:endParaRPr lang="zh-CN" altLang="en-US">
              <a:latin typeface="微軟正黑體" panose="020B0604030504040204" charset="-120"/>
            </a:endParaRPr>
          </a:p>
        </p:txBody>
      </p:sp>
      <p:sp>
        <p:nvSpPr>
          <p:cNvPr id="4" name="投影片編號版面配置區 3"/>
          <p:cNvSpPr>
            <a:spLocks noGrp="1"/>
          </p:cNvSpPr>
          <p:nvPr>
            <p:ph type="sldNum" sz="quarter" idx="4294967295"/>
          </p:nvPr>
        </p:nvSpPr>
        <p:spPr>
          <a:xfrm>
            <a:off x="9448800" y="6386184"/>
            <a:ext cx="2743200" cy="365125"/>
          </a:xfrm>
        </p:spPr>
        <p:txBody>
          <a:bodyPr/>
          <a:p>
            <a:fld id="{5F341CD0-8CFD-4F58-80FE-90BE3FA44B50}" type="slidenum">
              <a:rPr lang="en-US" sz="2400" smtClean="0"/>
            </a:fld>
            <a:endParaRPr lang="en-US" sz="2400" smtClean="0"/>
          </a:p>
        </p:txBody>
      </p:sp>
      <p:pic>
        <p:nvPicPr>
          <p:cNvPr id="5" name="Content Placeholder 4"/>
          <p:cNvPicPr>
            <a:picLocks noChangeAspect="1"/>
          </p:cNvPicPr>
          <p:nvPr>
            <p:ph idx="1"/>
          </p:nvPr>
        </p:nvPicPr>
        <p:blipFill>
          <a:blip r:embed="rId1"/>
          <a:stretch>
            <a:fillRect/>
          </a:stretch>
        </p:blipFill>
        <p:spPr>
          <a:xfrm>
            <a:off x="867410" y="1253490"/>
            <a:ext cx="10417175" cy="4351655"/>
          </a:xfrm>
          <a:prstGeom prst="rect">
            <a:avLst/>
          </a:prstGeom>
        </p:spPr>
      </p:pic>
      <p:sp>
        <p:nvSpPr>
          <p:cNvPr id="14" name="文字方塊 13"/>
          <p:cNvSpPr txBox="1"/>
          <p:nvPr/>
        </p:nvSpPr>
        <p:spPr>
          <a:xfrm>
            <a:off x="4915535" y="5661025"/>
            <a:ext cx="6814185" cy="829945"/>
          </a:xfrm>
          <a:prstGeom prst="rect">
            <a:avLst/>
          </a:prstGeom>
          <a:solidFill>
            <a:srgbClr val="FFFF00"/>
          </a:solidFill>
        </p:spPr>
        <p:txBody>
          <a:bodyPr wrap="square" rtlCol="0">
            <a:spAutoFit/>
          </a:bodyPr>
          <a:p>
            <a:pPr algn="just"/>
            <a:r>
              <a:rPr lang="en-US" altLang="zh-TW" sz="1600" dirty="0">
                <a:latin typeface="DengXian" panose="02010600030101010101" charset="-122"/>
                <a:ea typeface="DengXian" panose="02010600030101010101" charset="-122"/>
              </a:rPr>
              <a:t>MVs and SVs in a past window are input to encoder.  MV in a future horizon is the input to the decoder and SV in the horizon are output of the decoder. DVs are disturbance variables that are measured.  </a:t>
            </a:r>
            <a:endParaRPr lang="en-US" altLang="zh-TW" sz="1600" dirty="0">
              <a:latin typeface="DengXian" panose="02010600030101010101" charset="-122"/>
              <a:ea typeface="DengXian" panose="0201060003010101010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altLang="zh-CN"/>
              <a:t>Training Time for Closed Loop Data</a:t>
            </a:r>
            <a:endParaRPr lang="en-US" altLang="zh-CN">
              <a:ea typeface="SimSun" panose="02010600030101010101" pitchFamily="2" charset="-122"/>
            </a:endParaRPr>
          </a:p>
        </p:txBody>
      </p:sp>
      <p:sp>
        <p:nvSpPr>
          <p:cNvPr id="2" name="Content Placeholder 1"/>
          <p:cNvSpPr>
            <a:spLocks noGrp="1"/>
          </p:cNvSpPr>
          <p:nvPr>
            <p:ph idx="1"/>
          </p:nvPr>
        </p:nvSpPr>
        <p:spPr/>
        <p:txBody>
          <a:bodyPr/>
          <a:p>
            <a:endParaRPr lang="en-US"/>
          </a:p>
        </p:txBody>
      </p:sp>
      <p:sp>
        <p:nvSpPr>
          <p:cNvPr id="5" name="Slide Number Placeholder 4"/>
          <p:cNvSpPr>
            <a:spLocks noGrp="1"/>
          </p:cNvSpPr>
          <p:nvPr>
            <p:ph type="sldNum" sz="quarter" idx="12"/>
          </p:nvPr>
        </p:nvSpPr>
        <p:spPr/>
        <p:txBody>
          <a:bodyPr/>
          <a:p>
            <a:pPr lvl="0"/>
            <a:r>
              <a:rPr lang="en-US"/>
              <a:t>*</a:t>
            </a:r>
            <a:endParaRPr lang="en-US" dirty="0"/>
          </a:p>
        </p:txBody>
      </p:sp>
      <p:graphicFrame>
        <p:nvGraphicFramePr>
          <p:cNvPr id="12" name="表格 10"/>
          <p:cNvGraphicFramePr>
            <a:graphicFrameLocks noGrp="1"/>
          </p:cNvGraphicFramePr>
          <p:nvPr/>
        </p:nvGraphicFramePr>
        <p:xfrm>
          <a:off x="1294765" y="2071684"/>
          <a:ext cx="9790541" cy="1969414"/>
        </p:xfrm>
        <a:graphic>
          <a:graphicData uri="http://schemas.openxmlformats.org/drawingml/2006/table">
            <a:tbl>
              <a:tblPr firstRow="1" bandRow="1">
                <a:tableStyleId>{5C22544A-7EE6-4342-B048-85BDC9FD1C3A}</a:tableStyleId>
              </a:tblPr>
              <a:tblGrid>
                <a:gridCol w="1517073"/>
                <a:gridCol w="1518846"/>
                <a:gridCol w="1735825"/>
                <a:gridCol w="1660354"/>
                <a:gridCol w="1820729"/>
                <a:gridCol w="1537714"/>
              </a:tblGrid>
              <a:tr h="796877">
                <a:tc>
                  <a:txBody>
                    <a:bodyPr/>
                    <a:p>
                      <a:pPr algn="ctr"/>
                      <a:endParaRPr lang="zh-TW" altLang="en-US" sz="1600" dirty="0">
                        <a:solidFill>
                          <a:schemeClr val="tx1"/>
                        </a:solidFill>
                        <a:latin typeface="+mn-lt"/>
                        <a:ea typeface="微軟正黑體" panose="020B0604030504040204" charset="-12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r>
                        <a:rPr lang="en-US" altLang="zh-TW" sz="1600" dirty="0">
                          <a:solidFill>
                            <a:schemeClr val="tx1"/>
                          </a:solidFill>
                          <a:latin typeface="+mn-lt"/>
                          <a:ea typeface="微軟正黑體" panose="020B0604030504040204" charset="-120"/>
                        </a:rPr>
                        <a:t>StSML</a:t>
                      </a:r>
                      <a:endParaRPr lang="zh-TW" altLang="en-US" sz="1600" dirty="0">
                        <a:solidFill>
                          <a:schemeClr val="tx1"/>
                        </a:solidFill>
                        <a:latin typeface="+mn-lt"/>
                        <a:ea typeface="微軟正黑體" panose="020B0604030504040204" charset="-12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r>
                        <a:rPr lang="en-US" altLang="zh-TW" sz="1600" dirty="0" err="1">
                          <a:solidFill>
                            <a:schemeClr val="tx1"/>
                          </a:solidFill>
                          <a:latin typeface="+mn-lt"/>
                          <a:ea typeface="微軟正黑體" panose="020B0604030504040204" charset="-120"/>
                        </a:rPr>
                        <a:t>StSML+AT</a:t>
                      </a:r>
                      <a:endParaRPr lang="zh-TW" altLang="en-US" sz="1600" dirty="0">
                        <a:solidFill>
                          <a:schemeClr val="tx1"/>
                        </a:solidFill>
                        <a:latin typeface="+mn-lt"/>
                        <a:ea typeface="微軟正黑體" panose="020B0604030504040204" charset="-12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r>
                        <a:rPr lang="en-US" altLang="zh-TW" sz="1600" dirty="0">
                          <a:solidFill>
                            <a:schemeClr val="tx1"/>
                          </a:solidFill>
                          <a:latin typeface="+mn-lt"/>
                          <a:ea typeface="微軟正黑體" panose="020B0604030504040204" charset="-120"/>
                        </a:rPr>
                        <a:t>Transformer</a:t>
                      </a:r>
                      <a:endParaRPr lang="zh-TW" altLang="en-US" sz="1600" dirty="0">
                        <a:solidFill>
                          <a:schemeClr val="tx1"/>
                        </a:solidFill>
                        <a:latin typeface="+mn-lt"/>
                        <a:ea typeface="微軟正黑體" panose="020B0604030504040204" charset="-12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r>
                        <a:rPr lang="en-US" altLang="zh-TW" sz="1600" dirty="0">
                          <a:solidFill>
                            <a:schemeClr val="tx1"/>
                          </a:solidFill>
                          <a:latin typeface="+mn-lt"/>
                          <a:ea typeface="微軟正黑體" panose="020B0604030504040204" charset="-120"/>
                        </a:rPr>
                        <a:t>Transformer+AT</a:t>
                      </a:r>
                      <a:endParaRPr lang="zh-TW" altLang="en-US" sz="1600" dirty="0">
                        <a:solidFill>
                          <a:schemeClr val="tx1"/>
                        </a:solidFill>
                        <a:latin typeface="+mn-lt"/>
                        <a:ea typeface="微軟正黑體" panose="020B0604030504040204" charset="-12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r>
                        <a:rPr lang="en-US" altLang="zh-TW" sz="1600" dirty="0">
                          <a:solidFill>
                            <a:schemeClr val="tx1"/>
                          </a:solidFill>
                          <a:latin typeface="+mn-lt"/>
                          <a:ea typeface="微軟正黑體" panose="020B0604030504040204" charset="-120"/>
                        </a:rPr>
                        <a:t>StS rolling</a:t>
                      </a:r>
                      <a:endParaRPr lang="zh-TW" altLang="en-US" sz="1600" dirty="0">
                        <a:solidFill>
                          <a:schemeClr val="tx1"/>
                        </a:solidFill>
                        <a:latin typeface="+mn-lt"/>
                        <a:ea typeface="微軟正黑體" panose="020B0604030504040204" charset="-12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172537">
                <a:tc>
                  <a:txBody>
                    <a:bodyPr/>
                    <a:p>
                      <a:pPr algn="ctr"/>
                      <a:r>
                        <a:rPr lang="en-US" altLang="zh-TW" sz="1800" b="1" dirty="0">
                          <a:solidFill>
                            <a:schemeClr val="tx1"/>
                          </a:solidFill>
                          <a:latin typeface="+mn-lt"/>
                          <a:ea typeface="微軟正黑體" panose="020B0604030504040204" charset="-120"/>
                        </a:rPr>
                        <a:t>Training time</a:t>
                      </a:r>
                      <a:endParaRPr lang="en-US" altLang="zh-TW" sz="1800" b="1" dirty="0">
                        <a:solidFill>
                          <a:schemeClr val="tx1"/>
                        </a:solidFill>
                        <a:latin typeface="+mn-lt"/>
                        <a:ea typeface="微軟正黑體" panose="020B0604030504040204" charset="-120"/>
                      </a:endParaRPr>
                    </a:p>
                    <a:p>
                      <a:pPr algn="ctr"/>
                      <a:r>
                        <a:rPr lang="en-US" altLang="zh-TW" sz="1800" b="1" dirty="0">
                          <a:solidFill>
                            <a:schemeClr val="tx1"/>
                          </a:solidFill>
                          <a:latin typeface="+mn-lt"/>
                          <a:ea typeface="微軟正黑體" panose="020B0604030504040204" charset="-120"/>
                        </a:rPr>
                        <a:t>(sec)</a:t>
                      </a:r>
                      <a:endParaRPr lang="zh-TW" altLang="en-US" sz="1800" b="1" dirty="0">
                        <a:solidFill>
                          <a:schemeClr val="tx1"/>
                        </a:solidFill>
                        <a:latin typeface="+mn-lt"/>
                        <a:ea typeface="微軟正黑體" panose="020B0604030504040204" charset="-12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p>
                      <a:pPr algn="ctr">
                        <a:lnSpc>
                          <a:spcPct val="100000"/>
                        </a:lnSpc>
                      </a:pPr>
                      <a:r>
                        <a:rPr lang="en-US" sz="1600" b="0" kern="100" dirty="0">
                          <a:solidFill>
                            <a:srgbClr val="000000"/>
                          </a:solidFill>
                          <a:effectLst/>
                          <a:latin typeface="+mn-lt"/>
                          <a:ea typeface="微軟正黑體" panose="020B0604030504040204" charset="-120"/>
                          <a:cs typeface="Times New Roman" panose="02020603050405020304" pitchFamily="18" charset="0"/>
                        </a:rPr>
                        <a:t>42166</a:t>
                      </a:r>
                      <a:endParaRPr lang="zh-TW" sz="1800" b="0" kern="100" dirty="0">
                        <a:effectLst/>
                        <a:latin typeface="+mn-lt"/>
                        <a:ea typeface="微軟正黑體" panose="020B0604030504040204"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p>
                      <a:pPr algn="ctr">
                        <a:lnSpc>
                          <a:spcPct val="100000"/>
                        </a:lnSpc>
                      </a:pPr>
                      <a:r>
                        <a:rPr lang="en-US" sz="1600" b="0" kern="100" dirty="0">
                          <a:solidFill>
                            <a:srgbClr val="000000"/>
                          </a:solidFill>
                          <a:effectLst/>
                          <a:latin typeface="+mn-lt"/>
                          <a:ea typeface="微軟正黑體" panose="020B0604030504040204" charset="-120"/>
                          <a:cs typeface="Times New Roman" panose="02020603050405020304" pitchFamily="18" charset="0"/>
                        </a:rPr>
                        <a:t>12946</a:t>
                      </a:r>
                      <a:endParaRPr lang="zh-TW" sz="1800" b="0" kern="100" dirty="0">
                        <a:effectLst/>
                        <a:latin typeface="+mn-lt"/>
                        <a:ea typeface="微軟正黑體" panose="020B0604030504040204"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p>
                      <a:pPr algn="ctr">
                        <a:lnSpc>
                          <a:spcPct val="100000"/>
                        </a:lnSpc>
                      </a:pPr>
                      <a:r>
                        <a:rPr lang="en-US" sz="1600" b="0" kern="100" dirty="0">
                          <a:solidFill>
                            <a:srgbClr val="000000"/>
                          </a:solidFill>
                          <a:effectLst/>
                          <a:latin typeface="+mn-lt"/>
                          <a:ea typeface="微軟正黑體" panose="020B0604030504040204" charset="-120"/>
                          <a:cs typeface="Times New Roman" panose="02020603050405020304" pitchFamily="18" charset="0"/>
                        </a:rPr>
                        <a:t>41648</a:t>
                      </a:r>
                      <a:endParaRPr lang="zh-TW" sz="1800" b="0" kern="100" dirty="0">
                        <a:effectLst/>
                        <a:latin typeface="+mn-lt"/>
                        <a:ea typeface="微軟正黑體" panose="020B0604030504040204"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p>
                      <a:pPr algn="ctr">
                        <a:lnSpc>
                          <a:spcPct val="100000"/>
                        </a:lnSpc>
                      </a:pPr>
                      <a:r>
                        <a:rPr lang="en-US" sz="1600" b="0" kern="100" dirty="0">
                          <a:solidFill>
                            <a:srgbClr val="000000"/>
                          </a:solidFill>
                          <a:effectLst/>
                          <a:latin typeface="+mn-lt"/>
                          <a:ea typeface="微軟正黑體" panose="020B0604030504040204" charset="-120"/>
                          <a:cs typeface="Times New Roman" panose="02020603050405020304" pitchFamily="18" charset="0"/>
                        </a:rPr>
                        <a:t>25509</a:t>
                      </a:r>
                      <a:endParaRPr lang="zh-TW" sz="1800" b="0" kern="100" dirty="0">
                        <a:effectLst/>
                        <a:latin typeface="+mn-lt"/>
                        <a:ea typeface="微軟正黑體" panose="020B0604030504040204"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p>
                      <a:pPr algn="ctr" fontAlgn="b"/>
                      <a:r>
                        <a:rPr lang="en-US" altLang="zh-TW" sz="1600" b="0" i="0" u="none" strike="noStrike" dirty="0">
                          <a:solidFill>
                            <a:srgbClr val="000000"/>
                          </a:solidFill>
                          <a:effectLst/>
                          <a:latin typeface="+mn-lt"/>
                          <a:ea typeface="新細明體" panose="02020500000000000000" charset="-120"/>
                        </a:rPr>
                        <a:t>135996</a:t>
                      </a:r>
                      <a:endParaRPr lang="en-US" altLang="zh-TW" sz="1600" b="0" i="0" u="none" strike="noStrike" dirty="0">
                        <a:solidFill>
                          <a:srgbClr val="000000"/>
                        </a:solidFill>
                        <a:effectLst/>
                        <a:latin typeface="+mn-lt"/>
                        <a:ea typeface="新細明體" panose="02020500000000000000" charset="-12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bl>
          </a:graphicData>
        </a:graphic>
      </p:graphicFrame>
      <p:sp>
        <p:nvSpPr>
          <p:cNvPr id="14" name="文字方塊 13"/>
          <p:cNvSpPr txBox="1"/>
          <p:nvPr/>
        </p:nvSpPr>
        <p:spPr>
          <a:xfrm>
            <a:off x="4915535" y="5661025"/>
            <a:ext cx="6814185" cy="583565"/>
          </a:xfrm>
          <a:prstGeom prst="rect">
            <a:avLst/>
          </a:prstGeom>
          <a:solidFill>
            <a:srgbClr val="FFFF00"/>
          </a:solidFill>
        </p:spPr>
        <p:txBody>
          <a:bodyPr wrap="square" rtlCol="0">
            <a:spAutoFit/>
          </a:bodyPr>
          <a:p>
            <a:pPr algn="just"/>
            <a:r>
              <a:rPr lang="en-US" altLang="zh-TW" sz="1600" dirty="0">
                <a:latin typeface="DengXian" panose="02010600030101010101" charset="-122"/>
                <a:ea typeface="DengXian" panose="02010600030101010101" charset="-122"/>
              </a:rPr>
              <a:t>Substantial savings in training time can be achieved compared to previous algorithms (StS Rolling).</a:t>
            </a:r>
            <a:endParaRPr lang="en-US" altLang="zh-TW" sz="1600" dirty="0">
              <a:latin typeface="DengXian" panose="02010600030101010101" charset="-122"/>
              <a:ea typeface="DengXian" panose="0201060003010101010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CN"/>
              <a:t>Long Term Beyond Horizon Predictions of Closed Loop Process</a:t>
            </a:r>
            <a:endParaRPr lang="zh-CN" altLang="en-US" dirty="0">
              <a:latin typeface="微軟正黑體" panose="020B0604030504040204" charset="-120"/>
            </a:endParaRPr>
          </a:p>
        </p:txBody>
      </p:sp>
      <p:sp>
        <p:nvSpPr>
          <p:cNvPr id="5" name="Slide Number Placeholder 4"/>
          <p:cNvSpPr>
            <a:spLocks noGrp="1"/>
          </p:cNvSpPr>
          <p:nvPr>
            <p:ph type="sldNum" idx="12"/>
          </p:nvPr>
        </p:nvSpPr>
        <p:spPr>
          <a:xfrm>
            <a:off x="9406890" y="6421109"/>
            <a:ext cx="2743200" cy="365125"/>
          </a:xfrm>
        </p:spPr>
        <p:txBody>
          <a:bodyPr/>
          <a:p>
            <a:pPr lvl="0"/>
            <a:r>
              <a:rPr lang="en-US" sz="2400">
                <a:solidFill>
                  <a:schemeClr val="tx1">
                    <a:lumMod val="50000"/>
                    <a:lumOff val="50000"/>
                  </a:schemeClr>
                </a:solidFill>
              </a:rPr>
              <a:t>*</a:t>
            </a:r>
            <a:endParaRPr lang="en-US" sz="2400" dirty="0">
              <a:solidFill>
                <a:schemeClr val="tx1">
                  <a:lumMod val="50000"/>
                  <a:lumOff val="50000"/>
                </a:schemeClr>
              </a:solidFill>
            </a:endParaRPr>
          </a:p>
        </p:txBody>
      </p:sp>
      <p:sp>
        <p:nvSpPr>
          <p:cNvPr id="14" name="文字方塊 13"/>
          <p:cNvSpPr txBox="1"/>
          <p:nvPr/>
        </p:nvSpPr>
        <p:spPr>
          <a:xfrm>
            <a:off x="4915535" y="5661025"/>
            <a:ext cx="6814185" cy="583565"/>
          </a:xfrm>
          <a:prstGeom prst="rect">
            <a:avLst/>
          </a:prstGeom>
          <a:solidFill>
            <a:srgbClr val="FFFF00"/>
          </a:solidFill>
        </p:spPr>
        <p:txBody>
          <a:bodyPr wrap="square" rtlCol="0">
            <a:spAutoFit/>
          </a:bodyPr>
          <a:p>
            <a:pPr algn="just"/>
            <a:r>
              <a:rPr lang="en-US" altLang="zh-TW" sz="1600" dirty="0">
                <a:latin typeface="DengXian" panose="02010600030101010101" charset="-122"/>
                <a:ea typeface="DengXian" panose="02010600030101010101" charset="-122"/>
              </a:rPr>
              <a:t>AT substantially enhanced the generative capacilties of StSML model.</a:t>
            </a:r>
            <a:endParaRPr lang="en-US" altLang="zh-TW" sz="1600" dirty="0">
              <a:latin typeface="DengXian" panose="02010600030101010101" charset="-122"/>
              <a:ea typeface="DengXian" panose="02010600030101010101" charset="-122"/>
            </a:endParaRPr>
          </a:p>
          <a:p>
            <a:pPr algn="just"/>
            <a:r>
              <a:rPr lang="en-US" altLang="zh-TW" sz="1600" dirty="0">
                <a:latin typeface="DengXian" panose="02010600030101010101" charset="-122"/>
                <a:ea typeface="DengXian" panose="02010600030101010101" charset="-122"/>
              </a:rPr>
              <a:t>Transformer by itself already has good beyond horizon predictions.</a:t>
            </a:r>
            <a:endParaRPr lang="en-US" altLang="zh-TW" sz="1600" dirty="0">
              <a:latin typeface="DengXian" panose="02010600030101010101" charset="-122"/>
              <a:ea typeface="DengXian" panose="02010600030101010101" charset="-122"/>
            </a:endParaRPr>
          </a:p>
        </p:txBody>
      </p:sp>
      <p:pic>
        <p:nvPicPr>
          <p:cNvPr id="4" name="Picture 3"/>
          <p:cNvPicPr>
            <a:picLocks noChangeAspect="1"/>
          </p:cNvPicPr>
          <p:nvPr/>
        </p:nvPicPr>
        <p:blipFill>
          <a:blip r:embed="rId1"/>
          <a:stretch>
            <a:fillRect/>
          </a:stretch>
        </p:blipFill>
        <p:spPr>
          <a:xfrm>
            <a:off x="2960370" y="1629410"/>
            <a:ext cx="6271795" cy="3600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t>Step Test of Closed Loop Data</a:t>
            </a:r>
            <a:endParaRPr lang="en-US" baseline="-25000" dirty="0"/>
          </a:p>
        </p:txBody>
      </p:sp>
      <p:sp>
        <p:nvSpPr>
          <p:cNvPr id="10" name="Content Placeholder 9"/>
          <p:cNvSpPr>
            <a:spLocks noGrp="1"/>
          </p:cNvSpPr>
          <p:nvPr>
            <p:ph idx="1"/>
          </p:nvPr>
        </p:nvSpPr>
        <p:spPr/>
        <p:txBody>
          <a:bodyPr/>
          <a:p>
            <a:endParaRPr lang="en-US"/>
          </a:p>
        </p:txBody>
      </p:sp>
      <p:sp>
        <p:nvSpPr>
          <p:cNvPr id="3" name="投影片編號版面配置區 3"/>
          <p:cNvSpPr>
            <a:spLocks noGrp="1"/>
          </p:cNvSpPr>
          <p:nvPr>
            <p:ph type="sldNum" sz="quarter" idx="12"/>
          </p:nvPr>
        </p:nvSpPr>
        <p:spPr/>
        <p:txBody>
          <a:bodyPr/>
          <a:p>
            <a:r>
              <a:rPr lang="en-US"/>
              <a:t>*</a:t>
            </a:r>
            <a:endParaRPr lang="en-US"/>
          </a:p>
        </p:txBody>
      </p:sp>
      <p:pic>
        <p:nvPicPr>
          <p:cNvPr id="5" name="Picture 4"/>
          <p:cNvPicPr>
            <a:picLocks noChangeAspect="1"/>
          </p:cNvPicPr>
          <p:nvPr/>
        </p:nvPicPr>
        <p:blipFill>
          <a:blip r:embed="rId1"/>
          <a:stretch>
            <a:fillRect/>
          </a:stretch>
        </p:blipFill>
        <p:spPr>
          <a:xfrm>
            <a:off x="809625" y="1466850"/>
            <a:ext cx="10129520" cy="3784600"/>
          </a:xfrm>
          <a:prstGeom prst="rect">
            <a:avLst/>
          </a:prstGeom>
        </p:spPr>
      </p:pic>
      <p:sp>
        <p:nvSpPr>
          <p:cNvPr id="14" name="文字方塊 13"/>
          <p:cNvSpPr txBox="1"/>
          <p:nvPr/>
        </p:nvSpPr>
        <p:spPr>
          <a:xfrm>
            <a:off x="4915535" y="5661025"/>
            <a:ext cx="6814185" cy="583565"/>
          </a:xfrm>
          <a:prstGeom prst="rect">
            <a:avLst/>
          </a:prstGeom>
          <a:solidFill>
            <a:srgbClr val="FFFF00"/>
          </a:solidFill>
        </p:spPr>
        <p:txBody>
          <a:bodyPr wrap="square" rtlCol="0">
            <a:spAutoFit/>
          </a:bodyPr>
          <a:p>
            <a:pPr algn="just"/>
            <a:r>
              <a:rPr lang="en-US" altLang="zh-TW" sz="1600" dirty="0">
                <a:latin typeface="DengXian" panose="02010600030101010101" charset="-122"/>
                <a:ea typeface="DengXian" panose="02010600030101010101" charset="-122"/>
              </a:rPr>
              <a:t>AT substantially enhanced the generative capacilties in step tests for both StSML and Transformer in the closed loop process.</a:t>
            </a:r>
            <a:endParaRPr lang="en-US" altLang="zh-TW" sz="1600" dirty="0">
              <a:latin typeface="DengXian" panose="02010600030101010101" charset="-122"/>
              <a:ea typeface="DengXian" panose="02010600030101010101"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ym typeface="+mn-ea"/>
              </a:rPr>
              <a:t>Steady State Convergence for Closed Loop Process</a:t>
            </a:r>
            <a:endParaRPr lang="en-US">
              <a:sym typeface="+mn-ea"/>
            </a:endParaRPr>
          </a:p>
        </p:txBody>
      </p:sp>
      <p:sp>
        <p:nvSpPr>
          <p:cNvPr id="2" name="投影片編號版面配置區 3"/>
          <p:cNvSpPr>
            <a:spLocks noGrp="1"/>
          </p:cNvSpPr>
          <p:nvPr>
            <p:ph type="sldNum" sz="quarter" idx="4294967295"/>
          </p:nvPr>
        </p:nvSpPr>
        <p:spPr>
          <a:xfrm>
            <a:off x="9406890" y="6435079"/>
            <a:ext cx="2743200" cy="365125"/>
          </a:xfrm>
        </p:spPr>
        <p:txBody>
          <a:bodyPr/>
          <a:lstStyle/>
          <a:p>
            <a:fld id="{5F341CD0-8CFD-4F58-80FE-90BE3FA44B50}" type="slidenum">
              <a:rPr lang="en-US" sz="2400" smtClean="0"/>
            </a:fld>
            <a:endParaRPr lang="en-US" sz="2400" smtClean="0"/>
          </a:p>
        </p:txBody>
      </p:sp>
      <p:pic>
        <p:nvPicPr>
          <p:cNvPr id="6" name="Picture 5"/>
          <p:cNvPicPr>
            <a:picLocks noChangeAspect="1"/>
          </p:cNvPicPr>
          <p:nvPr/>
        </p:nvPicPr>
        <p:blipFill>
          <a:blip r:embed="rId1"/>
          <a:stretch>
            <a:fillRect/>
          </a:stretch>
        </p:blipFill>
        <p:spPr>
          <a:xfrm>
            <a:off x="508000" y="1424940"/>
            <a:ext cx="10960735" cy="4008120"/>
          </a:xfrm>
          <a:prstGeom prst="rect">
            <a:avLst/>
          </a:prstGeom>
        </p:spPr>
      </p:pic>
      <p:sp>
        <p:nvSpPr>
          <p:cNvPr id="14" name="文字方塊 13"/>
          <p:cNvSpPr txBox="1"/>
          <p:nvPr/>
        </p:nvSpPr>
        <p:spPr>
          <a:xfrm>
            <a:off x="4915535" y="5661025"/>
            <a:ext cx="6814185" cy="583565"/>
          </a:xfrm>
          <a:prstGeom prst="rect">
            <a:avLst/>
          </a:prstGeom>
          <a:solidFill>
            <a:srgbClr val="FFFF00"/>
          </a:solidFill>
        </p:spPr>
        <p:txBody>
          <a:bodyPr wrap="square" rtlCol="0">
            <a:spAutoFit/>
          </a:bodyPr>
          <a:p>
            <a:pPr algn="just"/>
            <a:r>
              <a:rPr lang="en-US" altLang="zh-TW" sz="1600" dirty="0">
                <a:latin typeface="DengXian" panose="02010600030101010101" charset="-122"/>
                <a:ea typeface="DengXian" panose="02010600030101010101" charset="-122"/>
              </a:rPr>
              <a:t>AT substantially enhanced the generative capacilties in steady state predictions for both StSML and Transformer in the closed loop process.</a:t>
            </a:r>
            <a:endParaRPr lang="en-US" altLang="zh-TW" sz="1600" dirty="0">
              <a:latin typeface="DengXian" panose="02010600030101010101" charset="-122"/>
              <a:ea typeface="DengXian" panose="02010600030101010101"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altLang="zh-CN">
                <a:sym typeface="+mn-ea"/>
              </a:rPr>
              <a:t>Open Loop Training Time</a:t>
            </a:r>
            <a:endParaRPr lang="en-US" altLang="zh-CN">
              <a:ea typeface="SimSun" panose="02010600030101010101" pitchFamily="2" charset="-122"/>
              <a:sym typeface="+mn-ea"/>
            </a:endParaRPr>
          </a:p>
        </p:txBody>
      </p:sp>
      <p:sp>
        <p:nvSpPr>
          <p:cNvPr id="7" name="Text Placeholder 6"/>
          <p:cNvSpPr>
            <a:spLocks noGrp="1"/>
          </p:cNvSpPr>
          <p:nvPr>
            <p:ph type="body" sz="quarter" idx="13"/>
          </p:nvPr>
        </p:nvSpPr>
        <p:spPr/>
        <p:txBody>
          <a:bodyPr/>
          <a:p>
            <a:endParaRPr lang="en-US"/>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dirty="0"/>
          </a:p>
        </p:txBody>
      </p:sp>
      <p:graphicFrame>
        <p:nvGraphicFramePr>
          <p:cNvPr id="2" name="表格 10"/>
          <p:cNvGraphicFramePr>
            <a:graphicFrameLocks noGrp="1"/>
          </p:cNvGraphicFramePr>
          <p:nvPr/>
        </p:nvGraphicFramePr>
        <p:xfrm>
          <a:off x="634047" y="2491495"/>
          <a:ext cx="10817226" cy="1665913"/>
        </p:xfrm>
        <a:graphic>
          <a:graphicData uri="http://schemas.openxmlformats.org/drawingml/2006/table">
            <a:tbl>
              <a:tblPr firstRow="1" bandRow="1">
                <a:effectLst/>
                <a:tableStyleId>{5940675A-B579-460E-94D1-54222C63F5DA}</a:tableStyleId>
              </a:tblPr>
              <a:tblGrid>
                <a:gridCol w="1545318"/>
                <a:gridCol w="1545318"/>
                <a:gridCol w="1543958"/>
                <a:gridCol w="1546678"/>
                <a:gridCol w="1545318"/>
                <a:gridCol w="1696378"/>
                <a:gridCol w="1394258"/>
              </a:tblGrid>
              <a:tr h="871586">
                <a:tc>
                  <a:txBody>
                    <a:bodyPr/>
                    <a:p>
                      <a:pPr algn="ctr">
                        <a:lnSpc>
                          <a:spcPct val="100000"/>
                        </a:lnSpc>
                      </a:pPr>
                      <a:endParaRPr lang="zh-TW" altLang="en-US" sz="1600" b="1" dirty="0">
                        <a:solidFill>
                          <a:sysClr val="windowText" lastClr="000000"/>
                        </a:solidFill>
                        <a:latin typeface="Calibri" panose="020F0502020204030204"/>
                        <a:ea typeface="微軟正黑體" panose="020B0604030504040204" charset="-120"/>
                      </a:endParaRPr>
                    </a:p>
                  </a:txBody>
                  <a:tcPr anchor="ctr">
                    <a:lnL w="12700" cap="flat" cmpd="sng" algn="ctr">
                      <a:no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381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p>
                      <a:pPr algn="ctr">
                        <a:lnSpc>
                          <a:spcPct val="100000"/>
                        </a:lnSpc>
                      </a:pPr>
                      <a:r>
                        <a:rPr lang="en-US" altLang="zh-TW" sz="1800" b="1" dirty="0">
                          <a:solidFill>
                            <a:sysClr val="windowText" lastClr="000000"/>
                          </a:solidFill>
                          <a:latin typeface="Calibri" panose="020F0502020204030204"/>
                          <a:ea typeface="微軟正黑體" panose="020B0604030504040204" charset="-120"/>
                        </a:rPr>
                        <a:t>StS</a:t>
                      </a:r>
                      <a:endParaRPr lang="zh-TW" altLang="en-US" sz="1800" b="1" dirty="0">
                        <a:solidFill>
                          <a:sysClr val="windowText" lastClr="000000"/>
                        </a:solidFill>
                        <a:latin typeface="Calibri" panose="020F0502020204030204"/>
                        <a:ea typeface="微軟正黑體" panose="020B0604030504040204" charset="-120"/>
                      </a:endParaRPr>
                    </a:p>
                  </a:txBody>
                  <a:tcPr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p>
                      <a:pPr algn="ctr">
                        <a:lnSpc>
                          <a:spcPct val="100000"/>
                        </a:lnSpc>
                      </a:pPr>
                      <a:r>
                        <a:rPr lang="en-US" altLang="zh-TW" sz="1800" b="1" dirty="0">
                          <a:solidFill>
                            <a:sysClr val="windowText" lastClr="000000"/>
                          </a:solidFill>
                          <a:latin typeface="Calibri" panose="020F0502020204030204"/>
                          <a:ea typeface="微軟正黑體" panose="020B0604030504040204" charset="-120"/>
                        </a:rPr>
                        <a:t>StSML</a:t>
                      </a:r>
                      <a:endParaRPr lang="zh-TW" altLang="en-US" sz="1800" b="1" dirty="0">
                        <a:solidFill>
                          <a:sysClr val="windowText" lastClr="000000"/>
                        </a:solidFill>
                        <a:latin typeface="Calibri" panose="020F0502020204030204"/>
                        <a:ea typeface="微軟正黑體" panose="020B0604030504040204" charset="-12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p>
                      <a:pPr algn="ctr">
                        <a:lnSpc>
                          <a:spcPct val="100000"/>
                        </a:lnSpc>
                      </a:pPr>
                      <a:r>
                        <a:rPr lang="en-US" altLang="zh-TW" sz="1800" b="1" dirty="0" err="1">
                          <a:solidFill>
                            <a:sysClr val="windowText" lastClr="000000"/>
                          </a:solidFill>
                          <a:latin typeface="Calibri" panose="020F0502020204030204"/>
                          <a:ea typeface="微軟正黑體" panose="020B0604030504040204" charset="-120"/>
                        </a:rPr>
                        <a:t>StSML+AT</a:t>
                      </a:r>
                      <a:endParaRPr lang="zh-TW" altLang="en-US" sz="1800" b="1" dirty="0">
                        <a:solidFill>
                          <a:sysClr val="windowText" lastClr="000000"/>
                        </a:solidFill>
                        <a:latin typeface="Calibri" panose="020F0502020204030204"/>
                        <a:ea typeface="微軟正黑體" panose="020B0604030504040204" charset="-12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p>
                      <a:pPr algn="ctr">
                        <a:lnSpc>
                          <a:spcPct val="100000"/>
                        </a:lnSpc>
                      </a:pPr>
                      <a:r>
                        <a:rPr lang="en-US" altLang="zh-TW" sz="1800" b="1" dirty="0">
                          <a:solidFill>
                            <a:sysClr val="windowText" lastClr="000000"/>
                          </a:solidFill>
                          <a:latin typeface="Calibri" panose="020F0502020204030204"/>
                          <a:ea typeface="微軟正黑體" panose="020B0604030504040204" charset="-120"/>
                        </a:rPr>
                        <a:t>Transformer</a:t>
                      </a:r>
                      <a:endParaRPr lang="zh-TW" altLang="en-US" sz="1800" b="1" dirty="0">
                        <a:solidFill>
                          <a:sysClr val="windowText" lastClr="000000"/>
                        </a:solidFill>
                        <a:latin typeface="Calibri" panose="020F0502020204030204"/>
                        <a:ea typeface="微軟正黑體" panose="020B0604030504040204" charset="-12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p>
                      <a:pPr algn="ctr">
                        <a:lnSpc>
                          <a:spcPct val="100000"/>
                        </a:lnSpc>
                      </a:pPr>
                      <a:r>
                        <a:rPr lang="en-US" altLang="zh-TW" sz="1800" b="1" dirty="0" err="1">
                          <a:solidFill>
                            <a:sysClr val="windowText" lastClr="000000"/>
                          </a:solidFill>
                          <a:latin typeface="Calibri" panose="020F0502020204030204"/>
                          <a:ea typeface="微軟正黑體" panose="020B0604030504040204" charset="-120"/>
                        </a:rPr>
                        <a:t>Transformer+AT</a:t>
                      </a:r>
                      <a:endParaRPr lang="zh-TW" altLang="en-US" sz="1800" b="1" dirty="0">
                        <a:solidFill>
                          <a:sysClr val="windowText" lastClr="000000"/>
                        </a:solidFill>
                        <a:latin typeface="Calibri" panose="020F0502020204030204"/>
                        <a:ea typeface="微軟正黑體" panose="020B0604030504040204" charset="-12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p>
                      <a:pPr algn="ctr">
                        <a:lnSpc>
                          <a:spcPct val="100000"/>
                        </a:lnSpc>
                      </a:pPr>
                      <a:r>
                        <a:rPr lang="en-US" altLang="zh-TW" sz="1800" b="1" dirty="0">
                          <a:solidFill>
                            <a:sysClr val="windowText" lastClr="000000"/>
                          </a:solidFill>
                          <a:latin typeface="Calibri" panose="020F0502020204030204"/>
                          <a:ea typeface="微軟正黑體" panose="020B0604030504040204" charset="-120"/>
                        </a:rPr>
                        <a:t>StS rolling</a:t>
                      </a:r>
                      <a:endParaRPr lang="zh-TW" altLang="en-US" sz="1800" b="1" dirty="0">
                        <a:solidFill>
                          <a:sysClr val="windowText" lastClr="000000"/>
                        </a:solidFill>
                        <a:latin typeface="Calibri" panose="020F0502020204030204"/>
                        <a:ea typeface="微軟正黑體" panose="020B0604030504040204" charset="-12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r>
              <a:tr h="794327">
                <a:tc>
                  <a:txBody>
                    <a:bodyPr/>
                    <a:p>
                      <a:pPr algn="ctr">
                        <a:lnSpc>
                          <a:spcPct val="100000"/>
                        </a:lnSpc>
                      </a:pPr>
                      <a:r>
                        <a:rPr lang="en-US" altLang="zh-TW" sz="1800" dirty="0">
                          <a:solidFill>
                            <a:sysClr val="windowText" lastClr="000000"/>
                          </a:solidFill>
                          <a:latin typeface="Calibri" panose="020F0502020204030204"/>
                          <a:ea typeface="微軟正黑體" panose="020B0604030504040204" charset="-120"/>
                        </a:rPr>
                        <a:t>Training time</a:t>
                      </a:r>
                      <a:endParaRPr lang="en-US" altLang="zh-TW" sz="1800" dirty="0">
                        <a:solidFill>
                          <a:sysClr val="windowText" lastClr="000000"/>
                        </a:solidFill>
                        <a:latin typeface="Calibri" panose="020F0502020204030204"/>
                        <a:ea typeface="微軟正黑體" panose="020B0604030504040204" charset="-120"/>
                      </a:endParaRPr>
                    </a:p>
                    <a:p>
                      <a:pPr algn="ctr">
                        <a:lnSpc>
                          <a:spcPct val="100000"/>
                        </a:lnSpc>
                      </a:pPr>
                      <a:r>
                        <a:rPr lang="en-US" altLang="zh-TW" sz="1800" dirty="0">
                          <a:solidFill>
                            <a:sysClr val="windowText" lastClr="000000"/>
                          </a:solidFill>
                          <a:latin typeface="Calibri" panose="020F0502020204030204"/>
                          <a:ea typeface="微軟正黑體" panose="020B0604030504040204" charset="-120"/>
                        </a:rPr>
                        <a:t>(sec)</a:t>
                      </a:r>
                      <a:endParaRPr lang="zh-TW" altLang="en-US" sz="1800" dirty="0">
                        <a:solidFill>
                          <a:sysClr val="windowText" lastClr="000000"/>
                        </a:solidFill>
                        <a:latin typeface="Calibri" panose="020F0502020204030204"/>
                        <a:ea typeface="微軟正黑體" panose="020B0604030504040204" charset="-120"/>
                      </a:endParaRPr>
                    </a:p>
                  </a:txBody>
                  <a:tcPr anchor="ctr">
                    <a:lnL w="12700" cap="flat" cmpd="sng" algn="ctr">
                      <a:no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38100" cap="flat" cmpd="sng" algn="ctr">
                      <a:solidFill>
                        <a:sysClr val="windowText" lastClr="000000"/>
                      </a:solidFill>
                      <a:prstDash val="solid"/>
                      <a:round/>
                      <a:headEnd type="none" w="med" len="med"/>
                      <a:tailEnd type="none" w="med" len="med"/>
                    </a:lnB>
                    <a:noFill/>
                  </a:tcPr>
                </a:tc>
                <a:tc>
                  <a:txBody>
                    <a:bodyPr/>
                    <a:p>
                      <a:pPr algn="ctr" fontAlgn="b"/>
                      <a:r>
                        <a:rPr lang="en-US" altLang="zh-TW" sz="1800" b="0" i="0" u="none" strike="noStrike" dirty="0">
                          <a:solidFill>
                            <a:srgbClr val="000000"/>
                          </a:solidFill>
                          <a:effectLst/>
                          <a:latin typeface="Calibri" panose="020F0502020204030204"/>
                          <a:ea typeface="新細明體" panose="02020500000000000000" charset="-120"/>
                        </a:rPr>
                        <a:t>46687</a:t>
                      </a:r>
                      <a:endParaRPr lang="en-US" altLang="zh-TW" sz="1800" b="0" i="0" u="none" strike="noStrike" dirty="0">
                        <a:solidFill>
                          <a:srgbClr val="000000"/>
                        </a:solidFill>
                        <a:effectLst/>
                        <a:latin typeface="Calibri" panose="020F0502020204030204"/>
                        <a:ea typeface="新細明體" panose="02020500000000000000" charset="-120"/>
                      </a:endParaRPr>
                    </a:p>
                  </a:txBody>
                  <a:tcPr marL="9525" marR="9525" marT="9525"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38100" cap="flat" cmpd="sng" algn="ctr">
                      <a:solidFill>
                        <a:sysClr val="windowText" lastClr="000000"/>
                      </a:solidFill>
                      <a:prstDash val="solid"/>
                      <a:round/>
                      <a:headEnd type="none" w="med" len="med"/>
                      <a:tailEnd type="none" w="med" len="med"/>
                    </a:lnB>
                    <a:noFill/>
                  </a:tcPr>
                </a:tc>
                <a:tc>
                  <a:txBody>
                    <a:bodyPr/>
                    <a:p>
                      <a:pPr algn="ctr" fontAlgn="b"/>
                      <a:r>
                        <a:rPr lang="en-US" altLang="zh-TW" sz="1800" b="0" i="0" u="none" strike="noStrike" dirty="0">
                          <a:solidFill>
                            <a:srgbClr val="000000"/>
                          </a:solidFill>
                          <a:effectLst/>
                          <a:latin typeface="Calibri" panose="020F0502020204030204"/>
                          <a:ea typeface="新細明體" panose="02020500000000000000" charset="-120"/>
                        </a:rPr>
                        <a:t>16651</a:t>
                      </a:r>
                      <a:endParaRPr lang="en-US" altLang="zh-TW" sz="1800" b="0" i="0" u="none" strike="noStrike" dirty="0">
                        <a:solidFill>
                          <a:srgbClr val="000000"/>
                        </a:solidFill>
                        <a:effectLst/>
                        <a:latin typeface="Calibri" panose="020F0502020204030204"/>
                        <a:ea typeface="新細明體" panose="02020500000000000000" charset="-12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38100" cap="flat" cmpd="sng" algn="ctr">
                      <a:solidFill>
                        <a:sysClr val="windowText" lastClr="000000"/>
                      </a:solidFill>
                      <a:prstDash val="solid"/>
                      <a:round/>
                      <a:headEnd type="none" w="med" len="med"/>
                      <a:tailEnd type="none" w="med" len="med"/>
                    </a:lnB>
                    <a:noFill/>
                  </a:tcPr>
                </a:tc>
                <a:tc>
                  <a:txBody>
                    <a:bodyPr/>
                    <a:p>
                      <a:pPr algn="ctr" fontAlgn="b"/>
                      <a:r>
                        <a:rPr lang="en-US" altLang="zh-TW" sz="1800" b="0" i="0" u="none" strike="noStrike" dirty="0">
                          <a:solidFill>
                            <a:srgbClr val="000000"/>
                          </a:solidFill>
                          <a:effectLst/>
                          <a:latin typeface="Calibri" panose="020F0502020204030204"/>
                          <a:ea typeface="新細明體" panose="02020500000000000000" charset="-120"/>
                        </a:rPr>
                        <a:t>11248</a:t>
                      </a:r>
                      <a:endParaRPr lang="en-US" altLang="zh-TW" sz="1800" b="0" i="0" u="none" strike="noStrike" dirty="0">
                        <a:solidFill>
                          <a:srgbClr val="000000"/>
                        </a:solidFill>
                        <a:effectLst/>
                        <a:latin typeface="Calibri" panose="020F0502020204030204"/>
                        <a:ea typeface="新細明體" panose="02020500000000000000" charset="-12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38100" cap="flat" cmpd="sng" algn="ctr">
                      <a:solidFill>
                        <a:sysClr val="windowText" lastClr="000000"/>
                      </a:solidFill>
                      <a:prstDash val="solid"/>
                      <a:round/>
                      <a:headEnd type="none" w="med" len="med"/>
                      <a:tailEnd type="none" w="med" len="med"/>
                    </a:lnB>
                    <a:noFill/>
                  </a:tcPr>
                </a:tc>
                <a:tc>
                  <a:txBody>
                    <a:bodyPr/>
                    <a:p>
                      <a:pPr algn="ctr" fontAlgn="b"/>
                      <a:r>
                        <a:rPr lang="en-US" altLang="zh-TW" sz="1800" b="0" i="0" u="none" strike="noStrike" dirty="0">
                          <a:solidFill>
                            <a:srgbClr val="000000"/>
                          </a:solidFill>
                          <a:effectLst/>
                          <a:latin typeface="Calibri" panose="020F0502020204030204"/>
                          <a:ea typeface="新細明體" panose="02020500000000000000" charset="-120"/>
                        </a:rPr>
                        <a:t>28945</a:t>
                      </a:r>
                      <a:endParaRPr lang="en-US" altLang="zh-TW" sz="1800" b="0" i="0" u="none" strike="noStrike" dirty="0">
                        <a:solidFill>
                          <a:srgbClr val="000000"/>
                        </a:solidFill>
                        <a:effectLst/>
                        <a:latin typeface="Calibri" panose="020F0502020204030204"/>
                        <a:ea typeface="新細明體" panose="02020500000000000000" charset="-12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38100" cap="flat" cmpd="sng" algn="ctr">
                      <a:solidFill>
                        <a:sysClr val="windowText" lastClr="000000"/>
                      </a:solidFill>
                      <a:prstDash val="solid"/>
                      <a:round/>
                      <a:headEnd type="none" w="med" len="med"/>
                      <a:tailEnd type="none" w="med" len="med"/>
                    </a:lnB>
                    <a:noFill/>
                  </a:tcPr>
                </a:tc>
                <a:tc>
                  <a:txBody>
                    <a:bodyPr/>
                    <a:p>
                      <a:pPr algn="ctr" fontAlgn="b"/>
                      <a:r>
                        <a:rPr lang="en-US" altLang="zh-TW" sz="1800" b="0" i="0" u="none" strike="noStrike" dirty="0">
                          <a:solidFill>
                            <a:srgbClr val="000000"/>
                          </a:solidFill>
                          <a:effectLst/>
                          <a:latin typeface="Calibri" panose="020F0502020204030204"/>
                          <a:ea typeface="新細明體" panose="02020500000000000000" charset="-120"/>
                        </a:rPr>
                        <a:t>10430</a:t>
                      </a:r>
                      <a:endParaRPr lang="en-US" altLang="zh-TW" sz="1800" b="0" i="0" u="none" strike="noStrike" dirty="0">
                        <a:solidFill>
                          <a:srgbClr val="000000"/>
                        </a:solidFill>
                        <a:effectLst/>
                        <a:latin typeface="Calibri" panose="020F0502020204030204"/>
                        <a:ea typeface="新細明體" panose="02020500000000000000" charset="-12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38100" cap="flat" cmpd="sng" algn="ctr">
                      <a:solidFill>
                        <a:sysClr val="windowText" lastClr="000000"/>
                      </a:solidFill>
                      <a:prstDash val="solid"/>
                      <a:round/>
                      <a:headEnd type="none" w="med" len="med"/>
                      <a:tailEnd type="none" w="med" len="med"/>
                    </a:lnB>
                    <a:noFill/>
                  </a:tcPr>
                </a:tc>
                <a:tc>
                  <a:txBody>
                    <a:bodyPr/>
                    <a:p>
                      <a:pPr algn="ctr">
                        <a:lnSpc>
                          <a:spcPct val="100000"/>
                        </a:lnSpc>
                      </a:pPr>
                      <a:r>
                        <a:rPr lang="en-US" altLang="zh-TW" sz="1800" b="0" kern="100" dirty="0">
                          <a:solidFill>
                            <a:sysClr val="windowText" lastClr="000000"/>
                          </a:solidFill>
                          <a:effectLst/>
                          <a:latin typeface="Calibri" panose="020F0502020204030204"/>
                          <a:ea typeface="微軟正黑體" panose="020B0604030504040204" charset="-120"/>
                          <a:cs typeface="Times New Roman" panose="02020603050405020304" pitchFamily="18" charset="0"/>
                        </a:rPr>
                        <a:t>276410</a:t>
                      </a:r>
                      <a:endParaRPr lang="zh-TW" sz="1800" b="0" kern="100" dirty="0">
                        <a:solidFill>
                          <a:sysClr val="windowText" lastClr="000000"/>
                        </a:solidFill>
                        <a:effectLst/>
                        <a:latin typeface="Calibri" panose="020F0502020204030204"/>
                        <a:ea typeface="微軟正黑體" panose="020B0604030504040204"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38100" cap="flat" cmpd="sng" algn="ctr">
                      <a:solidFill>
                        <a:sysClr val="windowText" lastClr="000000"/>
                      </a:solidFill>
                      <a:prstDash val="solid"/>
                      <a:round/>
                      <a:headEnd type="none" w="med" len="med"/>
                      <a:tailEnd type="none" w="med" len="med"/>
                    </a:lnB>
                    <a:noFill/>
                  </a:tcPr>
                </a:tc>
              </a:tr>
            </a:tbl>
          </a:graphicData>
        </a:graphic>
      </p:graphicFrame>
      <p:sp>
        <p:nvSpPr>
          <p:cNvPr id="14" name="文字方塊 13"/>
          <p:cNvSpPr txBox="1"/>
          <p:nvPr/>
        </p:nvSpPr>
        <p:spPr>
          <a:xfrm>
            <a:off x="4915535" y="5661025"/>
            <a:ext cx="6814185" cy="583565"/>
          </a:xfrm>
          <a:prstGeom prst="rect">
            <a:avLst/>
          </a:prstGeom>
          <a:solidFill>
            <a:srgbClr val="FFFF00"/>
          </a:solidFill>
        </p:spPr>
        <p:txBody>
          <a:bodyPr wrap="square" rtlCol="0">
            <a:spAutoFit/>
          </a:bodyPr>
          <a:p>
            <a:pPr algn="just"/>
            <a:r>
              <a:rPr lang="en-US" altLang="zh-TW" sz="1600" dirty="0">
                <a:latin typeface="DengXian" panose="02010600030101010101" charset="-122"/>
                <a:ea typeface="DengXian" panose="02010600030101010101" charset="-122"/>
              </a:rPr>
              <a:t>Substantial savings in training time can be achieved compared to previous algorithms (StS Rolling).</a:t>
            </a:r>
            <a:endParaRPr lang="en-US" altLang="zh-TW" sz="1600" dirty="0">
              <a:latin typeface="DengXian" panose="02010600030101010101" charset="-122"/>
              <a:ea typeface="DengXian" panose="02010600030101010101"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t>Long Term Beyond Horizon Predictions for Open Loop Process </a:t>
            </a:r>
            <a:endParaRPr lang="en-US" dirty="0">
              <a:latin typeface="微軟正黑體" panose="020B0604030504040204" charset="-120"/>
            </a:endParaRPr>
          </a:p>
        </p:txBody>
      </p:sp>
      <p:sp>
        <p:nvSpPr>
          <p:cNvPr id="4" name="投影片編號版面配置區 3"/>
          <p:cNvSpPr>
            <a:spLocks noGrp="1"/>
          </p:cNvSpPr>
          <p:nvPr>
            <p:ph type="sldNum" sz="quarter" idx="4294967295"/>
          </p:nvPr>
        </p:nvSpPr>
        <p:spPr>
          <a:xfrm>
            <a:off x="9448800" y="6386184"/>
            <a:ext cx="2743200" cy="365125"/>
          </a:xfrm>
        </p:spPr>
        <p:txBody>
          <a:bodyPr/>
          <a:p>
            <a:fld id="{5F341CD0-8CFD-4F58-80FE-90BE3FA44B50}" type="slidenum">
              <a:rPr lang="en-US" sz="2400" smtClean="0"/>
            </a:fld>
            <a:endParaRPr lang="en-US" sz="2400" smtClean="0"/>
          </a:p>
        </p:txBody>
      </p:sp>
      <p:pic>
        <p:nvPicPr>
          <p:cNvPr id="5" name="Picture 4"/>
          <p:cNvPicPr>
            <a:picLocks noChangeAspect="1"/>
          </p:cNvPicPr>
          <p:nvPr/>
        </p:nvPicPr>
        <p:blipFill>
          <a:blip r:embed="rId1"/>
          <a:stretch>
            <a:fillRect/>
          </a:stretch>
        </p:blipFill>
        <p:spPr>
          <a:xfrm>
            <a:off x="2945765" y="1489075"/>
            <a:ext cx="6260234" cy="3600000"/>
          </a:xfrm>
          <a:prstGeom prst="rect">
            <a:avLst/>
          </a:prstGeom>
        </p:spPr>
      </p:pic>
      <p:sp>
        <p:nvSpPr>
          <p:cNvPr id="14" name="文字方塊 13"/>
          <p:cNvSpPr txBox="1"/>
          <p:nvPr/>
        </p:nvSpPr>
        <p:spPr>
          <a:xfrm>
            <a:off x="4915535" y="5661025"/>
            <a:ext cx="6814185" cy="583565"/>
          </a:xfrm>
          <a:prstGeom prst="rect">
            <a:avLst/>
          </a:prstGeom>
          <a:solidFill>
            <a:srgbClr val="FFFF00"/>
          </a:solidFill>
        </p:spPr>
        <p:txBody>
          <a:bodyPr wrap="square" rtlCol="0">
            <a:spAutoFit/>
          </a:bodyPr>
          <a:p>
            <a:pPr algn="just"/>
            <a:r>
              <a:rPr lang="en-US" altLang="zh-TW" sz="1600" dirty="0">
                <a:latin typeface="DengXian" panose="02010600030101010101" charset="-122"/>
                <a:ea typeface="DengXian" panose="02010600030101010101" charset="-122"/>
              </a:rPr>
              <a:t>AT substantially enhanced the generative capacilties of StSML model.</a:t>
            </a:r>
            <a:endParaRPr lang="en-US" altLang="zh-TW" sz="1600" dirty="0">
              <a:latin typeface="DengXian" panose="02010600030101010101" charset="-122"/>
              <a:ea typeface="DengXian" panose="02010600030101010101" charset="-122"/>
            </a:endParaRPr>
          </a:p>
          <a:p>
            <a:pPr algn="just"/>
            <a:r>
              <a:rPr lang="en-US" altLang="zh-TW" sz="1600" dirty="0">
                <a:latin typeface="DengXian" panose="02010600030101010101" charset="-122"/>
                <a:ea typeface="DengXian" panose="02010600030101010101" charset="-122"/>
              </a:rPr>
              <a:t>Transformer by itself already has good beyond horizon predictions.</a:t>
            </a:r>
            <a:endParaRPr lang="en-US" altLang="zh-TW" sz="1600" dirty="0">
              <a:latin typeface="DengXian" panose="02010600030101010101" charset="-122"/>
              <a:ea typeface="DengXian" panose="02010600030101010101"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t>Step Tests for Closed Loop Process </a:t>
            </a:r>
            <a:endParaRPr lang="en-US" baseline="-25000" dirty="0"/>
          </a:p>
        </p:txBody>
      </p:sp>
      <p:sp>
        <p:nvSpPr>
          <p:cNvPr id="21" name="投影片編號版面配置區 3"/>
          <p:cNvSpPr>
            <a:spLocks noGrp="1"/>
          </p:cNvSpPr>
          <p:nvPr>
            <p:ph type="sldNum" sz="quarter" idx="4294967295"/>
          </p:nvPr>
        </p:nvSpPr>
        <p:spPr>
          <a:xfrm>
            <a:off x="9448800" y="6386184"/>
            <a:ext cx="2743200" cy="365125"/>
          </a:xfrm>
        </p:spPr>
        <p:txBody>
          <a:bodyPr/>
          <a:p>
            <a:fld id="{5F341CD0-8CFD-4F58-80FE-90BE3FA44B50}" type="slidenum">
              <a:rPr lang="en-US" sz="2400" smtClean="0"/>
            </a:fld>
            <a:endParaRPr lang="en-US" sz="2400" smtClean="0"/>
          </a:p>
        </p:txBody>
      </p:sp>
      <p:pic>
        <p:nvPicPr>
          <p:cNvPr id="6" name="Picture 5"/>
          <p:cNvPicPr>
            <a:picLocks noChangeAspect="1"/>
          </p:cNvPicPr>
          <p:nvPr/>
        </p:nvPicPr>
        <p:blipFill>
          <a:blip r:embed="rId1"/>
          <a:stretch>
            <a:fillRect/>
          </a:stretch>
        </p:blipFill>
        <p:spPr>
          <a:xfrm>
            <a:off x="1041400" y="1590675"/>
            <a:ext cx="9282893" cy="3600000"/>
          </a:xfrm>
          <a:prstGeom prst="rect">
            <a:avLst/>
          </a:prstGeom>
        </p:spPr>
      </p:pic>
      <p:sp>
        <p:nvSpPr>
          <p:cNvPr id="7" name="文字方塊 13"/>
          <p:cNvSpPr txBox="1"/>
          <p:nvPr/>
        </p:nvSpPr>
        <p:spPr>
          <a:xfrm>
            <a:off x="4915535" y="5661025"/>
            <a:ext cx="6814185" cy="829945"/>
          </a:xfrm>
          <a:prstGeom prst="rect">
            <a:avLst/>
          </a:prstGeom>
          <a:solidFill>
            <a:srgbClr val="FFFF00"/>
          </a:solidFill>
        </p:spPr>
        <p:txBody>
          <a:bodyPr wrap="square" rtlCol="0">
            <a:spAutoFit/>
          </a:bodyPr>
          <a:p>
            <a:pPr algn="just"/>
            <a:r>
              <a:rPr lang="en-US" altLang="zh-TW" sz="1600" dirty="0">
                <a:latin typeface="DengXian" panose="02010600030101010101" charset="-122"/>
                <a:ea typeface="DengXian" panose="02010600030101010101" charset="-122"/>
              </a:rPr>
              <a:t>AT substantially enhanced the generative capacilties of both StSML and transformer models </a:t>
            </a:r>
            <a:r>
              <a:rPr lang="en-US" altLang="zh-TW" sz="1600" dirty="0">
                <a:latin typeface="DengXian" panose="02010600030101010101" charset="-122"/>
                <a:ea typeface="DengXian" panose="02010600030101010101" charset="-122"/>
                <a:sym typeface="+mn-ea"/>
              </a:rPr>
              <a:t>although some error still exists.  However, the general trends are consistent with FPM simulatio</a:t>
            </a:r>
            <a:endParaRPr lang="en-US" altLang="zh-TW" sz="1600" dirty="0">
              <a:latin typeface="DengXian" panose="02010600030101010101" charset="-122"/>
              <a:ea typeface="DengXian" panose="02010600030101010101"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ym typeface="+mn-ea"/>
              </a:rPr>
              <a:t>Steady State Convergence for Closed Loop Process</a:t>
            </a:r>
            <a:endParaRPr lang="en-US">
              <a:sym typeface="+mn-ea"/>
            </a:endParaRPr>
          </a:p>
        </p:txBody>
      </p:sp>
      <p:sp>
        <p:nvSpPr>
          <p:cNvPr id="2" name="投影片編號版面配置區 3"/>
          <p:cNvSpPr>
            <a:spLocks noGrp="1"/>
          </p:cNvSpPr>
          <p:nvPr>
            <p:ph type="sldNum" sz="quarter" idx="4294967295"/>
          </p:nvPr>
        </p:nvSpPr>
        <p:spPr>
          <a:xfrm>
            <a:off x="9406890" y="6435079"/>
            <a:ext cx="2743200" cy="365125"/>
          </a:xfrm>
        </p:spPr>
        <p:txBody>
          <a:bodyPr/>
          <a:lstStyle/>
          <a:p>
            <a:fld id="{5F341CD0-8CFD-4F58-80FE-90BE3FA44B50}" type="slidenum">
              <a:rPr lang="en-US" sz="2400" smtClean="0"/>
            </a:fld>
            <a:endParaRPr lang="en-US" sz="2400" smtClean="0"/>
          </a:p>
        </p:txBody>
      </p:sp>
      <p:pic>
        <p:nvPicPr>
          <p:cNvPr id="5" name="Picture 4"/>
          <p:cNvPicPr>
            <a:picLocks noChangeAspect="1"/>
          </p:cNvPicPr>
          <p:nvPr/>
        </p:nvPicPr>
        <p:blipFill>
          <a:blip r:embed="rId1"/>
          <a:stretch>
            <a:fillRect/>
          </a:stretch>
        </p:blipFill>
        <p:spPr>
          <a:xfrm>
            <a:off x="923925" y="1629410"/>
            <a:ext cx="9110505" cy="3600000"/>
          </a:xfrm>
          <a:prstGeom prst="rect">
            <a:avLst/>
          </a:prstGeom>
        </p:spPr>
      </p:pic>
      <p:sp>
        <p:nvSpPr>
          <p:cNvPr id="14" name="文字方塊 13"/>
          <p:cNvSpPr txBox="1"/>
          <p:nvPr/>
        </p:nvSpPr>
        <p:spPr>
          <a:xfrm>
            <a:off x="4915535" y="5661025"/>
            <a:ext cx="6814185" cy="1076325"/>
          </a:xfrm>
          <a:prstGeom prst="rect">
            <a:avLst/>
          </a:prstGeom>
          <a:solidFill>
            <a:srgbClr val="FFFF00"/>
          </a:solidFill>
        </p:spPr>
        <p:txBody>
          <a:bodyPr wrap="square" rtlCol="0">
            <a:spAutoFit/>
          </a:bodyPr>
          <a:p>
            <a:pPr algn="just"/>
            <a:r>
              <a:rPr lang="en-US" altLang="zh-TW" sz="1600" dirty="0">
                <a:latin typeface="DengXian" panose="02010600030101010101" charset="-122"/>
                <a:ea typeface="DengXian" panose="02010600030101010101" charset="-122"/>
              </a:rPr>
              <a:t>AT substantially enhanced the generative capacilties in steady state predictions for both StSML and Transformer in the closed loop process although some error still exists.  However, the general trends are consistent with FPM simulations</a:t>
            </a:r>
            <a:endParaRPr lang="en-US" altLang="zh-TW" sz="1600" dirty="0">
              <a:latin typeface="DengXian" panose="02010600030101010101" charset="-122"/>
              <a:ea typeface="DengXian" panose="02010600030101010101"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zh-CN"/>
              <a:t>Conclusions</a:t>
            </a:r>
            <a:endParaRPr lang="en-US" altLang="zh-CN"/>
          </a:p>
        </p:txBody>
      </p:sp>
      <p:sp>
        <p:nvSpPr>
          <p:cNvPr id="5" name="Content Placeholder 4"/>
          <p:cNvSpPr>
            <a:spLocks noGrp="1"/>
          </p:cNvSpPr>
          <p:nvPr>
            <p:ph idx="1"/>
          </p:nvPr>
        </p:nvSpPr>
        <p:spPr/>
        <p:txBody>
          <a:bodyPr/>
          <a:p>
            <a:r>
              <a:rPr lang="en-US"/>
              <a:t>Autoregressive substantially enhances the generative capabilites of the StSML and transformer model.</a:t>
            </a:r>
            <a:endParaRPr lang="en-US"/>
          </a:p>
          <a:p>
            <a:r>
              <a:rPr lang="en-US"/>
              <a:t>Various tests such as</a:t>
            </a:r>
            <a:endParaRPr lang="en-US"/>
          </a:p>
          <a:p>
            <a:pPr lvl="1"/>
            <a:r>
              <a:rPr lang="en-US"/>
              <a:t>Long term beyond horizon predictions</a:t>
            </a:r>
            <a:endParaRPr lang="en-US"/>
          </a:p>
          <a:p>
            <a:pPr lvl="1"/>
            <a:r>
              <a:rPr lang="en-US"/>
              <a:t>Step tests</a:t>
            </a:r>
            <a:endParaRPr lang="en-US"/>
          </a:p>
          <a:p>
            <a:pPr lvl="1"/>
            <a:r>
              <a:rPr lang="en-US"/>
              <a:t>Steady state convergence</a:t>
            </a:r>
            <a:endParaRPr lang="en-US"/>
          </a:p>
          <a:p>
            <a:pPr marL="0" lvl="0" indent="0">
              <a:buNone/>
            </a:pPr>
            <a:r>
              <a:rPr lang="en-US" sz="2400"/>
              <a:t>  were proposed as tests of </a:t>
            </a:r>
            <a:r>
              <a:rPr lang="en-US">
                <a:sym typeface="+mn-ea"/>
              </a:rPr>
              <a:t>the generative capabilites of DDM</a:t>
            </a:r>
            <a:endParaRPr lang="en-US"/>
          </a:p>
          <a:p>
            <a:pPr lvl="1"/>
            <a:endParaRPr lang="en-US"/>
          </a:p>
        </p:txBody>
      </p:sp>
      <p:sp>
        <p:nvSpPr>
          <p:cNvPr id="2" name="投影片編號版面配置區 3"/>
          <p:cNvSpPr>
            <a:spLocks noGrp="1"/>
          </p:cNvSpPr>
          <p:nvPr>
            <p:ph type="sldNum" sz="quarter" idx="12"/>
          </p:nvPr>
        </p:nvSpPr>
        <p:spPr/>
        <p:txBody>
          <a:bodyPr/>
          <a:lstStyle/>
          <a:p>
            <a:r>
              <a:rPr lang="en-US"/>
              <a: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CN"/>
              <a:t>Digital Twin</a:t>
            </a:r>
            <a:endParaRPr lang="en-US" altLang="zh-CN"/>
          </a:p>
        </p:txBody>
      </p:sp>
      <p:sp>
        <p:nvSpPr>
          <p:cNvPr id="3" name="內容版面配置區 2"/>
          <p:cNvSpPr>
            <a:spLocks noGrp="1"/>
          </p:cNvSpPr>
          <p:nvPr>
            <p:ph type="body" sz="quarter" idx="13"/>
          </p:nvPr>
        </p:nvSpPr>
        <p:spPr/>
        <p:txBody>
          <a:bodyPr/>
          <a:lstStyle/>
          <a:p>
            <a:r>
              <a:rPr lang="en-US" altLang="en-US"/>
              <a:t>A digital twin is a digital representation of a physical system in a virtual world that reflects real physical behavior. </a:t>
            </a:r>
            <a:endParaRPr lang="en-US" altLang="en-US"/>
          </a:p>
          <a:p>
            <a:pPr lvl="1"/>
            <a:r>
              <a:rPr lang="en-US" altLang="en-US" sz="2000"/>
              <a:t>Digital twin can be used in many process related applications such operator training station (OTS), model predictive control (MPC) etc.</a:t>
            </a:r>
            <a:endParaRPr lang="en-US" altLang="en-US"/>
          </a:p>
          <a:p>
            <a:r>
              <a:rPr lang="en-US" altLang="en-US"/>
              <a:t>First Principle Model FPM (FPM) has physical meaning </a:t>
            </a:r>
            <a:endParaRPr lang="en-US" altLang="en-US"/>
          </a:p>
          <a:p>
            <a:pPr lvl="1"/>
            <a:r>
              <a:rPr lang="en-US" altLang="en-US"/>
              <a:t>but require </a:t>
            </a:r>
            <a:r>
              <a:rPr lang="en-US" altLang="zh-CN"/>
              <a:t>substantial </a:t>
            </a:r>
            <a:r>
              <a:rPr lang="en-US" altLang="en-US"/>
              <a:t>modeling efforts by experts</a:t>
            </a:r>
            <a:endParaRPr lang="en-US" altLang="en-US"/>
          </a:p>
          <a:p>
            <a:r>
              <a:rPr lang="en-US" altLang="en-US"/>
              <a:t>Data Driven Model (DDM) requires a lot of data for modeling </a:t>
            </a:r>
            <a:endParaRPr lang="en-US" altLang="en-US"/>
          </a:p>
          <a:p>
            <a:pPr lvl="1"/>
            <a:r>
              <a:rPr lang="en-US" altLang="en-US" sz="2000"/>
              <a:t>but </a:t>
            </a:r>
            <a:r>
              <a:rPr lang="en-US" altLang="en-US"/>
              <a:t>lacks physical meaning and cannot gurantee good extrapolation</a:t>
            </a:r>
            <a:endParaRPr lang="en-US" altLang="en-US"/>
          </a:p>
        </p:txBody>
      </p:sp>
      <p:sp>
        <p:nvSpPr>
          <p:cNvPr id="6" name="AutoShape 6" descr="丙烯酸丁酯-丙烯酸甲酯PNG图片素材下载_图片编号3790367-PNG素材网"/>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TW" altLang="en-US"/>
          </a:p>
        </p:txBody>
      </p:sp>
      <p:sp>
        <p:nvSpPr>
          <p:cNvPr id="4" name="投影片編號版面配置區 3"/>
          <p:cNvSpPr>
            <a:spLocks noGrp="1"/>
          </p:cNvSpPr>
          <p:nvPr>
            <p:ph type="sldNum" idx="12"/>
          </p:nvPr>
        </p:nvSpPr>
        <p:spPr/>
        <p:txBody>
          <a:bodyPr/>
          <a:lstStyle/>
          <a:p>
            <a:r>
              <a:rPr lang="en-US"/>
              <a: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Challenges of FPM </a:t>
            </a:r>
            <a:endParaRPr lang="en-US" altLang="zh-TW" dirty="0"/>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a:xfrm>
                <a:off x="0" y="3359868"/>
                <a:ext cx="6008914" cy="2568234"/>
              </a:xfrm>
            </p:spPr>
            <p:txBody>
              <a:bodyPr>
                <a:normAutofit/>
              </a:bodyPr>
              <a:lstStyle/>
              <a:p>
                <a14:m>
                  <m:oMath xmlns:m="http://schemas.openxmlformats.org/officeDocument/2006/math">
                    <m:r>
                      <a:rPr lang="en-US" altLang="zh-TW" i="1" smtClean="0">
                        <a:latin typeface="Cambria Math" panose="02040503050406030204" pitchFamily="18" charset="0"/>
                      </a:rPr>
                      <m:t>𝑓</m:t>
                    </m:r>
                    <m:r>
                      <a:rPr lang="en-US" altLang="zh-TW" i="1" smtClean="0">
                        <a:latin typeface="Cambria Math" panose="02040503050406030204" pitchFamily="18" charset="0"/>
                      </a:rPr>
                      <m:t>,</m:t>
                    </m:r>
                    <m:r>
                      <a:rPr lang="en-US" altLang="zh-TW" i="1" smtClean="0">
                        <a:latin typeface="Cambria Math" panose="02040503050406030204" pitchFamily="18" charset="0"/>
                      </a:rPr>
                      <m:t>𝑔</m:t>
                    </m:r>
                  </m:oMath>
                </a14:m>
                <a:r>
                  <a:rPr lang="zh-TW" altLang="en-US" dirty="0"/>
                  <a:t> </a:t>
                </a:r>
                <a:r>
                  <a:rPr lang="en-US" altLang="zh-TW" dirty="0"/>
                  <a:t>are physical models of the system</a:t>
                </a:r>
                <a:endParaRPr lang="en-US" altLang="zh-CN" dirty="0"/>
              </a:p>
              <a:p>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𝑥</m:t>
                        </m:r>
                      </m:e>
                      <m:sub>
                        <m:r>
                          <a:rPr lang="en-US" altLang="zh-TW" i="1">
                            <a:latin typeface="Cambria Math" panose="02040503050406030204" pitchFamily="18" charset="0"/>
                          </a:rPr>
                          <m:t>𝑘</m:t>
                        </m:r>
                      </m:sub>
                    </m:sSub>
                  </m:oMath>
                </a14:m>
                <a:r>
                  <a:rPr lang="zh-TW" altLang="en-US" dirty="0"/>
                  <a:t> </a:t>
                </a:r>
                <a:r>
                  <a:rPr lang="en-US" altLang="zh-TW" dirty="0"/>
                  <a:t>state variables</a:t>
                </a:r>
                <a:endParaRPr lang="en-US" altLang="zh-CN" dirty="0"/>
              </a:p>
              <a:p>
                <a:r>
                  <a:rPr lang="en-US" altLang="zh-TW" dirty="0"/>
                  <a:t> </a:t>
                </a:r>
                <a14:m>
                  <m:oMath xmlns:m="http://schemas.openxmlformats.org/officeDocument/2006/math">
                    <m:r>
                      <a:rPr lang="zh-TW" altLang="en-US" i="1">
                        <a:latin typeface="Cambria Math" panose="02040503050406030204" pitchFamily="18" charset="0"/>
                      </a:rPr>
                      <m:t>𝛽</m:t>
                    </m:r>
                  </m:oMath>
                </a14:m>
                <a:r>
                  <a:rPr lang="zh-TW" altLang="en-US" dirty="0"/>
                  <a:t> </a:t>
                </a:r>
                <a:r>
                  <a:rPr lang="en-US" altLang="zh-TW" dirty="0"/>
                  <a:t>physiochemical parameters</a:t>
                </a:r>
                <a:endParaRPr lang="en-US" altLang="zh-CN" dirty="0"/>
              </a:p>
              <a:p>
                <a14:m>
                  <m:oMath xmlns:m="http://schemas.openxmlformats.org/officeDocument/2006/math">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𝑢</m:t>
                        </m:r>
                      </m:e>
                      <m:sub>
                        <m:r>
                          <a:rPr lang="en-US" altLang="zh-TW" i="1">
                            <a:latin typeface="Cambria Math" panose="02040503050406030204" pitchFamily="18" charset="0"/>
                          </a:rPr>
                          <m:t>𝑘</m:t>
                        </m:r>
                      </m:sub>
                    </m:sSub>
                  </m:oMath>
                </a14:m>
                <a:r>
                  <a:rPr lang="zh-TW" altLang="en-US" dirty="0"/>
                  <a:t> </a:t>
                </a:r>
                <a:r>
                  <a:rPr lang="en-US" altLang="zh-TW" dirty="0"/>
                  <a:t>operating variables</a:t>
                </a:r>
                <a:endParaRPr lang="en-US" altLang="zh-CN" dirty="0"/>
              </a:p>
              <a:p>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𝑦</m:t>
                        </m:r>
                      </m:e>
                      <m:sub>
                        <m:r>
                          <a:rPr lang="en-US" altLang="zh-TW" i="1">
                            <a:latin typeface="Cambria Math" panose="02040503050406030204" pitchFamily="18" charset="0"/>
                          </a:rPr>
                          <m:t>𝑘</m:t>
                        </m:r>
                      </m:sub>
                    </m:sSub>
                  </m:oMath>
                </a14:m>
                <a:r>
                  <a:rPr lang="zh-TW" altLang="en-US" dirty="0"/>
                  <a:t> </a:t>
                </a:r>
                <a:r>
                  <a:rPr lang="en-US" altLang="zh-TW" dirty="0"/>
                  <a:t>sensor variables</a:t>
                </a:r>
                <a:endParaRPr lang="en-US" altLang="zh-CN" dirty="0"/>
              </a:p>
              <a:p>
                <a:pPr marL="0" indent="0">
                  <a:buNone/>
                </a:pPr>
                <a:endParaRPr lang="en-US" altLang="zh-CN" dirty="0"/>
              </a:p>
              <a:p>
                <a:endParaRPr lang="en-US" altLang="zh-CN" dirty="0"/>
              </a:p>
              <a:p>
                <a:endParaRPr lang="zh-TW" altLang="en-US" dirty="0"/>
              </a:p>
            </p:txBody>
          </p:sp>
        </mc:Choice>
        <mc:Fallback>
          <p:sp>
            <p:nvSpPr>
              <p:cNvPr id="3" name="內容版面配置區 2"/>
              <p:cNvSpPr>
                <a:spLocks noRot="1" noChangeAspect="1" noMove="1" noResize="1" noEditPoints="1" noAdjustHandles="1" noChangeArrowheads="1" noChangeShapeType="1" noTextEdit="1"/>
              </p:cNvSpPr>
              <p:nvPr>
                <p:ph idx="1"/>
              </p:nvPr>
            </p:nvSpPr>
            <p:spPr>
              <a:xfrm>
                <a:off x="0" y="3359868"/>
                <a:ext cx="6008914" cy="2568234"/>
              </a:xfrm>
              <a:blipFill rotWithShape="1">
                <a:blip r:embed="rId1"/>
                <a:stretch>
                  <a:fillRect t="-3" r="9" b="-38853"/>
                </a:stretch>
              </a:blipFill>
            </p:spPr>
            <p:txBody>
              <a:bodyPr/>
              <a:lstStyle/>
              <a:p>
                <a:r>
                  <a:rPr lang="en-US" altLang="en-US">
                    <a:noFill/>
                  </a:rPr>
                  <a:t> </a:t>
                </a:r>
              </a:p>
            </p:txBody>
          </p:sp>
        </mc:Fallback>
      </mc:AlternateContent>
      <p:sp>
        <p:nvSpPr>
          <p:cNvPr id="4" name="投影片編號版面配置區 3"/>
          <p:cNvSpPr>
            <a:spLocks noGrp="1"/>
          </p:cNvSpPr>
          <p:nvPr>
            <p:ph type="sldNum" sz="quarter" idx="4294967295"/>
          </p:nvPr>
        </p:nvSpPr>
        <p:spPr>
          <a:xfrm>
            <a:off x="9448800" y="6361419"/>
            <a:ext cx="2743200" cy="365125"/>
          </a:xfrm>
        </p:spPr>
        <p:txBody>
          <a:bodyPr/>
          <a:lstStyle/>
          <a:p>
            <a:fld id="{5F341CD0-8CFD-4F58-80FE-90BE3FA44B50}" type="slidenum">
              <a:rPr lang="en-US" sz="2400" smtClean="0"/>
            </a:fld>
            <a:endParaRPr lang="en-US" sz="2400" smtClean="0"/>
          </a:p>
        </p:txBody>
      </p:sp>
      <mc:AlternateContent xmlns:mc="http://schemas.openxmlformats.org/markup-compatibility/2006">
        <mc:Choice xmlns:a14="http://schemas.microsoft.com/office/drawing/2010/main" Requires="a14">
          <p:sp>
            <p:nvSpPr>
              <p:cNvPr id="5" name="文字方塊 4"/>
              <p:cNvSpPr txBox="1"/>
              <p:nvPr/>
            </p:nvSpPr>
            <p:spPr>
              <a:xfrm>
                <a:off x="217861" y="1422732"/>
                <a:ext cx="3018839"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i="1">
                              <a:latin typeface="Cambria Math" panose="02040503050406030204" pitchFamily="18" charset="0"/>
                            </a:rPr>
                            <m:t>𝑥</m:t>
                          </m:r>
                        </m:e>
                        <m:sub>
                          <m:r>
                            <a:rPr lang="en-US" altLang="zh-TW" sz="2800" i="1">
                              <a:latin typeface="Cambria Math" panose="02040503050406030204" pitchFamily="18" charset="0"/>
                            </a:rPr>
                            <m:t>𝑘</m:t>
                          </m:r>
                          <m:r>
                            <a:rPr lang="en-US" altLang="zh-TW" sz="2800" i="1">
                              <a:latin typeface="Cambria Math" panose="02040503050406030204" pitchFamily="18" charset="0"/>
                            </a:rPr>
                            <m:t>+</m:t>
                          </m:r>
                          <m:r>
                            <a:rPr lang="en-US" altLang="zh-TW" sz="2800" i="1">
                              <a:latin typeface="Cambria Math" panose="02040503050406030204" pitchFamily="18" charset="0"/>
                            </a:rPr>
                            <m:t>1</m:t>
                          </m:r>
                        </m:sub>
                      </m:sSub>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𝑓</m:t>
                      </m:r>
                      <m:d>
                        <m:dPr>
                          <m:ctrlPr>
                            <a:rPr lang="en-US" altLang="zh-TW" sz="2800" b="0" i="1" smtClean="0">
                              <a:latin typeface="Cambria Math" panose="02040503050406030204" pitchFamily="18" charset="0"/>
                            </a:rPr>
                          </m:ctrlPr>
                        </m:dPr>
                        <m:e>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𝑘</m:t>
                              </m:r>
                            </m:sub>
                          </m:sSub>
                          <m:r>
                            <a:rPr lang="en-US" altLang="zh-TW" sz="2800" b="0" i="1" smtClean="0">
                              <a:latin typeface="Cambria Math" panose="02040503050406030204" pitchFamily="18" charset="0"/>
                            </a:rPr>
                            <m:t>,</m:t>
                          </m:r>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𝑢</m:t>
                              </m:r>
                            </m:e>
                            <m:sub>
                              <m:r>
                                <a:rPr lang="en-US" altLang="zh-TW" sz="2800" b="0" i="1" smtClean="0">
                                  <a:latin typeface="Cambria Math" panose="02040503050406030204" pitchFamily="18" charset="0"/>
                                </a:rPr>
                                <m:t>𝑘</m:t>
                              </m:r>
                            </m:sub>
                          </m:sSub>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𝛽</m:t>
                          </m:r>
                        </m:e>
                      </m:d>
                    </m:oMath>
                  </m:oMathPara>
                </a14:m>
                <a:endParaRPr lang="zh-TW" altLang="en-US" sz="2800" dirty="0"/>
              </a:p>
            </p:txBody>
          </p:sp>
        </mc:Choice>
        <mc:Fallback>
          <p:sp>
            <p:nvSpPr>
              <p:cNvPr id="5" name="文字方塊 4"/>
              <p:cNvSpPr txBox="1">
                <a:spLocks noRot="1" noChangeAspect="1" noMove="1" noResize="1" noEditPoints="1" noAdjustHandles="1" noChangeArrowheads="1" noChangeShapeType="1" noTextEdit="1"/>
              </p:cNvSpPr>
              <p:nvPr/>
            </p:nvSpPr>
            <p:spPr>
              <a:xfrm>
                <a:off x="217861" y="1422732"/>
                <a:ext cx="3018839" cy="430887"/>
              </a:xfrm>
              <a:prstGeom prst="rect">
                <a:avLst/>
              </a:prstGeom>
              <a:blipFill rotWithShape="1">
                <a:blip r:embed="rId2"/>
                <a:stretch>
                  <a:fillRect l="-2" t="-77" r="3" b="13"/>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6" name="文字方塊 5"/>
              <p:cNvSpPr txBox="1"/>
              <p:nvPr/>
            </p:nvSpPr>
            <p:spPr>
              <a:xfrm>
                <a:off x="277044" y="2340265"/>
                <a:ext cx="1812035"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𝑦</m:t>
                          </m:r>
                        </m:e>
                        <m:sub>
                          <m:r>
                            <a:rPr lang="en-US" altLang="zh-TW" sz="2800" b="0" i="1" smtClean="0">
                              <a:latin typeface="Cambria Math" panose="02040503050406030204" pitchFamily="18" charset="0"/>
                            </a:rPr>
                            <m:t>𝑘</m:t>
                          </m:r>
                        </m:sub>
                      </m:sSub>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𝑔</m:t>
                      </m:r>
                      <m:d>
                        <m:dPr>
                          <m:ctrlPr>
                            <a:rPr lang="en-US" altLang="zh-TW" sz="2800" b="0" i="1" smtClean="0">
                              <a:latin typeface="Cambria Math" panose="02040503050406030204" pitchFamily="18" charset="0"/>
                            </a:rPr>
                          </m:ctrlPr>
                        </m:dPr>
                        <m:e>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𝑘</m:t>
                              </m:r>
                            </m:sub>
                          </m:sSub>
                        </m:e>
                      </m:d>
                    </m:oMath>
                  </m:oMathPara>
                </a14:m>
                <a:endParaRPr lang="zh-TW" altLang="en-US" sz="2800" dirty="0"/>
              </a:p>
            </p:txBody>
          </p:sp>
        </mc:Choice>
        <mc:Fallback>
          <p:sp>
            <p:nvSpPr>
              <p:cNvPr id="6" name="文字方塊 5"/>
              <p:cNvSpPr txBox="1">
                <a:spLocks noRot="1" noChangeAspect="1" noMove="1" noResize="1" noEditPoints="1" noAdjustHandles="1" noChangeArrowheads="1" noChangeShapeType="1" noTextEdit="1"/>
              </p:cNvSpPr>
              <p:nvPr/>
            </p:nvSpPr>
            <p:spPr>
              <a:xfrm>
                <a:off x="277044" y="2340265"/>
                <a:ext cx="1812035" cy="430887"/>
              </a:xfrm>
              <a:prstGeom prst="rect">
                <a:avLst/>
              </a:prstGeom>
              <a:blipFill rotWithShape="1">
                <a:blip r:embed="rId3"/>
                <a:stretch>
                  <a:fillRect l="-10" t="-67" r="-1371" b="3"/>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7" name="文字方塊 6"/>
              <p:cNvSpPr txBox="1"/>
              <p:nvPr/>
            </p:nvSpPr>
            <p:spPr>
              <a:xfrm>
                <a:off x="7462194" y="29076"/>
                <a:ext cx="3838102" cy="103848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unc>
                        <m:funcPr>
                          <m:ctrlPr>
                            <a:rPr lang="en-US" altLang="zh-TW" sz="2400" i="1" smtClean="0">
                              <a:latin typeface="Cambria Math" panose="02040503050406030204" pitchFamily="18" charset="0"/>
                            </a:rPr>
                          </m:ctrlPr>
                        </m:funcPr>
                        <m:fName>
                          <m:limLow>
                            <m:limLowPr>
                              <m:ctrlPr>
                                <a:rPr lang="en-US" altLang="zh-TW" sz="2400" i="1" smtClean="0">
                                  <a:latin typeface="Cambria Math" panose="02040503050406030204" pitchFamily="18" charset="0"/>
                                </a:rPr>
                              </m:ctrlPr>
                            </m:limLowPr>
                            <m:e>
                              <m:r>
                                <m:rPr>
                                  <m:sty m:val="p"/>
                                </m:rPr>
                                <a:rPr lang="en-US" altLang="zh-TW" sz="2400" i="0" smtClean="0">
                                  <a:latin typeface="Cambria Math" panose="02040503050406030204" pitchFamily="18" charset="0"/>
                                </a:rPr>
                                <m:t>min</m:t>
                              </m:r>
                            </m:e>
                            <m:lim>
                              <m:sSub>
                                <m:sSubPr>
                                  <m:ctrlPr>
                                    <a:rPr lang="en-US" altLang="zh-TW" sz="2400" i="1" smtClean="0">
                                      <a:solidFill>
                                        <a:srgbClr val="3333FF"/>
                                      </a:solidFill>
                                      <a:latin typeface="Cambria Math" panose="02040503050406030204" pitchFamily="18" charset="0"/>
                                    </a:rPr>
                                  </m:ctrlPr>
                                </m:sSubPr>
                                <m:e>
                                  <m:acc>
                                    <m:accPr>
                                      <m:chr m:val="̃"/>
                                      <m:ctrlPr>
                                        <a:rPr lang="en-US" altLang="zh-TW" sz="2400" i="1" smtClean="0">
                                          <a:solidFill>
                                            <a:srgbClr val="3333FF"/>
                                          </a:solidFill>
                                          <a:latin typeface="Cambria Math" panose="02040503050406030204" pitchFamily="18" charset="0"/>
                                        </a:rPr>
                                      </m:ctrlPr>
                                    </m:accPr>
                                    <m:e>
                                      <m:r>
                                        <a:rPr lang="en-US" altLang="zh-TW" sz="2400" b="0" i="1" smtClean="0">
                                          <a:solidFill>
                                            <a:srgbClr val="3333FF"/>
                                          </a:solidFill>
                                          <a:latin typeface="Cambria Math" panose="02040503050406030204" pitchFamily="18" charset="0"/>
                                        </a:rPr>
                                        <m:t>𝑥</m:t>
                                      </m:r>
                                    </m:e>
                                  </m:acc>
                                </m:e>
                                <m:sub>
                                  <m:r>
                                    <a:rPr lang="en-US" altLang="zh-TW" sz="2400" b="0" i="1" smtClean="0">
                                      <a:solidFill>
                                        <a:srgbClr val="3333FF"/>
                                      </a:solidFill>
                                      <a:latin typeface="Cambria Math" panose="02040503050406030204" pitchFamily="18" charset="0"/>
                                    </a:rPr>
                                    <m:t>𝑡</m:t>
                                  </m:r>
                                  <m:r>
                                    <a:rPr lang="en-US" altLang="zh-TW" sz="2400" b="0" i="1" smtClean="0">
                                      <a:solidFill>
                                        <a:srgbClr val="3333FF"/>
                                      </a:solidFill>
                                      <a:latin typeface="Cambria Math" panose="02040503050406030204" pitchFamily="18" charset="0"/>
                                    </a:rPr>
                                    <m:t>−</m:t>
                                  </m:r>
                                  <m:r>
                                    <a:rPr lang="en-US" altLang="zh-TW" sz="2400" b="0" i="1" smtClean="0">
                                      <a:solidFill>
                                        <a:srgbClr val="3333FF"/>
                                      </a:solidFill>
                                      <a:latin typeface="Cambria Math" panose="02040503050406030204" pitchFamily="18" charset="0"/>
                                    </a:rPr>
                                    <m:t>𝑊</m:t>
                                  </m:r>
                                </m:sub>
                              </m:sSub>
                              <m:r>
                                <a:rPr lang="en-US" altLang="zh-TW" sz="2400" b="0" i="1" smtClean="0">
                                  <a:solidFill>
                                    <a:srgbClr val="3333FF"/>
                                  </a:solidFill>
                                  <a:latin typeface="Cambria Math" panose="02040503050406030204" pitchFamily="18" charset="0"/>
                                  <a:ea typeface="Cambria Math" panose="02040503050406030204" pitchFamily="18" charset="0"/>
                                </a:rPr>
                                <m:t>,</m:t>
                              </m:r>
                              <m:acc>
                                <m:accPr>
                                  <m:chr m:val="̃"/>
                                  <m:ctrlPr>
                                    <a:rPr lang="en-US" altLang="zh-TW" sz="2400" b="0" i="1" smtClean="0">
                                      <a:solidFill>
                                        <a:srgbClr val="3333FF"/>
                                      </a:solidFill>
                                      <a:latin typeface="Cambria Math" panose="02040503050406030204" pitchFamily="18" charset="0"/>
                                      <a:ea typeface="Cambria Math" panose="02040503050406030204" pitchFamily="18" charset="0"/>
                                    </a:rPr>
                                  </m:ctrlPr>
                                </m:accPr>
                                <m:e>
                                  <m:r>
                                    <a:rPr lang="zh-TW" altLang="en-US" sz="2400" b="0" i="1" smtClean="0">
                                      <a:solidFill>
                                        <a:srgbClr val="3333FF"/>
                                      </a:solidFill>
                                      <a:latin typeface="Cambria Math" panose="02040503050406030204" pitchFamily="18" charset="0"/>
                                      <a:ea typeface="Cambria Math" panose="02040503050406030204" pitchFamily="18" charset="0"/>
                                    </a:rPr>
                                    <m:t>𝛽</m:t>
                                  </m:r>
                                </m:e>
                              </m:acc>
                            </m:lim>
                          </m:limLow>
                        </m:fName>
                        <m:e>
                          <m:r>
                            <a:rPr lang="en-US" altLang="zh-TW" sz="2400" b="0" i="1" smtClean="0">
                              <a:latin typeface="Cambria Math" panose="02040503050406030204" pitchFamily="18" charset="0"/>
                            </a:rPr>
                            <m:t>𝐽</m:t>
                          </m:r>
                          <m:r>
                            <a:rPr lang="en-US" altLang="zh-TW" sz="2400" b="0" i="1" smtClean="0">
                              <a:latin typeface="Cambria Math" panose="02040503050406030204" pitchFamily="18" charset="0"/>
                            </a:rPr>
                            <m:t>=</m:t>
                          </m:r>
                          <m:nary>
                            <m:naryPr>
                              <m:chr m:val="∑"/>
                              <m:ctrlPr>
                                <a:rPr lang="en-US" altLang="zh-TW" sz="2400" b="0" i="1" smtClean="0">
                                  <a:latin typeface="Cambria Math" panose="02040503050406030204" pitchFamily="18" charset="0"/>
                                </a:rPr>
                              </m:ctrlPr>
                            </m:naryPr>
                            <m:sub>
                              <m:r>
                                <m:rPr>
                                  <m:brk m:alnAt="23"/>
                                </m:rPr>
                                <a:rPr lang="en-US" altLang="zh-TW" sz="2400" b="0" i="1" smtClean="0">
                                  <a:latin typeface="Cambria Math" panose="02040503050406030204" pitchFamily="18" charset="0"/>
                                </a:rPr>
                                <m:t>𝑘</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𝑊</m:t>
                              </m:r>
                            </m:sup>
                            <m:e>
                              <m:sSup>
                                <m:sSupPr>
                                  <m:ctrlPr>
                                    <a:rPr lang="en-US" altLang="zh-TW" sz="2400" b="0" i="1" smtClean="0">
                                      <a:latin typeface="Cambria Math" panose="02040503050406030204" pitchFamily="18" charset="0"/>
                                    </a:rPr>
                                  </m:ctrlPr>
                                </m:sSupPr>
                                <m:e>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acc>
                                            <m:accPr>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𝑦</m:t>
                                              </m:r>
                                            </m:e>
                                          </m:acc>
                                        </m:e>
                                        <m:sub>
                                          <m:r>
                                            <a:rPr lang="en-US" altLang="zh-TW" sz="2400" b="0" i="1" smtClean="0">
                                              <a:latin typeface="Cambria Math" panose="02040503050406030204" pitchFamily="18" charset="0"/>
                                            </a:rPr>
                                            <m:t>𝑡</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𝑘</m:t>
                                          </m:r>
                                        </m:sub>
                                      </m:sSub>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𝑦</m:t>
                                              </m:r>
                                            </m:e>
                                          </m:acc>
                                        </m:e>
                                        <m:sub>
                                          <m:r>
                                            <a:rPr lang="en-US" altLang="zh-TW" sz="2400" b="0" i="1" smtClean="0">
                                              <a:latin typeface="Cambria Math" panose="02040503050406030204" pitchFamily="18" charset="0"/>
                                            </a:rPr>
                                            <m:t>𝑡</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𝑘</m:t>
                                          </m:r>
                                        </m:sub>
                                      </m:sSub>
                                    </m:e>
                                  </m:d>
                                </m:e>
                                <m:sup>
                                  <m:r>
                                    <a:rPr lang="en-US" altLang="zh-TW" sz="2400" b="0" i="1" smtClean="0">
                                      <a:latin typeface="Cambria Math" panose="02040503050406030204" pitchFamily="18" charset="0"/>
                                    </a:rPr>
                                    <m:t>2</m:t>
                                  </m:r>
                                </m:sup>
                              </m:sSup>
                            </m:e>
                          </m:nary>
                        </m:e>
                      </m:func>
                    </m:oMath>
                  </m:oMathPara>
                </a14:m>
                <a:endParaRPr lang="zh-TW" altLang="en-US" sz="2400" dirty="0"/>
              </a:p>
            </p:txBody>
          </p:sp>
        </mc:Choice>
        <mc:Fallback>
          <p:sp>
            <p:nvSpPr>
              <p:cNvPr id="7" name="文字方塊 6"/>
              <p:cNvSpPr txBox="1">
                <a:spLocks noRot="1" noChangeAspect="1" noMove="1" noResize="1" noEditPoints="1" noAdjustHandles="1" noChangeArrowheads="1" noChangeShapeType="1" noTextEdit="1"/>
              </p:cNvSpPr>
              <p:nvPr/>
            </p:nvSpPr>
            <p:spPr>
              <a:xfrm>
                <a:off x="7462194" y="29076"/>
                <a:ext cx="3838102" cy="1038489"/>
              </a:xfrm>
              <a:prstGeom prst="rect">
                <a:avLst/>
              </a:prstGeom>
              <a:blipFill rotWithShape="1">
                <a:blip r:embed="rId4"/>
                <a:stretch>
                  <a:fillRect l="-8" t="-48" r="12" b="-660"/>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0" name="文字方塊 9"/>
              <p:cNvSpPr txBox="1"/>
              <p:nvPr/>
            </p:nvSpPr>
            <p:spPr>
              <a:xfrm>
                <a:off x="7704589" y="1202169"/>
                <a:ext cx="3525516" cy="140948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TW" sz="2400" i="1" smtClean="0">
                              <a:latin typeface="Cambria Math" panose="02040503050406030204" pitchFamily="18" charset="0"/>
                            </a:rPr>
                          </m:ctrlPr>
                        </m:mPr>
                        <m:mr>
                          <m:e>
                            <m:r>
                              <m:rPr>
                                <m:brk m:alnAt="7"/>
                              </m:rPr>
                              <a:rPr lang="en-US" altLang="zh-TW" sz="2400" b="0" i="1" smtClean="0">
                                <a:latin typeface="Cambria Math" panose="02040503050406030204" pitchFamily="18" charset="0"/>
                              </a:rPr>
                              <m:t>𝑠</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𝑡</m:t>
                            </m:r>
                            <m:r>
                              <a:rPr lang="en-US" altLang="zh-TW" sz="2400" b="0" i="1" smtClean="0">
                                <a:latin typeface="Cambria Math" panose="02040503050406030204" pitchFamily="18" charset="0"/>
                              </a:rPr>
                              <m:t>.</m:t>
                            </m:r>
                          </m:e>
                        </m:mr>
                        <m:mr>
                          <m:e>
                            <m:sSub>
                              <m:sSubPr>
                                <m:ctrlPr>
                                  <a:rPr lang="en-US" altLang="zh-TW" sz="2400" i="1">
                                    <a:latin typeface="Cambria Math" panose="02040503050406030204" pitchFamily="18" charset="0"/>
                                  </a:rPr>
                                </m:ctrlPr>
                              </m:sSubPr>
                              <m:e>
                                <m:acc>
                                  <m:accPr>
                                    <m:chr m:val="̃"/>
                                    <m:ctrlPr>
                                      <a:rPr lang="en-US" altLang="zh-TW" sz="2400" i="1">
                                        <a:latin typeface="Cambria Math" panose="02040503050406030204" pitchFamily="18" charset="0"/>
                                      </a:rPr>
                                    </m:ctrlPr>
                                  </m:accPr>
                                  <m:e>
                                    <m:r>
                                      <a:rPr lang="en-US" altLang="zh-TW" sz="2400" b="0" i="1" smtClean="0">
                                        <a:latin typeface="Cambria Math" panose="02040503050406030204" pitchFamily="18" charset="0"/>
                                      </a:rPr>
                                      <m:t>𝑥</m:t>
                                    </m:r>
                                  </m:e>
                                </m:acc>
                              </m:e>
                              <m:sub>
                                <m:r>
                                  <a:rPr lang="en-US" altLang="zh-TW" sz="2400" b="0" i="1" smtClean="0">
                                    <a:latin typeface="Cambria Math" panose="02040503050406030204" pitchFamily="18" charset="0"/>
                                  </a:rPr>
                                  <m:t>𝑡</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𝑘</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1</m:t>
                                </m:r>
                              </m:sub>
                            </m:sSub>
                            <m:r>
                              <a:rPr lang="en-US" altLang="zh-TW" sz="2400" i="1">
                                <a:latin typeface="Cambria Math" panose="02040503050406030204" pitchFamily="18" charset="0"/>
                              </a:rPr>
                              <m:t>=</m:t>
                            </m:r>
                            <m:r>
                              <a:rPr lang="en-US" altLang="zh-TW" sz="2400" i="1" smtClean="0">
                                <a:solidFill>
                                  <a:schemeClr val="tx1"/>
                                </a:solidFill>
                                <a:latin typeface="Cambria Math" panose="02040503050406030204" pitchFamily="18" charset="0"/>
                              </a:rPr>
                              <m:t>𝑓</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acc>
                                      <m:accPr>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𝑢</m:t>
                                        </m:r>
                                      </m:e>
                                    </m:acc>
                                  </m:e>
                                  <m:sub>
                                    <m:r>
                                      <a:rPr lang="en-US" altLang="zh-TW" sz="2400" b="0" i="1" smtClean="0">
                                        <a:latin typeface="Cambria Math" panose="02040503050406030204" pitchFamily="18" charset="0"/>
                                      </a:rPr>
                                      <m:t>𝑡</m:t>
                                    </m:r>
                                    <m:r>
                                      <a:rPr lang="en-US" altLang="zh-TW" sz="2400" b="0" i="1" smtClean="0">
                                        <a:latin typeface="Cambria Math" panose="02040503050406030204" pitchFamily="18" charset="0"/>
                                      </a:rPr>
                                      <m:t>−</m:t>
                                    </m:r>
                                    <m:r>
                                      <a:rPr lang="en-US" altLang="zh-TW" sz="2400" i="1">
                                        <a:latin typeface="Cambria Math" panose="02040503050406030204" pitchFamily="18" charset="0"/>
                                      </a:rPr>
                                      <m:t>𝑘</m:t>
                                    </m:r>
                                  </m:sub>
                                </m:sSub>
                                <m:r>
                                  <a:rPr lang="en-US" altLang="zh-TW" sz="2400" b="0" i="1" smtClean="0">
                                    <a:latin typeface="Cambria Math" panose="02040503050406030204" pitchFamily="18" charset="0"/>
                                  </a:rPr>
                                  <m:t>,</m:t>
                                </m:r>
                                <m:sSub>
                                  <m:sSubPr>
                                    <m:ctrlPr>
                                      <a:rPr lang="en-US" altLang="zh-TW" sz="2400" i="1" smtClean="0">
                                        <a:solidFill>
                                          <a:schemeClr val="tx1"/>
                                        </a:solidFill>
                                        <a:latin typeface="Cambria Math" panose="02040503050406030204" pitchFamily="18" charset="0"/>
                                      </a:rPr>
                                    </m:ctrlPr>
                                  </m:sSubPr>
                                  <m:e>
                                    <m:acc>
                                      <m:accPr>
                                        <m:chr m:val="̃"/>
                                        <m:ctrlPr>
                                          <a:rPr lang="en-US" altLang="zh-TW" sz="2400" i="1">
                                            <a:solidFill>
                                              <a:schemeClr val="tx1"/>
                                            </a:solidFill>
                                            <a:latin typeface="Cambria Math" panose="02040503050406030204" pitchFamily="18" charset="0"/>
                                          </a:rPr>
                                        </m:ctrlPr>
                                      </m:accPr>
                                      <m:e>
                                        <m:r>
                                          <a:rPr lang="en-US" altLang="zh-TW" sz="2400" i="1">
                                            <a:solidFill>
                                              <a:schemeClr val="tx1"/>
                                            </a:solidFill>
                                            <a:latin typeface="Cambria Math" panose="02040503050406030204" pitchFamily="18" charset="0"/>
                                          </a:rPr>
                                          <m:t>𝑥</m:t>
                                        </m:r>
                                      </m:e>
                                    </m:acc>
                                  </m:e>
                                  <m:sub>
                                    <m:r>
                                      <a:rPr lang="en-US" altLang="zh-TW" sz="2400" i="1">
                                        <a:solidFill>
                                          <a:schemeClr val="tx1"/>
                                        </a:solidFill>
                                        <a:latin typeface="Cambria Math" panose="02040503050406030204" pitchFamily="18" charset="0"/>
                                      </a:rPr>
                                      <m:t>𝑡</m:t>
                                    </m:r>
                                    <m:r>
                                      <a:rPr lang="en-US" altLang="zh-TW" sz="2400" i="1">
                                        <a:solidFill>
                                          <a:schemeClr val="tx1"/>
                                        </a:solidFill>
                                        <a:latin typeface="Cambria Math" panose="02040503050406030204" pitchFamily="18" charset="0"/>
                                      </a:rPr>
                                      <m:t>−</m:t>
                                    </m:r>
                                    <m:r>
                                      <a:rPr lang="en-US" altLang="zh-TW" sz="2400" b="0" i="1" smtClean="0">
                                        <a:solidFill>
                                          <a:schemeClr val="tx1"/>
                                        </a:solidFill>
                                        <a:latin typeface="Cambria Math" panose="02040503050406030204" pitchFamily="18" charset="0"/>
                                      </a:rPr>
                                      <m:t>𝑘</m:t>
                                    </m:r>
                                  </m:sub>
                                </m:sSub>
                                <m:r>
                                  <a:rPr lang="en-US" altLang="zh-TW" sz="2400" i="1">
                                    <a:solidFill>
                                      <a:schemeClr val="tx1"/>
                                    </a:solidFill>
                                    <a:latin typeface="Cambria Math" panose="02040503050406030204" pitchFamily="18" charset="0"/>
                                  </a:rPr>
                                  <m:t>,</m:t>
                                </m:r>
                                <m:acc>
                                  <m:accPr>
                                    <m:chr m:val="̃"/>
                                    <m:ctrlPr>
                                      <a:rPr lang="en-US" altLang="zh-TW" sz="2400" b="0" i="1" smtClean="0">
                                        <a:solidFill>
                                          <a:srgbClr val="3333FF"/>
                                        </a:solidFill>
                                        <a:latin typeface="Cambria Math" panose="02040503050406030204" pitchFamily="18" charset="0"/>
                                        <a:ea typeface="Cambria Math" panose="02040503050406030204" pitchFamily="18" charset="0"/>
                                      </a:rPr>
                                    </m:ctrlPr>
                                  </m:accPr>
                                  <m:e>
                                    <m:r>
                                      <a:rPr lang="zh-TW" altLang="en-US" sz="2400" b="0" i="1" smtClean="0">
                                        <a:solidFill>
                                          <a:srgbClr val="3333FF"/>
                                        </a:solidFill>
                                        <a:latin typeface="Cambria Math" panose="02040503050406030204" pitchFamily="18" charset="0"/>
                                        <a:ea typeface="Cambria Math" panose="02040503050406030204" pitchFamily="18" charset="0"/>
                                      </a:rPr>
                                      <m:t>𝛽</m:t>
                                    </m:r>
                                  </m:e>
                                </m:acc>
                              </m:e>
                            </m:d>
                          </m:e>
                        </m:mr>
                        <m:mr>
                          <m:e>
                            <m:eqArr>
                              <m:eqArrPr>
                                <m:ctrlPr>
                                  <a:rPr lang="en-US" altLang="zh-TW" sz="2400" i="1">
                                    <a:latin typeface="Cambria Math" panose="02040503050406030204" pitchFamily="18" charset="0"/>
                                  </a:rPr>
                                </m:ctrlPr>
                              </m:eqArrPr>
                              <m:e>
                                <m:sSub>
                                  <m:sSubPr>
                                    <m:ctrlPr>
                                      <a:rPr lang="en-US" altLang="zh-TW" sz="2400" i="1">
                                        <a:latin typeface="Cambria Math" panose="02040503050406030204" pitchFamily="18" charset="0"/>
                                      </a:rPr>
                                    </m:ctrlPr>
                                  </m:sSub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b>
                                    <m:r>
                                      <a:rPr lang="en-US" altLang="zh-TW" sz="2400" b="0" i="1" smtClean="0">
                                        <a:latin typeface="Cambria Math" panose="02040503050406030204" pitchFamily="18" charset="0"/>
                                      </a:rPr>
                                      <m:t>𝑡</m:t>
                                    </m:r>
                                    <m:r>
                                      <a:rPr lang="en-US" altLang="zh-TW" sz="2400" b="0" i="1" smtClean="0">
                                        <a:latin typeface="Cambria Math" panose="02040503050406030204" pitchFamily="18" charset="0"/>
                                      </a:rPr>
                                      <m:t>−</m:t>
                                    </m:r>
                                    <m:r>
                                      <a:rPr lang="en-US" altLang="zh-TW" sz="2400" i="1">
                                        <a:latin typeface="Cambria Math" panose="02040503050406030204" pitchFamily="18" charset="0"/>
                                      </a:rPr>
                                      <m:t>𝑘</m:t>
                                    </m:r>
                                  </m:sub>
                                </m:sSub>
                                <m:r>
                                  <a:rPr lang="en-US" altLang="zh-TW" sz="2400" i="1">
                                    <a:latin typeface="Cambria Math" panose="02040503050406030204" pitchFamily="18" charset="0"/>
                                  </a:rPr>
                                  <m:t>=</m:t>
                                </m:r>
                                <m:r>
                                  <a:rPr lang="en-US" altLang="zh-TW" sz="2400" i="1">
                                    <a:latin typeface="Cambria Math" panose="02040503050406030204" pitchFamily="18" charset="0"/>
                                  </a:rPr>
                                  <m:t>𝑔</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b="0" i="1" smtClean="0">
                                            <a:latin typeface="Cambria Math" panose="02040503050406030204" pitchFamily="18" charset="0"/>
                                          </a:rPr>
                                          <m:t>𝑡</m:t>
                                        </m:r>
                                        <m:r>
                                          <a:rPr lang="en-US" altLang="zh-TW" sz="2400" b="0" i="1" smtClean="0">
                                            <a:latin typeface="Cambria Math" panose="02040503050406030204" pitchFamily="18" charset="0"/>
                                          </a:rPr>
                                          <m:t>−</m:t>
                                        </m:r>
                                        <m:r>
                                          <a:rPr lang="en-US" altLang="zh-TW" sz="2400" i="1">
                                            <a:latin typeface="Cambria Math" panose="02040503050406030204" pitchFamily="18" charset="0"/>
                                          </a:rPr>
                                          <m:t>𝑘</m:t>
                                        </m:r>
                                      </m:sub>
                                    </m:sSub>
                                  </m:e>
                                </m:d>
                              </m:e>
                              <m:e>
                                <m:r>
                                  <a:rPr lang="en-US" altLang="zh-TW" sz="2400" b="0" i="1" smtClean="0">
                                    <a:latin typeface="Cambria Math" panose="02040503050406030204" pitchFamily="18" charset="0"/>
                                  </a:rPr>
                                  <m:t>𝑘</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0</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𝑊</m:t>
                                </m:r>
                              </m:e>
                            </m:eqArr>
                          </m:e>
                        </m:mr>
                      </m:m>
                    </m:oMath>
                  </m:oMathPara>
                </a14:m>
                <a:endParaRPr lang="zh-TW" altLang="en-US" sz="2400" dirty="0"/>
              </a:p>
            </p:txBody>
          </p:sp>
        </mc:Choice>
        <mc:Fallback>
          <p:sp>
            <p:nvSpPr>
              <p:cNvPr id="10" name="文字方塊 9"/>
              <p:cNvSpPr txBox="1">
                <a:spLocks noRot="1" noChangeAspect="1" noMove="1" noResize="1" noEditPoints="1" noAdjustHandles="1" noChangeArrowheads="1" noChangeShapeType="1" noTextEdit="1"/>
              </p:cNvSpPr>
              <p:nvPr/>
            </p:nvSpPr>
            <p:spPr>
              <a:xfrm>
                <a:off x="7704589" y="1202169"/>
                <a:ext cx="3525516" cy="1409488"/>
              </a:xfrm>
              <a:prstGeom prst="rect">
                <a:avLst/>
              </a:prstGeom>
              <a:blipFill rotWithShape="1">
                <a:blip r:embed="rId5"/>
                <a:stretch>
                  <a:fillRect l="-4" t="-8" r="4" b="38"/>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1" name="文字方塊 10"/>
              <p:cNvSpPr txBox="1"/>
              <p:nvPr/>
            </p:nvSpPr>
            <p:spPr>
              <a:xfrm>
                <a:off x="7828539" y="3109927"/>
                <a:ext cx="3277870" cy="146304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TW" sz="2400" i="1" smtClean="0">
                              <a:latin typeface="Cambria Math" panose="02040503050406030204" pitchFamily="18" charset="0"/>
                            </a:rPr>
                          </m:ctrlPr>
                        </m:mPr>
                        <m:mr>
                          <m:e/>
                        </m:mr>
                        <m:mr>
                          <m:e>
                            <m:sSub>
                              <m:sSubPr>
                                <m:ctrlPr>
                                  <a:rPr lang="en-US" altLang="zh-TW" sz="2400" i="1">
                                    <a:latin typeface="Cambria Math" panose="02040503050406030204" pitchFamily="18" charset="0"/>
                                  </a:rPr>
                                </m:ctrlPr>
                              </m:sSubPr>
                              <m:e>
                                <m:acc>
                                  <m:accPr>
                                    <m:chr m:val="̃"/>
                                    <m:ctrlPr>
                                      <a:rPr lang="en-US" altLang="zh-TW" sz="2400" i="1">
                                        <a:latin typeface="Cambria Math" panose="02040503050406030204" pitchFamily="18" charset="0"/>
                                      </a:rPr>
                                    </m:ctrlPr>
                                  </m:accPr>
                                  <m:e>
                                    <m:r>
                                      <a:rPr lang="en-US" altLang="zh-TW" sz="2400" b="0" i="1" smtClean="0">
                                        <a:latin typeface="Cambria Math" panose="02040503050406030204" pitchFamily="18" charset="0"/>
                                      </a:rPr>
                                      <m:t>𝑥</m:t>
                                    </m:r>
                                  </m:e>
                                </m:acc>
                              </m:e>
                              <m:sub>
                                <m:r>
                                  <a:rPr lang="en-US" altLang="zh-TW" sz="2400" b="0" i="1" smtClean="0">
                                    <a:latin typeface="Cambria Math" panose="02040503050406030204" pitchFamily="18" charset="0"/>
                                  </a:rPr>
                                  <m:t>𝑡</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𝑘</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1</m:t>
                                </m:r>
                              </m:sub>
                            </m:sSub>
                            <m:r>
                              <a:rPr lang="en-US" altLang="zh-TW" sz="2400" i="1">
                                <a:latin typeface="Cambria Math" panose="02040503050406030204" pitchFamily="18" charset="0"/>
                              </a:rPr>
                              <m:t>=</m:t>
                            </m:r>
                            <m:r>
                              <a:rPr lang="en-US" altLang="zh-TW" sz="2400" i="1" smtClean="0">
                                <a:solidFill>
                                  <a:schemeClr val="tx1"/>
                                </a:solidFill>
                                <a:latin typeface="Cambria Math" panose="02040503050406030204" pitchFamily="18" charset="0"/>
                              </a:rPr>
                              <m:t>𝑓</m:t>
                            </m:r>
                            <m:d>
                              <m:dPr>
                                <m:ctrlPr>
                                  <a:rPr lang="en-US" altLang="zh-TW" sz="2400" i="1">
                                    <a:latin typeface="Cambria Math" panose="02040503050406030204" pitchFamily="18" charset="0"/>
                                  </a:rPr>
                                </m:ctrlPr>
                              </m:dPr>
                              <m:e>
                                <m:sSub>
                                  <m:sSubPr>
                                    <m:ctrlPr>
                                      <a:rPr lang="en-US" altLang="zh-TW" sz="2400" i="1" smtClean="0">
                                        <a:solidFill>
                                          <a:srgbClr val="FF0000"/>
                                        </a:solidFill>
                                        <a:latin typeface="Cambria Math" panose="02040503050406030204" pitchFamily="18" charset="0"/>
                                      </a:rPr>
                                    </m:ctrlPr>
                                  </m:sSubPr>
                                  <m:e>
                                    <m:r>
                                      <a:rPr lang="en-US" altLang="zh-TW" sz="2400" b="0" i="1" smtClean="0">
                                        <a:solidFill>
                                          <a:srgbClr val="FF0000"/>
                                        </a:solidFill>
                                        <a:latin typeface="Cambria Math" panose="02040503050406030204" pitchFamily="18" charset="0"/>
                                      </a:rPr>
                                      <m:t>𝑢</m:t>
                                    </m:r>
                                  </m:e>
                                  <m:sub>
                                    <m:r>
                                      <a:rPr lang="en-US" altLang="zh-TW" sz="2400" b="0" i="1" smtClean="0">
                                        <a:solidFill>
                                          <a:srgbClr val="FF0000"/>
                                        </a:solidFill>
                                        <a:latin typeface="Cambria Math" panose="02040503050406030204" pitchFamily="18" charset="0"/>
                                      </a:rPr>
                                      <m:t>𝑡</m:t>
                                    </m:r>
                                    <m:r>
                                      <a:rPr lang="en-US" altLang="zh-TW" sz="2400" b="0" i="1" smtClean="0">
                                        <a:solidFill>
                                          <a:srgbClr val="FF0000"/>
                                        </a:solidFill>
                                        <a:latin typeface="Cambria Math" panose="02040503050406030204" pitchFamily="18" charset="0"/>
                                      </a:rPr>
                                      <m:t>+</m:t>
                                    </m:r>
                                    <m:r>
                                      <a:rPr lang="en-US" altLang="zh-TW" sz="2400" i="1">
                                        <a:solidFill>
                                          <a:srgbClr val="FF0000"/>
                                        </a:solidFill>
                                        <a:latin typeface="Cambria Math" panose="02040503050406030204" pitchFamily="18" charset="0"/>
                                      </a:rPr>
                                      <m:t>𝑘</m:t>
                                    </m:r>
                                  </m:sub>
                                </m:sSub>
                                <m:r>
                                  <a:rPr lang="en-US" altLang="zh-TW" sz="2400" b="0" i="1" smtClean="0">
                                    <a:latin typeface="Cambria Math" panose="02040503050406030204" pitchFamily="18" charset="0"/>
                                  </a:rPr>
                                  <m:t>,</m:t>
                                </m:r>
                                <m:sSub>
                                  <m:sSubPr>
                                    <m:ctrlPr>
                                      <a:rPr lang="en-US" altLang="zh-TW" sz="2400" i="1" smtClean="0">
                                        <a:solidFill>
                                          <a:schemeClr val="tx1"/>
                                        </a:solidFill>
                                        <a:latin typeface="Cambria Math" panose="02040503050406030204" pitchFamily="18" charset="0"/>
                                      </a:rPr>
                                    </m:ctrlPr>
                                  </m:sSubPr>
                                  <m:e>
                                    <m:acc>
                                      <m:accPr>
                                        <m:chr m:val="̃"/>
                                        <m:ctrlPr>
                                          <a:rPr lang="en-US" altLang="zh-TW" sz="2400" i="1">
                                            <a:solidFill>
                                              <a:schemeClr val="tx1"/>
                                            </a:solidFill>
                                            <a:latin typeface="Cambria Math" panose="02040503050406030204" pitchFamily="18" charset="0"/>
                                          </a:rPr>
                                        </m:ctrlPr>
                                      </m:accPr>
                                      <m:e>
                                        <m:r>
                                          <a:rPr lang="en-US" altLang="zh-TW" sz="2400" i="1">
                                            <a:solidFill>
                                              <a:schemeClr val="tx1"/>
                                            </a:solidFill>
                                            <a:latin typeface="Cambria Math" panose="02040503050406030204" pitchFamily="18" charset="0"/>
                                          </a:rPr>
                                          <m:t>𝑥</m:t>
                                        </m:r>
                                      </m:e>
                                    </m:acc>
                                  </m:e>
                                  <m:sub>
                                    <m:r>
                                      <a:rPr lang="en-US" altLang="zh-TW" sz="2400" i="1">
                                        <a:solidFill>
                                          <a:schemeClr val="tx1"/>
                                        </a:solidFill>
                                        <a:latin typeface="Cambria Math" panose="02040503050406030204" pitchFamily="18" charset="0"/>
                                      </a:rPr>
                                      <m:t>𝑡</m:t>
                                    </m:r>
                                    <m:r>
                                      <a:rPr lang="en-US" altLang="zh-TW" sz="2400" i="1">
                                        <a:solidFill>
                                          <a:schemeClr val="tx1"/>
                                        </a:solidFill>
                                        <a:latin typeface="Cambria Math" panose="02040503050406030204" pitchFamily="18" charset="0"/>
                                      </a:rPr>
                                      <m:t>−</m:t>
                                    </m:r>
                                    <m:r>
                                      <a:rPr lang="en-US" altLang="zh-TW" sz="2400" b="0" i="1" smtClean="0">
                                        <a:solidFill>
                                          <a:schemeClr val="tx1"/>
                                        </a:solidFill>
                                        <a:latin typeface="Cambria Math" panose="02040503050406030204" pitchFamily="18" charset="0"/>
                                      </a:rPr>
                                      <m:t>𝑘</m:t>
                                    </m:r>
                                  </m:sub>
                                </m:sSub>
                                <m:r>
                                  <a:rPr lang="en-US" altLang="zh-TW" sz="2400" i="1">
                                    <a:solidFill>
                                      <a:schemeClr val="tx1"/>
                                    </a:solidFill>
                                    <a:latin typeface="Cambria Math" panose="02040503050406030204" pitchFamily="18" charset="0"/>
                                  </a:rPr>
                                  <m:t>,</m:t>
                                </m:r>
                                <m:acc>
                                  <m:accPr>
                                    <m:chr m:val="̃"/>
                                    <m:ctrlPr>
                                      <a:rPr lang="en-US" altLang="zh-TW" sz="2400" b="0" i="1" smtClean="0">
                                        <a:solidFill>
                                          <a:srgbClr val="3333FF"/>
                                        </a:solidFill>
                                        <a:latin typeface="Cambria Math" panose="02040503050406030204" pitchFamily="18" charset="0"/>
                                        <a:ea typeface="Cambria Math" panose="02040503050406030204" pitchFamily="18" charset="0"/>
                                      </a:rPr>
                                    </m:ctrlPr>
                                  </m:accPr>
                                  <m:e>
                                    <m:r>
                                      <a:rPr lang="zh-TW" altLang="en-US" sz="2400" b="0" i="1" smtClean="0">
                                        <a:solidFill>
                                          <a:srgbClr val="3333FF"/>
                                        </a:solidFill>
                                        <a:latin typeface="Cambria Math" panose="02040503050406030204" pitchFamily="18" charset="0"/>
                                        <a:ea typeface="Cambria Math" panose="02040503050406030204" pitchFamily="18" charset="0"/>
                                      </a:rPr>
                                      <m:t>𝛽</m:t>
                                    </m:r>
                                  </m:e>
                                </m:acc>
                              </m:e>
                            </m:d>
                          </m:e>
                        </m:mr>
                        <m:mr>
                          <m:e>
                            <m:eqArr>
                              <m:eqArrPr>
                                <m:ctrlPr>
                                  <a:rPr lang="en-US" altLang="zh-TW" sz="2400" i="1">
                                    <a:latin typeface="Cambria Math" panose="02040503050406030204" pitchFamily="18" charset="0"/>
                                  </a:rPr>
                                </m:ctrlPr>
                              </m:eqArrPr>
                              <m:e>
                                <m:sSub>
                                  <m:sSubPr>
                                    <m:ctrlPr>
                                      <a:rPr lang="en-US" altLang="zh-TW" sz="2400" i="1">
                                        <a:latin typeface="Cambria Math" panose="02040503050406030204" pitchFamily="18" charset="0"/>
                                      </a:rPr>
                                    </m:ctrlPr>
                                  </m:sSub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b>
                                    <m:r>
                                      <a:rPr lang="en-US" altLang="zh-TW" sz="2400" b="0" i="1" smtClean="0">
                                        <a:latin typeface="Cambria Math" panose="02040503050406030204" pitchFamily="18" charset="0"/>
                                      </a:rPr>
                                      <m:t>𝑡</m:t>
                                    </m:r>
                                    <m:r>
                                      <a:rPr lang="en-US" altLang="zh-TW" sz="2400" b="0" i="1" smtClean="0">
                                        <a:latin typeface="Cambria Math" panose="02040503050406030204" pitchFamily="18" charset="0"/>
                                      </a:rPr>
                                      <m:t>−</m:t>
                                    </m:r>
                                    <m:r>
                                      <a:rPr lang="en-US" altLang="zh-TW" sz="2400" i="1">
                                        <a:latin typeface="Cambria Math" panose="02040503050406030204" pitchFamily="18" charset="0"/>
                                      </a:rPr>
                                      <m:t>𝑘</m:t>
                                    </m:r>
                                  </m:sub>
                                </m:sSub>
                                <m:r>
                                  <a:rPr lang="en-US" altLang="zh-TW" sz="2400" i="1">
                                    <a:latin typeface="Cambria Math" panose="02040503050406030204" pitchFamily="18" charset="0"/>
                                  </a:rPr>
                                  <m:t>=</m:t>
                                </m:r>
                                <m:r>
                                  <a:rPr lang="en-US" altLang="zh-TW" sz="2400" i="1">
                                    <a:latin typeface="Cambria Math" panose="02040503050406030204" pitchFamily="18" charset="0"/>
                                  </a:rPr>
                                  <m:t>𝑔</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b="0" i="1" smtClean="0">
                                            <a:latin typeface="Cambria Math" panose="02040503050406030204" pitchFamily="18" charset="0"/>
                                          </a:rPr>
                                          <m:t>𝑡</m:t>
                                        </m:r>
                                        <m:r>
                                          <a:rPr lang="en-US" altLang="zh-TW" sz="2400" b="0" i="1" smtClean="0">
                                            <a:latin typeface="Cambria Math" panose="02040503050406030204" pitchFamily="18" charset="0"/>
                                          </a:rPr>
                                          <m:t>−</m:t>
                                        </m:r>
                                        <m:r>
                                          <a:rPr lang="en-US" altLang="zh-TW" sz="2400" i="1">
                                            <a:latin typeface="Cambria Math" panose="02040503050406030204" pitchFamily="18" charset="0"/>
                                          </a:rPr>
                                          <m:t>𝑘</m:t>
                                        </m:r>
                                      </m:sub>
                                    </m:sSub>
                                  </m:e>
                                </m:d>
                              </m:e>
                              <m:e>
                                <m:r>
                                  <a:rPr lang="en-US" altLang="zh-TW" sz="2400" b="0" i="1" smtClean="0">
                                    <a:latin typeface="Cambria Math" panose="02040503050406030204" pitchFamily="18" charset="0"/>
                                  </a:rPr>
                                  <m:t>𝑘</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𝐻</m:t>
                                </m:r>
                              </m:e>
                            </m:eqArr>
                          </m:e>
                        </m:mr>
                      </m:m>
                    </m:oMath>
                  </m:oMathPara>
                </a14:m>
                <a:endParaRPr lang="zh-TW" altLang="en-US" sz="2400" dirty="0"/>
              </a:p>
            </p:txBody>
          </p:sp>
        </mc:Choice>
        <mc:Fallback>
          <p:sp>
            <p:nvSpPr>
              <p:cNvPr id="11" name="文字方塊 10"/>
              <p:cNvSpPr txBox="1">
                <a:spLocks noRot="1" noChangeAspect="1" noMove="1" noResize="1" noEditPoints="1" noAdjustHandles="1" noChangeArrowheads="1" noChangeShapeType="1" noTextEdit="1"/>
              </p:cNvSpPr>
              <p:nvPr/>
            </p:nvSpPr>
            <p:spPr>
              <a:xfrm>
                <a:off x="7828539" y="3109927"/>
                <a:ext cx="3277870" cy="1463040"/>
              </a:xfrm>
              <a:prstGeom prst="rect">
                <a:avLst/>
              </a:prstGeom>
              <a:blipFill rotWithShape="1">
                <a:blip r:embed="rId6"/>
                <a:stretch>
                  <a:fillRect l="-8" t="-23" r="-1871" b="23"/>
                </a:stretch>
              </a:blipFill>
            </p:spPr>
            <p:txBody>
              <a:bodyPr/>
              <a:lstStyle/>
              <a:p>
                <a:r>
                  <a:rPr lang="en-US" altLang="en-US">
                    <a:noFill/>
                  </a:rPr>
                  <a:t> </a:t>
                </a:r>
              </a:p>
            </p:txBody>
          </p:sp>
        </mc:Fallback>
      </mc:AlternateContent>
      <p:sp>
        <p:nvSpPr>
          <p:cNvPr id="12" name="文字方塊 11"/>
          <p:cNvSpPr txBox="1"/>
          <p:nvPr/>
        </p:nvSpPr>
        <p:spPr>
          <a:xfrm>
            <a:off x="5768340" y="1526540"/>
            <a:ext cx="1482090" cy="460375"/>
          </a:xfrm>
          <a:prstGeom prst="rect">
            <a:avLst/>
          </a:prstGeom>
          <a:noFill/>
        </p:spPr>
        <p:txBody>
          <a:bodyPr wrap="square" rtlCol="0">
            <a:spAutoFit/>
          </a:bodyPr>
          <a:lstStyle/>
          <a:p>
            <a:pPr algn="ctr"/>
            <a:r>
              <a:rPr lang="en-US" altLang="zh-CN" sz="2400" dirty="0"/>
              <a:t>Observer</a:t>
            </a:r>
            <a:endParaRPr lang="en-US" altLang="zh-CN" sz="2400" dirty="0"/>
          </a:p>
        </p:txBody>
      </p:sp>
      <p:sp>
        <p:nvSpPr>
          <p:cNvPr id="14" name="文字方塊 13"/>
          <p:cNvSpPr txBox="1"/>
          <p:nvPr/>
        </p:nvSpPr>
        <p:spPr>
          <a:xfrm>
            <a:off x="4915535" y="5661025"/>
            <a:ext cx="6814185" cy="583565"/>
          </a:xfrm>
          <a:prstGeom prst="rect">
            <a:avLst/>
          </a:prstGeom>
          <a:solidFill>
            <a:srgbClr val="FFFF00"/>
          </a:solidFill>
        </p:spPr>
        <p:txBody>
          <a:bodyPr wrap="square" rtlCol="0">
            <a:spAutoFit/>
          </a:bodyPr>
          <a:lstStyle/>
          <a:p>
            <a:pPr algn="just"/>
            <a:r>
              <a:rPr lang="en-US" altLang="zh-TW" sz="1600" dirty="0">
                <a:latin typeface="DengXian" panose="02010600030101010101" charset="-122"/>
                <a:ea typeface="DengXian" panose="02010600030101010101" charset="-122"/>
              </a:rPr>
              <a:t>Since a large number of state variables cannot be measured, they must be “observed” from past data before futute predictions can be made.</a:t>
            </a:r>
            <a:endParaRPr lang="en-US" altLang="zh-TW" sz="1600" dirty="0">
              <a:latin typeface="DengXian" panose="02010600030101010101" charset="-122"/>
              <a:ea typeface="DengXian" panose="02010600030101010101" charset="-122"/>
            </a:endParaRPr>
          </a:p>
        </p:txBody>
      </p:sp>
      <p:sp>
        <p:nvSpPr>
          <p:cNvPr id="8" name="文字方塊 11"/>
          <p:cNvSpPr txBox="1"/>
          <p:nvPr/>
        </p:nvSpPr>
        <p:spPr>
          <a:xfrm>
            <a:off x="5895340" y="3736340"/>
            <a:ext cx="1482090" cy="460375"/>
          </a:xfrm>
          <a:prstGeom prst="rect">
            <a:avLst/>
          </a:prstGeom>
          <a:noFill/>
        </p:spPr>
        <p:txBody>
          <a:bodyPr wrap="square" rtlCol="0">
            <a:spAutoFit/>
          </a:bodyPr>
          <a:p>
            <a:pPr algn="ctr"/>
            <a:r>
              <a:rPr lang="en-US" altLang="zh-CN" sz="2400" dirty="0"/>
              <a:t>Predictors</a:t>
            </a:r>
            <a:endParaRPr lang="en-US" altLang="zh-C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Sequence-to-Sequence Models as DDM</a:t>
            </a:r>
            <a:r>
              <a:rPr lang="zh-TW" altLang="en-US" dirty="0"/>
              <a:t> </a:t>
            </a:r>
            <a:endParaRPr lang="zh-TW" altLang="en-US" dirty="0"/>
          </a:p>
        </p:txBody>
      </p:sp>
      <p:sp>
        <p:nvSpPr>
          <p:cNvPr id="3" name="Text Placeholder 2"/>
          <p:cNvSpPr>
            <a:spLocks noGrp="1"/>
          </p:cNvSpPr>
          <p:nvPr>
            <p:ph type="body" sz="quarter" idx="13"/>
          </p:nvPr>
        </p:nvSpPr>
        <p:spPr/>
        <p:txBody>
          <a:bodyPr/>
          <a:p>
            <a:endParaRPr lang="en-US"/>
          </a:p>
        </p:txBody>
      </p:sp>
      <p:sp>
        <p:nvSpPr>
          <p:cNvPr id="4" name="投影片編號版面配置區 3"/>
          <p:cNvSpPr>
            <a:spLocks noGrp="1"/>
          </p:cNvSpPr>
          <p:nvPr>
            <p:ph type="sldNum" idx="12"/>
          </p:nvPr>
        </p:nvSpPr>
        <p:spPr/>
        <p:txBody>
          <a:bodyPr/>
          <a:lstStyle/>
          <a:p>
            <a:fld id="{A6972814-514D-4206-B408-76C8DE62485B}" type="slidenum">
              <a:rPr lang="zh-TW" altLang="en-US" smtClean="0"/>
            </a:fld>
            <a:endParaRPr lang="zh-TW" altLang="en-US"/>
          </a:p>
        </p:txBody>
      </p:sp>
      <p:pic>
        <p:nvPicPr>
          <p:cNvPr id="5" name="圖片 4"/>
          <p:cNvPicPr>
            <a:picLocks noChangeAspect="1"/>
          </p:cNvPicPr>
          <p:nvPr/>
        </p:nvPicPr>
        <p:blipFill>
          <a:blip r:embed="rId1"/>
          <a:stretch>
            <a:fillRect/>
          </a:stretch>
        </p:blipFill>
        <p:spPr>
          <a:xfrm>
            <a:off x="1560905" y="1421325"/>
            <a:ext cx="7531109" cy="2880000"/>
          </a:xfrm>
          <a:prstGeom prst="rect">
            <a:avLst/>
          </a:prstGeom>
        </p:spPr>
      </p:pic>
      <p:sp>
        <p:nvSpPr>
          <p:cNvPr id="7" name="副標題 5"/>
          <p:cNvSpPr txBox="1"/>
          <p:nvPr/>
        </p:nvSpPr>
        <p:spPr>
          <a:xfrm>
            <a:off x="135255" y="4396740"/>
            <a:ext cx="12192000" cy="951230"/>
          </a:xfrm>
          <a:prstGeom prst="rect">
            <a:avLst/>
          </a:prstGeom>
        </p:spPr>
        <p:txBody>
          <a:bodyPr vert="horz" lIns="91440" tIns="45720" rIns="91440" bIns="45720" rtlCol="0">
            <a:noAutofit/>
          </a:bodyPr>
          <a:lstStyle>
            <a:lvl1pPr marL="457200" indent="-4572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DengXian" panose="02010600030101010101" charset="-122"/>
                <a:ea typeface="DengXian" panose="02010600030101010101" charset="-122"/>
                <a:cs typeface="+mn-cs"/>
              </a:defRPr>
            </a:lvl1pPr>
            <a:lvl2pPr marL="800100" indent="-3429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DengXian" panose="02010600030101010101" charset="-122"/>
                <a:ea typeface="DengXian" panose="02010600030101010101" charset="-122"/>
                <a:cs typeface="+mn-cs"/>
              </a:defRPr>
            </a:lvl2pPr>
            <a:lvl3pPr marL="1257300" indent="-3429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DengXian" panose="02010600030101010101" charset="-122"/>
                <a:ea typeface="DengXian" panose="02010600030101010101" charset="-122"/>
                <a:cs typeface="+mn-cs"/>
              </a:defRPr>
            </a:lvl3pPr>
            <a:lvl4pPr marL="1657350" indent="-28575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DengXian" panose="02010600030101010101" charset="-122"/>
                <a:ea typeface="DengXian" panose="02010600030101010101" charset="-122"/>
                <a:cs typeface="+mn-cs"/>
              </a:defRPr>
            </a:lvl4pPr>
            <a:lvl5pPr marL="2114550" indent="-28575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DengXian" panose="02010600030101010101" charset="-122"/>
                <a:ea typeface="DengXian" panose="0201060003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t>Chou, C. H., Wu, H., Kang, J. L., Wong, D. S. H., Yao, Y., Chuang, Y. C., ... &amp; Ou, J. D. Y. (2019). Physically consistent soft-sensor development using sequence-to-sequence neural networks.</a:t>
            </a:r>
            <a:r>
              <a:rPr lang="" altLang="en-US" sz="1200" dirty="0"/>
              <a:t> </a:t>
            </a:r>
            <a:r>
              <a:rPr lang="en-US" altLang="en-US" sz="1200" dirty="0"/>
              <a:t>IEEE Transactions on Industrial Informatics,</a:t>
            </a:r>
            <a:r>
              <a:rPr lang="" altLang="en-US" sz="1200" dirty="0"/>
              <a:t> </a:t>
            </a:r>
            <a:r>
              <a:rPr lang="en-US" altLang="en-US" sz="1200" dirty="0"/>
              <a:t>16(4), 2829-2838.</a:t>
            </a:r>
            <a:endParaRPr lang="en-US" altLang="en-US" sz="1200" dirty="0"/>
          </a:p>
          <a:p>
            <a:pPr marL="0" indent="0">
              <a:buNone/>
            </a:pPr>
            <a:r>
              <a:rPr lang="en-US" altLang="en-US" sz="1200" dirty="0"/>
              <a:t>Jiang, Z. F., Wei, X. Z., Kang, J. L., Wong, D. S. H., Yao, Y., Chuang, Y. C., Jang, S.S. &amp; Ou, J. D. Y. (2024). Deep learning model predictive control of a high-density polyethylene reactor with a physics-guided sequence-to-sequence model with memory.</a:t>
            </a:r>
            <a:r>
              <a:rPr lang="" altLang="en-US" sz="1200" dirty="0"/>
              <a:t> </a:t>
            </a:r>
            <a:r>
              <a:rPr lang="en-US" altLang="en-US" sz="1200" dirty="0"/>
              <a:t>Computers &amp; Chemical Engineering,</a:t>
            </a:r>
            <a:r>
              <a:rPr lang="" altLang="en-US" sz="1200" dirty="0"/>
              <a:t> </a:t>
            </a:r>
            <a:r>
              <a:rPr lang="en-US" altLang="en-US" sz="1200" dirty="0"/>
              <a:t>189, 108790.</a:t>
            </a:r>
            <a:endParaRPr lang="en-US" altLang="en-US" sz="1200" dirty="0"/>
          </a:p>
          <a:p>
            <a:pPr marL="0" indent="0">
              <a:buNone/>
            </a:pPr>
            <a:r>
              <a:rPr lang="en-US" altLang="en-US" sz="1200" dirty="0"/>
              <a:t>Kang, J. L., Mirzaei, S., &amp; Yang, Z. H. (2023). Sequence-to-sequence digital twin model in chemical plants with internal rolling training algorithm. Applied Soft Computing, 146, 110608.</a:t>
            </a:r>
            <a:endParaRPr lang="en-US" altLang="en-US" sz="1200" dirty="0"/>
          </a:p>
          <a:p>
            <a:pPr marL="0" indent="0">
              <a:buNone/>
            </a:pPr>
            <a:endParaRPr lang="en-US" altLang="en-US" sz="1200" dirty="0"/>
          </a:p>
          <a:p>
            <a:pPr marL="0" indent="0">
              <a:buNone/>
            </a:pPr>
            <a:endParaRPr lang="en-US" altLang="en-US" sz="800" dirty="0"/>
          </a:p>
        </p:txBody>
      </p:sp>
      <p:sp>
        <p:nvSpPr>
          <p:cNvPr id="14" name="文字方塊 13"/>
          <p:cNvSpPr txBox="1"/>
          <p:nvPr/>
        </p:nvSpPr>
        <p:spPr>
          <a:xfrm>
            <a:off x="4915535" y="5661025"/>
            <a:ext cx="6814185" cy="1076325"/>
          </a:xfrm>
          <a:prstGeom prst="rect">
            <a:avLst/>
          </a:prstGeom>
          <a:solidFill>
            <a:srgbClr val="FFFF00"/>
          </a:solidFill>
        </p:spPr>
        <p:txBody>
          <a:bodyPr wrap="square" rtlCol="0">
            <a:spAutoFit/>
          </a:bodyPr>
          <a:p>
            <a:pPr algn="just"/>
            <a:r>
              <a:rPr lang="en-US" altLang="zh-TW" sz="1600" dirty="0">
                <a:latin typeface="DengXian" panose="02010600030101010101" charset="-122"/>
                <a:ea typeface="DengXian" panose="02010600030101010101" charset="-122"/>
              </a:rPr>
              <a:t>In the past our group has developed DDM using sequencte-to-sequence model and successfully applied to MPC of various chemical processes.  Yet generative predictions beyond the decoder horizon are not good, unless a special time consuming training algorithm is used. </a:t>
            </a:r>
            <a:endParaRPr lang="en-US" altLang="zh-TW" sz="1600" dirty="0">
              <a:latin typeface="DengXian" panose="02010600030101010101" charset="-122"/>
              <a:ea typeface="DengXian" panose="0201060003010101010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Motivation, Scope and Objective</a:t>
            </a:r>
            <a:endParaRPr lang="en-US"/>
          </a:p>
        </p:txBody>
      </p:sp>
      <p:sp>
        <p:nvSpPr>
          <p:cNvPr id="6" name="Content Placeholder 5"/>
          <p:cNvSpPr>
            <a:spLocks noGrp="1"/>
          </p:cNvSpPr>
          <p:nvPr>
            <p:ph idx="1"/>
          </p:nvPr>
        </p:nvSpPr>
        <p:spPr/>
        <p:txBody>
          <a:bodyPr/>
          <a:p>
            <a:r>
              <a:rPr lang="en-US"/>
              <a:t>In this work, we propose new and more efficient training method known as “autoregressive training” (AT) to enhance the generative capabilities of the sequence-to-sequence model with memory layer (StSML) and transformer model so that they can serve as digital twins of complex process.</a:t>
            </a:r>
            <a:endParaRPr lang="en-US"/>
          </a:p>
          <a:p>
            <a:r>
              <a:rPr lang="en-US"/>
              <a:t>Novel tests are propose to confirm the generative capabilities of the DDM obtained.</a:t>
            </a:r>
            <a:endParaRPr lang="en-US"/>
          </a:p>
          <a:p>
            <a:r>
              <a:rPr lang="en-US"/>
              <a:t>A propylene recovery unit (PRU) is used as the demonstration example.</a:t>
            </a:r>
            <a:endParaRPr lang="en-US"/>
          </a:p>
          <a:p>
            <a:endParaRPr lang="en-US"/>
          </a:p>
          <a:p>
            <a:endParaRPr lang="en-US"/>
          </a:p>
        </p:txBody>
      </p:sp>
      <p:sp>
        <p:nvSpPr>
          <p:cNvPr id="4" name="Slide Number Placeholder 3"/>
          <p:cNvSpPr>
            <a:spLocks noGrp="1"/>
          </p:cNvSpPr>
          <p:nvPr>
            <p:ph type="sldNum" sz="quarter" idx="12"/>
          </p:nvPr>
        </p:nvSpPr>
        <p:spPr/>
        <p:txBody>
          <a:bodyPr/>
          <a:p>
            <a:fld id="{C6FEE364-E43C-45E5-A8B6-46B2F1CD9D34}" type="slidenum">
              <a:rPr lang="zh-TW" altLang="en-US" smtClean="0"/>
            </a:fld>
            <a:endParaRPr lang="zh-TW"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895798" y="6169794"/>
            <a:ext cx="1296202" cy="3561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 name="標題 1"/>
          <p:cNvSpPr>
            <a:spLocks noGrp="1"/>
          </p:cNvSpPr>
          <p:nvPr>
            <p:ph type="title"/>
          </p:nvPr>
        </p:nvSpPr>
        <p:spPr/>
        <p:txBody>
          <a:bodyPr/>
          <a:lstStyle/>
          <a:p>
            <a:r>
              <a:rPr lang="en-US" altLang="zh-TW"/>
              <a:t>Transformer Model</a:t>
            </a:r>
            <a:endParaRPr lang="en-US" altLang="zh-TW"/>
          </a:p>
        </p:txBody>
      </p:sp>
      <p:sp>
        <p:nvSpPr>
          <p:cNvPr id="3" name="內容版面配置區 2"/>
          <p:cNvSpPr>
            <a:spLocks noGrp="1"/>
          </p:cNvSpPr>
          <p:nvPr>
            <p:ph idx="1"/>
          </p:nvPr>
        </p:nvSpPr>
        <p:spPr/>
        <p:txBody>
          <a:bodyPr/>
          <a:lstStyle/>
          <a:p>
            <a:endParaRPr lang="en-US" altLang="zh-TW"/>
          </a:p>
        </p:txBody>
      </p:sp>
      <p:pic>
        <p:nvPicPr>
          <p:cNvPr id="5" name="圖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32199" y="1035554"/>
            <a:ext cx="4432301" cy="3978540"/>
          </a:xfrm>
          <a:prstGeom prst="rect">
            <a:avLst/>
          </a:prstGeom>
        </p:spPr>
      </p:pic>
      <p:sp>
        <p:nvSpPr>
          <p:cNvPr id="7" name="文字方塊 6"/>
          <p:cNvSpPr txBox="1"/>
          <p:nvPr/>
        </p:nvSpPr>
        <p:spPr>
          <a:xfrm>
            <a:off x="-60325" y="5287010"/>
            <a:ext cx="12174220" cy="275590"/>
          </a:xfrm>
          <a:prstGeom prst="rect">
            <a:avLst/>
          </a:prstGeom>
          <a:noFill/>
          <a:ln>
            <a:noFill/>
          </a:ln>
        </p:spPr>
        <p:txBody>
          <a:bodyPr wrap="square">
            <a:spAutoFit/>
          </a:bodyPr>
          <a:lstStyle/>
          <a:p>
            <a:r>
              <a:rPr lang="en-US" altLang="en-US" sz="1200" dirty="0">
                <a:latin typeface="DengXian" panose="02010600030101010101" charset="-122"/>
                <a:ea typeface="DengXian" panose="02010600030101010101" charset="-122"/>
              </a:rPr>
              <a:t>Vaswani, A., Shazeer, N., Parmar, N., Uszkoreit, J., Jones, L., Gomez, A. N., ... &amp; Polosukhin, I. (2017). Attention is all you need. Advances in neural information processing systems, 30.</a:t>
            </a:r>
            <a:endParaRPr lang="en-US" altLang="en-US" sz="1200" dirty="0">
              <a:latin typeface="DengXian" panose="02010600030101010101" charset="-122"/>
              <a:ea typeface="DengXian" panose="02010600030101010101" charset="-122"/>
            </a:endParaRPr>
          </a:p>
        </p:txBody>
      </p:sp>
      <p:sp>
        <p:nvSpPr>
          <p:cNvPr id="4" name="Text Box 3"/>
          <p:cNvSpPr txBox="1"/>
          <p:nvPr/>
        </p:nvSpPr>
        <p:spPr>
          <a:xfrm>
            <a:off x="4852670" y="5659120"/>
            <a:ext cx="7110095" cy="1076325"/>
          </a:xfrm>
          <a:prstGeom prst="rect">
            <a:avLst/>
          </a:prstGeom>
          <a:solidFill>
            <a:srgbClr val="FFFF00"/>
          </a:solidFill>
        </p:spPr>
        <p:txBody>
          <a:bodyPr wrap="square" rtlCol="0">
            <a:spAutoFit/>
          </a:bodyPr>
          <a:p>
            <a:r>
              <a:rPr lang="en-US" altLang="zh-TW" sz="1600">
                <a:solidFill>
                  <a:schemeClr val="tx1"/>
                </a:solidFill>
                <a:latin typeface="DengXian" panose="02010600030101010101" charset="-122"/>
                <a:ea typeface="DengXian" panose="02010600030101010101" charset="-122"/>
                <a:sym typeface="+mn-ea"/>
              </a:rPr>
              <a:t>The Transformer model, proposed by A. Vaswani et al. in 2017, has demonstrated outstanding performance in natural language processing tasks such as machine translation, text recognition, and speech translation.</a:t>
            </a:r>
            <a:endParaRPr lang="en-US" altLang="zh-TW" sz="1600">
              <a:solidFill>
                <a:schemeClr val="tx1"/>
              </a:solidFill>
              <a:latin typeface="DengXian" panose="02010600030101010101" charset="-122"/>
              <a:ea typeface="DengXian" panose="02010600030101010101" charset="-122"/>
            </a:endParaRPr>
          </a:p>
          <a:p>
            <a:r>
              <a:rPr lang="en-US" altLang="zh-TW" sz="1600">
                <a:solidFill>
                  <a:schemeClr val="tx1"/>
                </a:solidFill>
                <a:latin typeface="DengXian" panose="02010600030101010101" charset="-122"/>
                <a:ea typeface="DengXian" panose="02010600030101010101" charset="-122"/>
                <a:sym typeface="+mn-ea"/>
              </a:rPr>
              <a:t>It adopts the same encoder–decoder structure as in StS model.</a:t>
            </a:r>
            <a:endParaRPr lang="en-US" altLang="zh-TW" sz="1600">
              <a:solidFill>
                <a:schemeClr val="tx1"/>
              </a:solidFill>
              <a:latin typeface="DengXian" panose="02010600030101010101" charset="-122"/>
              <a:ea typeface="DengXian" panose="02010600030101010101"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Autoregressive Prediction and Training </a:t>
            </a:r>
            <a:endParaRPr lang="en-US" altLang="zh-TW"/>
          </a:p>
        </p:txBody>
      </p:sp>
      <p:pic>
        <p:nvPicPr>
          <p:cNvPr id="5" name="圖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83630" y="1226050"/>
            <a:ext cx="8345340" cy="4307741"/>
          </a:xfrm>
          <a:prstGeom prst="rect">
            <a:avLst/>
          </a:prstGeom>
        </p:spPr>
      </p:pic>
      <p:sp>
        <p:nvSpPr>
          <p:cNvPr id="4" name="投影片編號版面配置區 3"/>
          <p:cNvSpPr>
            <a:spLocks noGrp="1"/>
          </p:cNvSpPr>
          <p:nvPr>
            <p:ph type="sldNum" sz="quarter" idx="4294967295"/>
          </p:nvPr>
        </p:nvSpPr>
        <p:spPr>
          <a:xfrm>
            <a:off x="9448800" y="6386184"/>
            <a:ext cx="2743200" cy="365125"/>
          </a:xfrm>
        </p:spPr>
        <p:txBody>
          <a:bodyPr/>
          <a:lstStyle/>
          <a:p>
            <a:fld id="{5F341CD0-8CFD-4F58-80FE-90BE3FA44B50}" type="slidenum">
              <a:rPr lang="en-US" sz="2400" smtClean="0"/>
            </a:fld>
            <a:endParaRPr lang="en-US" sz="2400" smtClean="0"/>
          </a:p>
        </p:txBody>
      </p:sp>
      <p:sp>
        <p:nvSpPr>
          <p:cNvPr id="14" name="文字方塊 13"/>
          <p:cNvSpPr txBox="1"/>
          <p:nvPr/>
        </p:nvSpPr>
        <p:spPr>
          <a:xfrm>
            <a:off x="4915535" y="5661025"/>
            <a:ext cx="6814185" cy="1076325"/>
          </a:xfrm>
          <a:prstGeom prst="rect">
            <a:avLst/>
          </a:prstGeom>
          <a:solidFill>
            <a:srgbClr val="FFFF00"/>
          </a:solidFill>
        </p:spPr>
        <p:txBody>
          <a:bodyPr wrap="square" rtlCol="0">
            <a:spAutoFit/>
          </a:bodyPr>
          <a:p>
            <a:pPr algn="just"/>
            <a:r>
              <a:rPr lang="en-US" altLang="zh-TW" sz="1600" dirty="0">
                <a:latin typeface="DengXian" panose="02010600030101010101" charset="-122"/>
                <a:ea typeface="DengXian" panose="02010600030101010101" charset="-122"/>
              </a:rPr>
              <a:t>The concept of autoregressive predictions and training is as follows. The decoder predictions of the first horizon is input to the encoder to generate predictions of the next horizon and the process is repeated. The predictive loss of multiple horizons is used for training </a:t>
            </a:r>
            <a:endParaRPr lang="en-US" altLang="zh-TW" sz="1600" dirty="0">
              <a:latin typeface="DengXian" panose="02010600030101010101" charset="-122"/>
              <a:ea typeface="DengXian" panose="0201060003010101010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CN"/>
              <a:t>PRU</a:t>
            </a:r>
            <a:endParaRPr lang="en-US" altLang="zh-CN"/>
          </a:p>
        </p:txBody>
      </p:sp>
      <p:sp>
        <p:nvSpPr>
          <p:cNvPr id="6" name="Content Placeholder 5"/>
          <p:cNvSpPr>
            <a:spLocks noGrp="1"/>
          </p:cNvSpPr>
          <p:nvPr>
            <p:ph idx="1"/>
          </p:nvPr>
        </p:nvSpPr>
        <p:spPr/>
        <p:txBody>
          <a:bodyPr/>
          <a:p>
            <a:endParaRPr lang="en-US"/>
          </a:p>
        </p:txBody>
      </p:sp>
      <p:sp>
        <p:nvSpPr>
          <p:cNvPr id="3" name="文字方塊 2"/>
          <p:cNvSpPr txBox="1"/>
          <p:nvPr/>
        </p:nvSpPr>
        <p:spPr>
          <a:xfrm>
            <a:off x="2095500" y="1060946"/>
            <a:ext cx="2006600" cy="460375"/>
          </a:xfrm>
          <a:prstGeom prst="rect">
            <a:avLst/>
          </a:prstGeom>
          <a:noFill/>
        </p:spPr>
        <p:txBody>
          <a:bodyPr wrap="none" rtlCol="0">
            <a:spAutoFit/>
          </a:bodyPr>
          <a:lstStyle/>
          <a:p>
            <a:r>
              <a:rPr lang="en-US" altLang="zh-CN" sz="2400" b="1" dirty="0">
                <a:latin typeface="微軟正黑體" panose="020B0604030504040204" charset="-120"/>
                <a:ea typeface="SimSun" panose="02010600030101010101" pitchFamily="2" charset="-122"/>
              </a:rPr>
              <a:t>Closed Loop</a:t>
            </a:r>
            <a:endParaRPr lang="en-US" altLang="zh-CN" sz="2400" b="1" dirty="0">
              <a:latin typeface="微軟正黑體" panose="020B0604030504040204" charset="-120"/>
              <a:ea typeface="SimSun" panose="02010600030101010101" pitchFamily="2" charset="-122"/>
            </a:endParaRPr>
          </a:p>
        </p:txBody>
      </p:sp>
      <p:sp>
        <p:nvSpPr>
          <p:cNvPr id="9" name="文字方塊 8"/>
          <p:cNvSpPr txBox="1"/>
          <p:nvPr/>
        </p:nvSpPr>
        <p:spPr>
          <a:xfrm>
            <a:off x="8084213" y="1060945"/>
            <a:ext cx="1818005" cy="460375"/>
          </a:xfrm>
          <a:prstGeom prst="rect">
            <a:avLst/>
          </a:prstGeom>
          <a:noFill/>
        </p:spPr>
        <p:txBody>
          <a:bodyPr wrap="none" rtlCol="0">
            <a:spAutoFit/>
          </a:bodyPr>
          <a:lstStyle/>
          <a:p>
            <a:r>
              <a:rPr lang="en-US" altLang="zh-CN" sz="2400" b="1" dirty="0">
                <a:latin typeface="微軟正黑體" panose="020B0604030504040204" charset="-120"/>
                <a:ea typeface="SimSun" panose="02010600030101010101" pitchFamily="2" charset="-122"/>
              </a:rPr>
              <a:t>Open Loop</a:t>
            </a:r>
            <a:endParaRPr lang="en-US" altLang="zh-CN" sz="2400" b="1" dirty="0">
              <a:latin typeface="微軟正黑體" panose="020B0604030504040204" charset="-120"/>
              <a:ea typeface="SimSun" panose="02010600030101010101" pitchFamily="2" charset="-122"/>
            </a:endParaRPr>
          </a:p>
        </p:txBody>
      </p:sp>
      <p:pic>
        <p:nvPicPr>
          <p:cNvPr id="11" name="圖片 10"/>
          <p:cNvPicPr>
            <a:picLocks noChangeAspect="1"/>
          </p:cNvPicPr>
          <p:nvPr/>
        </p:nvPicPr>
        <p:blipFill>
          <a:blip r:embed="rId1"/>
          <a:stretch>
            <a:fillRect/>
          </a:stretch>
        </p:blipFill>
        <p:spPr>
          <a:xfrm>
            <a:off x="270683" y="1556036"/>
            <a:ext cx="5619438" cy="4030726"/>
          </a:xfrm>
          <a:prstGeom prst="rect">
            <a:avLst/>
          </a:prstGeom>
          <a:ln w="28575">
            <a:solidFill>
              <a:schemeClr val="tx1"/>
            </a:solidFill>
          </a:ln>
        </p:spPr>
      </p:pic>
      <p:pic>
        <p:nvPicPr>
          <p:cNvPr id="5" name="圖片 4"/>
          <p:cNvPicPr>
            <a:picLocks noChangeAspect="1"/>
          </p:cNvPicPr>
          <p:nvPr/>
        </p:nvPicPr>
        <p:blipFill>
          <a:blip r:embed="rId2"/>
          <a:stretch>
            <a:fillRect/>
          </a:stretch>
        </p:blipFill>
        <p:spPr>
          <a:xfrm>
            <a:off x="6096000" y="1556036"/>
            <a:ext cx="5763938" cy="4030726"/>
          </a:xfrm>
          <a:prstGeom prst="rect">
            <a:avLst/>
          </a:prstGeom>
          <a:ln w="28575">
            <a:solidFill>
              <a:schemeClr val="tx1"/>
            </a:solidFill>
          </a:ln>
        </p:spPr>
      </p:pic>
      <p:sp>
        <p:nvSpPr>
          <p:cNvPr id="7" name="Slide Number Placeholder 6"/>
          <p:cNvSpPr>
            <a:spLocks noGrp="1"/>
          </p:cNvSpPr>
          <p:nvPr>
            <p:ph type="sldNum" sz="quarter" idx="12"/>
          </p:nvPr>
        </p:nvSpPr>
        <p:spPr/>
        <p:txBody>
          <a:bodyPr/>
          <a:p>
            <a:fld id="{C6FEE364-E43C-45E5-A8B6-46B2F1CD9D34}" type="slidenum">
              <a:rPr lang="zh-TW" altLang="en-US" smtClean="0"/>
            </a:fld>
            <a:endParaRPr lang="zh-TW" altLang="en-US"/>
          </a:p>
        </p:txBody>
      </p:sp>
      <p:sp>
        <p:nvSpPr>
          <p:cNvPr id="14" name="文字方塊 13"/>
          <p:cNvSpPr txBox="1"/>
          <p:nvPr/>
        </p:nvSpPr>
        <p:spPr>
          <a:xfrm>
            <a:off x="4915535" y="5661025"/>
            <a:ext cx="6814185" cy="645160"/>
          </a:xfrm>
          <a:prstGeom prst="rect">
            <a:avLst/>
          </a:prstGeom>
          <a:solidFill>
            <a:srgbClr val="FFFF00"/>
          </a:solidFill>
        </p:spPr>
        <p:txBody>
          <a:bodyPr wrap="square" rtlCol="0">
            <a:spAutoFit/>
          </a:bodyPr>
          <a:p>
            <a:pPr algn="just"/>
            <a:r>
              <a:rPr lang="en-US" altLang="zh-TW" dirty="0">
                <a:latin typeface="DengXian" panose="02010600030101010101" charset="-122"/>
                <a:ea typeface="DengXian" panose="02010600030101010101" charset="-122"/>
              </a:rPr>
              <a:t>A PRU process is simulated using ASPEN Dynamics, both closed loop and open loop data are generated.</a:t>
            </a:r>
            <a:endParaRPr lang="en-US" altLang="zh-TW" dirty="0">
              <a:latin typeface="DengXian" panose="02010600030101010101" charset="-122"/>
              <a:ea typeface="DengXian" panose="02010600030101010101"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0730865" cy="1325880"/>
          </a:xfrm>
        </p:spPr>
        <p:txBody>
          <a:bodyPr/>
          <a:lstStyle/>
          <a:p>
            <a:r>
              <a:rPr lang="en-US"/>
              <a:t>Variable Classications for Closed Loop Process</a:t>
            </a:r>
            <a:endParaRPr lang="en-US"/>
          </a:p>
        </p:txBody>
      </p:sp>
      <p:sp>
        <p:nvSpPr>
          <p:cNvPr id="4" name="投影片編號版面配置區 3"/>
          <p:cNvSpPr>
            <a:spLocks noGrp="1"/>
          </p:cNvSpPr>
          <p:nvPr>
            <p:ph type="sldNum" sz="quarter" idx="4294967295"/>
          </p:nvPr>
        </p:nvSpPr>
        <p:spPr>
          <a:xfrm>
            <a:off x="9406890" y="6361419"/>
            <a:ext cx="2743200" cy="365125"/>
          </a:xfrm>
        </p:spPr>
        <p:txBody>
          <a:bodyPr/>
          <a:p>
            <a:fld id="{5F341CD0-8CFD-4F58-80FE-90BE3FA44B50}" type="slidenum">
              <a:rPr lang="en-US" sz="2400" smtClean="0"/>
            </a:fld>
            <a:endParaRPr lang="en-US" sz="2400" smtClean="0"/>
          </a:p>
        </p:txBody>
      </p:sp>
      <p:pic>
        <p:nvPicPr>
          <p:cNvPr id="5" name="Content Placeholder 4"/>
          <p:cNvPicPr>
            <a:picLocks noChangeAspect="1"/>
          </p:cNvPicPr>
          <p:nvPr>
            <p:ph idx="1"/>
          </p:nvPr>
        </p:nvPicPr>
        <p:blipFill>
          <a:blip r:embed="rId1"/>
          <a:stretch>
            <a:fillRect/>
          </a:stretch>
        </p:blipFill>
        <p:spPr>
          <a:xfrm>
            <a:off x="867410" y="1253490"/>
            <a:ext cx="10417175" cy="4351655"/>
          </a:xfrm>
          <a:prstGeom prst="rect">
            <a:avLst/>
          </a:prstGeom>
        </p:spPr>
      </p:pic>
      <p:sp>
        <p:nvSpPr>
          <p:cNvPr id="14" name="文字方塊 13"/>
          <p:cNvSpPr txBox="1"/>
          <p:nvPr/>
        </p:nvSpPr>
        <p:spPr>
          <a:xfrm>
            <a:off x="4915535" y="5661025"/>
            <a:ext cx="6814185" cy="829945"/>
          </a:xfrm>
          <a:prstGeom prst="rect">
            <a:avLst/>
          </a:prstGeom>
          <a:solidFill>
            <a:srgbClr val="FFFF00"/>
          </a:solidFill>
        </p:spPr>
        <p:txBody>
          <a:bodyPr wrap="square" rtlCol="0">
            <a:spAutoFit/>
          </a:bodyPr>
          <a:p>
            <a:pPr algn="just"/>
            <a:r>
              <a:rPr lang="en-US" altLang="zh-TW" sz="1600" dirty="0">
                <a:latin typeface="DengXian" panose="02010600030101010101" charset="-122"/>
                <a:ea typeface="DengXian" panose="02010600030101010101" charset="-122"/>
              </a:rPr>
              <a:t>MVs and SVs in a past window are input to encoder.  MV in a future horizon is the input to the decoder and SV in the horizon are output of the decoder. DVs are disturbance variables that are measured.  </a:t>
            </a:r>
            <a:endParaRPr lang="en-US" altLang="zh-TW" sz="1600" dirty="0">
              <a:latin typeface="DengXian" panose="02010600030101010101" charset="-122"/>
              <a:ea typeface="DengXian" panose="02010600030101010101" charset="-122"/>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6348</Words>
  <Application>WPS Presentation</Application>
  <PresentationFormat>寬螢幕</PresentationFormat>
  <Paragraphs>219</Paragraphs>
  <Slides>19</Slides>
  <Notes>48</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19</vt:i4>
      </vt:variant>
    </vt:vector>
  </HeadingPairs>
  <TitlesOfParts>
    <vt:vector size="36" baseType="lpstr">
      <vt:lpstr>Arial</vt:lpstr>
      <vt:lpstr>SimSun</vt:lpstr>
      <vt:lpstr>Wingdings</vt:lpstr>
      <vt:lpstr>DengXian</vt:lpstr>
      <vt:lpstr>Cambria Math</vt:lpstr>
      <vt:lpstr>Calibri</vt:lpstr>
      <vt:lpstr>Microsoft YaHei</vt:lpstr>
      <vt:lpstr>Arial Unicode MS</vt:lpstr>
      <vt:lpstr>Times New Roman</vt:lpstr>
      <vt:lpstr>標楷體</vt:lpstr>
      <vt:lpstr>新細明體</vt:lpstr>
      <vt:lpstr>Calibri Light</vt:lpstr>
      <vt:lpstr>微軟正黑體</vt:lpstr>
      <vt:lpstr>STXinwei</vt:lpstr>
      <vt:lpstr>Myanmar Text</vt:lpstr>
      <vt:lpstr>Calibri</vt:lpstr>
      <vt:lpstr>Office 佈景主題</vt:lpstr>
      <vt:lpstr>PowerPoint 演示文稿</vt:lpstr>
      <vt:lpstr>数位孪生</vt:lpstr>
      <vt:lpstr>机理模型</vt:lpstr>
      <vt:lpstr>具記憶層的序列對序列模型(Sequence-to-Sequence with Memory Layer StS+ML) </vt:lpstr>
      <vt:lpstr>PowerPoint 演示文稿</vt:lpstr>
      <vt:lpstr>Transformer model</vt:lpstr>
      <vt:lpstr>自回归预测及训练 Autoregressive Prediction and Training </vt:lpstr>
      <vt:lpstr>丙烯蒸汽再压缩分离塔</vt:lpstr>
      <vt:lpstr>PRU 闭环过程变量分类</vt:lpstr>
      <vt:lpstr>PRU 开环过程变量分类</vt:lpstr>
      <vt:lpstr>闭环过程数据训练时间</vt:lpstr>
      <vt:lpstr>闭环过程物理一致性--长时间视界外滚动测试</vt:lpstr>
      <vt:lpstr>闭环过程物理一致性--阶跃测试</vt:lpstr>
      <vt:lpstr>闭环过程物理一致性--稳态收敛</vt:lpstr>
      <vt:lpstr>开环过程数据训练时间</vt:lpstr>
      <vt:lpstr>开环过程物理一致性--长时间视界外滚动测试</vt:lpstr>
      <vt:lpstr>开环过程物理一致性--阶跃测试</vt:lpstr>
      <vt:lpstr>开环过程物理一致性--稳态收敛</vt:lpstr>
      <vt:lpstr>结论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羅翊心</dc:creator>
  <cp:lastModifiedBy>david wong</cp:lastModifiedBy>
  <cp:revision>767</cp:revision>
  <dcterms:created xsi:type="dcterms:W3CDTF">2024-11-12T05:54:00Z</dcterms:created>
  <dcterms:modified xsi:type="dcterms:W3CDTF">2025-07-10T15:06:21Z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772769693369455C9E56F704A9769126_13</vt:lpwstr>
  </property>
  <property fmtid="{D5CDD505-2E9C-101B-9397-08002B2CF9AE}" pid="3" name="KSOProductBuildVer">
    <vt:lpwstr>1033-12.2.0.21546</vt:lpwstr>
  </property>
</Properties>
</file>