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7991"/>
    <a:srgbClr val="D4ACBB"/>
    <a:srgbClr val="B16B86"/>
    <a:srgbClr val="D48544"/>
    <a:srgbClr val="2D5537"/>
    <a:srgbClr val="79B5AA"/>
    <a:srgbClr val="4A94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73" autoAdjust="0"/>
  </p:normalViewPr>
  <p:slideViewPr>
    <p:cSldViewPr snapToGrid="0">
      <p:cViewPr>
        <p:scale>
          <a:sx n="50" d="100"/>
          <a:sy n="50" d="100"/>
        </p:scale>
        <p:origin x="147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7903-691E-27C4-C286-BE41BACD5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60F7371-1AD6-9517-D568-52E3E13B9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7C5103E-7681-BF91-DAA1-642319796BF7}"/>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5" name="Footer Placeholder 4">
            <a:extLst>
              <a:ext uri="{FF2B5EF4-FFF2-40B4-BE49-F238E27FC236}">
                <a16:creationId xmlns:a16="http://schemas.microsoft.com/office/drawing/2014/main" id="{5B41F2CF-3427-AEF5-666D-66FB0A042AE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7D2561A-7DE6-94DA-3108-A73357E845B7}"/>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16702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8D04-0D83-935A-95E9-762EFE948B2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85ADE31-EA2C-9AD7-689D-FD25E0B12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05E47BB-6BAC-280B-6C01-7EFEF52AC38F}"/>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5" name="Footer Placeholder 4">
            <a:extLst>
              <a:ext uri="{FF2B5EF4-FFF2-40B4-BE49-F238E27FC236}">
                <a16:creationId xmlns:a16="http://schemas.microsoft.com/office/drawing/2014/main" id="{9F982E68-30E2-81FF-1C02-FED0242ED07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3F6B3FD-8DFA-A98C-E803-7B1A58F8E799}"/>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407157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34BC8-0026-9ED1-E32E-3BFC936846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E20D1DE-8D78-10C1-EFBE-92F3DFD07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56B1A39-1706-BC95-4F9F-56A2117DD709}"/>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5" name="Footer Placeholder 4">
            <a:extLst>
              <a:ext uri="{FF2B5EF4-FFF2-40B4-BE49-F238E27FC236}">
                <a16:creationId xmlns:a16="http://schemas.microsoft.com/office/drawing/2014/main" id="{DAE193E4-5431-D9C4-C279-FFA898C248C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BF51481-286B-F347-45E7-F2717CE44981}"/>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411883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E1D5-C500-A3CB-73D6-66199F454FC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FDC73EC-8F64-13FE-DAD3-F97DC21C9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5FE6979-C540-6462-E6AF-146D263F3D53}"/>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5" name="Footer Placeholder 4">
            <a:extLst>
              <a:ext uri="{FF2B5EF4-FFF2-40B4-BE49-F238E27FC236}">
                <a16:creationId xmlns:a16="http://schemas.microsoft.com/office/drawing/2014/main" id="{4A1F192F-0941-9DAF-CF7A-2073863EF26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80B0314-5079-F691-1E34-6B48824DD47A}"/>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126905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28BB-4DAE-CCDC-1218-BD3BD4AE1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7F8345C-9309-33E0-D19D-CA3CF235FD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06AE7-4BF0-CF24-4001-936E4EA51792}"/>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5" name="Footer Placeholder 4">
            <a:extLst>
              <a:ext uri="{FF2B5EF4-FFF2-40B4-BE49-F238E27FC236}">
                <a16:creationId xmlns:a16="http://schemas.microsoft.com/office/drawing/2014/main" id="{A7014099-C074-C262-F1F5-F3E89FD2EFF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97D20B6-C796-2DE1-A49A-C3B2B7ED0422}"/>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158455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925C-4B74-127A-49E3-58191340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B22E224-340E-81E9-4BA6-EDEBC792D5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DCE2882-90B4-775A-2CB8-D8202A5F0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2FA659E-2542-575C-1A7D-9EEBFFD0D7DF}"/>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6" name="Footer Placeholder 5">
            <a:extLst>
              <a:ext uri="{FF2B5EF4-FFF2-40B4-BE49-F238E27FC236}">
                <a16:creationId xmlns:a16="http://schemas.microsoft.com/office/drawing/2014/main" id="{B6553187-26C2-6BB4-24F2-C9051ABCA41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3E9CDA2-CD4E-5DAA-C31D-54AE7DB14CF6}"/>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130585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83D-1963-E137-558B-2CB936265C3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E6E356F-BFC7-47F5-CE69-8F3B6E5B8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B2D32-4937-1CED-B029-CD5E52E55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B1AF9DE-C7FE-C731-A0AE-37054A148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42E69-8B90-F5BE-7D1C-536E37E04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8336F46-BC21-7BFD-22B5-D79DA642D563}"/>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8" name="Footer Placeholder 7">
            <a:extLst>
              <a:ext uri="{FF2B5EF4-FFF2-40B4-BE49-F238E27FC236}">
                <a16:creationId xmlns:a16="http://schemas.microsoft.com/office/drawing/2014/main" id="{CF4E0293-625B-67D8-72E7-B123B950643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DF87F9F-2AC1-B159-A44B-780A5B938360}"/>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275567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BBEE-5D11-5C9E-0634-AA04851FCE4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78DD14A-7466-D805-C4D7-5C8FF6673933}"/>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4" name="Footer Placeholder 3">
            <a:extLst>
              <a:ext uri="{FF2B5EF4-FFF2-40B4-BE49-F238E27FC236}">
                <a16:creationId xmlns:a16="http://schemas.microsoft.com/office/drawing/2014/main" id="{935A59C3-6F78-C479-3005-C17464C5771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C8ECD71-A12B-7F5A-D7B2-E6418F29D1A3}"/>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145386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4E174-4924-739A-8721-97D503AA6702}"/>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3" name="Footer Placeholder 2">
            <a:extLst>
              <a:ext uri="{FF2B5EF4-FFF2-40B4-BE49-F238E27FC236}">
                <a16:creationId xmlns:a16="http://schemas.microsoft.com/office/drawing/2014/main" id="{3C19E5CD-74C8-FBA7-D50E-A7390D9CB4B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1D19AE7-5158-DD71-0F7B-25B79912C306}"/>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207812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3D98-508D-0D35-8552-567DCD096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E60FEF7-04EF-7B56-006D-A1C41D644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A97AA97-111B-6192-3938-C3461B69A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75ECD-2C0C-1208-5683-9BFCA0CA1FFA}"/>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6" name="Footer Placeholder 5">
            <a:extLst>
              <a:ext uri="{FF2B5EF4-FFF2-40B4-BE49-F238E27FC236}">
                <a16:creationId xmlns:a16="http://schemas.microsoft.com/office/drawing/2014/main" id="{ED9E912D-A775-42A6-9563-586605DAB0D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DB72EB-1DD8-B719-A3CA-76511A23EDC1}"/>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102140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962-92E8-0235-DF68-9079F8192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C479125-3BD5-F12C-7B58-3BA35914E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FB0B4D1-BBC3-169E-23EF-3B0C43AF5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0C5DE-9714-F8FD-552B-31B34BAE1206}"/>
              </a:ext>
            </a:extLst>
          </p:cNvPr>
          <p:cNvSpPr>
            <a:spLocks noGrp="1"/>
          </p:cNvSpPr>
          <p:nvPr>
            <p:ph type="dt" sz="half" idx="10"/>
          </p:nvPr>
        </p:nvSpPr>
        <p:spPr/>
        <p:txBody>
          <a:bodyPr/>
          <a:lstStyle/>
          <a:p>
            <a:fld id="{953D251F-85BD-4D1D-9270-28EB37EA20E9}" type="datetimeFigureOut">
              <a:rPr lang="en-PK" smtClean="0"/>
              <a:t>12/11/2024</a:t>
            </a:fld>
            <a:endParaRPr lang="en-PK"/>
          </a:p>
        </p:txBody>
      </p:sp>
      <p:sp>
        <p:nvSpPr>
          <p:cNvPr id="6" name="Footer Placeholder 5">
            <a:extLst>
              <a:ext uri="{FF2B5EF4-FFF2-40B4-BE49-F238E27FC236}">
                <a16:creationId xmlns:a16="http://schemas.microsoft.com/office/drawing/2014/main" id="{401A2A73-F1C6-0244-F7A1-53D259D5B9C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E072765-6B36-F1A9-8D41-75EED02F40E6}"/>
              </a:ext>
            </a:extLst>
          </p:cNvPr>
          <p:cNvSpPr>
            <a:spLocks noGrp="1"/>
          </p:cNvSpPr>
          <p:nvPr>
            <p:ph type="sldNum" sz="quarter" idx="12"/>
          </p:nvPr>
        </p:nvSpPr>
        <p:spPr/>
        <p:txBody>
          <a:bodyPr/>
          <a:lstStyle/>
          <a:p>
            <a:fld id="{D36C69F8-157A-4947-8981-066FB65AFBB3}" type="slidenum">
              <a:rPr lang="en-PK" smtClean="0"/>
              <a:t>‹#›</a:t>
            </a:fld>
            <a:endParaRPr lang="en-PK"/>
          </a:p>
        </p:txBody>
      </p:sp>
    </p:spTree>
    <p:extLst>
      <p:ext uri="{BB962C8B-B14F-4D97-AF65-F5344CB8AC3E}">
        <p14:creationId xmlns:p14="http://schemas.microsoft.com/office/powerpoint/2010/main" val="94467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570AA-459F-96A5-93AF-7A9F1C2FA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533D063-C03E-72C4-EC1B-B9F17AE92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D38E584-1A02-5FD4-FB01-2830F68A3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D251F-85BD-4D1D-9270-28EB37EA20E9}" type="datetimeFigureOut">
              <a:rPr lang="en-PK" smtClean="0"/>
              <a:t>12/11/2024</a:t>
            </a:fld>
            <a:endParaRPr lang="en-PK"/>
          </a:p>
        </p:txBody>
      </p:sp>
      <p:sp>
        <p:nvSpPr>
          <p:cNvPr id="5" name="Footer Placeholder 4">
            <a:extLst>
              <a:ext uri="{FF2B5EF4-FFF2-40B4-BE49-F238E27FC236}">
                <a16:creationId xmlns:a16="http://schemas.microsoft.com/office/drawing/2014/main" id="{61ABBD81-833F-288C-0080-BFC42708A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D9162A73-8688-8622-AAC0-11D8E97C1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6C69F8-157A-4947-8981-066FB65AFBB3}" type="slidenum">
              <a:rPr lang="en-PK" smtClean="0"/>
              <a:t>‹#›</a:t>
            </a:fld>
            <a:endParaRPr lang="en-PK"/>
          </a:p>
        </p:txBody>
      </p:sp>
    </p:spTree>
    <p:extLst>
      <p:ext uri="{BB962C8B-B14F-4D97-AF65-F5344CB8AC3E}">
        <p14:creationId xmlns:p14="http://schemas.microsoft.com/office/powerpoint/2010/main" val="1437387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communication-icons-internet-media-1296385/"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hyperlink" Target="https://stackpointer.io/security/nginx-disable-version-header/404/attachment/security/"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putersciencewiki.org/index.php/Usability"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gitalocean.com/community/tutorials/how-to-create-a-high-availability-setup-with-heartbeat-and-floating-ips-on-ubuntu-16-04" TargetMode="External"/><Relationship Id="rId2" Type="http://schemas.openxmlformats.org/officeDocument/2006/relationships/image" Target="../media/image20.wmf"/><Relationship Id="rId1" Type="http://schemas.openxmlformats.org/officeDocument/2006/relationships/slideLayout" Target="../slideLayouts/slideLayout2.xml"/><Relationship Id="rId5" Type="http://schemas.openxmlformats.org/officeDocument/2006/relationships/hyperlink" Target="https://technofaq.org/posts/2020/01/the-benefits-of-reliability-engineering/" TargetMode="Externa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oupcoaching.blogspot.com/2016/11/group-coaching-group-is-often-its.html"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technology-acer-wallpaper-hreyy/download/3840x2160"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techzim.co.zw/2013/01/press-release-freelancer-announces-fastest-growing-internet-job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wallpaperflare.com/technology-acer-wallpaper-hreyy/download/3840x2160" TargetMode="External"/><Relationship Id="rId7" Type="http://schemas.openxmlformats.org/officeDocument/2006/relationships/image" Target="../media/image4.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hyperlink" Target="https://www.techzim.co.zw/2013/01/press-release-freelancer-announces-fastest-growing-internet-jobs/"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rawpixel.com/search/gear" TargetMode="External"/><Relationship Id="rId7" Type="http://schemas.openxmlformats.org/officeDocument/2006/relationships/image" Target="../media/image12.svg"/><Relationship Id="rId2" Type="http://schemas.openxmlformats.org/officeDocument/2006/relationships/image" Target="../media/image9.1"/><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andrejgajdos.com/how-to-build-an-mvp-minimum-viable-product-the-definitive-guide/user_interface/"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rawpixel.com/search/gear" TargetMode="External"/><Relationship Id="rId7" Type="http://schemas.openxmlformats.org/officeDocument/2006/relationships/hyperlink" Target="https://andrejgajdos.com/how-to-build-an-mvp-minimum-viable-product-the-definitive-guide/user_interface/" TargetMode="External"/><Relationship Id="rId2" Type="http://schemas.openxmlformats.org/officeDocument/2006/relationships/image" Target="../media/image9.1"/><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publicdomainpictures.net/en/view-image.php?image=31992&amp;picture=ill-put-all-my-trust-in-you" TargetMode="External"/><Relationship Id="rId4" Type="http://schemas.openxmlformats.org/officeDocument/2006/relationships/image" Target="../media/image13.jp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publicdomainpictures.net/en/view-image.php?image=31992&amp;picture=ill-put-all-my-trust-in-you" TargetMode="External"/><Relationship Id="rId7" Type="http://schemas.openxmlformats.org/officeDocument/2006/relationships/hyperlink" Target="https://andrejgajdos.com/how-to-build-an-mvp-minimum-viable-product-the-definitive-guide/user_interface/" TargetMode="Externa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rawpixel.com/search/gear" TargetMode="External"/><Relationship Id="rId4" Type="http://schemas.openxmlformats.org/officeDocument/2006/relationships/image" Target="../media/image9.1"/><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drejgajdos.com/how-to-build-an-mvp-minimum-viable-product-the-definitive-guide/user_interfac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C2FB676-2E96-6E29-308D-DB09D6395A8F}"/>
              </a:ext>
            </a:extLst>
          </p:cNvPr>
          <p:cNvSpPr/>
          <p:nvPr/>
        </p:nvSpPr>
        <p:spPr>
          <a:xfrm>
            <a:off x="0" y="0"/>
            <a:ext cx="12192000" cy="6858000"/>
          </a:xfrm>
          <a:prstGeom prst="rect">
            <a:avLst/>
          </a:pr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71C7AD3A-E88C-F81A-4A7F-B3C087D81349}"/>
              </a:ext>
            </a:extLst>
          </p:cNvPr>
          <p:cNvGrpSpPr/>
          <p:nvPr/>
        </p:nvGrpSpPr>
        <p:grpSpPr>
          <a:xfrm>
            <a:off x="2377995" y="2105561"/>
            <a:ext cx="7436010" cy="2646878"/>
            <a:chOff x="0" y="2105561"/>
            <a:chExt cx="7436010" cy="2646878"/>
          </a:xfrm>
        </p:grpSpPr>
        <p:sp>
          <p:nvSpPr>
            <p:cNvPr id="40" name="Rectangle 39">
              <a:extLst>
                <a:ext uri="{FF2B5EF4-FFF2-40B4-BE49-F238E27FC236}">
                  <a16:creationId xmlns:a16="http://schemas.microsoft.com/office/drawing/2014/main" id="{94A87D4A-4F65-02B1-7B5A-00D07615F7C3}"/>
                </a:ext>
              </a:extLst>
            </p:cNvPr>
            <p:cNvSpPr/>
            <p:nvPr/>
          </p:nvSpPr>
          <p:spPr>
            <a:xfrm>
              <a:off x="6212598" y="2105561"/>
              <a:ext cx="1223412"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E</a:t>
              </a:r>
            </a:p>
          </p:txBody>
        </p:sp>
        <p:sp>
          <p:nvSpPr>
            <p:cNvPr id="41" name="Rectangle 40">
              <a:extLst>
                <a:ext uri="{FF2B5EF4-FFF2-40B4-BE49-F238E27FC236}">
                  <a16:creationId xmlns:a16="http://schemas.microsoft.com/office/drawing/2014/main" id="{42487C3B-9F4E-2A91-4886-C1D9E7BF2D8E}"/>
                </a:ext>
              </a:extLst>
            </p:cNvPr>
            <p:cNvSpPr/>
            <p:nvPr/>
          </p:nvSpPr>
          <p:spPr>
            <a:xfrm>
              <a:off x="4803822" y="2105561"/>
              <a:ext cx="1931939"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M</a:t>
              </a:r>
            </a:p>
          </p:txBody>
        </p:sp>
        <p:sp>
          <p:nvSpPr>
            <p:cNvPr id="42" name="Rectangle 41">
              <a:extLst>
                <a:ext uri="{FF2B5EF4-FFF2-40B4-BE49-F238E27FC236}">
                  <a16:creationId xmlns:a16="http://schemas.microsoft.com/office/drawing/2014/main" id="{C7EEA980-6684-26A9-A1D4-0BA6B27FDF43}"/>
                </a:ext>
              </a:extLst>
            </p:cNvPr>
            <p:cNvSpPr/>
            <p:nvPr/>
          </p:nvSpPr>
          <p:spPr>
            <a:xfrm>
              <a:off x="3713130" y="2105561"/>
              <a:ext cx="1624163"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O</a:t>
              </a:r>
            </a:p>
          </p:txBody>
        </p:sp>
        <p:sp>
          <p:nvSpPr>
            <p:cNvPr id="43" name="Rectangle 42">
              <a:extLst>
                <a:ext uri="{FF2B5EF4-FFF2-40B4-BE49-F238E27FC236}">
                  <a16:creationId xmlns:a16="http://schemas.microsoft.com/office/drawing/2014/main" id="{F907D45F-6507-8EE3-03CA-17EF41EEDC8E}"/>
                </a:ext>
              </a:extLst>
            </p:cNvPr>
            <p:cNvSpPr/>
            <p:nvPr/>
          </p:nvSpPr>
          <p:spPr>
            <a:xfrm>
              <a:off x="3114487" y="2105561"/>
              <a:ext cx="1311578"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C</a:t>
              </a:r>
            </a:p>
          </p:txBody>
        </p:sp>
        <p:sp>
          <p:nvSpPr>
            <p:cNvPr id="44" name="Rectangle 43">
              <a:extLst>
                <a:ext uri="{FF2B5EF4-FFF2-40B4-BE49-F238E27FC236}">
                  <a16:creationId xmlns:a16="http://schemas.microsoft.com/office/drawing/2014/main" id="{4BF8B891-6560-3020-DA21-CAA9369C5F05}"/>
                </a:ext>
              </a:extLst>
            </p:cNvPr>
            <p:cNvSpPr/>
            <p:nvPr/>
          </p:nvSpPr>
          <p:spPr>
            <a:xfrm>
              <a:off x="2519368" y="2105561"/>
              <a:ext cx="1085554"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L</a:t>
              </a:r>
            </a:p>
          </p:txBody>
        </p:sp>
        <p:sp>
          <p:nvSpPr>
            <p:cNvPr id="45" name="Rectangle 44">
              <a:extLst>
                <a:ext uri="{FF2B5EF4-FFF2-40B4-BE49-F238E27FC236}">
                  <a16:creationId xmlns:a16="http://schemas.microsoft.com/office/drawing/2014/main" id="{9EA8B6F7-B9B3-2E1C-B3C5-EC1B8EF78FAB}"/>
                </a:ext>
              </a:extLst>
            </p:cNvPr>
            <p:cNvSpPr/>
            <p:nvPr/>
          </p:nvSpPr>
          <p:spPr>
            <a:xfrm>
              <a:off x="1729113" y="2105561"/>
              <a:ext cx="1223412"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E</a:t>
              </a:r>
            </a:p>
          </p:txBody>
        </p:sp>
        <p:sp>
          <p:nvSpPr>
            <p:cNvPr id="46" name="Rectangle 45">
              <a:extLst>
                <a:ext uri="{FF2B5EF4-FFF2-40B4-BE49-F238E27FC236}">
                  <a16:creationId xmlns:a16="http://schemas.microsoft.com/office/drawing/2014/main" id="{CB0C601C-19B8-E0E9-4408-98DA1A2E56F7}"/>
                </a:ext>
              </a:extLst>
            </p:cNvPr>
            <p:cNvSpPr/>
            <p:nvPr/>
          </p:nvSpPr>
          <p:spPr>
            <a:xfrm>
              <a:off x="0" y="2105561"/>
              <a:ext cx="2188420" cy="2646878"/>
            </a:xfrm>
            <a:prstGeom prst="rect">
              <a:avLst/>
            </a:prstGeom>
            <a:noFill/>
            <a:ln>
              <a:noFill/>
            </a:ln>
          </p:spPr>
          <p:txBody>
            <a:bodyPr wrap="none" lIns="91440" tIns="45720" rIns="91440" bIns="45720">
              <a:spAutoFit/>
            </a:bodyPr>
            <a:lstStyle/>
            <a:p>
              <a:pPr algn="ctr"/>
              <a:r>
                <a:rPr lang="en-US" sz="16600" b="1" dirty="0">
                  <a:ln w="12700">
                    <a:noFill/>
                    <a:prstDash val="solid"/>
                  </a:ln>
                  <a:gradFill flip="none" rotWithShape="1">
                    <a:gsLst>
                      <a:gs pos="41000">
                        <a:schemeClr val="accent1">
                          <a:lumMod val="5000"/>
                          <a:lumOff val="95000"/>
                        </a:schemeClr>
                      </a:gs>
                      <a:gs pos="69000">
                        <a:srgbClr val="8FA79A"/>
                      </a:gs>
                      <a:gs pos="93000">
                        <a:srgbClr val="2D5537"/>
                      </a:gs>
                    </a:gsLst>
                    <a:path path="circle">
                      <a:fillToRect l="50000" t="50000" r="50000" b="50000"/>
                    </a:path>
                    <a:tileRect/>
                  </a:gradFill>
                  <a:effectLst>
                    <a:outerShdw blurRad="114300" sx="108000" sy="108000" algn="ctr" rotWithShape="0">
                      <a:prstClr val="black">
                        <a:alpha val="40000"/>
                      </a:prstClr>
                    </a:outerShdw>
                  </a:effectLst>
                </a:rPr>
                <a:t>W</a:t>
              </a:r>
            </a:p>
          </p:txBody>
        </p:sp>
      </p:grpSp>
      <p:grpSp>
        <p:nvGrpSpPr>
          <p:cNvPr id="47" name="Group 46">
            <a:extLst>
              <a:ext uri="{FF2B5EF4-FFF2-40B4-BE49-F238E27FC236}">
                <a16:creationId xmlns:a16="http://schemas.microsoft.com/office/drawing/2014/main" id="{A413B91B-EE46-E1F7-B644-EA3267E6FD6E}"/>
              </a:ext>
            </a:extLst>
          </p:cNvPr>
          <p:cNvGrpSpPr/>
          <p:nvPr/>
        </p:nvGrpSpPr>
        <p:grpSpPr>
          <a:xfrm>
            <a:off x="-2267562" y="-1525229"/>
            <a:ext cx="14138319" cy="8863780"/>
            <a:chOff x="-1104900" y="-13519"/>
            <a:chExt cx="11699919" cy="7123470"/>
          </a:xfrm>
        </p:grpSpPr>
        <p:sp>
          <p:nvSpPr>
            <p:cNvPr id="35" name="Freeform: Shape 34">
              <a:extLst>
                <a:ext uri="{FF2B5EF4-FFF2-40B4-BE49-F238E27FC236}">
                  <a16:creationId xmlns:a16="http://schemas.microsoft.com/office/drawing/2014/main" id="{38F782B8-42D8-6ACC-8A6F-34C1E853BD39}"/>
                </a:ext>
              </a:extLst>
            </p:cNvPr>
            <p:cNvSpPr/>
            <p:nvPr/>
          </p:nvSpPr>
          <p:spPr>
            <a:xfrm>
              <a:off x="-632955" y="-13519"/>
              <a:ext cx="11227974" cy="6858000"/>
            </a:xfrm>
            <a:custGeom>
              <a:avLst/>
              <a:gdLst>
                <a:gd name="connsiteX0" fmla="*/ 0 w 11227974"/>
                <a:gd name="connsiteY0" fmla="*/ 0 h 6858000"/>
                <a:gd name="connsiteX1" fmla="*/ 3118052 w 11227974"/>
                <a:gd name="connsiteY1" fmla="*/ 0 h 6858000"/>
                <a:gd name="connsiteX2" fmla="*/ 3112716 w 11227974"/>
                <a:gd name="connsiteY2" fmla="*/ 64524 h 6858000"/>
                <a:gd name="connsiteX3" fmla="*/ 3274142 w 11227974"/>
                <a:gd name="connsiteY3" fmla="*/ 2005781 h 6858000"/>
                <a:gd name="connsiteX4" fmla="*/ 4984955 w 11227974"/>
                <a:gd name="connsiteY4" fmla="*/ 2418735 h 6858000"/>
                <a:gd name="connsiteX5" fmla="*/ 5368413 w 11227974"/>
                <a:gd name="connsiteY5" fmla="*/ 5987845 h 6858000"/>
                <a:gd name="connsiteX6" fmla="*/ 9881419 w 11227974"/>
                <a:gd name="connsiteY6" fmla="*/ 5899355 h 6858000"/>
                <a:gd name="connsiteX7" fmla="*/ 11204239 w 11227974"/>
                <a:gd name="connsiteY7" fmla="*/ 6814713 h 6858000"/>
                <a:gd name="connsiteX8" fmla="*/ 11227974 w 11227974"/>
                <a:gd name="connsiteY8" fmla="*/ 6858000 h 6858000"/>
                <a:gd name="connsiteX9" fmla="*/ 0 w 11227974"/>
                <a:gd name="connsiteY9" fmla="*/ 6858000 h 6858000"/>
                <a:gd name="connsiteX10" fmla="*/ 0 w 11227974"/>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27974" h="6858000">
                  <a:moveTo>
                    <a:pt x="0" y="0"/>
                  </a:moveTo>
                  <a:lnTo>
                    <a:pt x="3118052" y="0"/>
                  </a:lnTo>
                  <a:lnTo>
                    <a:pt x="3112716" y="64524"/>
                  </a:lnTo>
                  <a:cubicBezTo>
                    <a:pt x="3052455" y="877529"/>
                    <a:pt x="3049229" y="1607575"/>
                    <a:pt x="3274142" y="2005781"/>
                  </a:cubicBezTo>
                  <a:cubicBezTo>
                    <a:pt x="3574026" y="2536723"/>
                    <a:pt x="4635910" y="1755058"/>
                    <a:pt x="4984955" y="2418735"/>
                  </a:cubicBezTo>
                  <a:cubicBezTo>
                    <a:pt x="5334000" y="3082412"/>
                    <a:pt x="4552336" y="5407742"/>
                    <a:pt x="5368413" y="5987845"/>
                  </a:cubicBezTo>
                  <a:cubicBezTo>
                    <a:pt x="6184490" y="6567948"/>
                    <a:pt x="9030929" y="5624052"/>
                    <a:pt x="9881419" y="5899355"/>
                  </a:cubicBezTo>
                  <a:cubicBezTo>
                    <a:pt x="10333242" y="6045610"/>
                    <a:pt x="10970985" y="6433283"/>
                    <a:pt x="11204239" y="6814713"/>
                  </a:cubicBezTo>
                  <a:lnTo>
                    <a:pt x="11227974" y="6858000"/>
                  </a:lnTo>
                  <a:lnTo>
                    <a:pt x="0" y="6858000"/>
                  </a:lnTo>
                  <a:lnTo>
                    <a:pt x="0" y="0"/>
                  </a:lnTo>
                  <a:close/>
                </a:path>
              </a:pathLst>
            </a:custGeom>
            <a:solidFill>
              <a:srgbClr val="79B5AA"/>
            </a:solidFill>
            <a:ln>
              <a:noFill/>
            </a:ln>
            <a:effectLst>
              <a:outerShdw blurRad="342900" dist="38100" sx="106000" sy="106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FC71FBCC-7176-6185-8246-7B9BCE12A66D}"/>
                </a:ext>
              </a:extLst>
            </p:cNvPr>
            <p:cNvSpPr/>
            <p:nvPr/>
          </p:nvSpPr>
          <p:spPr>
            <a:xfrm>
              <a:off x="-1104900" y="251951"/>
              <a:ext cx="11227974" cy="6858000"/>
            </a:xfrm>
            <a:custGeom>
              <a:avLst/>
              <a:gdLst>
                <a:gd name="connsiteX0" fmla="*/ 0 w 11227974"/>
                <a:gd name="connsiteY0" fmla="*/ 0 h 6858000"/>
                <a:gd name="connsiteX1" fmla="*/ 3118052 w 11227974"/>
                <a:gd name="connsiteY1" fmla="*/ 0 h 6858000"/>
                <a:gd name="connsiteX2" fmla="*/ 3112716 w 11227974"/>
                <a:gd name="connsiteY2" fmla="*/ 64524 h 6858000"/>
                <a:gd name="connsiteX3" fmla="*/ 3274142 w 11227974"/>
                <a:gd name="connsiteY3" fmla="*/ 2005781 h 6858000"/>
                <a:gd name="connsiteX4" fmla="*/ 4984955 w 11227974"/>
                <a:gd name="connsiteY4" fmla="*/ 2418735 h 6858000"/>
                <a:gd name="connsiteX5" fmla="*/ 5368413 w 11227974"/>
                <a:gd name="connsiteY5" fmla="*/ 5987845 h 6858000"/>
                <a:gd name="connsiteX6" fmla="*/ 9881419 w 11227974"/>
                <a:gd name="connsiteY6" fmla="*/ 5899355 h 6858000"/>
                <a:gd name="connsiteX7" fmla="*/ 11204239 w 11227974"/>
                <a:gd name="connsiteY7" fmla="*/ 6814713 h 6858000"/>
                <a:gd name="connsiteX8" fmla="*/ 11227974 w 11227974"/>
                <a:gd name="connsiteY8" fmla="*/ 6858000 h 6858000"/>
                <a:gd name="connsiteX9" fmla="*/ 0 w 11227974"/>
                <a:gd name="connsiteY9" fmla="*/ 6858000 h 6858000"/>
                <a:gd name="connsiteX10" fmla="*/ 0 w 11227974"/>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27974" h="6858000">
                  <a:moveTo>
                    <a:pt x="0" y="0"/>
                  </a:moveTo>
                  <a:lnTo>
                    <a:pt x="3118052" y="0"/>
                  </a:lnTo>
                  <a:lnTo>
                    <a:pt x="3112716" y="64524"/>
                  </a:lnTo>
                  <a:cubicBezTo>
                    <a:pt x="3052455" y="877529"/>
                    <a:pt x="3049229" y="1607575"/>
                    <a:pt x="3274142" y="2005781"/>
                  </a:cubicBezTo>
                  <a:cubicBezTo>
                    <a:pt x="3574026" y="2536723"/>
                    <a:pt x="4635910" y="1755058"/>
                    <a:pt x="4984955" y="2418735"/>
                  </a:cubicBezTo>
                  <a:cubicBezTo>
                    <a:pt x="5334000" y="3082412"/>
                    <a:pt x="4552336" y="5407742"/>
                    <a:pt x="5368413" y="5987845"/>
                  </a:cubicBezTo>
                  <a:cubicBezTo>
                    <a:pt x="6184490" y="6567948"/>
                    <a:pt x="9030929" y="5624052"/>
                    <a:pt x="9881419" y="5899355"/>
                  </a:cubicBezTo>
                  <a:cubicBezTo>
                    <a:pt x="10333242" y="6045610"/>
                    <a:pt x="10970985" y="6433283"/>
                    <a:pt x="11204239" y="6814713"/>
                  </a:cubicBezTo>
                  <a:lnTo>
                    <a:pt x="11227974" y="6858000"/>
                  </a:lnTo>
                  <a:lnTo>
                    <a:pt x="0" y="6858000"/>
                  </a:lnTo>
                  <a:lnTo>
                    <a:pt x="0" y="0"/>
                  </a:lnTo>
                  <a:close/>
                </a:path>
              </a:pathLst>
            </a:custGeom>
            <a:solidFill>
              <a:schemeClr val="bg1"/>
            </a:solidFill>
            <a:ln>
              <a:noFill/>
            </a:ln>
            <a:effectLst>
              <a:outerShdw blurRad="342900" dist="38100" sx="106000" sy="106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8" name="Group 47">
            <a:extLst>
              <a:ext uri="{FF2B5EF4-FFF2-40B4-BE49-F238E27FC236}">
                <a16:creationId xmlns:a16="http://schemas.microsoft.com/office/drawing/2014/main" id="{31A9953F-537A-4A39-3FF1-F02F5B00E067}"/>
              </a:ext>
            </a:extLst>
          </p:cNvPr>
          <p:cNvGrpSpPr/>
          <p:nvPr/>
        </p:nvGrpSpPr>
        <p:grpSpPr>
          <a:xfrm>
            <a:off x="2269797" y="-2857499"/>
            <a:ext cx="12641592" cy="9271820"/>
            <a:chOff x="3093708" y="-1753829"/>
            <a:chExt cx="9526755" cy="7329949"/>
          </a:xfrm>
        </p:grpSpPr>
        <p:sp>
          <p:nvSpPr>
            <p:cNvPr id="32" name="Freeform: Shape 31">
              <a:extLst>
                <a:ext uri="{FF2B5EF4-FFF2-40B4-BE49-F238E27FC236}">
                  <a16:creationId xmlns:a16="http://schemas.microsoft.com/office/drawing/2014/main" id="{53C781D4-8655-ECAB-0ED0-2FA38D35CD7F}"/>
                </a:ext>
              </a:extLst>
            </p:cNvPr>
            <p:cNvSpPr/>
            <p:nvPr/>
          </p:nvSpPr>
          <p:spPr>
            <a:xfrm>
              <a:off x="3093708" y="-1281880"/>
              <a:ext cx="9114265" cy="6858000"/>
            </a:xfrm>
            <a:custGeom>
              <a:avLst/>
              <a:gdLst>
                <a:gd name="connsiteX0" fmla="*/ 40317 w 9114265"/>
                <a:gd name="connsiteY0" fmla="*/ 0 h 6858000"/>
                <a:gd name="connsiteX1" fmla="*/ 9114265 w 9114265"/>
                <a:gd name="connsiteY1" fmla="*/ 0 h 6858000"/>
                <a:gd name="connsiteX2" fmla="*/ 9114265 w 9114265"/>
                <a:gd name="connsiteY2" fmla="*/ 6858000 h 6858000"/>
                <a:gd name="connsiteX3" fmla="*/ 8150239 w 9114265"/>
                <a:gd name="connsiteY3" fmla="*/ 6858000 h 6858000"/>
                <a:gd name="connsiteX4" fmla="*/ 8126504 w 9114265"/>
                <a:gd name="connsiteY4" fmla="*/ 6814713 h 6858000"/>
                <a:gd name="connsiteX5" fmla="*/ 6803684 w 9114265"/>
                <a:gd name="connsiteY5" fmla="*/ 5899355 h 6858000"/>
                <a:gd name="connsiteX6" fmla="*/ 2290678 w 9114265"/>
                <a:gd name="connsiteY6" fmla="*/ 5987845 h 6858000"/>
                <a:gd name="connsiteX7" fmla="*/ 1907220 w 9114265"/>
                <a:gd name="connsiteY7" fmla="*/ 2418735 h 6858000"/>
                <a:gd name="connsiteX8" fmla="*/ 196407 w 9114265"/>
                <a:gd name="connsiteY8" fmla="*/ 2005781 h 6858000"/>
                <a:gd name="connsiteX9" fmla="*/ 34981 w 9114265"/>
                <a:gd name="connsiteY9" fmla="*/ 64524 h 6858000"/>
                <a:gd name="connsiteX10" fmla="*/ 40317 w 9114265"/>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14265" h="6858000">
                  <a:moveTo>
                    <a:pt x="40317" y="0"/>
                  </a:moveTo>
                  <a:lnTo>
                    <a:pt x="9114265" y="0"/>
                  </a:lnTo>
                  <a:lnTo>
                    <a:pt x="9114265" y="6858000"/>
                  </a:lnTo>
                  <a:lnTo>
                    <a:pt x="8150239" y="6858000"/>
                  </a:lnTo>
                  <a:lnTo>
                    <a:pt x="8126504" y="6814713"/>
                  </a:lnTo>
                  <a:cubicBezTo>
                    <a:pt x="7893250" y="6433283"/>
                    <a:pt x="7255507" y="6045610"/>
                    <a:pt x="6803684" y="5899355"/>
                  </a:cubicBezTo>
                  <a:cubicBezTo>
                    <a:pt x="5953194" y="5624052"/>
                    <a:pt x="3106755" y="6567948"/>
                    <a:pt x="2290678" y="5987845"/>
                  </a:cubicBezTo>
                  <a:cubicBezTo>
                    <a:pt x="1474601" y="5407742"/>
                    <a:pt x="2256265" y="3082412"/>
                    <a:pt x="1907220" y="2418735"/>
                  </a:cubicBezTo>
                  <a:cubicBezTo>
                    <a:pt x="1558175" y="1755058"/>
                    <a:pt x="496291" y="2536723"/>
                    <a:pt x="196407" y="2005781"/>
                  </a:cubicBezTo>
                  <a:cubicBezTo>
                    <a:pt x="-28506" y="1607575"/>
                    <a:pt x="-25280" y="877529"/>
                    <a:pt x="34981" y="64524"/>
                  </a:cubicBezTo>
                  <a:lnTo>
                    <a:pt x="40317" y="0"/>
                  </a:lnTo>
                  <a:close/>
                </a:path>
              </a:pathLst>
            </a:custGeom>
            <a:solidFill>
              <a:srgbClr val="79B5AA"/>
            </a:solidFill>
            <a:ln>
              <a:noFill/>
            </a:ln>
            <a:effectLst>
              <a:outerShdw blurRad="355600" dist="38100" dir="10800000" sx="103000" sy="103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941189F-1B0C-F80C-DE22-5956086F3F14}"/>
                </a:ext>
              </a:extLst>
            </p:cNvPr>
            <p:cNvSpPr/>
            <p:nvPr/>
          </p:nvSpPr>
          <p:spPr>
            <a:xfrm>
              <a:off x="3506198" y="-1753829"/>
              <a:ext cx="9114265" cy="6858000"/>
            </a:xfrm>
            <a:custGeom>
              <a:avLst/>
              <a:gdLst>
                <a:gd name="connsiteX0" fmla="*/ 40317 w 9114265"/>
                <a:gd name="connsiteY0" fmla="*/ 0 h 6858000"/>
                <a:gd name="connsiteX1" fmla="*/ 9114265 w 9114265"/>
                <a:gd name="connsiteY1" fmla="*/ 0 h 6858000"/>
                <a:gd name="connsiteX2" fmla="*/ 9114265 w 9114265"/>
                <a:gd name="connsiteY2" fmla="*/ 6858000 h 6858000"/>
                <a:gd name="connsiteX3" fmla="*/ 8150239 w 9114265"/>
                <a:gd name="connsiteY3" fmla="*/ 6858000 h 6858000"/>
                <a:gd name="connsiteX4" fmla="*/ 8126504 w 9114265"/>
                <a:gd name="connsiteY4" fmla="*/ 6814713 h 6858000"/>
                <a:gd name="connsiteX5" fmla="*/ 6803684 w 9114265"/>
                <a:gd name="connsiteY5" fmla="*/ 5899355 h 6858000"/>
                <a:gd name="connsiteX6" fmla="*/ 2290678 w 9114265"/>
                <a:gd name="connsiteY6" fmla="*/ 5987845 h 6858000"/>
                <a:gd name="connsiteX7" fmla="*/ 1907220 w 9114265"/>
                <a:gd name="connsiteY7" fmla="*/ 2418735 h 6858000"/>
                <a:gd name="connsiteX8" fmla="*/ 196407 w 9114265"/>
                <a:gd name="connsiteY8" fmla="*/ 2005781 h 6858000"/>
                <a:gd name="connsiteX9" fmla="*/ 34981 w 9114265"/>
                <a:gd name="connsiteY9" fmla="*/ 64524 h 6858000"/>
                <a:gd name="connsiteX10" fmla="*/ 40317 w 9114265"/>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14265" h="6858000">
                  <a:moveTo>
                    <a:pt x="40317" y="0"/>
                  </a:moveTo>
                  <a:lnTo>
                    <a:pt x="9114265" y="0"/>
                  </a:lnTo>
                  <a:lnTo>
                    <a:pt x="9114265" y="6858000"/>
                  </a:lnTo>
                  <a:lnTo>
                    <a:pt x="8150239" y="6858000"/>
                  </a:lnTo>
                  <a:lnTo>
                    <a:pt x="8126504" y="6814713"/>
                  </a:lnTo>
                  <a:cubicBezTo>
                    <a:pt x="7893250" y="6433283"/>
                    <a:pt x="7255507" y="6045610"/>
                    <a:pt x="6803684" y="5899355"/>
                  </a:cubicBezTo>
                  <a:cubicBezTo>
                    <a:pt x="5953194" y="5624052"/>
                    <a:pt x="3106755" y="6567948"/>
                    <a:pt x="2290678" y="5987845"/>
                  </a:cubicBezTo>
                  <a:cubicBezTo>
                    <a:pt x="1474601" y="5407742"/>
                    <a:pt x="2256265" y="3082412"/>
                    <a:pt x="1907220" y="2418735"/>
                  </a:cubicBezTo>
                  <a:cubicBezTo>
                    <a:pt x="1558175" y="1755058"/>
                    <a:pt x="496291" y="2536723"/>
                    <a:pt x="196407" y="2005781"/>
                  </a:cubicBezTo>
                  <a:cubicBezTo>
                    <a:pt x="-28506" y="1607575"/>
                    <a:pt x="-25280" y="877529"/>
                    <a:pt x="34981" y="64524"/>
                  </a:cubicBezTo>
                  <a:lnTo>
                    <a:pt x="40317" y="0"/>
                  </a:lnTo>
                  <a:close/>
                </a:path>
              </a:pathLst>
            </a:custGeom>
            <a:solidFill>
              <a:schemeClr val="bg1"/>
            </a:solidFill>
            <a:ln>
              <a:noFill/>
            </a:ln>
            <a:effectLst>
              <a:outerShdw blurRad="355600" dist="38100" dir="10800000" sx="103000" sy="103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86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08333E-7 -2.59259E-6 L -0.16094 0.00394 " pathEditMode="relative" rAng="0" ptsTypes="AA">
                                      <p:cBhvr>
                                        <p:cTn id="6" dur="2000" fill="hold"/>
                                        <p:tgtEl>
                                          <p:spTgt spid="47"/>
                                        </p:tgtEl>
                                        <p:attrNameLst>
                                          <p:attrName>ppt_x</p:attrName>
                                          <p:attrName>ppt_y</p:attrName>
                                        </p:attrNameLst>
                                      </p:cBhvr>
                                      <p:rCtr x="-8047" y="185"/>
                                    </p:animMotion>
                                  </p:childTnLst>
                                </p:cTn>
                              </p:par>
                              <p:par>
                                <p:cTn id="7" presetID="64" presetClass="path" presetSubtype="0" accel="50000" decel="50000" fill="hold" nodeType="withEffect">
                                  <p:stCondLst>
                                    <p:cond delay="0"/>
                                  </p:stCondLst>
                                  <p:childTnLst>
                                    <p:animMotion origin="layout" path="M 2.70833E-6 7.40741E-7 L 2.70833E-6 -0.43357 " pathEditMode="relative" rAng="0" ptsTypes="AA">
                                      <p:cBhvr>
                                        <p:cTn id="8" dur="2000" fill="hold"/>
                                        <p:tgtEl>
                                          <p:spTgt spid="48"/>
                                        </p:tgtEl>
                                        <p:attrNameLst>
                                          <p:attrName>ppt_x</p:attrName>
                                          <p:attrName>ppt_y</p:attrName>
                                        </p:attrNameLst>
                                      </p:cBhvr>
                                      <p:rCtr x="0" y="-2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ree with various icons&#10;&#10;Description automatically generated">
            <a:extLst>
              <a:ext uri="{FF2B5EF4-FFF2-40B4-BE49-F238E27FC236}">
                <a16:creationId xmlns:a16="http://schemas.microsoft.com/office/drawing/2014/main" id="{E13C513D-DE37-3A63-F15B-9715E4736B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43" b="-1"/>
          <a:stretch/>
        </p:blipFill>
        <p:spPr>
          <a:xfrm>
            <a:off x="40844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6EE6A-358E-BADC-B145-5DF86222A7DA}"/>
              </a:ext>
            </a:extLst>
          </p:cNvPr>
          <p:cNvSpPr txBox="1"/>
          <p:nvPr/>
        </p:nvSpPr>
        <p:spPr>
          <a:xfrm>
            <a:off x="112528" y="305245"/>
            <a:ext cx="9012422" cy="1899912"/>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8000" b="1" dirty="0">
                <a:effectLst>
                  <a:outerShdw blurRad="241300" sx="110000" sy="110000" algn="ctr" rotWithShape="0">
                    <a:prstClr val="black">
                      <a:alpha val="40000"/>
                    </a:prstClr>
                  </a:outerShdw>
                </a:effectLst>
                <a:latin typeface="+mj-lt"/>
                <a:ea typeface="+mj-ea"/>
                <a:cs typeface="+mj-cs"/>
              </a:rPr>
              <a:t>COMMUNICATION</a:t>
            </a:r>
          </a:p>
          <a:p>
            <a:pPr>
              <a:lnSpc>
                <a:spcPct val="90000"/>
              </a:lnSpc>
              <a:spcBef>
                <a:spcPct val="0"/>
              </a:spcBef>
              <a:spcAft>
                <a:spcPts val="600"/>
              </a:spcAft>
            </a:pPr>
            <a:r>
              <a:rPr lang="en-US" sz="8000" b="1" dirty="0">
                <a:effectLst>
                  <a:outerShdw blurRad="241300" sx="110000" sy="110000" algn="ctr" rotWithShape="0">
                    <a:prstClr val="black">
                      <a:alpha val="40000"/>
                    </a:prstClr>
                  </a:outerShdw>
                </a:effectLst>
                <a:latin typeface="+mj-lt"/>
                <a:ea typeface="+mj-ea"/>
                <a:cs typeface="+mj-cs"/>
              </a:rPr>
              <a:t>FLOW</a:t>
            </a:r>
          </a:p>
        </p:txBody>
      </p:sp>
      <p:sp>
        <p:nvSpPr>
          <p:cNvPr id="4" name="Rectangle 1">
            <a:extLst>
              <a:ext uri="{FF2B5EF4-FFF2-40B4-BE49-F238E27FC236}">
                <a16:creationId xmlns:a16="http://schemas.microsoft.com/office/drawing/2014/main" id="{2CBFECCC-D31D-BC17-D142-B3C5B95821EE}"/>
              </a:ext>
            </a:extLst>
          </p:cNvPr>
          <p:cNvSpPr>
            <a:spLocks noChangeArrowheads="1"/>
          </p:cNvSpPr>
          <p:nvPr/>
        </p:nvSpPr>
        <p:spPr bwMode="auto">
          <a:xfrm>
            <a:off x="398278" y="2548492"/>
            <a:ext cx="5697722" cy="3742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outerShdw blurRad="38100" dist="38100" dir="2700000" algn="tl">
                    <a:srgbClr val="000000">
                      <a:alpha val="43137"/>
                    </a:srgbClr>
                  </a:outerShdw>
                </a:effectLst>
              </a:rPr>
              <a:t>Overview of user interactions (e.g., client-freelancer messaging).</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outerShdw blurRad="38100" dist="38100" dir="2700000" algn="tl">
                    <a:srgbClr val="000000">
                      <a:alpha val="43137"/>
                    </a:srgbClr>
                  </a:outerShdw>
                </a:effectLst>
              </a:rPr>
              <a:t>Notifications via email and in-app alerts.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outerShdw blurRad="38100" dist="38100" dir="2700000" algn="tl">
                    <a:srgbClr val="000000">
                      <a:alpha val="43137"/>
                    </a:srgbClr>
                  </a:outerShdw>
                </a:effectLst>
              </a:rPr>
              <a:t>Real-time updates using WebSocket connections. </a:t>
            </a:r>
          </a:p>
        </p:txBody>
      </p:sp>
    </p:spTree>
    <p:extLst>
      <p:ext uri="{BB962C8B-B14F-4D97-AF65-F5344CB8AC3E}">
        <p14:creationId xmlns:p14="http://schemas.microsoft.com/office/powerpoint/2010/main" val="3331082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BC2161-C52E-8054-C7B4-E41775201E7D}"/>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ue square with white dots&#10;&#10;Description automatically generated with medium confidence">
            <a:extLst>
              <a:ext uri="{FF2B5EF4-FFF2-40B4-BE49-F238E27FC236}">
                <a16:creationId xmlns:a16="http://schemas.microsoft.com/office/drawing/2014/main" id="{01049C54-0385-B9AF-CBC7-F62EE7F31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6" y="-2917"/>
            <a:ext cx="12246427" cy="6858000"/>
          </a:xfrm>
          <a:prstGeom prst="rect">
            <a:avLst/>
          </a:prstGeom>
        </p:spPr>
      </p:pic>
      <p:sp>
        <p:nvSpPr>
          <p:cNvPr id="36" name="Rectangle 3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40A105-9A80-A87F-A7B4-B0FA5F57408D}"/>
              </a:ext>
            </a:extLst>
          </p:cNvPr>
          <p:cNvSpPr txBox="1"/>
          <p:nvPr/>
        </p:nvSpPr>
        <p:spPr>
          <a:xfrm>
            <a:off x="1371599" y="5510253"/>
            <a:ext cx="9895951" cy="1033669"/>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8000" b="1" kern="1200" dirty="0">
                <a:solidFill>
                  <a:srgbClr val="FFFFFF"/>
                </a:solidFill>
                <a:effectLst>
                  <a:outerShdw blurRad="241300" sx="110000" sy="110000" algn="ctr" rotWithShape="0">
                    <a:prstClr val="black">
                      <a:alpha val="40000"/>
                    </a:prstClr>
                  </a:outerShdw>
                </a:effectLst>
                <a:latin typeface="+mj-lt"/>
                <a:ea typeface="+mj-ea"/>
                <a:cs typeface="+mj-cs"/>
              </a:rPr>
              <a:t>Scalability</a:t>
            </a:r>
          </a:p>
        </p:txBody>
      </p:sp>
      <p:sp>
        <p:nvSpPr>
          <p:cNvPr id="2" name="Rectangle 1">
            <a:extLst>
              <a:ext uri="{FF2B5EF4-FFF2-40B4-BE49-F238E27FC236}">
                <a16:creationId xmlns:a16="http://schemas.microsoft.com/office/drawing/2014/main" id="{3C04A7E5-4F10-716D-AAF4-C198B14CEAA7}"/>
              </a:ext>
            </a:extLst>
          </p:cNvPr>
          <p:cNvSpPr>
            <a:spLocks noChangeArrowheads="1"/>
          </p:cNvSpPr>
          <p:nvPr/>
        </p:nvSpPr>
        <p:spPr bwMode="auto">
          <a:xfrm>
            <a:off x="1200149" y="518061"/>
            <a:ext cx="8332826" cy="42673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600" i="0" u="none" strike="noStrike" cap="none" normalizeH="0" baseline="0" dirty="0">
                <a:ln>
                  <a:noFill/>
                </a:ln>
                <a:effectLst>
                  <a:outerShdw blurRad="38100" dist="38100" dir="2700000" algn="tl">
                    <a:srgbClr val="000000">
                      <a:alpha val="43137"/>
                    </a:srgbClr>
                  </a:outerShdw>
                </a:effectLst>
              </a:rPr>
              <a:t>The system should scale horizontally to accommodate increasing user traffic.</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600" i="0" u="none" strike="noStrike" cap="none" normalizeH="0" baseline="0" dirty="0">
                <a:ln>
                  <a:noFill/>
                </a:ln>
                <a:effectLst>
                  <a:outerShdw blurRad="38100" dist="38100" dir="2700000" algn="tl">
                    <a:srgbClr val="000000">
                      <a:alpha val="43137"/>
                    </a:srgbClr>
                  </a:outerShdw>
                </a:effectLst>
              </a:rPr>
              <a:t>Database should support sharding and replication for high availability.</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600" i="0" u="none" strike="noStrike" cap="none" normalizeH="0" baseline="0" dirty="0">
                <a:ln>
                  <a:noFill/>
                </a:ln>
                <a:effectLst>
                  <a:outerShdw blurRad="38100" dist="38100" dir="2700000" algn="tl">
                    <a:srgbClr val="000000">
                      <a:alpha val="43137"/>
                    </a:srgbClr>
                  </a:outerShdw>
                </a:effectLst>
              </a:rPr>
              <a:t>CDN should be used to deliver static assets like images and scripts efficiently. </a:t>
            </a:r>
          </a:p>
        </p:txBody>
      </p:sp>
      <p:pic>
        <p:nvPicPr>
          <p:cNvPr id="28" name="Graphic 27" descr="Ruler with solid fill">
            <a:extLst>
              <a:ext uri="{FF2B5EF4-FFF2-40B4-BE49-F238E27FC236}">
                <a16:creationId xmlns:a16="http://schemas.microsoft.com/office/drawing/2014/main" id="{C00E1EEA-B0D7-338F-E31D-B5CA584EA1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81969">
            <a:off x="9667873" y="1261648"/>
            <a:ext cx="3562350" cy="3562350"/>
          </a:xfrm>
          <a:prstGeom prst="rect">
            <a:avLst/>
          </a:prstGeom>
        </p:spPr>
      </p:pic>
    </p:spTree>
    <p:extLst>
      <p:ext uri="{BB962C8B-B14F-4D97-AF65-F5344CB8AC3E}">
        <p14:creationId xmlns:p14="http://schemas.microsoft.com/office/powerpoint/2010/main" val="3820116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D54811-6FA9-39DF-412C-869E1D6F91C2}"/>
              </a:ext>
            </a:extLst>
          </p:cNvPr>
          <p:cNvSpPr/>
          <p:nvPr/>
        </p:nvSpPr>
        <p:spPr>
          <a:xfrm>
            <a:off x="0" y="0"/>
            <a:ext cx="12192000" cy="6858000"/>
          </a:xfrm>
          <a:prstGeom prst="rect">
            <a:avLst/>
          </a:pr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95FCE6B-F73E-97C9-D398-0CF841B14AF0}"/>
              </a:ext>
            </a:extLst>
          </p:cNvPr>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b="1" dirty="0">
                <a:effectLst>
                  <a:outerShdw blurRad="241300" sx="110000" sy="110000" algn="ctr" rotWithShape="0">
                    <a:prstClr val="black">
                      <a:alpha val="40000"/>
                    </a:prstClr>
                  </a:outerShdw>
                </a:effectLst>
                <a:latin typeface="+mj-lt"/>
                <a:ea typeface="+mj-ea"/>
                <a:cs typeface="+mj-cs"/>
              </a:rPr>
              <a:t>SECURITY</a:t>
            </a:r>
          </a:p>
        </p:txBody>
      </p:sp>
      <p:sp>
        <p:nvSpPr>
          <p:cNvPr id="4" name="Rectangle 1">
            <a:extLst>
              <a:ext uri="{FF2B5EF4-FFF2-40B4-BE49-F238E27FC236}">
                <a16:creationId xmlns:a16="http://schemas.microsoft.com/office/drawing/2014/main" id="{7C767FDC-2579-E2A5-2B5E-11DD5D3FE67B}"/>
              </a:ext>
            </a:extLst>
          </p:cNvPr>
          <p:cNvSpPr>
            <a:spLocks noChangeArrowheads="1"/>
          </p:cNvSpPr>
          <p:nvPr/>
        </p:nvSpPr>
        <p:spPr bwMode="auto">
          <a:xfrm>
            <a:off x="339659" y="2172430"/>
            <a:ext cx="6248400"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i="0" u="none" strike="noStrike" cap="none" normalizeH="0" baseline="0" dirty="0">
                <a:ln>
                  <a:noFill/>
                </a:ln>
                <a:effectLst>
                  <a:outerShdw blurRad="38100" dist="38100" dir="2700000" algn="tl">
                    <a:srgbClr val="000000">
                      <a:alpha val="43137"/>
                    </a:srgbClr>
                  </a:outerShdw>
                </a:effectLst>
              </a:rPr>
              <a:t>Implement SSL/TLS to ensure secure data transmission.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i="0" u="none" strike="noStrike" cap="none" normalizeH="0" baseline="0" dirty="0">
                <a:ln>
                  <a:noFill/>
                </a:ln>
                <a:effectLst>
                  <a:outerShdw blurRad="38100" dist="38100" dir="2700000" algn="tl">
                    <a:srgbClr val="000000">
                      <a:alpha val="43137"/>
                    </a:srgbClr>
                  </a:outerShdw>
                </a:effectLst>
              </a:rPr>
              <a:t>Data encryption (AES-256) for sensitive information like passwords and payment details.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i="0" u="none" strike="noStrike" cap="none" normalizeH="0" baseline="0" dirty="0">
                <a:ln>
                  <a:noFill/>
                </a:ln>
                <a:effectLst>
                  <a:outerShdw blurRad="38100" dist="38100" dir="2700000" algn="tl">
                    <a:srgbClr val="000000">
                      <a:alpha val="43137"/>
                    </a:srgbClr>
                  </a:outerShdw>
                </a:effectLst>
              </a:rPr>
              <a:t>Role-based access control to prevent unauthorized actions.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i="0" u="none" strike="noStrike" cap="none" normalizeH="0" baseline="0" dirty="0">
                <a:ln>
                  <a:noFill/>
                </a:ln>
                <a:effectLst>
                  <a:outerShdw blurRad="38100" dist="38100" dir="2700000" algn="tl">
                    <a:srgbClr val="000000">
                      <a:alpha val="43137"/>
                    </a:srgbClr>
                  </a:outerShdw>
                </a:effectLst>
              </a:rPr>
              <a:t>Ensure compliance with GDPR and other data protection regulations. </a:t>
            </a:r>
          </a:p>
        </p:txBody>
      </p:sp>
      <p:pic>
        <p:nvPicPr>
          <p:cNvPr id="7" name="Picture 6" descr="A close-up of a lock&#10;&#10;Description automatically generated">
            <a:extLst>
              <a:ext uri="{FF2B5EF4-FFF2-40B4-BE49-F238E27FC236}">
                <a16:creationId xmlns:a16="http://schemas.microsoft.com/office/drawing/2014/main" id="{303E4D95-031C-FB97-D198-6DA5096E301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305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2202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D73FEB-A923-3921-83DA-93B47D48B9AE}"/>
              </a:ext>
            </a:extLst>
          </p:cNvPr>
          <p:cNvSpPr/>
          <p:nvPr/>
        </p:nvSpPr>
        <p:spPr>
          <a:xfrm>
            <a:off x="0" y="-8878"/>
            <a:ext cx="12192000" cy="6858000"/>
          </a:xfrm>
          <a:prstGeom prst="rect">
            <a:avLst/>
          </a:pr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2809E15-45FD-956E-AABA-2A4EC1F3AA7C}"/>
              </a:ext>
            </a:extLst>
          </p:cNvPr>
          <p:cNvSpPr txBox="1"/>
          <p:nvPr/>
        </p:nvSpPr>
        <p:spPr>
          <a:xfrm>
            <a:off x="6657714" y="1314449"/>
            <a:ext cx="4928445" cy="1205343"/>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8000" b="1" kern="1200" dirty="0">
                <a:solidFill>
                  <a:schemeClr val="tx1"/>
                </a:solidFill>
                <a:effectLst>
                  <a:outerShdw blurRad="241300" sx="110000" sy="110000" algn="ctr" rotWithShape="0">
                    <a:prstClr val="black">
                      <a:alpha val="40000"/>
                    </a:prstClr>
                  </a:outerShdw>
                </a:effectLst>
                <a:latin typeface="+mj-lt"/>
                <a:ea typeface="+mj-ea"/>
                <a:cs typeface="+mj-cs"/>
              </a:rPr>
              <a:t>USABILITY</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Picture 6" descr="A black background with a black square&#10;&#10;Description automatically generated with medium confidence">
            <a:extLst>
              <a:ext uri="{FF2B5EF4-FFF2-40B4-BE49-F238E27FC236}">
                <a16:creationId xmlns:a16="http://schemas.microsoft.com/office/drawing/2014/main" id="{3A82FD5C-07C7-1A48-36D7-1326FA111F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17770" y="1448957"/>
            <a:ext cx="3952579" cy="3952579"/>
          </a:xfrm>
          <a:prstGeom prst="rect">
            <a:avLst/>
          </a:prstGeom>
        </p:spPr>
      </p:pic>
      <p:sp>
        <p:nvSpPr>
          <p:cNvPr id="5" name="Rectangle 1">
            <a:extLst>
              <a:ext uri="{FF2B5EF4-FFF2-40B4-BE49-F238E27FC236}">
                <a16:creationId xmlns:a16="http://schemas.microsoft.com/office/drawing/2014/main" id="{C73AFD19-381B-79E3-8ACE-75E14267CECC}"/>
              </a:ext>
            </a:extLst>
          </p:cNvPr>
          <p:cNvSpPr>
            <a:spLocks noChangeArrowheads="1"/>
          </p:cNvSpPr>
          <p:nvPr/>
        </p:nvSpPr>
        <p:spPr bwMode="auto">
          <a:xfrm>
            <a:off x="6364053" y="2377305"/>
            <a:ext cx="5496641" cy="39190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800" i="0" u="none" strike="noStrike" cap="none" normalizeH="0" baseline="0" dirty="0">
              <a:ln>
                <a:noFill/>
              </a:ln>
              <a:solidFill>
                <a:schemeClr val="tx1">
                  <a:alpha val="80000"/>
                </a:schemeClr>
              </a:solidFill>
              <a:effectLst>
                <a:outerShdw blurRad="38100" dist="38100" dir="2700000" algn="tl">
                  <a:srgbClr val="000000">
                    <a:alpha val="43137"/>
                  </a:srgbClr>
                </a:outerShdw>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i="0" u="none" strike="noStrike" cap="none" normalizeH="0" baseline="0" dirty="0">
                <a:ln>
                  <a:noFill/>
                </a:ln>
                <a:solidFill>
                  <a:schemeClr val="tx1">
                    <a:alpha val="80000"/>
                  </a:schemeClr>
                </a:solidFill>
                <a:effectLst>
                  <a:outerShdw blurRad="38100" dist="38100" dir="2700000" algn="tl">
                    <a:srgbClr val="000000">
                      <a:alpha val="43137"/>
                    </a:srgbClr>
                  </a:outerShdw>
                </a:effectLst>
              </a:rPr>
              <a:t>The interface must be user-friendly and intuitive for both clients and freelancers.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i="0" u="none" strike="noStrike" cap="none" normalizeH="0" baseline="0" dirty="0">
                <a:ln>
                  <a:noFill/>
                </a:ln>
                <a:solidFill>
                  <a:schemeClr val="tx1">
                    <a:alpha val="80000"/>
                  </a:schemeClr>
                </a:solidFill>
                <a:effectLst>
                  <a:outerShdw blurRad="38100" dist="38100" dir="2700000" algn="tl">
                    <a:srgbClr val="000000">
                      <a:alpha val="43137"/>
                    </a:srgbClr>
                  </a:outerShdw>
                </a:effectLst>
              </a:rPr>
              <a:t>The design must support accessibility standards.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i="0" u="none" strike="noStrike" cap="none" normalizeH="0" baseline="0" dirty="0">
                <a:ln>
                  <a:noFill/>
                </a:ln>
                <a:solidFill>
                  <a:schemeClr val="tx1">
                    <a:alpha val="80000"/>
                  </a:schemeClr>
                </a:solidFill>
                <a:effectLst>
                  <a:outerShdw blurRad="38100" dist="38100" dir="2700000" algn="tl">
                    <a:srgbClr val="000000">
                      <a:alpha val="43137"/>
                    </a:srgbClr>
                  </a:outerShdw>
                </a:effectLst>
              </a:rPr>
              <a:t>Provide multilingual support for global users. </a:t>
            </a:r>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521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D9FAD9-49A5-1113-3A11-5363DA788CF9}"/>
              </a:ext>
            </a:extLst>
          </p:cNvPr>
          <p:cNvSpPr txBox="1"/>
          <p:nvPr/>
        </p:nvSpPr>
        <p:spPr>
          <a:xfrm>
            <a:off x="427174" y="1196199"/>
            <a:ext cx="6466120" cy="2065680"/>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8000" b="1" dirty="0">
                <a:effectLst>
                  <a:outerShdw blurRad="241300" sx="110000" sy="110000" algn="ctr" rotWithShape="0">
                    <a:prstClr val="black">
                      <a:alpha val="40000"/>
                    </a:prstClr>
                  </a:outerShdw>
                </a:effectLst>
                <a:latin typeface="+mj-lt"/>
                <a:ea typeface="+mj-ea"/>
                <a:cs typeface="+mj-cs"/>
              </a:rPr>
              <a:t>AVAILABILITY</a:t>
            </a:r>
          </a:p>
          <a:p>
            <a:pPr>
              <a:lnSpc>
                <a:spcPct val="90000"/>
              </a:lnSpc>
              <a:spcBef>
                <a:spcPct val="0"/>
              </a:spcBef>
              <a:spcAft>
                <a:spcPts val="600"/>
              </a:spcAft>
            </a:pPr>
            <a:r>
              <a:rPr lang="en-US" sz="8000" b="1" dirty="0">
                <a:effectLst>
                  <a:outerShdw blurRad="241300" sx="110000" sy="110000" algn="ctr" rotWithShape="0">
                    <a:prstClr val="black">
                      <a:alpha val="40000"/>
                    </a:prstClr>
                  </a:outerShdw>
                </a:effectLst>
                <a:latin typeface="+mj-lt"/>
                <a:ea typeface="+mj-ea"/>
                <a:cs typeface="+mj-cs"/>
              </a:rPr>
              <a:t>&amp; RELIABILITY</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A728472-8A5F-70CA-EDD1-DAC7E9110E85}"/>
              </a:ext>
            </a:extLst>
          </p:cNvPr>
          <p:cNvSpPr>
            <a:spLocks noChangeArrowheads="1"/>
          </p:cNvSpPr>
          <p:nvPr/>
        </p:nvSpPr>
        <p:spPr bwMode="auto">
          <a:xfrm>
            <a:off x="665084" y="3078875"/>
            <a:ext cx="5430915" cy="33501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outerShdw blurRad="38100" dist="38100" dir="2700000" algn="tl">
                  <a:srgbClr val="000000">
                    <a:alpha val="43137"/>
                  </a:srgbClr>
                </a:outerShdw>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outerShdw blurRad="38100" dist="38100" dir="2700000" algn="tl">
                    <a:srgbClr val="000000">
                      <a:alpha val="43137"/>
                    </a:srgbClr>
                  </a:outerShdw>
                </a:effectLst>
              </a:rPr>
              <a:t>The platform should have an uptime of 99.9%.</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outerShdw blurRad="38100" dist="38100" dir="2700000" algn="tl">
                    <a:srgbClr val="000000">
                      <a:alpha val="43137"/>
                    </a:srgbClr>
                  </a:outerShdw>
                </a:effectLst>
              </a:rPr>
              <a:t>Implement failover mechanisms to ensure continuous availability during server failures.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outerShdw blurRad="38100" dist="38100" dir="2700000" algn="tl">
                    <a:srgbClr val="000000">
                      <a:alpha val="43137"/>
                    </a:srgbClr>
                  </a:outerShdw>
                </a:effectLst>
              </a:rPr>
              <a:t>Backup and disaster recovery systems must recover data within 1 hour of any failure. </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747A7B6-5D8E-D488-4011-3BA821D17F7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55681" y="716620"/>
            <a:ext cx="4397433" cy="2205240"/>
          </a:xfrm>
          <a:prstGeom prst="rect">
            <a:avLst/>
          </a:prstGeom>
        </p:spPr>
      </p:pic>
      <p:sp>
        <p:nvSpPr>
          <p:cNvPr id="27" name="Rectangle 2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artoon of a person holding a wrench&#10;&#10;Description automatically generated">
            <a:extLst>
              <a:ext uri="{FF2B5EF4-FFF2-40B4-BE49-F238E27FC236}">
                <a16:creationId xmlns:a16="http://schemas.microsoft.com/office/drawing/2014/main" id="{A01AA3D5-32BC-E2EA-4D83-3133D20DAFC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83423" y="3731018"/>
            <a:ext cx="4395569" cy="2472507"/>
          </a:xfrm>
          <a:prstGeom prst="rect">
            <a:avLst/>
          </a:prstGeom>
        </p:spPr>
      </p:pic>
    </p:spTree>
    <p:extLst>
      <p:ext uri="{BB962C8B-B14F-4D97-AF65-F5344CB8AC3E}">
        <p14:creationId xmlns:p14="http://schemas.microsoft.com/office/powerpoint/2010/main" val="3131149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116CC7-FE99-B6D2-BAF8-ED80DDB0D6AF}"/>
              </a:ext>
            </a:extLst>
          </p:cNvPr>
          <p:cNvSpPr txBox="1"/>
          <p:nvPr/>
        </p:nvSpPr>
        <p:spPr>
          <a:xfrm>
            <a:off x="1043631" y="809898"/>
            <a:ext cx="9942716" cy="1554480"/>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6000" b="1" kern="1200" dirty="0">
                <a:solidFill>
                  <a:schemeClr val="tx1"/>
                </a:solidFill>
                <a:effectLst>
                  <a:outerShdw blurRad="241300" sx="110000" sy="110000" algn="ctr" rotWithShape="0">
                    <a:prstClr val="black">
                      <a:alpha val="40000"/>
                    </a:prstClr>
                  </a:outerShdw>
                </a:effectLst>
                <a:latin typeface="+mj-lt"/>
                <a:ea typeface="+mj-ea"/>
                <a:cs typeface="+mj-cs"/>
              </a:rPr>
              <a:t>MAINTAINABILITY AND EXTENSIBILITY</a:t>
            </a:r>
          </a:p>
        </p:txBody>
      </p:sp>
      <p:sp>
        <p:nvSpPr>
          <p:cNvPr id="4" name="Rectangle 1">
            <a:extLst>
              <a:ext uri="{FF2B5EF4-FFF2-40B4-BE49-F238E27FC236}">
                <a16:creationId xmlns:a16="http://schemas.microsoft.com/office/drawing/2014/main" id="{1436553A-5E40-9C24-BC18-EDE32D25C0E9}"/>
              </a:ext>
            </a:extLst>
          </p:cNvPr>
          <p:cNvSpPr>
            <a:spLocks noChangeArrowheads="1"/>
          </p:cNvSpPr>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effectLst>
                  <a:outerShdw blurRad="38100" dist="38100" dir="2700000" algn="tl">
                    <a:srgbClr val="000000">
                      <a:alpha val="43137"/>
                    </a:srgbClr>
                  </a:outerShdw>
                </a:effectLst>
              </a:rPr>
              <a:t>The codebase should follow industry-standard coding practices and be modular for ease of updates.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effectLst>
                  <a:outerShdw blurRad="38100" dist="38100" dir="2700000" algn="tl">
                    <a:srgbClr val="000000">
                      <a:alpha val="43137"/>
                    </a:srgbClr>
                  </a:outerShdw>
                </a:effectLst>
              </a:rPr>
              <a:t>APIs must be versioned to support future enhancements without disrupting existing users.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effectLst>
                  <a:outerShdw blurRad="38100" dist="38100" dir="2700000" algn="tl">
                    <a:srgbClr val="000000">
                      <a:alpha val="43137"/>
                    </a:srgbClr>
                  </a:outerShdw>
                </a:effectLst>
              </a:rPr>
              <a:t>The platform should allow easy integration with third-party services. </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346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C5441F-35C2-C6F2-6E7B-2FD42B303767}"/>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effectLst>
                  <a:outerShdw blurRad="241300" sx="110000" sy="110000" algn="ctr" rotWithShape="0">
                    <a:prstClr val="black">
                      <a:alpha val="40000"/>
                    </a:prstClr>
                  </a:outerShdw>
                </a:effectLst>
                <a:latin typeface="+mj-lt"/>
                <a:ea typeface="+mj-ea"/>
                <a:cs typeface="+mj-cs"/>
              </a:rPr>
              <a:t>COMPLEXITY</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2E234A4-7E58-4B68-40EE-AEE16580B092}"/>
              </a:ext>
            </a:extLst>
          </p:cNvPr>
          <p:cNvSpPr>
            <a:spLocks noChangeArrowheads="1"/>
          </p:cNvSpPr>
          <p:nvPr/>
        </p:nvSpPr>
        <p:spPr bwMode="auto">
          <a:xfrm>
            <a:off x="247650" y="2872899"/>
            <a:ext cx="5062527" cy="33206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outerShdw blurRad="38100" dist="38100" dir="2700000" algn="tl">
                    <a:srgbClr val="000000">
                      <a:alpha val="43137"/>
                    </a:srgbClr>
                  </a:outerShdw>
                </a:effectLst>
              </a:rPr>
              <a:t>The platform must be compatible with the latest versions of popular browsers.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outerShdw blurRad="38100" dist="38100" dir="2700000" algn="tl">
                    <a:srgbClr val="000000">
                      <a:alpha val="43137"/>
                    </a:srgbClr>
                  </a:outerShdw>
                </a:effectLst>
              </a:rPr>
              <a:t>Ensure mobile responsiveness across devices with varying screen sizes.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outerShdw blurRad="38100" dist="38100" dir="2700000" algn="tl">
                    <a:srgbClr val="000000">
                      <a:alpha val="43137"/>
                    </a:srgbClr>
                  </a:outerShdw>
                </a:effectLst>
              </a:rPr>
              <a:t>The mobile app should support Android and iOS. </a:t>
            </a:r>
          </a:p>
        </p:txBody>
      </p:sp>
      <p:pic>
        <p:nvPicPr>
          <p:cNvPr id="7" name="Picture 6" descr="A group of colorful ropes connected together&#10;&#10;Description automatically generated">
            <a:extLst>
              <a:ext uri="{FF2B5EF4-FFF2-40B4-BE49-F238E27FC236}">
                <a16:creationId xmlns:a16="http://schemas.microsoft.com/office/drawing/2014/main" id="{B33FD477-5E4F-52B5-7E10-75FF7A89E7E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79242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DE2E8FE-B87B-430D-9722-167B5E2C2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descr="Magnifying glass and question mark">
            <a:extLst>
              <a:ext uri="{FF2B5EF4-FFF2-40B4-BE49-F238E27FC236}">
                <a16:creationId xmlns:a16="http://schemas.microsoft.com/office/drawing/2014/main" id="{01EECE99-0B9F-B0C5-C211-C97C13DF5738}"/>
              </a:ext>
            </a:extLst>
          </p:cNvPr>
          <p:cNvPicPr>
            <a:picLocks noChangeAspect="1"/>
          </p:cNvPicPr>
          <p:nvPr/>
        </p:nvPicPr>
        <p:blipFill>
          <a:blip r:embed="rId2">
            <a:duotone>
              <a:schemeClr val="accent1">
                <a:shade val="45000"/>
                <a:satMod val="135000"/>
              </a:schemeClr>
              <a:prstClr val="white"/>
            </a:duotone>
            <a:alphaModFix amt="35000"/>
          </a:blip>
          <a:srcRect/>
          <a:stretch/>
        </p:blipFill>
        <p:spPr>
          <a:xfrm>
            <a:off x="20" y="10"/>
            <a:ext cx="12191981" cy="6857989"/>
          </a:xfrm>
          <a:prstGeom prst="rect">
            <a:avLst/>
          </a:prstGeom>
        </p:spPr>
      </p:pic>
      <p:sp>
        <p:nvSpPr>
          <p:cNvPr id="7" name="TextBox 6">
            <a:extLst>
              <a:ext uri="{FF2B5EF4-FFF2-40B4-BE49-F238E27FC236}">
                <a16:creationId xmlns:a16="http://schemas.microsoft.com/office/drawing/2014/main" id="{F693D766-19A9-272A-5F4F-9517F381EE2D}"/>
              </a:ext>
            </a:extLst>
          </p:cNvPr>
          <p:cNvSpPr txBox="1"/>
          <p:nvPr/>
        </p:nvSpPr>
        <p:spPr>
          <a:xfrm>
            <a:off x="242910" y="1598246"/>
            <a:ext cx="4626709" cy="5122985"/>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b="1">
                <a:solidFill>
                  <a:srgbClr val="FFFFFF"/>
                </a:solidFill>
                <a:effectLst>
                  <a:outerShdw blurRad="241300" sx="110000" sy="110000" algn="ctr" rotWithShape="0">
                    <a:prstClr val="black">
                      <a:alpha val="40000"/>
                    </a:prstClr>
                  </a:outerShdw>
                </a:effectLst>
                <a:latin typeface="+mj-lt"/>
                <a:ea typeface="+mj-ea"/>
                <a:cs typeface="+mj-cs"/>
              </a:rPr>
              <a:t>Any Question</a:t>
            </a:r>
          </a:p>
          <a:p>
            <a:pPr algn="r">
              <a:lnSpc>
                <a:spcPct val="90000"/>
              </a:lnSpc>
              <a:spcBef>
                <a:spcPct val="0"/>
              </a:spcBef>
              <a:spcAft>
                <a:spcPts val="600"/>
              </a:spcAft>
            </a:pPr>
            <a:r>
              <a:rPr lang="en-US" sz="8000" b="1">
                <a:solidFill>
                  <a:srgbClr val="FFFFFF"/>
                </a:solidFill>
                <a:effectLst>
                  <a:outerShdw blurRad="241300" sx="110000" sy="110000" algn="ctr" rotWithShape="0">
                    <a:prstClr val="black">
                      <a:alpha val="40000"/>
                    </a:prstClr>
                  </a:outerShdw>
                </a:effectLst>
                <a:latin typeface="+mj-lt"/>
                <a:ea typeface="+mj-ea"/>
                <a:cs typeface="+mj-cs"/>
              </a:rPr>
              <a:t>?</a:t>
            </a:r>
          </a:p>
        </p:txBody>
      </p:sp>
      <p:cxnSp>
        <p:nvCxnSpPr>
          <p:cNvPr id="43" name="Straight Connector 4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78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69000">
              <a:srgbClr val="8FA79A"/>
            </a:gs>
            <a:gs pos="93000">
              <a:srgbClr val="2D5537"/>
            </a:gs>
          </a:gsLst>
          <a:path path="circle">
            <a:fillToRect l="50000" t="50000" r="50000" b="50000"/>
          </a:path>
        </a:gradFill>
        <a:effectLst/>
      </p:bgPr>
    </p:bg>
    <p:spTree>
      <p:nvGrpSpPr>
        <p:cNvPr id="1" name=""/>
        <p:cNvGrpSpPr/>
        <p:nvPr/>
      </p:nvGrpSpPr>
      <p:grpSpPr>
        <a:xfrm>
          <a:off x="0" y="0"/>
          <a:ext cx="0" cy="0"/>
          <a:chOff x="0" y="0"/>
          <a:chExt cx="0" cy="0"/>
        </a:xfrm>
      </p:grpSpPr>
      <p:pic>
        <p:nvPicPr>
          <p:cNvPr id="22" name="Picture 21" descr="A circular object with yellow and blue lines&#10;&#10;Description automatically generated">
            <a:extLst>
              <a:ext uri="{FF2B5EF4-FFF2-40B4-BE49-F238E27FC236}">
                <a16:creationId xmlns:a16="http://schemas.microsoft.com/office/drawing/2014/main" id="{26F362C3-EC0B-CE8F-1902-0F0B133546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89543" cy="6858000"/>
          </a:xfrm>
          <a:prstGeom prst="rect">
            <a:avLst/>
          </a:prstGeom>
        </p:spPr>
      </p:pic>
      <p:sp>
        <p:nvSpPr>
          <p:cNvPr id="26" name="Freeform: Shape 25">
            <a:extLst>
              <a:ext uri="{FF2B5EF4-FFF2-40B4-BE49-F238E27FC236}">
                <a16:creationId xmlns:a16="http://schemas.microsoft.com/office/drawing/2014/main" id="{7FCFFE88-BDE0-19A5-0CBA-9F374E59B121}"/>
              </a:ext>
            </a:extLst>
          </p:cNvPr>
          <p:cNvSpPr/>
          <p:nvPr/>
        </p:nvSpPr>
        <p:spPr>
          <a:xfrm>
            <a:off x="-2" y="0"/>
            <a:ext cx="12192002" cy="6858000"/>
          </a:xfrm>
          <a:custGeom>
            <a:avLst/>
            <a:gdLst/>
            <a:ahLst/>
            <a:cxnLst/>
            <a:rect l="l" t="t" r="r" b="b"/>
            <a:pathLst>
              <a:path w="12192002" h="6858000">
                <a:moveTo>
                  <a:pt x="6091627" y="3121841"/>
                </a:moveTo>
                <a:lnTo>
                  <a:pt x="6217424" y="3494097"/>
                </a:lnTo>
                <a:lnTo>
                  <a:pt x="5964119" y="3494097"/>
                </a:lnTo>
                <a:close/>
                <a:moveTo>
                  <a:pt x="10446040" y="2991765"/>
                </a:moveTo>
                <a:lnTo>
                  <a:pt x="10502720" y="2991765"/>
                </a:lnTo>
                <a:cubicBezTo>
                  <a:pt x="10566270" y="2991765"/>
                  <a:pt x="10612361" y="3005132"/>
                  <a:pt x="10640993" y="3031866"/>
                </a:cubicBezTo>
                <a:cubicBezTo>
                  <a:pt x="10671338" y="3060311"/>
                  <a:pt x="10686509" y="3095294"/>
                  <a:pt x="10686509" y="3136817"/>
                </a:cubicBezTo>
                <a:cubicBezTo>
                  <a:pt x="10686509" y="3178339"/>
                  <a:pt x="10671338" y="3213608"/>
                  <a:pt x="10640993" y="3242624"/>
                </a:cubicBezTo>
                <a:cubicBezTo>
                  <a:pt x="10612940" y="3269357"/>
                  <a:pt x="10566849" y="3282724"/>
                  <a:pt x="10502720" y="3282724"/>
                </a:cubicBezTo>
                <a:lnTo>
                  <a:pt x="10446040" y="3282724"/>
                </a:lnTo>
                <a:close/>
                <a:moveTo>
                  <a:pt x="2254541" y="2991765"/>
                </a:moveTo>
                <a:lnTo>
                  <a:pt x="2311222" y="2991765"/>
                </a:lnTo>
                <a:cubicBezTo>
                  <a:pt x="2374771" y="2991765"/>
                  <a:pt x="2420862" y="3005132"/>
                  <a:pt x="2449494" y="3031866"/>
                </a:cubicBezTo>
                <a:cubicBezTo>
                  <a:pt x="2479838" y="3060311"/>
                  <a:pt x="2495010" y="3095294"/>
                  <a:pt x="2495010" y="3136817"/>
                </a:cubicBezTo>
                <a:cubicBezTo>
                  <a:pt x="2495010" y="3178339"/>
                  <a:pt x="2479838" y="3213608"/>
                  <a:pt x="2449494" y="3242624"/>
                </a:cubicBezTo>
                <a:cubicBezTo>
                  <a:pt x="2421441" y="3269357"/>
                  <a:pt x="2375350" y="3282724"/>
                  <a:pt x="2311222" y="3282724"/>
                </a:cubicBezTo>
                <a:lnTo>
                  <a:pt x="2254541" y="3282724"/>
                </a:lnTo>
                <a:close/>
                <a:moveTo>
                  <a:pt x="10142244" y="2760709"/>
                </a:moveTo>
                <a:lnTo>
                  <a:pt x="10142244" y="3928824"/>
                </a:lnTo>
                <a:lnTo>
                  <a:pt x="10446040" y="3928824"/>
                </a:lnTo>
                <a:lnTo>
                  <a:pt x="10446040" y="3480405"/>
                </a:lnTo>
                <a:lnTo>
                  <a:pt x="10736143" y="3928824"/>
                </a:lnTo>
                <a:lnTo>
                  <a:pt x="11113534" y="3928824"/>
                </a:lnTo>
                <a:lnTo>
                  <a:pt x="10746412" y="3449598"/>
                </a:lnTo>
                <a:cubicBezTo>
                  <a:pt x="10815444" y="3434194"/>
                  <a:pt x="10869642" y="3406810"/>
                  <a:pt x="10909007" y="3367444"/>
                </a:cubicBezTo>
                <a:cubicBezTo>
                  <a:pt x="10970622" y="3305830"/>
                  <a:pt x="11001429" y="3223391"/>
                  <a:pt x="11001429" y="3120130"/>
                </a:cubicBezTo>
                <a:cubicBezTo>
                  <a:pt x="11001429" y="3029989"/>
                  <a:pt x="10974616" y="2951544"/>
                  <a:pt x="10920988" y="2884795"/>
                </a:cubicBezTo>
                <a:cubicBezTo>
                  <a:pt x="10854809" y="2802071"/>
                  <a:pt x="10752689" y="2760709"/>
                  <a:pt x="10614625" y="2760709"/>
                </a:cubicBezTo>
                <a:close/>
                <a:moveTo>
                  <a:pt x="9284995" y="2760709"/>
                </a:moveTo>
                <a:lnTo>
                  <a:pt x="9284995" y="3928824"/>
                </a:lnTo>
                <a:lnTo>
                  <a:pt x="9949922" y="3928824"/>
                </a:lnTo>
                <a:lnTo>
                  <a:pt x="9949922" y="3675519"/>
                </a:lnTo>
                <a:lnTo>
                  <a:pt x="9588791" y="3675519"/>
                </a:lnTo>
                <a:lnTo>
                  <a:pt x="9588791" y="3466713"/>
                </a:lnTo>
                <a:lnTo>
                  <a:pt x="9930240" y="3466713"/>
                </a:lnTo>
                <a:lnTo>
                  <a:pt x="9930240" y="3213407"/>
                </a:lnTo>
                <a:lnTo>
                  <a:pt x="9588791" y="3213407"/>
                </a:lnTo>
                <a:lnTo>
                  <a:pt x="9588791" y="3014015"/>
                </a:lnTo>
                <a:lnTo>
                  <a:pt x="9949922" y="3014015"/>
                </a:lnTo>
                <a:lnTo>
                  <a:pt x="9949922" y="2760709"/>
                </a:lnTo>
                <a:close/>
                <a:moveTo>
                  <a:pt x="6837070" y="2760709"/>
                </a:moveTo>
                <a:lnTo>
                  <a:pt x="6837070" y="3928824"/>
                </a:lnTo>
                <a:lnTo>
                  <a:pt x="7140865" y="3928824"/>
                </a:lnTo>
                <a:lnTo>
                  <a:pt x="7140865" y="3213407"/>
                </a:lnTo>
                <a:lnTo>
                  <a:pt x="7699678" y="3928824"/>
                </a:lnTo>
                <a:lnTo>
                  <a:pt x="8003473" y="3928824"/>
                </a:lnTo>
                <a:lnTo>
                  <a:pt x="8003473" y="2760709"/>
                </a:lnTo>
                <a:lnTo>
                  <a:pt x="7699678" y="2760709"/>
                </a:lnTo>
                <a:lnTo>
                  <a:pt x="7699678" y="3475271"/>
                </a:lnTo>
                <a:lnTo>
                  <a:pt x="7140865" y="2760709"/>
                </a:lnTo>
                <a:close/>
                <a:moveTo>
                  <a:pt x="5928177" y="2760709"/>
                </a:moveTo>
                <a:lnTo>
                  <a:pt x="5478902" y="3928824"/>
                </a:lnTo>
                <a:lnTo>
                  <a:pt x="5799812" y="3928824"/>
                </a:lnTo>
                <a:lnTo>
                  <a:pt x="5880254" y="3725153"/>
                </a:lnTo>
                <a:lnTo>
                  <a:pt x="6299577" y="3725153"/>
                </a:lnTo>
                <a:lnTo>
                  <a:pt x="6374884" y="3928824"/>
                </a:lnTo>
                <a:lnTo>
                  <a:pt x="6699218" y="3928824"/>
                </a:lnTo>
                <a:lnTo>
                  <a:pt x="6259356" y="2760709"/>
                </a:lnTo>
                <a:close/>
                <a:moveTo>
                  <a:pt x="4760621" y="2760709"/>
                </a:moveTo>
                <a:lnTo>
                  <a:pt x="4760621" y="3928824"/>
                </a:lnTo>
                <a:lnTo>
                  <a:pt x="5428970" y="3928824"/>
                </a:lnTo>
                <a:lnTo>
                  <a:pt x="5428970" y="3675519"/>
                </a:lnTo>
                <a:lnTo>
                  <a:pt x="5064416" y="3675519"/>
                </a:lnTo>
                <a:lnTo>
                  <a:pt x="5064416" y="2760709"/>
                </a:lnTo>
                <a:close/>
                <a:moveTo>
                  <a:pt x="3903371" y="2760709"/>
                </a:moveTo>
                <a:lnTo>
                  <a:pt x="3903371" y="3928824"/>
                </a:lnTo>
                <a:lnTo>
                  <a:pt x="4568297" y="3928824"/>
                </a:lnTo>
                <a:lnTo>
                  <a:pt x="4568297" y="3675519"/>
                </a:lnTo>
                <a:lnTo>
                  <a:pt x="4207166" y="3675519"/>
                </a:lnTo>
                <a:lnTo>
                  <a:pt x="4207166" y="3466713"/>
                </a:lnTo>
                <a:lnTo>
                  <a:pt x="4548615" y="3466713"/>
                </a:lnTo>
                <a:lnTo>
                  <a:pt x="4548615" y="3213407"/>
                </a:lnTo>
                <a:lnTo>
                  <a:pt x="4207166" y="3213407"/>
                </a:lnTo>
                <a:lnTo>
                  <a:pt x="4207166" y="3014015"/>
                </a:lnTo>
                <a:lnTo>
                  <a:pt x="4568297" y="3014015"/>
                </a:lnTo>
                <a:lnTo>
                  <a:pt x="4568297" y="2760709"/>
                </a:lnTo>
                <a:close/>
                <a:moveTo>
                  <a:pt x="3046120" y="2760709"/>
                </a:moveTo>
                <a:lnTo>
                  <a:pt x="3046120" y="3928824"/>
                </a:lnTo>
                <a:lnTo>
                  <a:pt x="3711047" y="3928824"/>
                </a:lnTo>
                <a:lnTo>
                  <a:pt x="3711047" y="3675519"/>
                </a:lnTo>
                <a:lnTo>
                  <a:pt x="3349916" y="3675519"/>
                </a:lnTo>
                <a:lnTo>
                  <a:pt x="3349916" y="3466713"/>
                </a:lnTo>
                <a:lnTo>
                  <a:pt x="3691365" y="3466713"/>
                </a:lnTo>
                <a:lnTo>
                  <a:pt x="3691365" y="3213407"/>
                </a:lnTo>
                <a:lnTo>
                  <a:pt x="3349916" y="3213407"/>
                </a:lnTo>
                <a:lnTo>
                  <a:pt x="3349916" y="3014015"/>
                </a:lnTo>
                <a:lnTo>
                  <a:pt x="3711047" y="3014015"/>
                </a:lnTo>
                <a:lnTo>
                  <a:pt x="3711047" y="2760709"/>
                </a:lnTo>
                <a:close/>
                <a:moveTo>
                  <a:pt x="1950745" y="2760709"/>
                </a:moveTo>
                <a:lnTo>
                  <a:pt x="1950745" y="3928824"/>
                </a:lnTo>
                <a:lnTo>
                  <a:pt x="2254541" y="3928824"/>
                </a:lnTo>
                <a:lnTo>
                  <a:pt x="2254541" y="3480405"/>
                </a:lnTo>
                <a:lnTo>
                  <a:pt x="2544644" y="3928824"/>
                </a:lnTo>
                <a:lnTo>
                  <a:pt x="2922035" y="3928824"/>
                </a:lnTo>
                <a:lnTo>
                  <a:pt x="2554913" y="3449598"/>
                </a:lnTo>
                <a:cubicBezTo>
                  <a:pt x="2623945" y="3434194"/>
                  <a:pt x="2678143" y="3406810"/>
                  <a:pt x="2717508" y="3367444"/>
                </a:cubicBezTo>
                <a:cubicBezTo>
                  <a:pt x="2779123" y="3305830"/>
                  <a:pt x="2809930" y="3223391"/>
                  <a:pt x="2809930" y="3120130"/>
                </a:cubicBezTo>
                <a:cubicBezTo>
                  <a:pt x="2809930" y="3029989"/>
                  <a:pt x="2783116" y="2951544"/>
                  <a:pt x="2729489" y="2884795"/>
                </a:cubicBezTo>
                <a:cubicBezTo>
                  <a:pt x="2663310" y="2802071"/>
                  <a:pt x="2561189" y="2760709"/>
                  <a:pt x="2423126" y="2760709"/>
                </a:cubicBezTo>
                <a:close/>
                <a:moveTo>
                  <a:pt x="1103020" y="2760709"/>
                </a:moveTo>
                <a:lnTo>
                  <a:pt x="1103020" y="3928824"/>
                </a:lnTo>
                <a:lnTo>
                  <a:pt x="1406816" y="3928824"/>
                </a:lnTo>
                <a:lnTo>
                  <a:pt x="1406816" y="3466713"/>
                </a:lnTo>
                <a:lnTo>
                  <a:pt x="1739707" y="3466713"/>
                </a:lnTo>
                <a:lnTo>
                  <a:pt x="1739707" y="3213407"/>
                </a:lnTo>
                <a:lnTo>
                  <a:pt x="1406816" y="3213407"/>
                </a:lnTo>
                <a:lnTo>
                  <a:pt x="1406816" y="3014015"/>
                </a:lnTo>
                <a:lnTo>
                  <a:pt x="1772226" y="3014015"/>
                </a:lnTo>
                <a:lnTo>
                  <a:pt x="1772226" y="2760709"/>
                </a:lnTo>
                <a:close/>
                <a:moveTo>
                  <a:pt x="8814996" y="2735893"/>
                </a:moveTo>
                <a:cubicBezTo>
                  <a:pt x="8666093" y="2735893"/>
                  <a:pt x="8533450" y="2782959"/>
                  <a:pt x="8417066" y="2877093"/>
                </a:cubicBezTo>
                <a:cubicBezTo>
                  <a:pt x="8268735" y="2997470"/>
                  <a:pt x="8194568" y="3154645"/>
                  <a:pt x="8194568" y="3348618"/>
                </a:cubicBezTo>
                <a:cubicBezTo>
                  <a:pt x="8194568" y="3542020"/>
                  <a:pt x="8268735" y="3698910"/>
                  <a:pt x="8417066" y="3819287"/>
                </a:cubicBezTo>
                <a:cubicBezTo>
                  <a:pt x="8533450" y="3913421"/>
                  <a:pt x="8665237" y="3960487"/>
                  <a:pt x="8812428" y="3960487"/>
                </a:cubicBezTo>
                <a:cubicBezTo>
                  <a:pt x="8896864" y="3960487"/>
                  <a:pt x="8988715" y="3940805"/>
                  <a:pt x="9087984" y="3901440"/>
                </a:cubicBezTo>
                <a:lnTo>
                  <a:pt x="9087984" y="3537741"/>
                </a:lnTo>
                <a:cubicBezTo>
                  <a:pt x="9058844" y="3573353"/>
                  <a:pt x="9029702" y="3599775"/>
                  <a:pt x="9000562" y="3617006"/>
                </a:cubicBezTo>
                <a:cubicBezTo>
                  <a:pt x="8946284" y="3649739"/>
                  <a:pt x="8888006" y="3666105"/>
                  <a:pt x="8825732" y="3666105"/>
                </a:cubicBezTo>
                <a:cubicBezTo>
                  <a:pt x="8746886" y="3666105"/>
                  <a:pt x="8678324" y="3642367"/>
                  <a:pt x="8620042" y="3594890"/>
                </a:cubicBezTo>
                <a:cubicBezTo>
                  <a:pt x="8546340" y="3534826"/>
                  <a:pt x="8509488" y="3452735"/>
                  <a:pt x="8509488" y="3348618"/>
                </a:cubicBezTo>
                <a:cubicBezTo>
                  <a:pt x="8509488" y="3243930"/>
                  <a:pt x="8546340" y="3161554"/>
                  <a:pt x="8620042" y="3101490"/>
                </a:cubicBezTo>
                <a:cubicBezTo>
                  <a:pt x="8678324" y="3054013"/>
                  <a:pt x="8746886" y="3030275"/>
                  <a:pt x="8825732" y="3030275"/>
                </a:cubicBezTo>
                <a:cubicBezTo>
                  <a:pt x="8888006" y="3030275"/>
                  <a:pt x="8946284" y="3046641"/>
                  <a:pt x="9000562" y="3079374"/>
                </a:cubicBezTo>
                <a:cubicBezTo>
                  <a:pt x="9030273" y="3097184"/>
                  <a:pt x="9059413" y="3123606"/>
                  <a:pt x="9087984" y="3158639"/>
                </a:cubicBezTo>
                <a:lnTo>
                  <a:pt x="9087984" y="2794940"/>
                </a:lnTo>
                <a:cubicBezTo>
                  <a:pt x="8987004" y="2755575"/>
                  <a:pt x="8896008" y="2735893"/>
                  <a:pt x="8814996" y="2735893"/>
                </a:cubicBezTo>
                <a:close/>
                <a:moveTo>
                  <a:pt x="0" y="0"/>
                </a:moveTo>
                <a:lnTo>
                  <a:pt x="12192002" y="0"/>
                </a:lnTo>
                <a:lnTo>
                  <a:pt x="12192002" y="6858000"/>
                </a:lnTo>
                <a:lnTo>
                  <a:pt x="0" y="6858000"/>
                </a:lnTo>
                <a:close/>
              </a:path>
            </a:pathLst>
          </a:cu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8" name="Picture 27" descr="A logo of a company&#10;&#10;Description automatically generated">
            <a:extLst>
              <a:ext uri="{FF2B5EF4-FFF2-40B4-BE49-F238E27FC236}">
                <a16:creationId xmlns:a16="http://schemas.microsoft.com/office/drawing/2014/main" id="{9E5437CF-0A2A-EF1A-DD53-4139B330283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66020" y="834513"/>
            <a:ext cx="2857500" cy="1295400"/>
          </a:xfrm>
          <a:prstGeom prst="rect">
            <a:avLst/>
          </a:prstGeom>
        </p:spPr>
      </p:pic>
      <p:sp>
        <p:nvSpPr>
          <p:cNvPr id="30" name="TextBox 29">
            <a:extLst>
              <a:ext uri="{FF2B5EF4-FFF2-40B4-BE49-F238E27FC236}">
                <a16:creationId xmlns:a16="http://schemas.microsoft.com/office/drawing/2014/main" id="{14A50767-BAAC-AE7C-91C9-F936723C9BEA}"/>
              </a:ext>
            </a:extLst>
          </p:cNvPr>
          <p:cNvSpPr txBox="1"/>
          <p:nvPr/>
        </p:nvSpPr>
        <p:spPr>
          <a:xfrm>
            <a:off x="2850125" y="4401164"/>
            <a:ext cx="6489290" cy="1200329"/>
          </a:xfrm>
          <a:prstGeom prst="rect">
            <a:avLst/>
          </a:prstGeom>
          <a:noFill/>
        </p:spPr>
        <p:txBody>
          <a:bodyPr wrap="square" rtlCol="0">
            <a:spAutoFit/>
          </a:bodyPr>
          <a:lstStyle/>
          <a:p>
            <a:pPr algn="ctr"/>
            <a:r>
              <a:rPr lang="en-US" sz="3600" b="1" dirty="0"/>
              <a:t>Muhammad Aun</a:t>
            </a:r>
          </a:p>
          <a:p>
            <a:pPr algn="ctr"/>
            <a:r>
              <a:rPr lang="en-US" sz="3600" b="1" dirty="0"/>
              <a:t>22-NTU-CS-1280</a:t>
            </a:r>
          </a:p>
        </p:txBody>
      </p:sp>
      <p:grpSp>
        <p:nvGrpSpPr>
          <p:cNvPr id="34" name="Group 33">
            <a:extLst>
              <a:ext uri="{FF2B5EF4-FFF2-40B4-BE49-F238E27FC236}">
                <a16:creationId xmlns:a16="http://schemas.microsoft.com/office/drawing/2014/main" id="{93F8EAC3-9F4D-ED2F-92FD-D21FD62E1E58}"/>
              </a:ext>
            </a:extLst>
          </p:cNvPr>
          <p:cNvGrpSpPr/>
          <p:nvPr/>
        </p:nvGrpSpPr>
        <p:grpSpPr>
          <a:xfrm>
            <a:off x="-2" y="6282817"/>
            <a:ext cx="12189543" cy="4070560"/>
            <a:chOff x="-2" y="6858000"/>
            <a:chExt cx="12189543" cy="3403535"/>
          </a:xfrm>
        </p:grpSpPr>
        <p:sp>
          <p:nvSpPr>
            <p:cNvPr id="31" name="Rectangle 30">
              <a:extLst>
                <a:ext uri="{FF2B5EF4-FFF2-40B4-BE49-F238E27FC236}">
                  <a16:creationId xmlns:a16="http://schemas.microsoft.com/office/drawing/2014/main" id="{316E7722-A792-1E6B-C8BF-59BDCE4D221D}"/>
                </a:ext>
              </a:extLst>
            </p:cNvPr>
            <p:cNvSpPr/>
            <p:nvPr/>
          </p:nvSpPr>
          <p:spPr>
            <a:xfrm>
              <a:off x="-2" y="6858000"/>
              <a:ext cx="12189543" cy="2934929"/>
            </a:xfrm>
            <a:prstGeom prst="rect">
              <a:avLst/>
            </a:prstGeom>
            <a:gradFill flip="none" rotWithShape="1">
              <a:gsLst>
                <a:gs pos="0">
                  <a:schemeClr val="accent1">
                    <a:lumMod val="5000"/>
                    <a:lumOff val="95000"/>
                    <a:alpha val="0"/>
                  </a:schemeClr>
                </a:gs>
                <a:gs pos="47000">
                  <a:srgbClr val="79B5AA"/>
                </a:gs>
                <a:gs pos="100000">
                  <a:srgbClr val="79B5AA"/>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7AF1928-FC3F-D572-E191-3D39BFA9E900}"/>
                </a:ext>
              </a:extLst>
            </p:cNvPr>
            <p:cNvSpPr txBox="1"/>
            <p:nvPr/>
          </p:nvSpPr>
          <p:spPr>
            <a:xfrm>
              <a:off x="1" y="7491546"/>
              <a:ext cx="12189540" cy="2769989"/>
            </a:xfrm>
            <a:prstGeom prst="rect">
              <a:avLst/>
            </a:prstGeom>
            <a:noFill/>
            <a:ln>
              <a:noFill/>
            </a:ln>
          </p:spPr>
          <p:txBody>
            <a:bodyPr wrap="square" rtlCol="0">
              <a:spAutoFit/>
            </a:bodyPr>
            <a:lstStyle/>
            <a:p>
              <a:pPr algn="just"/>
              <a:r>
                <a:rPr lang="en-US" sz="5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FREELANCER</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app is a platform, as we can understand through its name “Freelancer”, designed for the selling and buying the professional services. It is works as a digital workplace where the business client can post a job and freelancers can show there expertise and can bid on the jobs and then can give the description about their bids and the time under which he/her can do that job. The client chooses any of the bids of the freelancers of like it and that job will be assigned to that freelancer (just like winning the tenders).</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533860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BE570-ED4D-D9B7-9F0D-022D52944477}"/>
            </a:ext>
          </a:extLst>
        </p:cNvPr>
        <p:cNvGrpSpPr/>
        <p:nvPr/>
      </p:nvGrpSpPr>
      <p:grpSpPr>
        <a:xfrm>
          <a:off x="0" y="0"/>
          <a:ext cx="0" cy="0"/>
          <a:chOff x="0" y="0"/>
          <a:chExt cx="0" cy="0"/>
        </a:xfrm>
      </p:grpSpPr>
      <p:pic>
        <p:nvPicPr>
          <p:cNvPr id="22" name="Picture 21" descr="A circular object with yellow and blue lines&#10;&#10;Description automatically generated">
            <a:extLst>
              <a:ext uri="{FF2B5EF4-FFF2-40B4-BE49-F238E27FC236}">
                <a16:creationId xmlns:a16="http://schemas.microsoft.com/office/drawing/2014/main" id="{C8C0D563-0D9B-3822-CA5F-FA6EE88898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89543" cy="6858000"/>
          </a:xfrm>
          <a:prstGeom prst="rect">
            <a:avLst/>
          </a:prstGeom>
        </p:spPr>
      </p:pic>
      <p:sp>
        <p:nvSpPr>
          <p:cNvPr id="26" name="Freeform: Shape 25">
            <a:extLst>
              <a:ext uri="{FF2B5EF4-FFF2-40B4-BE49-F238E27FC236}">
                <a16:creationId xmlns:a16="http://schemas.microsoft.com/office/drawing/2014/main" id="{46058190-28C6-45E5-B9E4-5359A926234E}"/>
              </a:ext>
            </a:extLst>
          </p:cNvPr>
          <p:cNvSpPr/>
          <p:nvPr/>
        </p:nvSpPr>
        <p:spPr>
          <a:xfrm>
            <a:off x="-199009924" y="-112249828"/>
            <a:ext cx="486741124" cy="208465028"/>
          </a:xfrm>
          <a:custGeom>
            <a:avLst/>
            <a:gdLst/>
            <a:ahLst/>
            <a:cxnLst/>
            <a:rect l="l" t="t" r="r" b="b"/>
            <a:pathLst>
              <a:path w="12192002" h="6858000">
                <a:moveTo>
                  <a:pt x="6091627" y="3121841"/>
                </a:moveTo>
                <a:lnTo>
                  <a:pt x="6217424" y="3494097"/>
                </a:lnTo>
                <a:lnTo>
                  <a:pt x="5964119" y="3494097"/>
                </a:lnTo>
                <a:close/>
                <a:moveTo>
                  <a:pt x="10446040" y="2991765"/>
                </a:moveTo>
                <a:lnTo>
                  <a:pt x="10502720" y="2991765"/>
                </a:lnTo>
                <a:cubicBezTo>
                  <a:pt x="10566270" y="2991765"/>
                  <a:pt x="10612361" y="3005132"/>
                  <a:pt x="10640993" y="3031866"/>
                </a:cubicBezTo>
                <a:cubicBezTo>
                  <a:pt x="10671338" y="3060311"/>
                  <a:pt x="10686509" y="3095294"/>
                  <a:pt x="10686509" y="3136817"/>
                </a:cubicBezTo>
                <a:cubicBezTo>
                  <a:pt x="10686509" y="3178339"/>
                  <a:pt x="10671338" y="3213608"/>
                  <a:pt x="10640993" y="3242624"/>
                </a:cubicBezTo>
                <a:cubicBezTo>
                  <a:pt x="10612940" y="3269357"/>
                  <a:pt x="10566849" y="3282724"/>
                  <a:pt x="10502720" y="3282724"/>
                </a:cubicBezTo>
                <a:lnTo>
                  <a:pt x="10446040" y="3282724"/>
                </a:lnTo>
                <a:close/>
                <a:moveTo>
                  <a:pt x="2254541" y="2991765"/>
                </a:moveTo>
                <a:lnTo>
                  <a:pt x="2311222" y="2991765"/>
                </a:lnTo>
                <a:cubicBezTo>
                  <a:pt x="2374771" y="2991765"/>
                  <a:pt x="2420862" y="3005132"/>
                  <a:pt x="2449494" y="3031866"/>
                </a:cubicBezTo>
                <a:cubicBezTo>
                  <a:pt x="2479838" y="3060311"/>
                  <a:pt x="2495010" y="3095294"/>
                  <a:pt x="2495010" y="3136817"/>
                </a:cubicBezTo>
                <a:cubicBezTo>
                  <a:pt x="2495010" y="3178339"/>
                  <a:pt x="2479838" y="3213608"/>
                  <a:pt x="2449494" y="3242624"/>
                </a:cubicBezTo>
                <a:cubicBezTo>
                  <a:pt x="2421441" y="3269357"/>
                  <a:pt x="2375350" y="3282724"/>
                  <a:pt x="2311222" y="3282724"/>
                </a:cubicBezTo>
                <a:lnTo>
                  <a:pt x="2254541" y="3282724"/>
                </a:lnTo>
                <a:close/>
                <a:moveTo>
                  <a:pt x="10142244" y="2760709"/>
                </a:moveTo>
                <a:lnTo>
                  <a:pt x="10142244" y="3928824"/>
                </a:lnTo>
                <a:lnTo>
                  <a:pt x="10446040" y="3928824"/>
                </a:lnTo>
                <a:lnTo>
                  <a:pt x="10446040" y="3480405"/>
                </a:lnTo>
                <a:lnTo>
                  <a:pt x="10736143" y="3928824"/>
                </a:lnTo>
                <a:lnTo>
                  <a:pt x="11113534" y="3928824"/>
                </a:lnTo>
                <a:lnTo>
                  <a:pt x="10746412" y="3449598"/>
                </a:lnTo>
                <a:cubicBezTo>
                  <a:pt x="10815444" y="3434194"/>
                  <a:pt x="10869642" y="3406810"/>
                  <a:pt x="10909007" y="3367444"/>
                </a:cubicBezTo>
                <a:cubicBezTo>
                  <a:pt x="10970622" y="3305830"/>
                  <a:pt x="11001429" y="3223391"/>
                  <a:pt x="11001429" y="3120130"/>
                </a:cubicBezTo>
                <a:cubicBezTo>
                  <a:pt x="11001429" y="3029989"/>
                  <a:pt x="10974616" y="2951544"/>
                  <a:pt x="10920988" y="2884795"/>
                </a:cubicBezTo>
                <a:cubicBezTo>
                  <a:pt x="10854809" y="2802071"/>
                  <a:pt x="10752689" y="2760709"/>
                  <a:pt x="10614625" y="2760709"/>
                </a:cubicBezTo>
                <a:close/>
                <a:moveTo>
                  <a:pt x="9284995" y="2760709"/>
                </a:moveTo>
                <a:lnTo>
                  <a:pt x="9284995" y="3928824"/>
                </a:lnTo>
                <a:lnTo>
                  <a:pt x="9949922" y="3928824"/>
                </a:lnTo>
                <a:lnTo>
                  <a:pt x="9949922" y="3675519"/>
                </a:lnTo>
                <a:lnTo>
                  <a:pt x="9588791" y="3675519"/>
                </a:lnTo>
                <a:lnTo>
                  <a:pt x="9588791" y="3466713"/>
                </a:lnTo>
                <a:lnTo>
                  <a:pt x="9930240" y="3466713"/>
                </a:lnTo>
                <a:lnTo>
                  <a:pt x="9930240" y="3213407"/>
                </a:lnTo>
                <a:lnTo>
                  <a:pt x="9588791" y="3213407"/>
                </a:lnTo>
                <a:lnTo>
                  <a:pt x="9588791" y="3014015"/>
                </a:lnTo>
                <a:lnTo>
                  <a:pt x="9949922" y="3014015"/>
                </a:lnTo>
                <a:lnTo>
                  <a:pt x="9949922" y="2760709"/>
                </a:lnTo>
                <a:close/>
                <a:moveTo>
                  <a:pt x="6837070" y="2760709"/>
                </a:moveTo>
                <a:lnTo>
                  <a:pt x="6837070" y="3928824"/>
                </a:lnTo>
                <a:lnTo>
                  <a:pt x="7140865" y="3928824"/>
                </a:lnTo>
                <a:lnTo>
                  <a:pt x="7140865" y="3213407"/>
                </a:lnTo>
                <a:lnTo>
                  <a:pt x="7699678" y="3928824"/>
                </a:lnTo>
                <a:lnTo>
                  <a:pt x="8003473" y="3928824"/>
                </a:lnTo>
                <a:lnTo>
                  <a:pt x="8003473" y="2760709"/>
                </a:lnTo>
                <a:lnTo>
                  <a:pt x="7699678" y="2760709"/>
                </a:lnTo>
                <a:lnTo>
                  <a:pt x="7699678" y="3475271"/>
                </a:lnTo>
                <a:lnTo>
                  <a:pt x="7140865" y="2760709"/>
                </a:lnTo>
                <a:close/>
                <a:moveTo>
                  <a:pt x="5928177" y="2760709"/>
                </a:moveTo>
                <a:lnTo>
                  <a:pt x="5478902" y="3928824"/>
                </a:lnTo>
                <a:lnTo>
                  <a:pt x="5799812" y="3928824"/>
                </a:lnTo>
                <a:lnTo>
                  <a:pt x="5880254" y="3725153"/>
                </a:lnTo>
                <a:lnTo>
                  <a:pt x="6299577" y="3725153"/>
                </a:lnTo>
                <a:lnTo>
                  <a:pt x="6374884" y="3928824"/>
                </a:lnTo>
                <a:lnTo>
                  <a:pt x="6699218" y="3928824"/>
                </a:lnTo>
                <a:lnTo>
                  <a:pt x="6259356" y="2760709"/>
                </a:lnTo>
                <a:close/>
                <a:moveTo>
                  <a:pt x="4760621" y="2760709"/>
                </a:moveTo>
                <a:lnTo>
                  <a:pt x="4760621" y="3928824"/>
                </a:lnTo>
                <a:lnTo>
                  <a:pt x="5428970" y="3928824"/>
                </a:lnTo>
                <a:lnTo>
                  <a:pt x="5428970" y="3675519"/>
                </a:lnTo>
                <a:lnTo>
                  <a:pt x="5064416" y="3675519"/>
                </a:lnTo>
                <a:lnTo>
                  <a:pt x="5064416" y="2760709"/>
                </a:lnTo>
                <a:close/>
                <a:moveTo>
                  <a:pt x="3903371" y="2760709"/>
                </a:moveTo>
                <a:lnTo>
                  <a:pt x="3903371" y="3928824"/>
                </a:lnTo>
                <a:lnTo>
                  <a:pt x="4568297" y="3928824"/>
                </a:lnTo>
                <a:lnTo>
                  <a:pt x="4568297" y="3675519"/>
                </a:lnTo>
                <a:lnTo>
                  <a:pt x="4207166" y="3675519"/>
                </a:lnTo>
                <a:lnTo>
                  <a:pt x="4207166" y="3466713"/>
                </a:lnTo>
                <a:lnTo>
                  <a:pt x="4548615" y="3466713"/>
                </a:lnTo>
                <a:lnTo>
                  <a:pt x="4548615" y="3213407"/>
                </a:lnTo>
                <a:lnTo>
                  <a:pt x="4207166" y="3213407"/>
                </a:lnTo>
                <a:lnTo>
                  <a:pt x="4207166" y="3014015"/>
                </a:lnTo>
                <a:lnTo>
                  <a:pt x="4568297" y="3014015"/>
                </a:lnTo>
                <a:lnTo>
                  <a:pt x="4568297" y="2760709"/>
                </a:lnTo>
                <a:close/>
                <a:moveTo>
                  <a:pt x="3046120" y="2760709"/>
                </a:moveTo>
                <a:lnTo>
                  <a:pt x="3046120" y="3928824"/>
                </a:lnTo>
                <a:lnTo>
                  <a:pt x="3711047" y="3928824"/>
                </a:lnTo>
                <a:lnTo>
                  <a:pt x="3711047" y="3675519"/>
                </a:lnTo>
                <a:lnTo>
                  <a:pt x="3349916" y="3675519"/>
                </a:lnTo>
                <a:lnTo>
                  <a:pt x="3349916" y="3466713"/>
                </a:lnTo>
                <a:lnTo>
                  <a:pt x="3691365" y="3466713"/>
                </a:lnTo>
                <a:lnTo>
                  <a:pt x="3691365" y="3213407"/>
                </a:lnTo>
                <a:lnTo>
                  <a:pt x="3349916" y="3213407"/>
                </a:lnTo>
                <a:lnTo>
                  <a:pt x="3349916" y="3014015"/>
                </a:lnTo>
                <a:lnTo>
                  <a:pt x="3711047" y="3014015"/>
                </a:lnTo>
                <a:lnTo>
                  <a:pt x="3711047" y="2760709"/>
                </a:lnTo>
                <a:close/>
                <a:moveTo>
                  <a:pt x="1950745" y="2760709"/>
                </a:moveTo>
                <a:lnTo>
                  <a:pt x="1950745" y="3928824"/>
                </a:lnTo>
                <a:lnTo>
                  <a:pt x="2254541" y="3928824"/>
                </a:lnTo>
                <a:lnTo>
                  <a:pt x="2254541" y="3480405"/>
                </a:lnTo>
                <a:lnTo>
                  <a:pt x="2544644" y="3928824"/>
                </a:lnTo>
                <a:lnTo>
                  <a:pt x="2922035" y="3928824"/>
                </a:lnTo>
                <a:lnTo>
                  <a:pt x="2554913" y="3449598"/>
                </a:lnTo>
                <a:cubicBezTo>
                  <a:pt x="2623945" y="3434194"/>
                  <a:pt x="2678143" y="3406810"/>
                  <a:pt x="2717508" y="3367444"/>
                </a:cubicBezTo>
                <a:cubicBezTo>
                  <a:pt x="2779123" y="3305830"/>
                  <a:pt x="2809930" y="3223391"/>
                  <a:pt x="2809930" y="3120130"/>
                </a:cubicBezTo>
                <a:cubicBezTo>
                  <a:pt x="2809930" y="3029989"/>
                  <a:pt x="2783116" y="2951544"/>
                  <a:pt x="2729489" y="2884795"/>
                </a:cubicBezTo>
                <a:cubicBezTo>
                  <a:pt x="2663310" y="2802071"/>
                  <a:pt x="2561189" y="2760709"/>
                  <a:pt x="2423126" y="2760709"/>
                </a:cubicBezTo>
                <a:close/>
                <a:moveTo>
                  <a:pt x="1103020" y="2760709"/>
                </a:moveTo>
                <a:lnTo>
                  <a:pt x="1103020" y="3928824"/>
                </a:lnTo>
                <a:lnTo>
                  <a:pt x="1406816" y="3928824"/>
                </a:lnTo>
                <a:lnTo>
                  <a:pt x="1406816" y="3466713"/>
                </a:lnTo>
                <a:lnTo>
                  <a:pt x="1739707" y="3466713"/>
                </a:lnTo>
                <a:lnTo>
                  <a:pt x="1739707" y="3213407"/>
                </a:lnTo>
                <a:lnTo>
                  <a:pt x="1406816" y="3213407"/>
                </a:lnTo>
                <a:lnTo>
                  <a:pt x="1406816" y="3014015"/>
                </a:lnTo>
                <a:lnTo>
                  <a:pt x="1772226" y="3014015"/>
                </a:lnTo>
                <a:lnTo>
                  <a:pt x="1772226" y="2760709"/>
                </a:lnTo>
                <a:close/>
                <a:moveTo>
                  <a:pt x="8814996" y="2735893"/>
                </a:moveTo>
                <a:cubicBezTo>
                  <a:pt x="8666093" y="2735893"/>
                  <a:pt x="8533450" y="2782959"/>
                  <a:pt x="8417066" y="2877093"/>
                </a:cubicBezTo>
                <a:cubicBezTo>
                  <a:pt x="8268735" y="2997470"/>
                  <a:pt x="8194568" y="3154645"/>
                  <a:pt x="8194568" y="3348618"/>
                </a:cubicBezTo>
                <a:cubicBezTo>
                  <a:pt x="8194568" y="3542020"/>
                  <a:pt x="8268735" y="3698910"/>
                  <a:pt x="8417066" y="3819287"/>
                </a:cubicBezTo>
                <a:cubicBezTo>
                  <a:pt x="8533450" y="3913421"/>
                  <a:pt x="8665237" y="3960487"/>
                  <a:pt x="8812428" y="3960487"/>
                </a:cubicBezTo>
                <a:cubicBezTo>
                  <a:pt x="8896864" y="3960487"/>
                  <a:pt x="8988715" y="3940805"/>
                  <a:pt x="9087984" y="3901440"/>
                </a:cubicBezTo>
                <a:lnTo>
                  <a:pt x="9087984" y="3537741"/>
                </a:lnTo>
                <a:cubicBezTo>
                  <a:pt x="9058844" y="3573353"/>
                  <a:pt x="9029702" y="3599775"/>
                  <a:pt x="9000562" y="3617006"/>
                </a:cubicBezTo>
                <a:cubicBezTo>
                  <a:pt x="8946284" y="3649739"/>
                  <a:pt x="8888006" y="3666105"/>
                  <a:pt x="8825732" y="3666105"/>
                </a:cubicBezTo>
                <a:cubicBezTo>
                  <a:pt x="8746886" y="3666105"/>
                  <a:pt x="8678324" y="3642367"/>
                  <a:pt x="8620042" y="3594890"/>
                </a:cubicBezTo>
                <a:cubicBezTo>
                  <a:pt x="8546340" y="3534826"/>
                  <a:pt x="8509488" y="3452735"/>
                  <a:pt x="8509488" y="3348618"/>
                </a:cubicBezTo>
                <a:cubicBezTo>
                  <a:pt x="8509488" y="3243930"/>
                  <a:pt x="8546340" y="3161554"/>
                  <a:pt x="8620042" y="3101490"/>
                </a:cubicBezTo>
                <a:cubicBezTo>
                  <a:pt x="8678324" y="3054013"/>
                  <a:pt x="8746886" y="3030275"/>
                  <a:pt x="8825732" y="3030275"/>
                </a:cubicBezTo>
                <a:cubicBezTo>
                  <a:pt x="8888006" y="3030275"/>
                  <a:pt x="8946284" y="3046641"/>
                  <a:pt x="9000562" y="3079374"/>
                </a:cubicBezTo>
                <a:cubicBezTo>
                  <a:pt x="9030273" y="3097184"/>
                  <a:pt x="9059413" y="3123606"/>
                  <a:pt x="9087984" y="3158639"/>
                </a:cubicBezTo>
                <a:lnTo>
                  <a:pt x="9087984" y="2794940"/>
                </a:lnTo>
                <a:cubicBezTo>
                  <a:pt x="8987004" y="2755575"/>
                  <a:pt x="8896008" y="2735893"/>
                  <a:pt x="8814996" y="2735893"/>
                </a:cubicBezTo>
                <a:close/>
                <a:moveTo>
                  <a:pt x="0" y="0"/>
                </a:moveTo>
                <a:lnTo>
                  <a:pt x="12192002" y="0"/>
                </a:lnTo>
                <a:lnTo>
                  <a:pt x="12192002" y="6858000"/>
                </a:lnTo>
                <a:lnTo>
                  <a:pt x="0" y="6858000"/>
                </a:lnTo>
                <a:close/>
              </a:path>
            </a:pathLst>
          </a:cu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8" name="Picture 27" descr="A logo of a company&#10;&#10;Description automatically generated">
            <a:extLst>
              <a:ext uri="{FF2B5EF4-FFF2-40B4-BE49-F238E27FC236}">
                <a16:creationId xmlns:a16="http://schemas.microsoft.com/office/drawing/2014/main" id="{E86BE560-EFF7-ADE5-8992-EEE1680439B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66020" y="-1646149"/>
            <a:ext cx="2857500" cy="1295400"/>
          </a:xfrm>
          <a:prstGeom prst="rect">
            <a:avLst/>
          </a:prstGeom>
        </p:spPr>
      </p:pic>
      <p:sp>
        <p:nvSpPr>
          <p:cNvPr id="30" name="TextBox 29">
            <a:extLst>
              <a:ext uri="{FF2B5EF4-FFF2-40B4-BE49-F238E27FC236}">
                <a16:creationId xmlns:a16="http://schemas.microsoft.com/office/drawing/2014/main" id="{08146A12-E7D0-0E67-C241-29889C4D577F}"/>
              </a:ext>
            </a:extLst>
          </p:cNvPr>
          <p:cNvSpPr txBox="1"/>
          <p:nvPr/>
        </p:nvSpPr>
        <p:spPr>
          <a:xfrm>
            <a:off x="2850125" y="7132113"/>
            <a:ext cx="6489290" cy="1200329"/>
          </a:xfrm>
          <a:prstGeom prst="rect">
            <a:avLst/>
          </a:prstGeom>
          <a:noFill/>
        </p:spPr>
        <p:txBody>
          <a:bodyPr wrap="square" rtlCol="0">
            <a:spAutoFit/>
          </a:bodyPr>
          <a:lstStyle/>
          <a:p>
            <a:pPr algn="ctr"/>
            <a:r>
              <a:rPr lang="en-US" sz="3600" b="1" dirty="0"/>
              <a:t>Muhammad Aun</a:t>
            </a:r>
          </a:p>
          <a:p>
            <a:pPr algn="ctr"/>
            <a:r>
              <a:rPr lang="en-US" sz="3600" b="1" dirty="0"/>
              <a:t>22-NTU-CS-1280</a:t>
            </a:r>
          </a:p>
        </p:txBody>
      </p:sp>
      <p:grpSp>
        <p:nvGrpSpPr>
          <p:cNvPr id="6" name="Group 5">
            <a:extLst>
              <a:ext uri="{FF2B5EF4-FFF2-40B4-BE49-F238E27FC236}">
                <a16:creationId xmlns:a16="http://schemas.microsoft.com/office/drawing/2014/main" id="{7E77429D-1AF9-0658-9895-8CB60C074D7B}"/>
              </a:ext>
            </a:extLst>
          </p:cNvPr>
          <p:cNvGrpSpPr/>
          <p:nvPr/>
        </p:nvGrpSpPr>
        <p:grpSpPr>
          <a:xfrm>
            <a:off x="2457" y="3374165"/>
            <a:ext cx="12189543" cy="4070560"/>
            <a:chOff x="-2" y="6858000"/>
            <a:chExt cx="12189543" cy="3403535"/>
          </a:xfrm>
        </p:grpSpPr>
        <p:sp>
          <p:nvSpPr>
            <p:cNvPr id="7" name="Rectangle 6">
              <a:extLst>
                <a:ext uri="{FF2B5EF4-FFF2-40B4-BE49-F238E27FC236}">
                  <a16:creationId xmlns:a16="http://schemas.microsoft.com/office/drawing/2014/main" id="{A2C6FBDA-561D-D472-AABB-436390D9BF1D}"/>
                </a:ext>
              </a:extLst>
            </p:cNvPr>
            <p:cNvSpPr/>
            <p:nvPr/>
          </p:nvSpPr>
          <p:spPr>
            <a:xfrm>
              <a:off x="-2" y="6858000"/>
              <a:ext cx="12189543" cy="2934929"/>
            </a:xfrm>
            <a:prstGeom prst="rect">
              <a:avLst/>
            </a:prstGeom>
            <a:gradFill flip="none" rotWithShape="1">
              <a:gsLst>
                <a:gs pos="0">
                  <a:schemeClr val="accent1">
                    <a:lumMod val="5000"/>
                    <a:lumOff val="95000"/>
                    <a:alpha val="0"/>
                  </a:schemeClr>
                </a:gs>
                <a:gs pos="47000">
                  <a:srgbClr val="79B5AA"/>
                </a:gs>
                <a:gs pos="100000">
                  <a:srgbClr val="79B5AA"/>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2192A3A-442F-761E-21DB-058D12451980}"/>
                </a:ext>
              </a:extLst>
            </p:cNvPr>
            <p:cNvSpPr txBox="1"/>
            <p:nvPr/>
          </p:nvSpPr>
          <p:spPr>
            <a:xfrm>
              <a:off x="1" y="7491546"/>
              <a:ext cx="12189540" cy="2769989"/>
            </a:xfrm>
            <a:prstGeom prst="rect">
              <a:avLst/>
            </a:prstGeom>
            <a:noFill/>
            <a:ln>
              <a:noFill/>
            </a:ln>
          </p:spPr>
          <p:txBody>
            <a:bodyPr wrap="square" rtlCol="0">
              <a:spAutoFit/>
            </a:bodyPr>
            <a:lstStyle/>
            <a:p>
              <a:pPr algn="just"/>
              <a:r>
                <a:rPr lang="en-US" sz="5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FREELANCER</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app is a platform, as we can understand through its name “Freelancer”, designed for the selling and buying the professional services. It is works as a digital workplace where the business client can post a job and freelancers can show there expertise and can bid on the jobs and then can give the description about their bids and the time under which he/her can do that job. The client chooses any of the bids of the freelancers of like it and that job will be assigned to that freelancer (just like winning the tenders).</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8" name="TextBox 17">
            <a:extLst>
              <a:ext uri="{FF2B5EF4-FFF2-40B4-BE49-F238E27FC236}">
                <a16:creationId xmlns:a16="http://schemas.microsoft.com/office/drawing/2014/main" id="{1B04611F-0EE5-EFCE-DC65-DF7D6C0A2446}"/>
              </a:ext>
            </a:extLst>
          </p:cNvPr>
          <p:cNvSpPr txBox="1"/>
          <p:nvPr/>
        </p:nvSpPr>
        <p:spPr>
          <a:xfrm>
            <a:off x="2925099" y="-1768578"/>
            <a:ext cx="6489290" cy="1323439"/>
          </a:xfrm>
          <a:prstGeom prst="rect">
            <a:avLst/>
          </a:prstGeom>
          <a:noFill/>
        </p:spPr>
        <p:txBody>
          <a:bodyPr wrap="square" rtlCol="0">
            <a:spAutoFit/>
          </a:bodyPr>
          <a:lstStyle/>
          <a:p>
            <a:pPr algn="ctr"/>
            <a:r>
              <a:rPr lang="en-US" sz="8000" b="1" dirty="0">
                <a:effectLst>
                  <a:outerShdw blurRad="241300" sx="110000" sy="110000" algn="ctr" rotWithShape="0">
                    <a:prstClr val="black">
                      <a:alpha val="40000"/>
                    </a:prstClr>
                  </a:outerShdw>
                </a:effectLst>
              </a:rPr>
              <a:t>PURPOSE</a:t>
            </a:r>
          </a:p>
        </p:txBody>
      </p:sp>
      <p:sp>
        <p:nvSpPr>
          <p:cNvPr id="19" name="TextBox 18">
            <a:extLst>
              <a:ext uri="{FF2B5EF4-FFF2-40B4-BE49-F238E27FC236}">
                <a16:creationId xmlns:a16="http://schemas.microsoft.com/office/drawing/2014/main" id="{30A1C76F-2983-47C2-6ED3-71FD37FFBFDC}"/>
              </a:ext>
            </a:extLst>
          </p:cNvPr>
          <p:cNvSpPr txBox="1"/>
          <p:nvPr/>
        </p:nvSpPr>
        <p:spPr>
          <a:xfrm>
            <a:off x="1750754" y="7124765"/>
            <a:ext cx="11056372" cy="1446550"/>
          </a:xfrm>
          <a:prstGeom prst="rect">
            <a:avLst/>
          </a:prstGeom>
          <a:noFill/>
        </p:spPr>
        <p:txBody>
          <a:bodyPr wrap="square" rtlCol="0">
            <a:spAutoFit/>
          </a:bodyPr>
          <a:lstStyle/>
          <a:p>
            <a:pPr algn="ctr"/>
            <a:r>
              <a:rPr lang="en-US" sz="4400" b="1" dirty="0"/>
              <a:t>Connecting clients and freelancers </a:t>
            </a:r>
          </a:p>
          <a:p>
            <a:pPr algn="ctr"/>
            <a:r>
              <a:rPr lang="en-US" sz="4400" b="1" dirty="0"/>
              <a:t>for professional services.</a:t>
            </a:r>
            <a:endParaRPr lang="en-US" sz="4400" b="1" dirty="0">
              <a:effectLst>
                <a:outerShdw blurRad="241300" sx="110000" sy="110000" algn="ctr" rotWithShape="0">
                  <a:prstClr val="black">
                    <a:alpha val="40000"/>
                  </a:prstClr>
                </a:outerShdw>
              </a:effectLst>
            </a:endParaRPr>
          </a:p>
        </p:txBody>
      </p:sp>
      <p:pic>
        <p:nvPicPr>
          <p:cNvPr id="25" name="Graphic 24" descr="Users with solid fill">
            <a:extLst>
              <a:ext uri="{FF2B5EF4-FFF2-40B4-BE49-F238E27FC236}">
                <a16:creationId xmlns:a16="http://schemas.microsoft.com/office/drawing/2014/main" id="{42ADBF7A-0828-EACF-E9D7-3990BE5CC5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383003" y="1111484"/>
            <a:ext cx="4635031" cy="4635031"/>
          </a:xfrm>
          <a:prstGeom prst="rect">
            <a:avLst/>
          </a:prstGeom>
          <a:effectLst>
            <a:outerShdw blurRad="381000" sx="122000" sy="122000" algn="ctr" rotWithShape="0">
              <a:prstClr val="black">
                <a:alpha val="40000"/>
              </a:prstClr>
            </a:outerShdw>
          </a:effectLst>
        </p:spPr>
      </p:pic>
      <p:pic>
        <p:nvPicPr>
          <p:cNvPr id="27" name="Graphic 26" descr="Line arrow: Clockwise curve with solid fill">
            <a:extLst>
              <a:ext uri="{FF2B5EF4-FFF2-40B4-BE49-F238E27FC236}">
                <a16:creationId xmlns:a16="http://schemas.microsoft.com/office/drawing/2014/main" id="{B32D79E5-13B3-AD02-6908-D914F3A837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7810403">
            <a:off x="12858126" y="2692494"/>
            <a:ext cx="3925547" cy="3925547"/>
          </a:xfrm>
          <a:prstGeom prst="rect">
            <a:avLst/>
          </a:prstGeom>
        </p:spPr>
      </p:pic>
      <p:pic>
        <p:nvPicPr>
          <p:cNvPr id="29" name="Graphic 28" descr="Users with solid fill">
            <a:extLst>
              <a:ext uri="{FF2B5EF4-FFF2-40B4-BE49-F238E27FC236}">
                <a16:creationId xmlns:a16="http://schemas.microsoft.com/office/drawing/2014/main" id="{B1F97279-29EA-A593-2502-494B0FA288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17008" y="1314112"/>
            <a:ext cx="4635031" cy="4635031"/>
          </a:xfrm>
          <a:prstGeom prst="rect">
            <a:avLst/>
          </a:prstGeom>
          <a:effectLst>
            <a:outerShdw blurRad="381000" sx="122000" sy="122000" algn="ctr" rotWithShape="0">
              <a:prstClr val="black">
                <a:alpha val="40000"/>
              </a:prstClr>
            </a:outerShdw>
          </a:effectLst>
        </p:spPr>
      </p:pic>
      <p:pic>
        <p:nvPicPr>
          <p:cNvPr id="31" name="Graphic 30" descr="Line arrow: Clockwise curve with solid fill">
            <a:extLst>
              <a:ext uri="{FF2B5EF4-FFF2-40B4-BE49-F238E27FC236}">
                <a16:creationId xmlns:a16="http://schemas.microsoft.com/office/drawing/2014/main" id="{C0AE4E12-E84C-43D2-5D83-60361E0FD2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7017636">
            <a:off x="-4222191" y="1022371"/>
            <a:ext cx="3925547" cy="3925547"/>
          </a:xfrm>
          <a:prstGeom prst="rect">
            <a:avLst/>
          </a:prstGeom>
        </p:spPr>
      </p:pic>
      <p:sp>
        <p:nvSpPr>
          <p:cNvPr id="32" name="TextBox 31">
            <a:extLst>
              <a:ext uri="{FF2B5EF4-FFF2-40B4-BE49-F238E27FC236}">
                <a16:creationId xmlns:a16="http://schemas.microsoft.com/office/drawing/2014/main" id="{4914F988-1019-1D91-50EE-3C0AEC0F4448}"/>
              </a:ext>
            </a:extLst>
          </p:cNvPr>
          <p:cNvSpPr txBox="1"/>
          <p:nvPr/>
        </p:nvSpPr>
        <p:spPr>
          <a:xfrm>
            <a:off x="-7778095" y="4874680"/>
            <a:ext cx="3157203" cy="769441"/>
          </a:xfrm>
          <a:prstGeom prst="rect">
            <a:avLst/>
          </a:prstGeom>
          <a:noFill/>
        </p:spPr>
        <p:txBody>
          <a:bodyPr wrap="square" rtlCol="0">
            <a:spAutoFit/>
          </a:bodyPr>
          <a:lstStyle/>
          <a:p>
            <a:pPr algn="ctr"/>
            <a:r>
              <a:rPr lang="en-US" sz="4400" b="1" dirty="0">
                <a:solidFill>
                  <a:schemeClr val="bg1"/>
                </a:solidFill>
                <a:effectLst>
                  <a:outerShdw blurRad="241300" sx="110000" sy="110000" algn="ctr" rotWithShape="0">
                    <a:prstClr val="black">
                      <a:alpha val="40000"/>
                    </a:prstClr>
                  </a:outerShdw>
                </a:effectLst>
              </a:rPr>
              <a:t>Clients</a:t>
            </a:r>
          </a:p>
        </p:txBody>
      </p:sp>
      <p:sp>
        <p:nvSpPr>
          <p:cNvPr id="33" name="TextBox 32">
            <a:extLst>
              <a:ext uri="{FF2B5EF4-FFF2-40B4-BE49-F238E27FC236}">
                <a16:creationId xmlns:a16="http://schemas.microsoft.com/office/drawing/2014/main" id="{35D533C0-041E-2405-0873-BD740B5A338E}"/>
              </a:ext>
            </a:extLst>
          </p:cNvPr>
          <p:cNvSpPr txBox="1"/>
          <p:nvPr/>
        </p:nvSpPr>
        <p:spPr>
          <a:xfrm>
            <a:off x="16955578" y="4801291"/>
            <a:ext cx="3489880" cy="769441"/>
          </a:xfrm>
          <a:prstGeom prst="rect">
            <a:avLst/>
          </a:prstGeom>
          <a:noFill/>
        </p:spPr>
        <p:txBody>
          <a:bodyPr wrap="square" rtlCol="0">
            <a:spAutoFit/>
          </a:bodyPr>
          <a:lstStyle/>
          <a:p>
            <a:pPr algn="ctr"/>
            <a:r>
              <a:rPr lang="en-US" sz="4400" b="1" dirty="0">
                <a:solidFill>
                  <a:schemeClr val="bg1"/>
                </a:solidFill>
                <a:effectLst>
                  <a:outerShdw blurRad="241300" sx="110000" sy="110000" algn="ctr" rotWithShape="0">
                    <a:prstClr val="black">
                      <a:alpha val="40000"/>
                    </a:prstClr>
                  </a:outerShdw>
                </a:effectLst>
              </a:rPr>
              <a:t>Freelancers</a:t>
            </a:r>
          </a:p>
        </p:txBody>
      </p:sp>
    </p:spTree>
    <p:extLst>
      <p:ext uri="{BB962C8B-B14F-4D97-AF65-F5344CB8AC3E}">
        <p14:creationId xmlns:p14="http://schemas.microsoft.com/office/powerpoint/2010/main" val="774558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27FC8A-4E48-8EB2-502C-1787AD27B01C}"/>
              </a:ext>
            </a:extLst>
          </p:cNvPr>
          <p:cNvSpPr/>
          <p:nvPr/>
        </p:nvSpPr>
        <p:spPr>
          <a:xfrm>
            <a:off x="0" y="0"/>
            <a:ext cx="12192000" cy="6858000"/>
          </a:xfrm>
          <a:prstGeom prst="rect">
            <a:avLst/>
          </a:pr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Users with solid fill">
            <a:extLst>
              <a:ext uri="{FF2B5EF4-FFF2-40B4-BE49-F238E27FC236}">
                <a16:creationId xmlns:a16="http://schemas.microsoft.com/office/drawing/2014/main" id="{6783B0F9-B5BC-59A5-F2A5-3DB66BDDB8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8103" y="1111484"/>
            <a:ext cx="4635031" cy="4635031"/>
          </a:xfrm>
          <a:prstGeom prst="rect">
            <a:avLst/>
          </a:prstGeom>
          <a:effectLst>
            <a:outerShdw blurRad="381000" sx="122000" sy="122000" algn="ctr" rotWithShape="0">
              <a:prstClr val="black">
                <a:alpha val="40000"/>
              </a:prstClr>
            </a:outerShdw>
          </a:effectLst>
        </p:spPr>
      </p:pic>
      <p:sp>
        <p:nvSpPr>
          <p:cNvPr id="10" name="TextBox 9">
            <a:extLst>
              <a:ext uri="{FF2B5EF4-FFF2-40B4-BE49-F238E27FC236}">
                <a16:creationId xmlns:a16="http://schemas.microsoft.com/office/drawing/2014/main" id="{A53D612E-6EDA-ACB9-266F-621892C53BED}"/>
              </a:ext>
            </a:extLst>
          </p:cNvPr>
          <p:cNvSpPr txBox="1"/>
          <p:nvPr/>
        </p:nvSpPr>
        <p:spPr>
          <a:xfrm>
            <a:off x="2925099" y="365022"/>
            <a:ext cx="6489290" cy="1323439"/>
          </a:xfrm>
          <a:prstGeom prst="rect">
            <a:avLst/>
          </a:prstGeom>
          <a:noFill/>
        </p:spPr>
        <p:txBody>
          <a:bodyPr wrap="square" rtlCol="0">
            <a:spAutoFit/>
          </a:bodyPr>
          <a:lstStyle/>
          <a:p>
            <a:pPr algn="ctr"/>
            <a:r>
              <a:rPr lang="en-US" sz="8000" b="1" dirty="0">
                <a:effectLst>
                  <a:outerShdw blurRad="241300" sx="110000" sy="110000" algn="ctr" rotWithShape="0">
                    <a:prstClr val="black">
                      <a:alpha val="40000"/>
                    </a:prstClr>
                  </a:outerShdw>
                </a:effectLst>
              </a:rPr>
              <a:t>PURPOSE</a:t>
            </a:r>
          </a:p>
        </p:txBody>
      </p:sp>
      <p:sp>
        <p:nvSpPr>
          <p:cNvPr id="11" name="TextBox 10">
            <a:extLst>
              <a:ext uri="{FF2B5EF4-FFF2-40B4-BE49-F238E27FC236}">
                <a16:creationId xmlns:a16="http://schemas.microsoft.com/office/drawing/2014/main" id="{8D42C38D-E798-62C4-A1BF-A19B0A842AE6}"/>
              </a:ext>
            </a:extLst>
          </p:cNvPr>
          <p:cNvSpPr txBox="1"/>
          <p:nvPr/>
        </p:nvSpPr>
        <p:spPr>
          <a:xfrm>
            <a:off x="1750754" y="5372165"/>
            <a:ext cx="11056372" cy="1446550"/>
          </a:xfrm>
          <a:prstGeom prst="rect">
            <a:avLst/>
          </a:prstGeom>
          <a:noFill/>
        </p:spPr>
        <p:txBody>
          <a:bodyPr wrap="square" rtlCol="0">
            <a:spAutoFit/>
          </a:bodyPr>
          <a:lstStyle/>
          <a:p>
            <a:pPr algn="ctr"/>
            <a:r>
              <a:rPr lang="en-US" sz="4400" b="1" dirty="0"/>
              <a:t>Connecting clients and freelancers </a:t>
            </a:r>
          </a:p>
          <a:p>
            <a:pPr algn="ctr"/>
            <a:r>
              <a:rPr lang="en-US" sz="4400" b="1" dirty="0"/>
              <a:t>for professional services.</a:t>
            </a:r>
            <a:endParaRPr lang="en-US" sz="4400" b="1" dirty="0">
              <a:effectLst>
                <a:outerShdw blurRad="241300" sx="110000" sy="110000" algn="ctr" rotWithShape="0">
                  <a:prstClr val="black">
                    <a:alpha val="40000"/>
                  </a:prstClr>
                </a:outerShdw>
              </a:effectLst>
            </a:endParaRPr>
          </a:p>
        </p:txBody>
      </p:sp>
      <p:pic>
        <p:nvPicPr>
          <p:cNvPr id="16" name="Graphic 15" descr="Line arrow: Clockwise curve with solid fill">
            <a:extLst>
              <a:ext uri="{FF2B5EF4-FFF2-40B4-BE49-F238E27FC236}">
                <a16:creationId xmlns:a16="http://schemas.microsoft.com/office/drawing/2014/main" id="{04024050-EF15-1DFE-F761-CC5368C63C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810403">
            <a:off x="4133226" y="2692494"/>
            <a:ext cx="3925547" cy="3925547"/>
          </a:xfrm>
          <a:prstGeom prst="rect">
            <a:avLst/>
          </a:prstGeom>
        </p:spPr>
      </p:pic>
      <p:pic>
        <p:nvPicPr>
          <p:cNvPr id="17" name="Graphic 16" descr="Users with solid fill">
            <a:extLst>
              <a:ext uri="{FF2B5EF4-FFF2-40B4-BE49-F238E27FC236}">
                <a16:creationId xmlns:a16="http://schemas.microsoft.com/office/drawing/2014/main" id="{181468FC-1EBB-B9AD-558F-86E6CD19AE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92" y="1314112"/>
            <a:ext cx="4635031" cy="4635031"/>
          </a:xfrm>
          <a:prstGeom prst="rect">
            <a:avLst/>
          </a:prstGeom>
          <a:effectLst>
            <a:outerShdw blurRad="381000" sx="122000" sy="122000" algn="ctr" rotWithShape="0">
              <a:prstClr val="black">
                <a:alpha val="40000"/>
              </a:prstClr>
            </a:outerShdw>
          </a:effectLst>
        </p:spPr>
      </p:pic>
      <p:pic>
        <p:nvPicPr>
          <p:cNvPr id="18" name="Graphic 17" descr="Line arrow: Clockwise curve with solid fill">
            <a:extLst>
              <a:ext uri="{FF2B5EF4-FFF2-40B4-BE49-F238E27FC236}">
                <a16:creationId xmlns:a16="http://schemas.microsoft.com/office/drawing/2014/main" id="{7E580A26-D4A3-2166-CC14-F46DBFF485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017636">
            <a:off x="4388409" y="1022371"/>
            <a:ext cx="3925547" cy="3925547"/>
          </a:xfrm>
          <a:prstGeom prst="rect">
            <a:avLst/>
          </a:prstGeom>
        </p:spPr>
      </p:pic>
      <p:sp>
        <p:nvSpPr>
          <p:cNvPr id="19" name="TextBox 18">
            <a:extLst>
              <a:ext uri="{FF2B5EF4-FFF2-40B4-BE49-F238E27FC236}">
                <a16:creationId xmlns:a16="http://schemas.microsoft.com/office/drawing/2014/main" id="{E38F293B-3CCA-4400-39EB-1A38DE4A8671}"/>
              </a:ext>
            </a:extLst>
          </p:cNvPr>
          <p:cNvSpPr txBox="1"/>
          <p:nvPr/>
        </p:nvSpPr>
        <p:spPr>
          <a:xfrm>
            <a:off x="832505" y="4874680"/>
            <a:ext cx="3157203" cy="769441"/>
          </a:xfrm>
          <a:prstGeom prst="rect">
            <a:avLst/>
          </a:prstGeom>
          <a:noFill/>
        </p:spPr>
        <p:txBody>
          <a:bodyPr wrap="square" rtlCol="0">
            <a:spAutoFit/>
          </a:bodyPr>
          <a:lstStyle/>
          <a:p>
            <a:pPr algn="ctr"/>
            <a:r>
              <a:rPr lang="en-US" sz="4400" b="1" dirty="0">
                <a:solidFill>
                  <a:schemeClr val="bg1"/>
                </a:solidFill>
                <a:effectLst>
                  <a:outerShdw blurRad="241300" sx="110000" sy="110000" algn="ctr" rotWithShape="0">
                    <a:prstClr val="black">
                      <a:alpha val="40000"/>
                    </a:prstClr>
                  </a:outerShdw>
                </a:effectLst>
              </a:rPr>
              <a:t>Clients</a:t>
            </a:r>
          </a:p>
        </p:txBody>
      </p:sp>
      <p:sp>
        <p:nvSpPr>
          <p:cNvPr id="20" name="TextBox 19">
            <a:extLst>
              <a:ext uri="{FF2B5EF4-FFF2-40B4-BE49-F238E27FC236}">
                <a16:creationId xmlns:a16="http://schemas.microsoft.com/office/drawing/2014/main" id="{5FD60BDE-DD6B-6792-8E94-C854B4E4658A}"/>
              </a:ext>
            </a:extLst>
          </p:cNvPr>
          <p:cNvSpPr txBox="1"/>
          <p:nvPr/>
        </p:nvSpPr>
        <p:spPr>
          <a:xfrm>
            <a:off x="8230678" y="4801291"/>
            <a:ext cx="3489880" cy="769441"/>
          </a:xfrm>
          <a:prstGeom prst="rect">
            <a:avLst/>
          </a:prstGeom>
          <a:noFill/>
        </p:spPr>
        <p:txBody>
          <a:bodyPr wrap="square" rtlCol="0">
            <a:spAutoFit/>
          </a:bodyPr>
          <a:lstStyle/>
          <a:p>
            <a:pPr algn="ctr"/>
            <a:r>
              <a:rPr lang="en-US" sz="4400" b="1" dirty="0">
                <a:solidFill>
                  <a:schemeClr val="bg1"/>
                </a:solidFill>
                <a:effectLst>
                  <a:outerShdw blurRad="241300" sx="110000" sy="110000" algn="ctr" rotWithShape="0">
                    <a:prstClr val="black">
                      <a:alpha val="40000"/>
                    </a:prstClr>
                  </a:outerShdw>
                </a:effectLst>
              </a:rPr>
              <a:t>Freelancers</a:t>
            </a:r>
          </a:p>
        </p:txBody>
      </p:sp>
    </p:spTree>
    <p:extLst>
      <p:ext uri="{BB962C8B-B14F-4D97-AF65-F5344CB8AC3E}">
        <p14:creationId xmlns:p14="http://schemas.microsoft.com/office/powerpoint/2010/main" val="3461966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85439-E913-B0BC-D444-50D91AA6B2C4}"/>
            </a:ext>
          </a:extLst>
        </p:cNvPr>
        <p:cNvGrpSpPr/>
        <p:nvPr/>
      </p:nvGrpSpPr>
      <p:grpSpPr>
        <a:xfrm>
          <a:off x="0" y="0"/>
          <a:ext cx="0" cy="0"/>
          <a:chOff x="0" y="0"/>
          <a:chExt cx="0" cy="0"/>
        </a:xfrm>
      </p:grpSpPr>
      <p:pic>
        <p:nvPicPr>
          <p:cNvPr id="44" name="Picture 43" descr="A person holding a phone&#10;&#10;Description automatically generated">
            <a:extLst>
              <a:ext uri="{FF2B5EF4-FFF2-40B4-BE49-F238E27FC236}">
                <a16:creationId xmlns:a16="http://schemas.microsoft.com/office/drawing/2014/main" id="{2EC9BFB5-482A-6FFA-523E-E51F36541B9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094" r="38230"/>
          <a:stretch/>
        </p:blipFill>
        <p:spPr>
          <a:xfrm>
            <a:off x="10892175" y="2234122"/>
            <a:ext cx="1809560" cy="3119692"/>
          </a:xfrm>
          <a:prstGeom prst="rect">
            <a:avLst/>
          </a:prstGeom>
        </p:spPr>
      </p:pic>
      <p:grpSp>
        <p:nvGrpSpPr>
          <p:cNvPr id="43" name="Group 42">
            <a:extLst>
              <a:ext uri="{FF2B5EF4-FFF2-40B4-BE49-F238E27FC236}">
                <a16:creationId xmlns:a16="http://schemas.microsoft.com/office/drawing/2014/main" id="{8CD75954-A44A-0989-93E9-0DCAB60E9039}"/>
              </a:ext>
            </a:extLst>
          </p:cNvPr>
          <p:cNvGrpSpPr/>
          <p:nvPr/>
        </p:nvGrpSpPr>
        <p:grpSpPr>
          <a:xfrm>
            <a:off x="9197866" y="2241948"/>
            <a:ext cx="1723512" cy="3122671"/>
            <a:chOff x="2232660" y="2598420"/>
            <a:chExt cx="1282703" cy="2476250"/>
          </a:xfrm>
        </p:grpSpPr>
        <p:pic>
          <p:nvPicPr>
            <p:cNvPr id="38" name="Picture 37" descr="A screenshot of a computer&#10;&#10;Description automatically generated">
              <a:extLst>
                <a:ext uri="{FF2B5EF4-FFF2-40B4-BE49-F238E27FC236}">
                  <a16:creationId xmlns:a16="http://schemas.microsoft.com/office/drawing/2014/main" id="{572F5BCD-FB04-C22E-91CE-AB54F730DC6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619" t="48462" r="65389" b="7232"/>
            <a:stretch/>
          </p:blipFill>
          <p:spPr>
            <a:xfrm>
              <a:off x="2235566" y="3751231"/>
              <a:ext cx="1279797" cy="1323439"/>
            </a:xfrm>
            <a:prstGeom prst="rect">
              <a:avLst/>
            </a:prstGeom>
          </p:spPr>
        </p:pic>
        <p:pic>
          <p:nvPicPr>
            <p:cNvPr id="40" name="Picture 39" descr="A screenshot of a computer&#10;&#10;Description automatically generated">
              <a:extLst>
                <a:ext uri="{FF2B5EF4-FFF2-40B4-BE49-F238E27FC236}">
                  <a16:creationId xmlns:a16="http://schemas.microsoft.com/office/drawing/2014/main" id="{F04681DB-23D0-0A1B-E279-8DA03892B31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762" t="4766" r="65246" b="56951"/>
            <a:stretch/>
          </p:blipFill>
          <p:spPr>
            <a:xfrm>
              <a:off x="2232660" y="2598420"/>
              <a:ext cx="1279797" cy="1143524"/>
            </a:xfrm>
            <a:prstGeom prst="rect">
              <a:avLst/>
            </a:prstGeom>
          </p:spPr>
        </p:pic>
      </p:grpSp>
      <p:sp>
        <p:nvSpPr>
          <p:cNvPr id="35" name="Oval 34">
            <a:extLst>
              <a:ext uri="{FF2B5EF4-FFF2-40B4-BE49-F238E27FC236}">
                <a16:creationId xmlns:a16="http://schemas.microsoft.com/office/drawing/2014/main" id="{177471E8-F637-2CE0-AF34-D076B12EB305}"/>
              </a:ext>
            </a:extLst>
          </p:cNvPr>
          <p:cNvSpPr/>
          <p:nvPr/>
        </p:nvSpPr>
        <p:spPr>
          <a:xfrm>
            <a:off x="-1170033" y="5353813"/>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3</a:t>
            </a:r>
            <a:endParaRPr lang="en-US" dirty="0"/>
          </a:p>
        </p:txBody>
      </p:sp>
      <p:sp>
        <p:nvSpPr>
          <p:cNvPr id="36" name="Oval 35">
            <a:extLst>
              <a:ext uri="{FF2B5EF4-FFF2-40B4-BE49-F238E27FC236}">
                <a16:creationId xmlns:a16="http://schemas.microsoft.com/office/drawing/2014/main" id="{46119E38-EDBC-FE16-3201-8733E6A7C5EC}"/>
              </a:ext>
            </a:extLst>
          </p:cNvPr>
          <p:cNvSpPr/>
          <p:nvPr/>
        </p:nvSpPr>
        <p:spPr>
          <a:xfrm>
            <a:off x="-1170033" y="3751231"/>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2</a:t>
            </a:r>
            <a:endParaRPr lang="en-US" dirty="0"/>
          </a:p>
        </p:txBody>
      </p:sp>
      <p:sp>
        <p:nvSpPr>
          <p:cNvPr id="45" name="Freeform: Shape 44">
            <a:extLst>
              <a:ext uri="{FF2B5EF4-FFF2-40B4-BE49-F238E27FC236}">
                <a16:creationId xmlns:a16="http://schemas.microsoft.com/office/drawing/2014/main" id="{F06A9CA3-A03C-EE41-6C7A-CF6A5D8C211A}"/>
              </a:ext>
            </a:extLst>
          </p:cNvPr>
          <p:cNvSpPr/>
          <p:nvPr/>
        </p:nvSpPr>
        <p:spPr>
          <a:xfrm>
            <a:off x="-186812" y="-76200"/>
            <a:ext cx="12420600" cy="7010400"/>
          </a:xfrm>
          <a:custGeom>
            <a:avLst/>
            <a:gdLst>
              <a:gd name="connsiteX0" fmla="*/ 9189720 w 12192000"/>
              <a:gd name="connsiteY0" fmla="*/ 2308860 h 6858000"/>
              <a:gd name="connsiteX1" fmla="*/ 9189720 w 12192000"/>
              <a:gd name="connsiteY1" fmla="*/ 5281256 h 6858000"/>
              <a:gd name="connsiteX2" fmla="*/ 10866120 w 12192000"/>
              <a:gd name="connsiteY2" fmla="*/ 5281256 h 6858000"/>
              <a:gd name="connsiteX3" fmla="*/ 10866120 w 12192000"/>
              <a:gd name="connsiteY3" fmla="*/ 230886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89720" y="2308860"/>
                </a:moveTo>
                <a:lnTo>
                  <a:pt x="9189720" y="5281256"/>
                </a:lnTo>
                <a:lnTo>
                  <a:pt x="10866120" y="5281256"/>
                </a:lnTo>
                <a:lnTo>
                  <a:pt x="10866120" y="2308860"/>
                </a:lnTo>
                <a:close/>
                <a:moveTo>
                  <a:pt x="0" y="0"/>
                </a:moveTo>
                <a:lnTo>
                  <a:pt x="12192000" y="0"/>
                </a:lnTo>
                <a:lnTo>
                  <a:pt x="12192000" y="6858000"/>
                </a:lnTo>
                <a:lnTo>
                  <a:pt x="0" y="6858000"/>
                </a:lnTo>
                <a:close/>
              </a:path>
            </a:pathLst>
          </a:cu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AB507682-27A0-FCCF-E1BD-25336370F1AD}"/>
              </a:ext>
            </a:extLst>
          </p:cNvPr>
          <p:cNvSpPr/>
          <p:nvPr/>
        </p:nvSpPr>
        <p:spPr>
          <a:xfrm>
            <a:off x="337366" y="2234121"/>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1</a:t>
            </a:r>
            <a:endParaRPr lang="en-US" dirty="0"/>
          </a:p>
        </p:txBody>
      </p:sp>
      <p:sp>
        <p:nvSpPr>
          <p:cNvPr id="10" name="TextBox 9">
            <a:extLst>
              <a:ext uri="{FF2B5EF4-FFF2-40B4-BE49-F238E27FC236}">
                <a16:creationId xmlns:a16="http://schemas.microsoft.com/office/drawing/2014/main" id="{A64DA626-5A3C-A431-8645-35458F3E33B3}"/>
              </a:ext>
            </a:extLst>
          </p:cNvPr>
          <p:cNvSpPr txBox="1"/>
          <p:nvPr/>
        </p:nvSpPr>
        <p:spPr>
          <a:xfrm>
            <a:off x="2925099" y="365022"/>
            <a:ext cx="6489290" cy="1323439"/>
          </a:xfrm>
          <a:prstGeom prst="rect">
            <a:avLst/>
          </a:prstGeom>
          <a:noFill/>
        </p:spPr>
        <p:txBody>
          <a:bodyPr wrap="square" rtlCol="0">
            <a:spAutoFit/>
          </a:bodyPr>
          <a:lstStyle/>
          <a:p>
            <a:pPr algn="ctr"/>
            <a:r>
              <a:rPr lang="en-US" sz="8000" b="1" dirty="0">
                <a:effectLst>
                  <a:outerShdw blurRad="241300" sx="110000" sy="110000" algn="ctr" rotWithShape="0">
                    <a:prstClr val="black">
                      <a:alpha val="40000"/>
                    </a:prstClr>
                  </a:outerShdw>
                </a:effectLst>
              </a:rPr>
              <a:t>OBJECTIVES</a:t>
            </a:r>
          </a:p>
        </p:txBody>
      </p:sp>
      <p:sp>
        <p:nvSpPr>
          <p:cNvPr id="21" name="TextBox 20">
            <a:extLst>
              <a:ext uri="{FF2B5EF4-FFF2-40B4-BE49-F238E27FC236}">
                <a16:creationId xmlns:a16="http://schemas.microsoft.com/office/drawing/2014/main" id="{16DBD4C6-0A11-6B1C-E942-02BD663B1896}"/>
              </a:ext>
            </a:extLst>
          </p:cNvPr>
          <p:cNvSpPr txBox="1"/>
          <p:nvPr/>
        </p:nvSpPr>
        <p:spPr>
          <a:xfrm>
            <a:off x="2358510" y="2053483"/>
            <a:ext cx="6489291"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Provide a seamless interface for </a:t>
            </a:r>
          </a:p>
          <a:p>
            <a:r>
              <a:rPr lang="en-US" sz="3200" b="1" dirty="0">
                <a:effectLst>
                  <a:outerShdw blurRad="38100" dist="38100" dir="2700000" algn="tl">
                    <a:srgbClr val="000000">
                      <a:alpha val="43137"/>
                    </a:srgbClr>
                  </a:outerShdw>
                </a:effectLst>
              </a:rPr>
              <a:t>job posting and bidding</a:t>
            </a:r>
          </a:p>
        </p:txBody>
      </p:sp>
      <p:sp>
        <p:nvSpPr>
          <p:cNvPr id="2" name="TextBox 1">
            <a:extLst>
              <a:ext uri="{FF2B5EF4-FFF2-40B4-BE49-F238E27FC236}">
                <a16:creationId xmlns:a16="http://schemas.microsoft.com/office/drawing/2014/main" id="{C74004BF-E07B-7592-6849-D4C01A8D1396}"/>
              </a:ext>
            </a:extLst>
          </p:cNvPr>
          <p:cNvSpPr txBox="1"/>
          <p:nvPr/>
        </p:nvSpPr>
        <p:spPr>
          <a:xfrm>
            <a:off x="2358509" y="3597195"/>
            <a:ext cx="6489291" cy="1077218"/>
          </a:xfrm>
          <a:prstGeom prst="rect">
            <a:avLst/>
          </a:prstGeom>
          <a:noFill/>
        </p:spPr>
        <p:txBody>
          <a:bodyPr wrap="square" rtlCol="0">
            <a:spAutoFit/>
          </a:bodyPr>
          <a:lstStyle/>
          <a:p>
            <a:r>
              <a:rPr lang="en-US" sz="3200" b="1" dirty="0"/>
              <a:t>Ensure secure communication </a:t>
            </a:r>
          </a:p>
          <a:p>
            <a:r>
              <a:rPr lang="en-US" sz="3200" b="1" dirty="0"/>
              <a:t>and payment</a:t>
            </a:r>
            <a:endParaRPr lang="en-US" sz="3200" b="1" dirty="0">
              <a:effectLst>
                <a:outerShdw blurRad="241300" sx="110000" sy="110000" algn="ctr" rotWithShape="0">
                  <a:prstClr val="black">
                    <a:alpha val="40000"/>
                  </a:prstClr>
                </a:outerShdw>
              </a:effectLst>
            </a:endParaRPr>
          </a:p>
        </p:txBody>
      </p:sp>
      <p:sp>
        <p:nvSpPr>
          <p:cNvPr id="3" name="TextBox 2">
            <a:extLst>
              <a:ext uri="{FF2B5EF4-FFF2-40B4-BE49-F238E27FC236}">
                <a16:creationId xmlns:a16="http://schemas.microsoft.com/office/drawing/2014/main" id="{CAD92DCB-2B86-63F0-F716-D1EBFDBCE260}"/>
              </a:ext>
            </a:extLst>
          </p:cNvPr>
          <p:cNvSpPr txBox="1"/>
          <p:nvPr/>
        </p:nvSpPr>
        <p:spPr>
          <a:xfrm>
            <a:off x="2358510" y="5140907"/>
            <a:ext cx="6489290" cy="1077218"/>
          </a:xfrm>
          <a:prstGeom prst="rect">
            <a:avLst/>
          </a:prstGeom>
          <a:noFill/>
        </p:spPr>
        <p:txBody>
          <a:bodyPr wrap="square" rtlCol="0">
            <a:spAutoFit/>
          </a:bodyPr>
          <a:lstStyle/>
          <a:p>
            <a:r>
              <a:rPr lang="en-US" sz="3200" b="1" dirty="0"/>
              <a:t>Facilitate trust through reviews </a:t>
            </a:r>
          </a:p>
          <a:p>
            <a:r>
              <a:rPr lang="en-US" sz="3200" b="1" dirty="0"/>
              <a:t>and ratings</a:t>
            </a:r>
            <a:endParaRPr lang="en-US" sz="3200" b="1" dirty="0">
              <a:effectLst>
                <a:outerShdw blurRad="241300" sx="110000" sy="110000" algn="ctr" rotWithShape="0">
                  <a:prstClr val="black">
                    <a:alpha val="40000"/>
                  </a:prstClr>
                </a:outerShdw>
              </a:effectLst>
            </a:endParaRPr>
          </a:p>
        </p:txBody>
      </p:sp>
      <p:pic>
        <p:nvPicPr>
          <p:cNvPr id="7" name="Graphic 6" descr="Smart Phone with solid fill">
            <a:extLst>
              <a:ext uri="{FF2B5EF4-FFF2-40B4-BE49-F238E27FC236}">
                <a16:creationId xmlns:a16="http://schemas.microsoft.com/office/drawing/2014/main" id="{F1F6A730-220F-8F43-6A52-66EEB7F3A2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7795138" y="1576745"/>
            <a:ext cx="4457700" cy="4457700"/>
          </a:xfrm>
          <a:prstGeom prst="rect">
            <a:avLst/>
          </a:prstGeom>
          <a:effectLst>
            <a:outerShdw blurRad="469900" sx="112000" sy="112000" algn="ctr" rotWithShape="0">
              <a:prstClr val="black">
                <a:alpha val="40000"/>
              </a:prstClr>
            </a:outerShdw>
          </a:effectLst>
        </p:spPr>
      </p:pic>
      <p:sp>
        <p:nvSpPr>
          <p:cNvPr id="27" name="Freeform: Shape 26">
            <a:extLst>
              <a:ext uri="{FF2B5EF4-FFF2-40B4-BE49-F238E27FC236}">
                <a16:creationId xmlns:a16="http://schemas.microsoft.com/office/drawing/2014/main" id="{12382DFC-6563-C996-A7FA-25490495A262}"/>
              </a:ext>
            </a:extLst>
          </p:cNvPr>
          <p:cNvSpPr/>
          <p:nvPr/>
        </p:nvSpPr>
        <p:spPr>
          <a:xfrm>
            <a:off x="-86031" y="-3908323"/>
            <a:ext cx="1032387" cy="12639368"/>
          </a:xfrm>
          <a:custGeom>
            <a:avLst/>
            <a:gdLst>
              <a:gd name="connsiteX0" fmla="*/ 0 w 1032387"/>
              <a:gd name="connsiteY0" fmla="*/ 0 h 12639368"/>
              <a:gd name="connsiteX1" fmla="*/ 1032387 w 1032387"/>
              <a:gd name="connsiteY1" fmla="*/ 0 h 12639368"/>
              <a:gd name="connsiteX2" fmla="*/ 1032387 w 1032387"/>
              <a:gd name="connsiteY2" fmla="*/ 6055227 h 12639368"/>
              <a:gd name="connsiteX3" fmla="*/ 1026220 w 1032387"/>
              <a:gd name="connsiteY3" fmla="*/ 6052011 h 12639368"/>
              <a:gd name="connsiteX4" fmla="*/ 825294 w 1032387"/>
              <a:gd name="connsiteY4" fmla="*/ 6013039 h 12639368"/>
              <a:gd name="connsiteX5" fmla="*/ 309100 w 1032387"/>
              <a:gd name="connsiteY5" fmla="*/ 6508954 h 12639368"/>
              <a:gd name="connsiteX6" fmla="*/ 825294 w 1032387"/>
              <a:gd name="connsiteY6" fmla="*/ 7004869 h 12639368"/>
              <a:gd name="connsiteX7" fmla="*/ 1026220 w 1032387"/>
              <a:gd name="connsiteY7" fmla="*/ 6965898 h 12639368"/>
              <a:gd name="connsiteX8" fmla="*/ 1032387 w 1032387"/>
              <a:gd name="connsiteY8" fmla="*/ 6962682 h 12639368"/>
              <a:gd name="connsiteX9" fmla="*/ 1032387 w 1032387"/>
              <a:gd name="connsiteY9" fmla="*/ 12639368 h 12639368"/>
              <a:gd name="connsiteX10" fmla="*/ 0 w 1032387"/>
              <a:gd name="connsiteY10" fmla="*/ 12639368 h 12639368"/>
              <a:gd name="connsiteX11" fmla="*/ 0 w 1032387"/>
              <a:gd name="connsiteY11" fmla="*/ 0 h 12639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87" h="12639368">
                <a:moveTo>
                  <a:pt x="0" y="0"/>
                </a:moveTo>
                <a:lnTo>
                  <a:pt x="1032387" y="0"/>
                </a:lnTo>
                <a:lnTo>
                  <a:pt x="1032387" y="6055227"/>
                </a:lnTo>
                <a:lnTo>
                  <a:pt x="1026220" y="6052011"/>
                </a:lnTo>
                <a:cubicBezTo>
                  <a:pt x="964463" y="6026916"/>
                  <a:pt x="896566" y="6013039"/>
                  <a:pt x="825294" y="6013039"/>
                </a:cubicBezTo>
                <a:cubicBezTo>
                  <a:pt x="540208" y="6013039"/>
                  <a:pt x="309100" y="6235068"/>
                  <a:pt x="309100" y="6508954"/>
                </a:cubicBezTo>
                <a:cubicBezTo>
                  <a:pt x="309100" y="6782840"/>
                  <a:pt x="540208" y="7004869"/>
                  <a:pt x="825294" y="7004869"/>
                </a:cubicBezTo>
                <a:cubicBezTo>
                  <a:pt x="896566" y="7004869"/>
                  <a:pt x="964463" y="6990992"/>
                  <a:pt x="1026220" y="6965898"/>
                </a:cubicBezTo>
                <a:lnTo>
                  <a:pt x="1032387" y="6962682"/>
                </a:lnTo>
                <a:lnTo>
                  <a:pt x="1032387" y="12639368"/>
                </a:lnTo>
                <a:lnTo>
                  <a:pt x="0" y="12639368"/>
                </a:lnTo>
                <a:lnTo>
                  <a:pt x="0" y="0"/>
                </a:lnTo>
                <a:close/>
              </a:path>
            </a:pathLst>
          </a:custGeom>
        </p:spPr>
        <p:style>
          <a:lnRef idx="0">
            <a:schemeClr val="dk1"/>
          </a:lnRef>
          <a:fillRef idx="3">
            <a:schemeClr val="dk1"/>
          </a:fillRef>
          <a:effectRef idx="3">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682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1D5B8-0D2C-5854-5BC0-ABF8148D3E40}"/>
            </a:ext>
          </a:extLst>
        </p:cNvPr>
        <p:cNvGrpSpPr/>
        <p:nvPr/>
      </p:nvGrpSpPr>
      <p:grpSpPr>
        <a:xfrm>
          <a:off x="0" y="0"/>
          <a:ext cx="0" cy="0"/>
          <a:chOff x="0" y="0"/>
          <a:chExt cx="0" cy="0"/>
        </a:xfrm>
      </p:grpSpPr>
      <p:pic>
        <p:nvPicPr>
          <p:cNvPr id="6" name="Picture 5" descr="A person holding a phone&#10;&#10;Description automatically generated">
            <a:extLst>
              <a:ext uri="{FF2B5EF4-FFF2-40B4-BE49-F238E27FC236}">
                <a16:creationId xmlns:a16="http://schemas.microsoft.com/office/drawing/2014/main" id="{8515AC20-5B2D-0A77-EFD2-EFDD5E0FB0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094" r="38230"/>
          <a:stretch/>
        </p:blipFill>
        <p:spPr>
          <a:xfrm>
            <a:off x="9101475" y="2234122"/>
            <a:ext cx="1809560" cy="3119692"/>
          </a:xfrm>
          <a:prstGeom prst="rect">
            <a:avLst/>
          </a:prstGeom>
        </p:spPr>
      </p:pic>
      <p:pic>
        <p:nvPicPr>
          <p:cNvPr id="16" name="Picture 15" descr="A hand placing a piece of wood on top of a stack of wooden blocks&#10;&#10;Description automatically generated">
            <a:extLst>
              <a:ext uri="{FF2B5EF4-FFF2-40B4-BE49-F238E27FC236}">
                <a16:creationId xmlns:a16="http://schemas.microsoft.com/office/drawing/2014/main" id="{243A2A66-EC1C-4A2D-BAD1-B42EAC4A02B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3360" t="-4225" r="14274" b="4225"/>
          <a:stretch/>
        </p:blipFill>
        <p:spPr>
          <a:xfrm>
            <a:off x="10856813" y="2000761"/>
            <a:ext cx="2038352" cy="3408616"/>
          </a:xfrm>
          <a:prstGeom prst="rect">
            <a:avLst/>
          </a:prstGeom>
        </p:spPr>
      </p:pic>
      <p:grpSp>
        <p:nvGrpSpPr>
          <p:cNvPr id="43" name="Group 42">
            <a:extLst>
              <a:ext uri="{FF2B5EF4-FFF2-40B4-BE49-F238E27FC236}">
                <a16:creationId xmlns:a16="http://schemas.microsoft.com/office/drawing/2014/main" id="{4ECE641A-1809-F00B-359E-A57474C1AF82}"/>
              </a:ext>
            </a:extLst>
          </p:cNvPr>
          <p:cNvGrpSpPr/>
          <p:nvPr/>
        </p:nvGrpSpPr>
        <p:grpSpPr>
          <a:xfrm>
            <a:off x="7407166" y="2241948"/>
            <a:ext cx="1723512" cy="3122671"/>
            <a:chOff x="2232660" y="2598420"/>
            <a:chExt cx="1282703" cy="2476250"/>
          </a:xfrm>
        </p:grpSpPr>
        <p:pic>
          <p:nvPicPr>
            <p:cNvPr id="38" name="Picture 37" descr="A screenshot of a computer&#10;&#10;Description automatically generated">
              <a:extLst>
                <a:ext uri="{FF2B5EF4-FFF2-40B4-BE49-F238E27FC236}">
                  <a16:creationId xmlns:a16="http://schemas.microsoft.com/office/drawing/2014/main" id="{D8C51D23-7A3E-83F0-4520-CF3D57FAF9C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4619" t="48462" r="65389" b="7232"/>
            <a:stretch/>
          </p:blipFill>
          <p:spPr>
            <a:xfrm>
              <a:off x="2235566" y="3751231"/>
              <a:ext cx="1279797" cy="1323439"/>
            </a:xfrm>
            <a:prstGeom prst="rect">
              <a:avLst/>
            </a:prstGeom>
          </p:spPr>
        </p:pic>
        <p:pic>
          <p:nvPicPr>
            <p:cNvPr id="40" name="Picture 39" descr="A screenshot of a computer&#10;&#10;Description automatically generated">
              <a:extLst>
                <a:ext uri="{FF2B5EF4-FFF2-40B4-BE49-F238E27FC236}">
                  <a16:creationId xmlns:a16="http://schemas.microsoft.com/office/drawing/2014/main" id="{883ECB0A-934F-04CB-3D19-36EC03D7D43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4762" t="4766" r="65246" b="56951"/>
            <a:stretch/>
          </p:blipFill>
          <p:spPr>
            <a:xfrm>
              <a:off x="2232660" y="2598420"/>
              <a:ext cx="1279797" cy="1143524"/>
            </a:xfrm>
            <a:prstGeom prst="rect">
              <a:avLst/>
            </a:prstGeom>
          </p:spPr>
        </p:pic>
      </p:grpSp>
      <p:sp>
        <p:nvSpPr>
          <p:cNvPr id="14" name="Freeform: Shape 13">
            <a:extLst>
              <a:ext uri="{FF2B5EF4-FFF2-40B4-BE49-F238E27FC236}">
                <a16:creationId xmlns:a16="http://schemas.microsoft.com/office/drawing/2014/main" id="{F850BB5E-F155-6793-F915-4A57B483BFED}"/>
              </a:ext>
            </a:extLst>
          </p:cNvPr>
          <p:cNvSpPr/>
          <p:nvPr/>
        </p:nvSpPr>
        <p:spPr>
          <a:xfrm>
            <a:off x="-186812" y="-76200"/>
            <a:ext cx="12420600" cy="7010400"/>
          </a:xfrm>
          <a:custGeom>
            <a:avLst/>
            <a:gdLst>
              <a:gd name="connsiteX0" fmla="*/ 9189720 w 12192000"/>
              <a:gd name="connsiteY0" fmla="*/ 2308860 h 6858000"/>
              <a:gd name="connsiteX1" fmla="*/ 9189720 w 12192000"/>
              <a:gd name="connsiteY1" fmla="*/ 5281256 h 6858000"/>
              <a:gd name="connsiteX2" fmla="*/ 10866120 w 12192000"/>
              <a:gd name="connsiteY2" fmla="*/ 5281256 h 6858000"/>
              <a:gd name="connsiteX3" fmla="*/ 10866120 w 12192000"/>
              <a:gd name="connsiteY3" fmla="*/ 230886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89720" y="2308860"/>
                </a:moveTo>
                <a:lnTo>
                  <a:pt x="9189720" y="5281256"/>
                </a:lnTo>
                <a:lnTo>
                  <a:pt x="10866120" y="5281256"/>
                </a:lnTo>
                <a:lnTo>
                  <a:pt x="10866120" y="2308860"/>
                </a:lnTo>
                <a:close/>
                <a:moveTo>
                  <a:pt x="0" y="0"/>
                </a:moveTo>
                <a:lnTo>
                  <a:pt x="12192000" y="0"/>
                </a:lnTo>
                <a:lnTo>
                  <a:pt x="12192000" y="6858000"/>
                </a:lnTo>
                <a:lnTo>
                  <a:pt x="0" y="6858000"/>
                </a:lnTo>
                <a:close/>
              </a:path>
            </a:pathLst>
          </a:cu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Oval 7">
            <a:extLst>
              <a:ext uri="{FF2B5EF4-FFF2-40B4-BE49-F238E27FC236}">
                <a16:creationId xmlns:a16="http://schemas.microsoft.com/office/drawing/2014/main" id="{4EB364E7-A62E-BA8B-724D-514F33F3D178}"/>
              </a:ext>
            </a:extLst>
          </p:cNvPr>
          <p:cNvSpPr/>
          <p:nvPr/>
        </p:nvSpPr>
        <p:spPr>
          <a:xfrm>
            <a:off x="-1170033" y="5353813"/>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3</a:t>
            </a:r>
            <a:endParaRPr lang="en-US" dirty="0"/>
          </a:p>
        </p:txBody>
      </p:sp>
      <p:sp>
        <p:nvSpPr>
          <p:cNvPr id="9" name="Oval 8">
            <a:extLst>
              <a:ext uri="{FF2B5EF4-FFF2-40B4-BE49-F238E27FC236}">
                <a16:creationId xmlns:a16="http://schemas.microsoft.com/office/drawing/2014/main" id="{D264349A-7259-3883-2B26-186202BF7A65}"/>
              </a:ext>
            </a:extLst>
          </p:cNvPr>
          <p:cNvSpPr/>
          <p:nvPr/>
        </p:nvSpPr>
        <p:spPr>
          <a:xfrm>
            <a:off x="353967" y="3751231"/>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2</a:t>
            </a:r>
            <a:endParaRPr lang="en-US" dirty="0"/>
          </a:p>
        </p:txBody>
      </p:sp>
      <p:sp>
        <p:nvSpPr>
          <p:cNvPr id="11" name="Oval 10">
            <a:extLst>
              <a:ext uri="{FF2B5EF4-FFF2-40B4-BE49-F238E27FC236}">
                <a16:creationId xmlns:a16="http://schemas.microsoft.com/office/drawing/2014/main" id="{6F953E9F-3C0A-CB7E-0164-83CE7F1A4634}"/>
              </a:ext>
            </a:extLst>
          </p:cNvPr>
          <p:cNvSpPr/>
          <p:nvPr/>
        </p:nvSpPr>
        <p:spPr>
          <a:xfrm>
            <a:off x="-1186634" y="2234121"/>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1</a:t>
            </a:r>
            <a:endParaRPr lang="en-US" dirty="0"/>
          </a:p>
        </p:txBody>
      </p:sp>
      <p:sp>
        <p:nvSpPr>
          <p:cNvPr id="10" name="TextBox 9">
            <a:extLst>
              <a:ext uri="{FF2B5EF4-FFF2-40B4-BE49-F238E27FC236}">
                <a16:creationId xmlns:a16="http://schemas.microsoft.com/office/drawing/2014/main" id="{141BB4F8-1235-C145-0766-EAB4F10BAA92}"/>
              </a:ext>
            </a:extLst>
          </p:cNvPr>
          <p:cNvSpPr txBox="1"/>
          <p:nvPr/>
        </p:nvSpPr>
        <p:spPr>
          <a:xfrm>
            <a:off x="2925099" y="365022"/>
            <a:ext cx="6489290" cy="1323439"/>
          </a:xfrm>
          <a:prstGeom prst="rect">
            <a:avLst/>
          </a:prstGeom>
          <a:noFill/>
        </p:spPr>
        <p:txBody>
          <a:bodyPr wrap="square" rtlCol="0">
            <a:spAutoFit/>
          </a:bodyPr>
          <a:lstStyle/>
          <a:p>
            <a:pPr algn="ctr"/>
            <a:r>
              <a:rPr lang="en-US" sz="8000" b="1" dirty="0">
                <a:effectLst>
                  <a:outerShdw blurRad="241300" sx="110000" sy="110000" algn="ctr" rotWithShape="0">
                    <a:prstClr val="black">
                      <a:alpha val="40000"/>
                    </a:prstClr>
                  </a:outerShdw>
                </a:effectLst>
              </a:rPr>
              <a:t>OBJECTIVES</a:t>
            </a:r>
          </a:p>
        </p:txBody>
      </p:sp>
      <p:sp>
        <p:nvSpPr>
          <p:cNvPr id="21" name="TextBox 20">
            <a:extLst>
              <a:ext uri="{FF2B5EF4-FFF2-40B4-BE49-F238E27FC236}">
                <a16:creationId xmlns:a16="http://schemas.microsoft.com/office/drawing/2014/main" id="{24676273-A703-4466-5DEB-06CFAC86932A}"/>
              </a:ext>
            </a:extLst>
          </p:cNvPr>
          <p:cNvSpPr txBox="1"/>
          <p:nvPr/>
        </p:nvSpPr>
        <p:spPr>
          <a:xfrm>
            <a:off x="2358510" y="2053483"/>
            <a:ext cx="6489291" cy="1077218"/>
          </a:xfrm>
          <a:prstGeom prst="rect">
            <a:avLst/>
          </a:prstGeom>
          <a:noFill/>
        </p:spPr>
        <p:txBody>
          <a:bodyPr wrap="square" rtlCol="0">
            <a:spAutoFit/>
          </a:bodyPr>
          <a:lstStyle/>
          <a:p>
            <a:r>
              <a:rPr lang="en-US" sz="3200" b="1" dirty="0"/>
              <a:t>Provide a seamless interface for </a:t>
            </a:r>
          </a:p>
          <a:p>
            <a:r>
              <a:rPr lang="en-US" sz="3200" b="1" dirty="0"/>
              <a:t>job posting and bidding</a:t>
            </a:r>
          </a:p>
        </p:txBody>
      </p:sp>
      <p:sp>
        <p:nvSpPr>
          <p:cNvPr id="2" name="TextBox 1">
            <a:extLst>
              <a:ext uri="{FF2B5EF4-FFF2-40B4-BE49-F238E27FC236}">
                <a16:creationId xmlns:a16="http://schemas.microsoft.com/office/drawing/2014/main" id="{BA1F1318-970C-B3EB-BBA3-8A9BFC690715}"/>
              </a:ext>
            </a:extLst>
          </p:cNvPr>
          <p:cNvSpPr txBox="1"/>
          <p:nvPr/>
        </p:nvSpPr>
        <p:spPr>
          <a:xfrm>
            <a:off x="2358509" y="3597195"/>
            <a:ext cx="6489291"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Ensure secure communication </a:t>
            </a:r>
          </a:p>
          <a:p>
            <a:r>
              <a:rPr lang="en-US" sz="3200" b="1" dirty="0">
                <a:effectLst>
                  <a:outerShdw blurRad="38100" dist="38100" dir="2700000" algn="tl">
                    <a:srgbClr val="000000">
                      <a:alpha val="43137"/>
                    </a:srgbClr>
                  </a:outerShdw>
                </a:effectLst>
              </a:rPr>
              <a:t>and payment</a:t>
            </a:r>
          </a:p>
        </p:txBody>
      </p:sp>
      <p:sp>
        <p:nvSpPr>
          <p:cNvPr id="3" name="TextBox 2">
            <a:extLst>
              <a:ext uri="{FF2B5EF4-FFF2-40B4-BE49-F238E27FC236}">
                <a16:creationId xmlns:a16="http://schemas.microsoft.com/office/drawing/2014/main" id="{4272C838-C93C-34EF-DBEE-1C14E133FB5C}"/>
              </a:ext>
            </a:extLst>
          </p:cNvPr>
          <p:cNvSpPr txBox="1"/>
          <p:nvPr/>
        </p:nvSpPr>
        <p:spPr>
          <a:xfrm>
            <a:off x="2358510" y="5140907"/>
            <a:ext cx="6489290" cy="1077218"/>
          </a:xfrm>
          <a:prstGeom prst="rect">
            <a:avLst/>
          </a:prstGeom>
          <a:noFill/>
        </p:spPr>
        <p:txBody>
          <a:bodyPr wrap="square" rtlCol="0">
            <a:spAutoFit/>
          </a:bodyPr>
          <a:lstStyle/>
          <a:p>
            <a:r>
              <a:rPr lang="en-US" sz="3200" b="1" dirty="0"/>
              <a:t>Facilitate trust through reviews </a:t>
            </a:r>
          </a:p>
          <a:p>
            <a:r>
              <a:rPr lang="en-US" sz="3200" b="1" dirty="0"/>
              <a:t>and ratings</a:t>
            </a:r>
            <a:endParaRPr lang="en-US" sz="3200" b="1" dirty="0">
              <a:effectLst>
                <a:outerShdw blurRad="241300" sx="110000" sy="110000" algn="ctr" rotWithShape="0">
                  <a:prstClr val="black">
                    <a:alpha val="40000"/>
                  </a:prstClr>
                </a:outerShdw>
              </a:effectLst>
            </a:endParaRPr>
          </a:p>
        </p:txBody>
      </p:sp>
      <p:pic>
        <p:nvPicPr>
          <p:cNvPr id="7" name="Graphic 6" descr="Smart Phone with solid fill">
            <a:extLst>
              <a:ext uri="{FF2B5EF4-FFF2-40B4-BE49-F238E27FC236}">
                <a16:creationId xmlns:a16="http://schemas.microsoft.com/office/drawing/2014/main" id="{72A0A373-9D2B-B2C4-CFAB-029FBE3E57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7795138" y="1576745"/>
            <a:ext cx="4457700" cy="4457700"/>
          </a:xfrm>
          <a:prstGeom prst="rect">
            <a:avLst/>
          </a:prstGeom>
          <a:effectLst>
            <a:outerShdw blurRad="469900" sx="112000" sy="112000" algn="ctr" rotWithShape="0">
              <a:prstClr val="black">
                <a:alpha val="40000"/>
              </a:prstClr>
            </a:outerShdw>
          </a:effectLst>
        </p:spPr>
      </p:pic>
      <p:sp>
        <p:nvSpPr>
          <p:cNvPr id="27" name="Freeform: Shape 26">
            <a:extLst>
              <a:ext uri="{FF2B5EF4-FFF2-40B4-BE49-F238E27FC236}">
                <a16:creationId xmlns:a16="http://schemas.microsoft.com/office/drawing/2014/main" id="{C66C4CC8-3228-40B0-D2E5-61E5D3009144}"/>
              </a:ext>
            </a:extLst>
          </p:cNvPr>
          <p:cNvSpPr/>
          <p:nvPr/>
        </p:nvSpPr>
        <p:spPr>
          <a:xfrm>
            <a:off x="-66981" y="-2365273"/>
            <a:ext cx="1032387" cy="12639368"/>
          </a:xfrm>
          <a:custGeom>
            <a:avLst/>
            <a:gdLst>
              <a:gd name="connsiteX0" fmla="*/ 0 w 1032387"/>
              <a:gd name="connsiteY0" fmla="*/ 0 h 12639368"/>
              <a:gd name="connsiteX1" fmla="*/ 1032387 w 1032387"/>
              <a:gd name="connsiteY1" fmla="*/ 0 h 12639368"/>
              <a:gd name="connsiteX2" fmla="*/ 1032387 w 1032387"/>
              <a:gd name="connsiteY2" fmla="*/ 6055227 h 12639368"/>
              <a:gd name="connsiteX3" fmla="*/ 1026220 w 1032387"/>
              <a:gd name="connsiteY3" fmla="*/ 6052011 h 12639368"/>
              <a:gd name="connsiteX4" fmla="*/ 825294 w 1032387"/>
              <a:gd name="connsiteY4" fmla="*/ 6013039 h 12639368"/>
              <a:gd name="connsiteX5" fmla="*/ 309100 w 1032387"/>
              <a:gd name="connsiteY5" fmla="*/ 6508954 h 12639368"/>
              <a:gd name="connsiteX6" fmla="*/ 825294 w 1032387"/>
              <a:gd name="connsiteY6" fmla="*/ 7004869 h 12639368"/>
              <a:gd name="connsiteX7" fmla="*/ 1026220 w 1032387"/>
              <a:gd name="connsiteY7" fmla="*/ 6965898 h 12639368"/>
              <a:gd name="connsiteX8" fmla="*/ 1032387 w 1032387"/>
              <a:gd name="connsiteY8" fmla="*/ 6962682 h 12639368"/>
              <a:gd name="connsiteX9" fmla="*/ 1032387 w 1032387"/>
              <a:gd name="connsiteY9" fmla="*/ 12639368 h 12639368"/>
              <a:gd name="connsiteX10" fmla="*/ 0 w 1032387"/>
              <a:gd name="connsiteY10" fmla="*/ 12639368 h 12639368"/>
              <a:gd name="connsiteX11" fmla="*/ 0 w 1032387"/>
              <a:gd name="connsiteY11" fmla="*/ 0 h 12639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87" h="12639368">
                <a:moveTo>
                  <a:pt x="0" y="0"/>
                </a:moveTo>
                <a:lnTo>
                  <a:pt x="1032387" y="0"/>
                </a:lnTo>
                <a:lnTo>
                  <a:pt x="1032387" y="6055227"/>
                </a:lnTo>
                <a:lnTo>
                  <a:pt x="1026220" y="6052011"/>
                </a:lnTo>
                <a:cubicBezTo>
                  <a:pt x="964463" y="6026916"/>
                  <a:pt x="896566" y="6013039"/>
                  <a:pt x="825294" y="6013039"/>
                </a:cubicBezTo>
                <a:cubicBezTo>
                  <a:pt x="540208" y="6013039"/>
                  <a:pt x="309100" y="6235068"/>
                  <a:pt x="309100" y="6508954"/>
                </a:cubicBezTo>
                <a:cubicBezTo>
                  <a:pt x="309100" y="6782840"/>
                  <a:pt x="540208" y="7004869"/>
                  <a:pt x="825294" y="7004869"/>
                </a:cubicBezTo>
                <a:cubicBezTo>
                  <a:pt x="896566" y="7004869"/>
                  <a:pt x="964463" y="6990992"/>
                  <a:pt x="1026220" y="6965898"/>
                </a:cubicBezTo>
                <a:lnTo>
                  <a:pt x="1032387" y="6962682"/>
                </a:lnTo>
                <a:lnTo>
                  <a:pt x="1032387" y="12639368"/>
                </a:lnTo>
                <a:lnTo>
                  <a:pt x="0" y="12639368"/>
                </a:lnTo>
                <a:lnTo>
                  <a:pt x="0" y="0"/>
                </a:lnTo>
                <a:close/>
              </a:path>
            </a:pathLst>
          </a:custGeom>
        </p:spPr>
        <p:style>
          <a:lnRef idx="0">
            <a:schemeClr val="dk1"/>
          </a:lnRef>
          <a:fillRef idx="3">
            <a:schemeClr val="dk1"/>
          </a:fillRef>
          <a:effectRef idx="3">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0636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57D4E-4348-79DF-A45C-EF520FD72098}"/>
            </a:ext>
          </a:extLst>
        </p:cNvPr>
        <p:cNvGrpSpPr/>
        <p:nvPr/>
      </p:nvGrpSpPr>
      <p:grpSpPr>
        <a:xfrm>
          <a:off x="0" y="0"/>
          <a:ext cx="0" cy="0"/>
          <a:chOff x="0" y="0"/>
          <a:chExt cx="0" cy="0"/>
        </a:xfrm>
      </p:grpSpPr>
      <p:pic>
        <p:nvPicPr>
          <p:cNvPr id="26" name="Picture 25" descr="A hand placing a piece of wood on top of a stack of wooden blocks&#10;&#10;Description automatically generated">
            <a:extLst>
              <a:ext uri="{FF2B5EF4-FFF2-40B4-BE49-F238E27FC236}">
                <a16:creationId xmlns:a16="http://schemas.microsoft.com/office/drawing/2014/main" id="{F239FA8F-DD94-5480-91E1-338916E26C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360" t="-4225" r="14274" b="4225"/>
          <a:stretch/>
        </p:blipFill>
        <p:spPr>
          <a:xfrm>
            <a:off x="9008963" y="2000761"/>
            <a:ext cx="2038352" cy="3408616"/>
          </a:xfrm>
          <a:prstGeom prst="rect">
            <a:avLst/>
          </a:prstGeom>
        </p:spPr>
      </p:pic>
      <p:pic>
        <p:nvPicPr>
          <p:cNvPr id="15" name="Picture 14" descr="A person holding a phone&#10;&#10;Description automatically generated">
            <a:extLst>
              <a:ext uri="{FF2B5EF4-FFF2-40B4-BE49-F238E27FC236}">
                <a16:creationId xmlns:a16="http://schemas.microsoft.com/office/drawing/2014/main" id="{749A3DCE-5357-2AB8-E207-486C2B11917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1094" r="38230"/>
          <a:stretch/>
        </p:blipFill>
        <p:spPr>
          <a:xfrm>
            <a:off x="7190940" y="2234122"/>
            <a:ext cx="1809560" cy="3119692"/>
          </a:xfrm>
          <a:prstGeom prst="rect">
            <a:avLst/>
          </a:prstGeom>
        </p:spPr>
      </p:pic>
      <p:grpSp>
        <p:nvGrpSpPr>
          <p:cNvPr id="16" name="Group 15">
            <a:extLst>
              <a:ext uri="{FF2B5EF4-FFF2-40B4-BE49-F238E27FC236}">
                <a16:creationId xmlns:a16="http://schemas.microsoft.com/office/drawing/2014/main" id="{18369288-9513-5920-0841-6A656CD0C5DB}"/>
              </a:ext>
            </a:extLst>
          </p:cNvPr>
          <p:cNvGrpSpPr/>
          <p:nvPr/>
        </p:nvGrpSpPr>
        <p:grpSpPr>
          <a:xfrm>
            <a:off x="7235716" y="2241948"/>
            <a:ext cx="1723512" cy="3122671"/>
            <a:chOff x="2232660" y="2598420"/>
            <a:chExt cx="1282703" cy="2476250"/>
          </a:xfrm>
        </p:grpSpPr>
        <p:pic>
          <p:nvPicPr>
            <p:cNvPr id="17" name="Picture 16" descr="A screenshot of a computer&#10;&#10;Description automatically generated">
              <a:extLst>
                <a:ext uri="{FF2B5EF4-FFF2-40B4-BE49-F238E27FC236}">
                  <a16:creationId xmlns:a16="http://schemas.microsoft.com/office/drawing/2014/main" id="{DDD06500-0BED-A9B5-5CE4-8465812AFD7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4619" t="48462" r="65389" b="7232"/>
            <a:stretch/>
          </p:blipFill>
          <p:spPr>
            <a:xfrm>
              <a:off x="2235566" y="3751231"/>
              <a:ext cx="1279797" cy="1323439"/>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DCA27E06-08BA-9750-F0F8-231D64D448D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4762" t="4766" r="65246" b="56951"/>
            <a:stretch/>
          </p:blipFill>
          <p:spPr>
            <a:xfrm>
              <a:off x="2232660" y="2598420"/>
              <a:ext cx="1279797" cy="1143524"/>
            </a:xfrm>
            <a:prstGeom prst="rect">
              <a:avLst/>
            </a:prstGeom>
          </p:spPr>
        </p:pic>
      </p:grpSp>
      <p:sp>
        <p:nvSpPr>
          <p:cNvPr id="28" name="Freeform: Shape 27">
            <a:extLst>
              <a:ext uri="{FF2B5EF4-FFF2-40B4-BE49-F238E27FC236}">
                <a16:creationId xmlns:a16="http://schemas.microsoft.com/office/drawing/2014/main" id="{EFF6A67B-4045-4453-5D26-AF9E3F0B502A}"/>
              </a:ext>
            </a:extLst>
          </p:cNvPr>
          <p:cNvSpPr/>
          <p:nvPr/>
        </p:nvSpPr>
        <p:spPr>
          <a:xfrm>
            <a:off x="-186812" y="-76200"/>
            <a:ext cx="12420600" cy="7010400"/>
          </a:xfrm>
          <a:custGeom>
            <a:avLst/>
            <a:gdLst>
              <a:gd name="connsiteX0" fmla="*/ 9189720 w 12192000"/>
              <a:gd name="connsiteY0" fmla="*/ 2308860 h 6858000"/>
              <a:gd name="connsiteX1" fmla="*/ 9189720 w 12192000"/>
              <a:gd name="connsiteY1" fmla="*/ 5281256 h 6858000"/>
              <a:gd name="connsiteX2" fmla="*/ 10866120 w 12192000"/>
              <a:gd name="connsiteY2" fmla="*/ 5281256 h 6858000"/>
              <a:gd name="connsiteX3" fmla="*/ 10866120 w 12192000"/>
              <a:gd name="connsiteY3" fmla="*/ 230886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89720" y="2308860"/>
                </a:moveTo>
                <a:lnTo>
                  <a:pt x="9189720" y="5281256"/>
                </a:lnTo>
                <a:lnTo>
                  <a:pt x="10866120" y="5281256"/>
                </a:lnTo>
                <a:lnTo>
                  <a:pt x="10866120" y="2308860"/>
                </a:lnTo>
                <a:close/>
                <a:moveTo>
                  <a:pt x="0" y="0"/>
                </a:moveTo>
                <a:lnTo>
                  <a:pt x="12192000" y="0"/>
                </a:lnTo>
                <a:lnTo>
                  <a:pt x="12192000" y="6858000"/>
                </a:lnTo>
                <a:lnTo>
                  <a:pt x="0" y="6858000"/>
                </a:lnTo>
                <a:close/>
              </a:path>
            </a:pathLst>
          </a:cu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E49FD768-8A20-126F-61D8-FEA0E97F55A4}"/>
              </a:ext>
            </a:extLst>
          </p:cNvPr>
          <p:cNvSpPr txBox="1"/>
          <p:nvPr/>
        </p:nvSpPr>
        <p:spPr>
          <a:xfrm>
            <a:off x="2925099" y="365022"/>
            <a:ext cx="6489290" cy="1323439"/>
          </a:xfrm>
          <a:prstGeom prst="rect">
            <a:avLst/>
          </a:prstGeom>
          <a:noFill/>
        </p:spPr>
        <p:txBody>
          <a:bodyPr wrap="square" rtlCol="0">
            <a:spAutoFit/>
          </a:bodyPr>
          <a:lstStyle/>
          <a:p>
            <a:pPr algn="ctr"/>
            <a:r>
              <a:rPr lang="en-US" sz="8000" b="1" dirty="0">
                <a:effectLst>
                  <a:outerShdw blurRad="241300" sx="110000" sy="110000" algn="ctr" rotWithShape="0">
                    <a:prstClr val="black">
                      <a:alpha val="40000"/>
                    </a:prstClr>
                  </a:outerShdw>
                </a:effectLst>
              </a:rPr>
              <a:t>OBJECTIVES</a:t>
            </a:r>
          </a:p>
        </p:txBody>
      </p:sp>
      <p:sp>
        <p:nvSpPr>
          <p:cNvPr id="21" name="TextBox 20">
            <a:extLst>
              <a:ext uri="{FF2B5EF4-FFF2-40B4-BE49-F238E27FC236}">
                <a16:creationId xmlns:a16="http://schemas.microsoft.com/office/drawing/2014/main" id="{10AAAF90-DAE2-8C0B-F6E7-D7C96A3C3082}"/>
              </a:ext>
            </a:extLst>
          </p:cNvPr>
          <p:cNvSpPr txBox="1"/>
          <p:nvPr/>
        </p:nvSpPr>
        <p:spPr>
          <a:xfrm>
            <a:off x="2358510" y="2053483"/>
            <a:ext cx="6489291" cy="1077218"/>
          </a:xfrm>
          <a:prstGeom prst="rect">
            <a:avLst/>
          </a:prstGeom>
          <a:noFill/>
        </p:spPr>
        <p:txBody>
          <a:bodyPr wrap="square" rtlCol="0">
            <a:spAutoFit/>
          </a:bodyPr>
          <a:lstStyle/>
          <a:p>
            <a:r>
              <a:rPr lang="en-US" sz="3200" b="1" dirty="0"/>
              <a:t>Provide a seamless interface for </a:t>
            </a:r>
          </a:p>
          <a:p>
            <a:r>
              <a:rPr lang="en-US" sz="3200" b="1" dirty="0"/>
              <a:t>job posting and bidding</a:t>
            </a:r>
          </a:p>
        </p:txBody>
      </p:sp>
      <p:sp>
        <p:nvSpPr>
          <p:cNvPr id="2" name="TextBox 1">
            <a:extLst>
              <a:ext uri="{FF2B5EF4-FFF2-40B4-BE49-F238E27FC236}">
                <a16:creationId xmlns:a16="http://schemas.microsoft.com/office/drawing/2014/main" id="{4FC03D58-267B-CBE0-CB2C-69BBA078FB9B}"/>
              </a:ext>
            </a:extLst>
          </p:cNvPr>
          <p:cNvSpPr txBox="1"/>
          <p:nvPr/>
        </p:nvSpPr>
        <p:spPr>
          <a:xfrm>
            <a:off x="2358509" y="3597195"/>
            <a:ext cx="6489291" cy="1077218"/>
          </a:xfrm>
          <a:prstGeom prst="rect">
            <a:avLst/>
          </a:prstGeom>
          <a:noFill/>
        </p:spPr>
        <p:txBody>
          <a:bodyPr wrap="square" rtlCol="0">
            <a:spAutoFit/>
          </a:bodyPr>
          <a:lstStyle/>
          <a:p>
            <a:r>
              <a:rPr lang="en-US" sz="3200" b="1" dirty="0"/>
              <a:t>Ensure secure communication </a:t>
            </a:r>
          </a:p>
          <a:p>
            <a:r>
              <a:rPr lang="en-US" sz="3200" b="1" dirty="0"/>
              <a:t>and payment</a:t>
            </a:r>
            <a:endParaRPr lang="en-US" sz="3200" b="1" dirty="0">
              <a:effectLst>
                <a:outerShdw blurRad="241300" sx="110000" sy="110000" algn="ctr" rotWithShape="0">
                  <a:prstClr val="black">
                    <a:alpha val="40000"/>
                  </a:prstClr>
                </a:outerShdw>
              </a:effectLst>
            </a:endParaRPr>
          </a:p>
        </p:txBody>
      </p:sp>
      <p:sp>
        <p:nvSpPr>
          <p:cNvPr id="3" name="TextBox 2">
            <a:extLst>
              <a:ext uri="{FF2B5EF4-FFF2-40B4-BE49-F238E27FC236}">
                <a16:creationId xmlns:a16="http://schemas.microsoft.com/office/drawing/2014/main" id="{CDAE8C93-C383-A097-2533-C0C32A2394F0}"/>
              </a:ext>
            </a:extLst>
          </p:cNvPr>
          <p:cNvSpPr txBox="1"/>
          <p:nvPr/>
        </p:nvSpPr>
        <p:spPr>
          <a:xfrm>
            <a:off x="2358510" y="5140907"/>
            <a:ext cx="6489290"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Facilitate trust through reviews </a:t>
            </a:r>
          </a:p>
          <a:p>
            <a:r>
              <a:rPr lang="en-US" sz="3200" b="1" dirty="0">
                <a:effectLst>
                  <a:outerShdw blurRad="38100" dist="38100" dir="2700000" algn="tl">
                    <a:srgbClr val="000000">
                      <a:alpha val="43137"/>
                    </a:srgbClr>
                  </a:outerShdw>
                </a:effectLst>
              </a:rPr>
              <a:t>and ratings</a:t>
            </a:r>
          </a:p>
        </p:txBody>
      </p:sp>
      <p:sp>
        <p:nvSpPr>
          <p:cNvPr id="4" name="Oval 3">
            <a:extLst>
              <a:ext uri="{FF2B5EF4-FFF2-40B4-BE49-F238E27FC236}">
                <a16:creationId xmlns:a16="http://schemas.microsoft.com/office/drawing/2014/main" id="{51911C36-F0D9-E32D-B1B9-CF35C8C172C5}"/>
              </a:ext>
            </a:extLst>
          </p:cNvPr>
          <p:cNvSpPr/>
          <p:nvPr/>
        </p:nvSpPr>
        <p:spPr>
          <a:xfrm>
            <a:off x="373017" y="5353813"/>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3</a:t>
            </a:r>
            <a:endParaRPr lang="en-US" dirty="0"/>
          </a:p>
        </p:txBody>
      </p:sp>
      <p:sp>
        <p:nvSpPr>
          <p:cNvPr id="5" name="Oval 4">
            <a:extLst>
              <a:ext uri="{FF2B5EF4-FFF2-40B4-BE49-F238E27FC236}">
                <a16:creationId xmlns:a16="http://schemas.microsoft.com/office/drawing/2014/main" id="{18A8A6F5-B144-B60E-7BFA-9EE5430B018A}"/>
              </a:ext>
            </a:extLst>
          </p:cNvPr>
          <p:cNvSpPr/>
          <p:nvPr/>
        </p:nvSpPr>
        <p:spPr>
          <a:xfrm>
            <a:off x="-1189083" y="3751231"/>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2</a:t>
            </a:r>
            <a:endParaRPr lang="en-US" dirty="0"/>
          </a:p>
        </p:txBody>
      </p:sp>
      <p:sp>
        <p:nvSpPr>
          <p:cNvPr id="6" name="Oval 5">
            <a:extLst>
              <a:ext uri="{FF2B5EF4-FFF2-40B4-BE49-F238E27FC236}">
                <a16:creationId xmlns:a16="http://schemas.microsoft.com/office/drawing/2014/main" id="{4E3C95A7-ED5B-F536-F922-EF3FD6030AAD}"/>
              </a:ext>
            </a:extLst>
          </p:cNvPr>
          <p:cNvSpPr/>
          <p:nvPr/>
        </p:nvSpPr>
        <p:spPr>
          <a:xfrm>
            <a:off x="-1186634" y="2234121"/>
            <a:ext cx="790272" cy="7567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t>1</a:t>
            </a:r>
            <a:endParaRPr lang="en-US" dirty="0"/>
          </a:p>
        </p:txBody>
      </p:sp>
      <p:sp>
        <p:nvSpPr>
          <p:cNvPr id="8" name="Freeform: Shape 7">
            <a:extLst>
              <a:ext uri="{FF2B5EF4-FFF2-40B4-BE49-F238E27FC236}">
                <a16:creationId xmlns:a16="http://schemas.microsoft.com/office/drawing/2014/main" id="{E2FEB560-87E7-3905-C4BA-5509CC32BE81}"/>
              </a:ext>
            </a:extLst>
          </p:cNvPr>
          <p:cNvSpPr/>
          <p:nvPr/>
        </p:nvSpPr>
        <p:spPr>
          <a:xfrm>
            <a:off x="-66981" y="-765073"/>
            <a:ext cx="1032387" cy="12639368"/>
          </a:xfrm>
          <a:custGeom>
            <a:avLst/>
            <a:gdLst>
              <a:gd name="connsiteX0" fmla="*/ 0 w 1032387"/>
              <a:gd name="connsiteY0" fmla="*/ 0 h 12639368"/>
              <a:gd name="connsiteX1" fmla="*/ 1032387 w 1032387"/>
              <a:gd name="connsiteY1" fmla="*/ 0 h 12639368"/>
              <a:gd name="connsiteX2" fmla="*/ 1032387 w 1032387"/>
              <a:gd name="connsiteY2" fmla="*/ 6055227 h 12639368"/>
              <a:gd name="connsiteX3" fmla="*/ 1026220 w 1032387"/>
              <a:gd name="connsiteY3" fmla="*/ 6052011 h 12639368"/>
              <a:gd name="connsiteX4" fmla="*/ 825294 w 1032387"/>
              <a:gd name="connsiteY4" fmla="*/ 6013039 h 12639368"/>
              <a:gd name="connsiteX5" fmla="*/ 309100 w 1032387"/>
              <a:gd name="connsiteY5" fmla="*/ 6508954 h 12639368"/>
              <a:gd name="connsiteX6" fmla="*/ 825294 w 1032387"/>
              <a:gd name="connsiteY6" fmla="*/ 7004869 h 12639368"/>
              <a:gd name="connsiteX7" fmla="*/ 1026220 w 1032387"/>
              <a:gd name="connsiteY7" fmla="*/ 6965898 h 12639368"/>
              <a:gd name="connsiteX8" fmla="*/ 1032387 w 1032387"/>
              <a:gd name="connsiteY8" fmla="*/ 6962682 h 12639368"/>
              <a:gd name="connsiteX9" fmla="*/ 1032387 w 1032387"/>
              <a:gd name="connsiteY9" fmla="*/ 12639368 h 12639368"/>
              <a:gd name="connsiteX10" fmla="*/ 0 w 1032387"/>
              <a:gd name="connsiteY10" fmla="*/ 12639368 h 12639368"/>
              <a:gd name="connsiteX11" fmla="*/ 0 w 1032387"/>
              <a:gd name="connsiteY11" fmla="*/ 0 h 12639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87" h="12639368">
                <a:moveTo>
                  <a:pt x="0" y="0"/>
                </a:moveTo>
                <a:lnTo>
                  <a:pt x="1032387" y="0"/>
                </a:lnTo>
                <a:lnTo>
                  <a:pt x="1032387" y="6055227"/>
                </a:lnTo>
                <a:lnTo>
                  <a:pt x="1026220" y="6052011"/>
                </a:lnTo>
                <a:cubicBezTo>
                  <a:pt x="964463" y="6026916"/>
                  <a:pt x="896566" y="6013039"/>
                  <a:pt x="825294" y="6013039"/>
                </a:cubicBezTo>
                <a:cubicBezTo>
                  <a:pt x="540208" y="6013039"/>
                  <a:pt x="309100" y="6235068"/>
                  <a:pt x="309100" y="6508954"/>
                </a:cubicBezTo>
                <a:cubicBezTo>
                  <a:pt x="309100" y="6782840"/>
                  <a:pt x="540208" y="7004869"/>
                  <a:pt x="825294" y="7004869"/>
                </a:cubicBezTo>
                <a:cubicBezTo>
                  <a:pt x="896566" y="7004869"/>
                  <a:pt x="964463" y="6990992"/>
                  <a:pt x="1026220" y="6965898"/>
                </a:cubicBezTo>
                <a:lnTo>
                  <a:pt x="1032387" y="6962682"/>
                </a:lnTo>
                <a:lnTo>
                  <a:pt x="1032387" y="12639368"/>
                </a:lnTo>
                <a:lnTo>
                  <a:pt x="0" y="12639368"/>
                </a:lnTo>
                <a:lnTo>
                  <a:pt x="0" y="0"/>
                </a:lnTo>
                <a:close/>
              </a:path>
            </a:pathLst>
          </a:custGeom>
        </p:spPr>
        <p:style>
          <a:lnRef idx="0">
            <a:schemeClr val="dk1"/>
          </a:lnRef>
          <a:fillRef idx="3">
            <a:schemeClr val="dk1"/>
          </a:fillRef>
          <a:effectRef idx="3">
            <a:schemeClr val="dk1"/>
          </a:effectRef>
          <a:fontRef idx="minor">
            <a:schemeClr val="lt1"/>
          </a:fontRef>
        </p:style>
        <p:txBody>
          <a:bodyPr wrap="square" rtlCol="0" anchor="ctr">
            <a:noAutofit/>
          </a:bodyPr>
          <a:lstStyle/>
          <a:p>
            <a:pPr algn="ctr"/>
            <a:endParaRPr lang="en-US"/>
          </a:p>
        </p:txBody>
      </p:sp>
      <p:pic>
        <p:nvPicPr>
          <p:cNvPr id="29" name="Graphic 28" descr="Smart Phone with solid fill">
            <a:extLst>
              <a:ext uri="{FF2B5EF4-FFF2-40B4-BE49-F238E27FC236}">
                <a16:creationId xmlns:a16="http://schemas.microsoft.com/office/drawing/2014/main" id="{734E7A59-DA14-4780-F890-DDBA2218F6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7795138" y="1576745"/>
            <a:ext cx="4457700" cy="4457700"/>
          </a:xfrm>
          <a:prstGeom prst="rect">
            <a:avLst/>
          </a:prstGeom>
          <a:effectLst>
            <a:outerShdw blurRad="469900" sx="112000" sy="112000" algn="ctr" rotWithShape="0">
              <a:prstClr val="black">
                <a:alpha val="40000"/>
              </a:prstClr>
            </a:outerShdw>
          </a:effectLst>
        </p:spPr>
      </p:pic>
      <p:grpSp>
        <p:nvGrpSpPr>
          <p:cNvPr id="55" name="Group 54">
            <a:extLst>
              <a:ext uri="{FF2B5EF4-FFF2-40B4-BE49-F238E27FC236}">
                <a16:creationId xmlns:a16="http://schemas.microsoft.com/office/drawing/2014/main" id="{8A7F5E67-7D61-2A5D-2FEE-C740CE2FFD49}"/>
              </a:ext>
            </a:extLst>
          </p:cNvPr>
          <p:cNvGrpSpPr/>
          <p:nvPr/>
        </p:nvGrpSpPr>
        <p:grpSpPr>
          <a:xfrm rot="19353428">
            <a:off x="3280288" y="7354010"/>
            <a:ext cx="5486400" cy="5486400"/>
            <a:chOff x="4543979" y="2213066"/>
            <a:chExt cx="2979316" cy="2468775"/>
          </a:xfrm>
          <a:solidFill>
            <a:srgbClr val="B97991">
              <a:alpha val="72549"/>
            </a:srgbClr>
          </a:solidFill>
        </p:grpSpPr>
        <p:sp>
          <p:nvSpPr>
            <p:cNvPr id="56" name="Freeform: Shape 55">
              <a:extLst>
                <a:ext uri="{FF2B5EF4-FFF2-40B4-BE49-F238E27FC236}">
                  <a16:creationId xmlns:a16="http://schemas.microsoft.com/office/drawing/2014/main" id="{86467D0B-2EB6-E4F5-FA4E-1530B2E70C94}"/>
                </a:ext>
              </a:extLst>
            </p:cNvPr>
            <p:cNvSpPr/>
            <p:nvPr/>
          </p:nvSpPr>
          <p:spPr>
            <a:xfrm>
              <a:off x="5194616" y="2232155"/>
              <a:ext cx="901384" cy="1254264"/>
            </a:xfrm>
            <a:custGeom>
              <a:avLst/>
              <a:gdLst>
                <a:gd name="connsiteX0" fmla="*/ 66185 w 901384"/>
                <a:gd name="connsiteY0" fmla="*/ 0 h 1254264"/>
                <a:gd name="connsiteX1" fmla="*/ 110424 w 901384"/>
                <a:gd name="connsiteY1" fmla="*/ 6363 h 1254264"/>
                <a:gd name="connsiteX2" fmla="*/ 901384 w 901384"/>
                <a:gd name="connsiteY2" fmla="*/ 920919 h 1254264"/>
                <a:gd name="connsiteX3" fmla="*/ 856849 w 901384"/>
                <a:gd name="connsiteY3" fmla="*/ 1198520 h 1254264"/>
                <a:gd name="connsiteX4" fmla="*/ 835199 w 901384"/>
                <a:gd name="connsiteY4" fmla="*/ 1254264 h 1254264"/>
                <a:gd name="connsiteX5" fmla="*/ 790960 w 901384"/>
                <a:gd name="connsiteY5" fmla="*/ 1247901 h 1254264"/>
                <a:gd name="connsiteX6" fmla="*/ 0 w 901384"/>
                <a:gd name="connsiteY6" fmla="*/ 333345 h 1254264"/>
                <a:gd name="connsiteX7" fmla="*/ 44535 w 901384"/>
                <a:gd name="connsiteY7" fmla="*/ 55744 h 1254264"/>
                <a:gd name="connsiteX8" fmla="*/ 66185 w 901384"/>
                <a:gd name="connsiteY8" fmla="*/ 0 h 125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4264">
                  <a:moveTo>
                    <a:pt x="66185" y="0"/>
                  </a:moveTo>
                  <a:lnTo>
                    <a:pt x="110424" y="6363"/>
                  </a:lnTo>
                  <a:cubicBezTo>
                    <a:pt x="561824" y="93410"/>
                    <a:pt x="901384" y="469795"/>
                    <a:pt x="901384" y="920919"/>
                  </a:cubicBezTo>
                  <a:cubicBezTo>
                    <a:pt x="901384" y="1017589"/>
                    <a:pt x="885792" y="1110826"/>
                    <a:pt x="856849" y="1198520"/>
                  </a:cubicBezTo>
                  <a:lnTo>
                    <a:pt x="835199" y="1254264"/>
                  </a:lnTo>
                  <a:lnTo>
                    <a:pt x="790960" y="1247901"/>
                  </a:lnTo>
                  <a:cubicBezTo>
                    <a:pt x="339560" y="1160854"/>
                    <a:pt x="0" y="784469"/>
                    <a:pt x="0" y="333345"/>
                  </a:cubicBezTo>
                  <a:cubicBezTo>
                    <a:pt x="0" y="236676"/>
                    <a:pt x="15592" y="143438"/>
                    <a:pt x="44535" y="55744"/>
                  </a:cubicBezTo>
                  <a:lnTo>
                    <a:pt x="66185"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dirty="0"/>
            </a:p>
          </p:txBody>
        </p:sp>
        <p:sp>
          <p:nvSpPr>
            <p:cNvPr id="57" name="Freeform: Shape 56">
              <a:extLst>
                <a:ext uri="{FF2B5EF4-FFF2-40B4-BE49-F238E27FC236}">
                  <a16:creationId xmlns:a16="http://schemas.microsoft.com/office/drawing/2014/main" id="{91872080-DEE9-2A2C-BFEE-01609D38854D}"/>
                </a:ext>
              </a:extLst>
            </p:cNvPr>
            <p:cNvSpPr/>
            <p:nvPr/>
          </p:nvSpPr>
          <p:spPr>
            <a:xfrm>
              <a:off x="5944895" y="2213066"/>
              <a:ext cx="901384" cy="1254264"/>
            </a:xfrm>
            <a:custGeom>
              <a:avLst/>
              <a:gdLst>
                <a:gd name="connsiteX0" fmla="*/ 835199 w 901384"/>
                <a:gd name="connsiteY0" fmla="*/ 0 h 1254264"/>
                <a:gd name="connsiteX1" fmla="*/ 856849 w 901384"/>
                <a:gd name="connsiteY1" fmla="*/ 55744 h 1254264"/>
                <a:gd name="connsiteX2" fmla="*/ 901384 w 901384"/>
                <a:gd name="connsiteY2" fmla="*/ 333345 h 1254264"/>
                <a:gd name="connsiteX3" fmla="*/ 110424 w 901384"/>
                <a:gd name="connsiteY3" fmla="*/ 1247901 h 1254264"/>
                <a:gd name="connsiteX4" fmla="*/ 66185 w 901384"/>
                <a:gd name="connsiteY4" fmla="*/ 1254264 h 1254264"/>
                <a:gd name="connsiteX5" fmla="*/ 44535 w 901384"/>
                <a:gd name="connsiteY5" fmla="*/ 1198520 h 1254264"/>
                <a:gd name="connsiteX6" fmla="*/ 0 w 901384"/>
                <a:gd name="connsiteY6" fmla="*/ 920919 h 1254264"/>
                <a:gd name="connsiteX7" fmla="*/ 790960 w 901384"/>
                <a:gd name="connsiteY7" fmla="*/ 6363 h 1254264"/>
                <a:gd name="connsiteX8" fmla="*/ 835199 w 901384"/>
                <a:gd name="connsiteY8" fmla="*/ 0 h 125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4264">
                  <a:moveTo>
                    <a:pt x="835199" y="0"/>
                  </a:moveTo>
                  <a:lnTo>
                    <a:pt x="856849" y="55744"/>
                  </a:lnTo>
                  <a:cubicBezTo>
                    <a:pt x="885792" y="143438"/>
                    <a:pt x="901384" y="236676"/>
                    <a:pt x="901384" y="333345"/>
                  </a:cubicBezTo>
                  <a:cubicBezTo>
                    <a:pt x="901384" y="784469"/>
                    <a:pt x="561824" y="1160854"/>
                    <a:pt x="110424" y="1247901"/>
                  </a:cubicBezTo>
                  <a:lnTo>
                    <a:pt x="66185" y="1254264"/>
                  </a:lnTo>
                  <a:lnTo>
                    <a:pt x="44535" y="1198520"/>
                  </a:lnTo>
                  <a:cubicBezTo>
                    <a:pt x="15592" y="1110826"/>
                    <a:pt x="0" y="1017589"/>
                    <a:pt x="0" y="920919"/>
                  </a:cubicBezTo>
                  <a:cubicBezTo>
                    <a:pt x="0" y="469795"/>
                    <a:pt x="339560" y="93410"/>
                    <a:pt x="790960" y="6363"/>
                  </a:cubicBezTo>
                  <a:lnTo>
                    <a:pt x="835199"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dirty="0"/>
            </a:p>
          </p:txBody>
        </p:sp>
        <p:sp>
          <p:nvSpPr>
            <p:cNvPr id="58" name="Freeform: Shape 57">
              <a:extLst>
                <a:ext uri="{FF2B5EF4-FFF2-40B4-BE49-F238E27FC236}">
                  <a16:creationId xmlns:a16="http://schemas.microsoft.com/office/drawing/2014/main" id="{E7EC481F-B8FF-D067-4599-68ABE4356791}"/>
                </a:ext>
              </a:extLst>
            </p:cNvPr>
            <p:cNvSpPr/>
            <p:nvPr/>
          </p:nvSpPr>
          <p:spPr>
            <a:xfrm>
              <a:off x="4543979" y="3121382"/>
              <a:ext cx="1527916" cy="691896"/>
            </a:xfrm>
            <a:custGeom>
              <a:avLst/>
              <a:gdLst>
                <a:gd name="connsiteX0" fmla="*/ 763958 w 1527916"/>
                <a:gd name="connsiteY0" fmla="*/ 0 h 691896"/>
                <a:gd name="connsiteX1" fmla="*/ 1464418 w 1527916"/>
                <a:gd name="connsiteY1" fmla="*/ 273422 h 691896"/>
                <a:gd name="connsiteX2" fmla="*/ 1527916 w 1527916"/>
                <a:gd name="connsiteY2" fmla="*/ 345948 h 691896"/>
                <a:gd name="connsiteX3" fmla="*/ 1464418 w 1527916"/>
                <a:gd name="connsiteY3" fmla="*/ 418474 h 691896"/>
                <a:gd name="connsiteX4" fmla="*/ 763958 w 1527916"/>
                <a:gd name="connsiteY4" fmla="*/ 691896 h 691896"/>
                <a:gd name="connsiteX5" fmla="*/ 63498 w 1527916"/>
                <a:gd name="connsiteY5" fmla="*/ 418474 h 691896"/>
                <a:gd name="connsiteX6" fmla="*/ 0 w 1527916"/>
                <a:gd name="connsiteY6" fmla="*/ 345948 h 691896"/>
                <a:gd name="connsiteX7" fmla="*/ 63498 w 1527916"/>
                <a:gd name="connsiteY7" fmla="*/ 273422 h 691896"/>
                <a:gd name="connsiteX8" fmla="*/ 763958 w 1527916"/>
                <a:gd name="connsiteY8" fmla="*/ 0 h 69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7916" h="691896">
                  <a:moveTo>
                    <a:pt x="763958" y="0"/>
                  </a:moveTo>
                  <a:cubicBezTo>
                    <a:pt x="1037505" y="0"/>
                    <a:pt x="1285155" y="104488"/>
                    <a:pt x="1464418" y="273422"/>
                  </a:cubicBezTo>
                  <a:lnTo>
                    <a:pt x="1527916" y="345948"/>
                  </a:lnTo>
                  <a:lnTo>
                    <a:pt x="1464418" y="418474"/>
                  </a:lnTo>
                  <a:cubicBezTo>
                    <a:pt x="1285155" y="587408"/>
                    <a:pt x="1037505" y="691896"/>
                    <a:pt x="763958" y="691896"/>
                  </a:cubicBezTo>
                  <a:cubicBezTo>
                    <a:pt x="490412" y="691896"/>
                    <a:pt x="242762" y="587408"/>
                    <a:pt x="63498" y="418474"/>
                  </a:cubicBezTo>
                  <a:lnTo>
                    <a:pt x="0" y="345948"/>
                  </a:lnTo>
                  <a:lnTo>
                    <a:pt x="63498" y="273422"/>
                  </a:lnTo>
                  <a:cubicBezTo>
                    <a:pt x="242762" y="104488"/>
                    <a:pt x="490412" y="0"/>
                    <a:pt x="763958" y="0"/>
                  </a:cubicBez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sp>
          <p:nvSpPr>
            <p:cNvPr id="59" name="Freeform: Shape 58">
              <a:extLst>
                <a:ext uri="{FF2B5EF4-FFF2-40B4-BE49-F238E27FC236}">
                  <a16:creationId xmlns:a16="http://schemas.microsoft.com/office/drawing/2014/main" id="{B197615D-5286-426F-AFAE-2D21B3F76284}"/>
                </a:ext>
              </a:extLst>
            </p:cNvPr>
            <p:cNvSpPr/>
            <p:nvPr/>
          </p:nvSpPr>
          <p:spPr>
            <a:xfrm>
              <a:off x="5995379" y="3101631"/>
              <a:ext cx="1527916" cy="691896"/>
            </a:xfrm>
            <a:custGeom>
              <a:avLst/>
              <a:gdLst>
                <a:gd name="connsiteX0" fmla="*/ 763958 w 1527916"/>
                <a:gd name="connsiteY0" fmla="*/ 0 h 691896"/>
                <a:gd name="connsiteX1" fmla="*/ 1464418 w 1527916"/>
                <a:gd name="connsiteY1" fmla="*/ 273422 h 691896"/>
                <a:gd name="connsiteX2" fmla="*/ 1527916 w 1527916"/>
                <a:gd name="connsiteY2" fmla="*/ 345948 h 691896"/>
                <a:gd name="connsiteX3" fmla="*/ 1464418 w 1527916"/>
                <a:gd name="connsiteY3" fmla="*/ 418474 h 691896"/>
                <a:gd name="connsiteX4" fmla="*/ 763958 w 1527916"/>
                <a:gd name="connsiteY4" fmla="*/ 691896 h 691896"/>
                <a:gd name="connsiteX5" fmla="*/ 63498 w 1527916"/>
                <a:gd name="connsiteY5" fmla="*/ 418474 h 691896"/>
                <a:gd name="connsiteX6" fmla="*/ 0 w 1527916"/>
                <a:gd name="connsiteY6" fmla="*/ 345948 h 691896"/>
                <a:gd name="connsiteX7" fmla="*/ 63498 w 1527916"/>
                <a:gd name="connsiteY7" fmla="*/ 273422 h 691896"/>
                <a:gd name="connsiteX8" fmla="*/ 763958 w 1527916"/>
                <a:gd name="connsiteY8" fmla="*/ 0 h 69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7916" h="691896">
                  <a:moveTo>
                    <a:pt x="763958" y="0"/>
                  </a:moveTo>
                  <a:cubicBezTo>
                    <a:pt x="1037505" y="0"/>
                    <a:pt x="1285155" y="104488"/>
                    <a:pt x="1464418" y="273422"/>
                  </a:cubicBezTo>
                  <a:lnTo>
                    <a:pt x="1527916" y="345948"/>
                  </a:lnTo>
                  <a:lnTo>
                    <a:pt x="1464418" y="418474"/>
                  </a:lnTo>
                  <a:cubicBezTo>
                    <a:pt x="1285155" y="587408"/>
                    <a:pt x="1037505" y="691896"/>
                    <a:pt x="763958" y="691896"/>
                  </a:cubicBezTo>
                  <a:cubicBezTo>
                    <a:pt x="490412" y="691896"/>
                    <a:pt x="242762" y="587408"/>
                    <a:pt x="63498" y="418474"/>
                  </a:cubicBezTo>
                  <a:lnTo>
                    <a:pt x="0" y="345948"/>
                  </a:lnTo>
                  <a:lnTo>
                    <a:pt x="63498" y="273422"/>
                  </a:lnTo>
                  <a:cubicBezTo>
                    <a:pt x="242762" y="104488"/>
                    <a:pt x="490412" y="0"/>
                    <a:pt x="763958" y="0"/>
                  </a:cubicBez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sp>
          <p:nvSpPr>
            <p:cNvPr id="60" name="Freeform: Shape 59">
              <a:extLst>
                <a:ext uri="{FF2B5EF4-FFF2-40B4-BE49-F238E27FC236}">
                  <a16:creationId xmlns:a16="http://schemas.microsoft.com/office/drawing/2014/main" id="{8AC8AB80-03A5-D7D7-9357-FE533A32F69E}"/>
                </a:ext>
              </a:extLst>
            </p:cNvPr>
            <p:cNvSpPr/>
            <p:nvPr/>
          </p:nvSpPr>
          <p:spPr>
            <a:xfrm>
              <a:off x="5194616" y="3428490"/>
              <a:ext cx="901384" cy="1253351"/>
            </a:xfrm>
            <a:custGeom>
              <a:avLst/>
              <a:gdLst>
                <a:gd name="connsiteX0" fmla="*/ 835574 w 901384"/>
                <a:gd name="connsiteY0" fmla="*/ 0 h 1253351"/>
                <a:gd name="connsiteX1" fmla="*/ 856849 w 901384"/>
                <a:gd name="connsiteY1" fmla="*/ 54777 h 1253351"/>
                <a:gd name="connsiteX2" fmla="*/ 901384 w 901384"/>
                <a:gd name="connsiteY2" fmla="*/ 332378 h 1253351"/>
                <a:gd name="connsiteX3" fmla="*/ 110424 w 901384"/>
                <a:gd name="connsiteY3" fmla="*/ 1246934 h 1253351"/>
                <a:gd name="connsiteX4" fmla="*/ 65810 w 901384"/>
                <a:gd name="connsiteY4" fmla="*/ 1253351 h 1253351"/>
                <a:gd name="connsiteX5" fmla="*/ 44535 w 901384"/>
                <a:gd name="connsiteY5" fmla="*/ 1198573 h 1253351"/>
                <a:gd name="connsiteX6" fmla="*/ 0 w 901384"/>
                <a:gd name="connsiteY6" fmla="*/ 920972 h 1253351"/>
                <a:gd name="connsiteX7" fmla="*/ 790960 w 901384"/>
                <a:gd name="connsiteY7" fmla="*/ 6416 h 1253351"/>
                <a:gd name="connsiteX8" fmla="*/ 835574 w 901384"/>
                <a:gd name="connsiteY8" fmla="*/ 0 h 125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3351">
                  <a:moveTo>
                    <a:pt x="835574" y="0"/>
                  </a:moveTo>
                  <a:lnTo>
                    <a:pt x="856849" y="54777"/>
                  </a:lnTo>
                  <a:cubicBezTo>
                    <a:pt x="885792" y="142471"/>
                    <a:pt x="901384" y="235709"/>
                    <a:pt x="901384" y="332378"/>
                  </a:cubicBezTo>
                  <a:cubicBezTo>
                    <a:pt x="901384" y="783502"/>
                    <a:pt x="561824" y="1159887"/>
                    <a:pt x="110424" y="1246934"/>
                  </a:cubicBezTo>
                  <a:lnTo>
                    <a:pt x="65810" y="1253351"/>
                  </a:lnTo>
                  <a:lnTo>
                    <a:pt x="44535" y="1198573"/>
                  </a:lnTo>
                  <a:cubicBezTo>
                    <a:pt x="15592" y="1110879"/>
                    <a:pt x="0" y="1017642"/>
                    <a:pt x="0" y="920972"/>
                  </a:cubicBezTo>
                  <a:cubicBezTo>
                    <a:pt x="0" y="469848"/>
                    <a:pt x="339560" y="93463"/>
                    <a:pt x="790960" y="6416"/>
                  </a:cubicBezTo>
                  <a:lnTo>
                    <a:pt x="835574"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sp>
          <p:nvSpPr>
            <p:cNvPr id="61" name="Freeform: Shape 60">
              <a:extLst>
                <a:ext uri="{FF2B5EF4-FFF2-40B4-BE49-F238E27FC236}">
                  <a16:creationId xmlns:a16="http://schemas.microsoft.com/office/drawing/2014/main" id="{4BAD2ECC-514F-B2FB-6765-5F43F6D4094C}"/>
                </a:ext>
              </a:extLst>
            </p:cNvPr>
            <p:cNvSpPr/>
            <p:nvPr/>
          </p:nvSpPr>
          <p:spPr>
            <a:xfrm>
              <a:off x="5958574" y="3428490"/>
              <a:ext cx="901384" cy="1253351"/>
            </a:xfrm>
            <a:custGeom>
              <a:avLst/>
              <a:gdLst>
                <a:gd name="connsiteX0" fmla="*/ 65810 w 901384"/>
                <a:gd name="connsiteY0" fmla="*/ 0 h 1253351"/>
                <a:gd name="connsiteX1" fmla="*/ 110424 w 901384"/>
                <a:gd name="connsiteY1" fmla="*/ 6416 h 1253351"/>
                <a:gd name="connsiteX2" fmla="*/ 901384 w 901384"/>
                <a:gd name="connsiteY2" fmla="*/ 920972 h 1253351"/>
                <a:gd name="connsiteX3" fmla="*/ 856849 w 901384"/>
                <a:gd name="connsiteY3" fmla="*/ 1198573 h 1253351"/>
                <a:gd name="connsiteX4" fmla="*/ 835574 w 901384"/>
                <a:gd name="connsiteY4" fmla="*/ 1253351 h 1253351"/>
                <a:gd name="connsiteX5" fmla="*/ 790960 w 901384"/>
                <a:gd name="connsiteY5" fmla="*/ 1246934 h 1253351"/>
                <a:gd name="connsiteX6" fmla="*/ 0 w 901384"/>
                <a:gd name="connsiteY6" fmla="*/ 332378 h 1253351"/>
                <a:gd name="connsiteX7" fmla="*/ 44535 w 901384"/>
                <a:gd name="connsiteY7" fmla="*/ 54777 h 1253351"/>
                <a:gd name="connsiteX8" fmla="*/ 65810 w 901384"/>
                <a:gd name="connsiteY8" fmla="*/ 0 h 125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3351">
                  <a:moveTo>
                    <a:pt x="65810" y="0"/>
                  </a:moveTo>
                  <a:lnTo>
                    <a:pt x="110424" y="6416"/>
                  </a:lnTo>
                  <a:cubicBezTo>
                    <a:pt x="561824" y="93463"/>
                    <a:pt x="901384" y="469848"/>
                    <a:pt x="901384" y="920972"/>
                  </a:cubicBezTo>
                  <a:cubicBezTo>
                    <a:pt x="901384" y="1017642"/>
                    <a:pt x="885792" y="1110879"/>
                    <a:pt x="856849" y="1198573"/>
                  </a:cubicBezTo>
                  <a:lnTo>
                    <a:pt x="835574" y="1253351"/>
                  </a:lnTo>
                  <a:lnTo>
                    <a:pt x="790960" y="1246934"/>
                  </a:lnTo>
                  <a:cubicBezTo>
                    <a:pt x="339560" y="1159887"/>
                    <a:pt x="0" y="783502"/>
                    <a:pt x="0" y="332378"/>
                  </a:cubicBezTo>
                  <a:cubicBezTo>
                    <a:pt x="0" y="235709"/>
                    <a:pt x="15592" y="142471"/>
                    <a:pt x="44535" y="54777"/>
                  </a:cubicBezTo>
                  <a:lnTo>
                    <a:pt x="65810"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grpSp>
    </p:spTree>
    <p:extLst>
      <p:ext uri="{BB962C8B-B14F-4D97-AF65-F5344CB8AC3E}">
        <p14:creationId xmlns:p14="http://schemas.microsoft.com/office/powerpoint/2010/main" val="195330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E41EEAF-AEDE-5D9D-E64E-F272E840B7A8}"/>
              </a:ext>
            </a:extLst>
          </p:cNvPr>
          <p:cNvSpPr/>
          <p:nvPr/>
        </p:nvSpPr>
        <p:spPr>
          <a:xfrm>
            <a:off x="0" y="0"/>
            <a:ext cx="12192000" cy="6858000"/>
          </a:xfrm>
          <a:prstGeom prst="rect">
            <a:avLst/>
          </a:prstGeom>
          <a:solidFill>
            <a:srgbClr val="79B5AA"/>
          </a:solidFill>
          <a:ln>
            <a:noFill/>
          </a:ln>
          <a:effectLst>
            <a:innerShdw blurRad="8509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5F3AB357-BB1D-A575-4DFA-1A8E37CE8FA3}"/>
              </a:ext>
            </a:extLst>
          </p:cNvPr>
          <p:cNvGrpSpPr/>
          <p:nvPr/>
        </p:nvGrpSpPr>
        <p:grpSpPr>
          <a:xfrm rot="1628772">
            <a:off x="3352799" y="685800"/>
            <a:ext cx="5486400" cy="5486400"/>
            <a:chOff x="4543979" y="2213066"/>
            <a:chExt cx="2979316" cy="2468775"/>
          </a:xfrm>
          <a:solidFill>
            <a:srgbClr val="B97991">
              <a:alpha val="72549"/>
            </a:srgbClr>
          </a:solidFill>
        </p:grpSpPr>
        <p:sp>
          <p:nvSpPr>
            <p:cNvPr id="46" name="Freeform: Shape 45">
              <a:extLst>
                <a:ext uri="{FF2B5EF4-FFF2-40B4-BE49-F238E27FC236}">
                  <a16:creationId xmlns:a16="http://schemas.microsoft.com/office/drawing/2014/main" id="{AF58E714-B7A4-16DB-DEEF-784988F8DCA9}"/>
                </a:ext>
              </a:extLst>
            </p:cNvPr>
            <p:cNvSpPr/>
            <p:nvPr/>
          </p:nvSpPr>
          <p:spPr>
            <a:xfrm>
              <a:off x="5194616" y="2232155"/>
              <a:ext cx="901384" cy="1254264"/>
            </a:xfrm>
            <a:custGeom>
              <a:avLst/>
              <a:gdLst>
                <a:gd name="connsiteX0" fmla="*/ 66185 w 901384"/>
                <a:gd name="connsiteY0" fmla="*/ 0 h 1254264"/>
                <a:gd name="connsiteX1" fmla="*/ 110424 w 901384"/>
                <a:gd name="connsiteY1" fmla="*/ 6363 h 1254264"/>
                <a:gd name="connsiteX2" fmla="*/ 901384 w 901384"/>
                <a:gd name="connsiteY2" fmla="*/ 920919 h 1254264"/>
                <a:gd name="connsiteX3" fmla="*/ 856849 w 901384"/>
                <a:gd name="connsiteY3" fmla="*/ 1198520 h 1254264"/>
                <a:gd name="connsiteX4" fmla="*/ 835199 w 901384"/>
                <a:gd name="connsiteY4" fmla="*/ 1254264 h 1254264"/>
                <a:gd name="connsiteX5" fmla="*/ 790960 w 901384"/>
                <a:gd name="connsiteY5" fmla="*/ 1247901 h 1254264"/>
                <a:gd name="connsiteX6" fmla="*/ 0 w 901384"/>
                <a:gd name="connsiteY6" fmla="*/ 333345 h 1254264"/>
                <a:gd name="connsiteX7" fmla="*/ 44535 w 901384"/>
                <a:gd name="connsiteY7" fmla="*/ 55744 h 1254264"/>
                <a:gd name="connsiteX8" fmla="*/ 66185 w 901384"/>
                <a:gd name="connsiteY8" fmla="*/ 0 h 125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4264">
                  <a:moveTo>
                    <a:pt x="66185" y="0"/>
                  </a:moveTo>
                  <a:lnTo>
                    <a:pt x="110424" y="6363"/>
                  </a:lnTo>
                  <a:cubicBezTo>
                    <a:pt x="561824" y="93410"/>
                    <a:pt x="901384" y="469795"/>
                    <a:pt x="901384" y="920919"/>
                  </a:cubicBezTo>
                  <a:cubicBezTo>
                    <a:pt x="901384" y="1017589"/>
                    <a:pt x="885792" y="1110826"/>
                    <a:pt x="856849" y="1198520"/>
                  </a:cubicBezTo>
                  <a:lnTo>
                    <a:pt x="835199" y="1254264"/>
                  </a:lnTo>
                  <a:lnTo>
                    <a:pt x="790960" y="1247901"/>
                  </a:lnTo>
                  <a:cubicBezTo>
                    <a:pt x="339560" y="1160854"/>
                    <a:pt x="0" y="784469"/>
                    <a:pt x="0" y="333345"/>
                  </a:cubicBezTo>
                  <a:cubicBezTo>
                    <a:pt x="0" y="236676"/>
                    <a:pt x="15592" y="143438"/>
                    <a:pt x="44535" y="55744"/>
                  </a:cubicBezTo>
                  <a:lnTo>
                    <a:pt x="66185"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dirty="0"/>
            </a:p>
          </p:txBody>
        </p:sp>
        <p:sp>
          <p:nvSpPr>
            <p:cNvPr id="45" name="Freeform: Shape 44">
              <a:extLst>
                <a:ext uri="{FF2B5EF4-FFF2-40B4-BE49-F238E27FC236}">
                  <a16:creationId xmlns:a16="http://schemas.microsoft.com/office/drawing/2014/main" id="{A2DB893E-9574-B8AD-7FC7-D1A2D511037F}"/>
                </a:ext>
              </a:extLst>
            </p:cNvPr>
            <p:cNvSpPr/>
            <p:nvPr/>
          </p:nvSpPr>
          <p:spPr>
            <a:xfrm>
              <a:off x="5944895" y="2213066"/>
              <a:ext cx="901384" cy="1254264"/>
            </a:xfrm>
            <a:custGeom>
              <a:avLst/>
              <a:gdLst>
                <a:gd name="connsiteX0" fmla="*/ 835199 w 901384"/>
                <a:gd name="connsiteY0" fmla="*/ 0 h 1254264"/>
                <a:gd name="connsiteX1" fmla="*/ 856849 w 901384"/>
                <a:gd name="connsiteY1" fmla="*/ 55744 h 1254264"/>
                <a:gd name="connsiteX2" fmla="*/ 901384 w 901384"/>
                <a:gd name="connsiteY2" fmla="*/ 333345 h 1254264"/>
                <a:gd name="connsiteX3" fmla="*/ 110424 w 901384"/>
                <a:gd name="connsiteY3" fmla="*/ 1247901 h 1254264"/>
                <a:gd name="connsiteX4" fmla="*/ 66185 w 901384"/>
                <a:gd name="connsiteY4" fmla="*/ 1254264 h 1254264"/>
                <a:gd name="connsiteX5" fmla="*/ 44535 w 901384"/>
                <a:gd name="connsiteY5" fmla="*/ 1198520 h 1254264"/>
                <a:gd name="connsiteX6" fmla="*/ 0 w 901384"/>
                <a:gd name="connsiteY6" fmla="*/ 920919 h 1254264"/>
                <a:gd name="connsiteX7" fmla="*/ 790960 w 901384"/>
                <a:gd name="connsiteY7" fmla="*/ 6363 h 1254264"/>
                <a:gd name="connsiteX8" fmla="*/ 835199 w 901384"/>
                <a:gd name="connsiteY8" fmla="*/ 0 h 125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4264">
                  <a:moveTo>
                    <a:pt x="835199" y="0"/>
                  </a:moveTo>
                  <a:lnTo>
                    <a:pt x="856849" y="55744"/>
                  </a:lnTo>
                  <a:cubicBezTo>
                    <a:pt x="885792" y="143438"/>
                    <a:pt x="901384" y="236676"/>
                    <a:pt x="901384" y="333345"/>
                  </a:cubicBezTo>
                  <a:cubicBezTo>
                    <a:pt x="901384" y="784469"/>
                    <a:pt x="561824" y="1160854"/>
                    <a:pt x="110424" y="1247901"/>
                  </a:cubicBezTo>
                  <a:lnTo>
                    <a:pt x="66185" y="1254264"/>
                  </a:lnTo>
                  <a:lnTo>
                    <a:pt x="44535" y="1198520"/>
                  </a:lnTo>
                  <a:cubicBezTo>
                    <a:pt x="15592" y="1110826"/>
                    <a:pt x="0" y="1017589"/>
                    <a:pt x="0" y="920919"/>
                  </a:cubicBezTo>
                  <a:cubicBezTo>
                    <a:pt x="0" y="469795"/>
                    <a:pt x="339560" y="93410"/>
                    <a:pt x="790960" y="6363"/>
                  </a:cubicBezTo>
                  <a:lnTo>
                    <a:pt x="835199"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dirty="0"/>
            </a:p>
          </p:txBody>
        </p:sp>
        <p:sp>
          <p:nvSpPr>
            <p:cNvPr id="44" name="Freeform: Shape 43">
              <a:extLst>
                <a:ext uri="{FF2B5EF4-FFF2-40B4-BE49-F238E27FC236}">
                  <a16:creationId xmlns:a16="http://schemas.microsoft.com/office/drawing/2014/main" id="{9276426D-EECF-36B3-A21B-D0C804155E13}"/>
                </a:ext>
              </a:extLst>
            </p:cNvPr>
            <p:cNvSpPr/>
            <p:nvPr/>
          </p:nvSpPr>
          <p:spPr>
            <a:xfrm>
              <a:off x="4543979" y="3121382"/>
              <a:ext cx="1527916" cy="691896"/>
            </a:xfrm>
            <a:custGeom>
              <a:avLst/>
              <a:gdLst>
                <a:gd name="connsiteX0" fmla="*/ 763958 w 1527916"/>
                <a:gd name="connsiteY0" fmla="*/ 0 h 691896"/>
                <a:gd name="connsiteX1" fmla="*/ 1464418 w 1527916"/>
                <a:gd name="connsiteY1" fmla="*/ 273422 h 691896"/>
                <a:gd name="connsiteX2" fmla="*/ 1527916 w 1527916"/>
                <a:gd name="connsiteY2" fmla="*/ 345948 h 691896"/>
                <a:gd name="connsiteX3" fmla="*/ 1464418 w 1527916"/>
                <a:gd name="connsiteY3" fmla="*/ 418474 h 691896"/>
                <a:gd name="connsiteX4" fmla="*/ 763958 w 1527916"/>
                <a:gd name="connsiteY4" fmla="*/ 691896 h 691896"/>
                <a:gd name="connsiteX5" fmla="*/ 63498 w 1527916"/>
                <a:gd name="connsiteY5" fmla="*/ 418474 h 691896"/>
                <a:gd name="connsiteX6" fmla="*/ 0 w 1527916"/>
                <a:gd name="connsiteY6" fmla="*/ 345948 h 691896"/>
                <a:gd name="connsiteX7" fmla="*/ 63498 w 1527916"/>
                <a:gd name="connsiteY7" fmla="*/ 273422 h 691896"/>
                <a:gd name="connsiteX8" fmla="*/ 763958 w 1527916"/>
                <a:gd name="connsiteY8" fmla="*/ 0 h 69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7916" h="691896">
                  <a:moveTo>
                    <a:pt x="763958" y="0"/>
                  </a:moveTo>
                  <a:cubicBezTo>
                    <a:pt x="1037505" y="0"/>
                    <a:pt x="1285155" y="104488"/>
                    <a:pt x="1464418" y="273422"/>
                  </a:cubicBezTo>
                  <a:lnTo>
                    <a:pt x="1527916" y="345948"/>
                  </a:lnTo>
                  <a:lnTo>
                    <a:pt x="1464418" y="418474"/>
                  </a:lnTo>
                  <a:cubicBezTo>
                    <a:pt x="1285155" y="587408"/>
                    <a:pt x="1037505" y="691896"/>
                    <a:pt x="763958" y="691896"/>
                  </a:cubicBezTo>
                  <a:cubicBezTo>
                    <a:pt x="490412" y="691896"/>
                    <a:pt x="242762" y="587408"/>
                    <a:pt x="63498" y="418474"/>
                  </a:cubicBezTo>
                  <a:lnTo>
                    <a:pt x="0" y="345948"/>
                  </a:lnTo>
                  <a:lnTo>
                    <a:pt x="63498" y="273422"/>
                  </a:lnTo>
                  <a:cubicBezTo>
                    <a:pt x="242762" y="104488"/>
                    <a:pt x="490412" y="0"/>
                    <a:pt x="763958" y="0"/>
                  </a:cubicBez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sp>
          <p:nvSpPr>
            <p:cNvPr id="43" name="Freeform: Shape 42">
              <a:extLst>
                <a:ext uri="{FF2B5EF4-FFF2-40B4-BE49-F238E27FC236}">
                  <a16:creationId xmlns:a16="http://schemas.microsoft.com/office/drawing/2014/main" id="{EAAFAE20-12C0-8D18-E02C-AD26FAFCA69D}"/>
                </a:ext>
              </a:extLst>
            </p:cNvPr>
            <p:cNvSpPr/>
            <p:nvPr/>
          </p:nvSpPr>
          <p:spPr>
            <a:xfrm>
              <a:off x="5995379" y="3101631"/>
              <a:ext cx="1527916" cy="691896"/>
            </a:xfrm>
            <a:custGeom>
              <a:avLst/>
              <a:gdLst>
                <a:gd name="connsiteX0" fmla="*/ 763958 w 1527916"/>
                <a:gd name="connsiteY0" fmla="*/ 0 h 691896"/>
                <a:gd name="connsiteX1" fmla="*/ 1464418 w 1527916"/>
                <a:gd name="connsiteY1" fmla="*/ 273422 h 691896"/>
                <a:gd name="connsiteX2" fmla="*/ 1527916 w 1527916"/>
                <a:gd name="connsiteY2" fmla="*/ 345948 h 691896"/>
                <a:gd name="connsiteX3" fmla="*/ 1464418 w 1527916"/>
                <a:gd name="connsiteY3" fmla="*/ 418474 h 691896"/>
                <a:gd name="connsiteX4" fmla="*/ 763958 w 1527916"/>
                <a:gd name="connsiteY4" fmla="*/ 691896 h 691896"/>
                <a:gd name="connsiteX5" fmla="*/ 63498 w 1527916"/>
                <a:gd name="connsiteY5" fmla="*/ 418474 h 691896"/>
                <a:gd name="connsiteX6" fmla="*/ 0 w 1527916"/>
                <a:gd name="connsiteY6" fmla="*/ 345948 h 691896"/>
                <a:gd name="connsiteX7" fmla="*/ 63498 w 1527916"/>
                <a:gd name="connsiteY7" fmla="*/ 273422 h 691896"/>
                <a:gd name="connsiteX8" fmla="*/ 763958 w 1527916"/>
                <a:gd name="connsiteY8" fmla="*/ 0 h 69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7916" h="691896">
                  <a:moveTo>
                    <a:pt x="763958" y="0"/>
                  </a:moveTo>
                  <a:cubicBezTo>
                    <a:pt x="1037505" y="0"/>
                    <a:pt x="1285155" y="104488"/>
                    <a:pt x="1464418" y="273422"/>
                  </a:cubicBezTo>
                  <a:lnTo>
                    <a:pt x="1527916" y="345948"/>
                  </a:lnTo>
                  <a:lnTo>
                    <a:pt x="1464418" y="418474"/>
                  </a:lnTo>
                  <a:cubicBezTo>
                    <a:pt x="1285155" y="587408"/>
                    <a:pt x="1037505" y="691896"/>
                    <a:pt x="763958" y="691896"/>
                  </a:cubicBezTo>
                  <a:cubicBezTo>
                    <a:pt x="490412" y="691896"/>
                    <a:pt x="242762" y="587408"/>
                    <a:pt x="63498" y="418474"/>
                  </a:cubicBezTo>
                  <a:lnTo>
                    <a:pt x="0" y="345948"/>
                  </a:lnTo>
                  <a:lnTo>
                    <a:pt x="63498" y="273422"/>
                  </a:lnTo>
                  <a:cubicBezTo>
                    <a:pt x="242762" y="104488"/>
                    <a:pt x="490412" y="0"/>
                    <a:pt x="763958" y="0"/>
                  </a:cubicBez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sp>
          <p:nvSpPr>
            <p:cNvPr id="41" name="Freeform: Shape 40">
              <a:extLst>
                <a:ext uri="{FF2B5EF4-FFF2-40B4-BE49-F238E27FC236}">
                  <a16:creationId xmlns:a16="http://schemas.microsoft.com/office/drawing/2014/main" id="{43D41BEC-5146-C02D-F201-9AABCD3F98FD}"/>
                </a:ext>
              </a:extLst>
            </p:cNvPr>
            <p:cNvSpPr/>
            <p:nvPr/>
          </p:nvSpPr>
          <p:spPr>
            <a:xfrm>
              <a:off x="5194616" y="3428490"/>
              <a:ext cx="901384" cy="1253351"/>
            </a:xfrm>
            <a:custGeom>
              <a:avLst/>
              <a:gdLst>
                <a:gd name="connsiteX0" fmla="*/ 835574 w 901384"/>
                <a:gd name="connsiteY0" fmla="*/ 0 h 1253351"/>
                <a:gd name="connsiteX1" fmla="*/ 856849 w 901384"/>
                <a:gd name="connsiteY1" fmla="*/ 54777 h 1253351"/>
                <a:gd name="connsiteX2" fmla="*/ 901384 w 901384"/>
                <a:gd name="connsiteY2" fmla="*/ 332378 h 1253351"/>
                <a:gd name="connsiteX3" fmla="*/ 110424 w 901384"/>
                <a:gd name="connsiteY3" fmla="*/ 1246934 h 1253351"/>
                <a:gd name="connsiteX4" fmla="*/ 65810 w 901384"/>
                <a:gd name="connsiteY4" fmla="*/ 1253351 h 1253351"/>
                <a:gd name="connsiteX5" fmla="*/ 44535 w 901384"/>
                <a:gd name="connsiteY5" fmla="*/ 1198573 h 1253351"/>
                <a:gd name="connsiteX6" fmla="*/ 0 w 901384"/>
                <a:gd name="connsiteY6" fmla="*/ 920972 h 1253351"/>
                <a:gd name="connsiteX7" fmla="*/ 790960 w 901384"/>
                <a:gd name="connsiteY7" fmla="*/ 6416 h 1253351"/>
                <a:gd name="connsiteX8" fmla="*/ 835574 w 901384"/>
                <a:gd name="connsiteY8" fmla="*/ 0 h 125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3351">
                  <a:moveTo>
                    <a:pt x="835574" y="0"/>
                  </a:moveTo>
                  <a:lnTo>
                    <a:pt x="856849" y="54777"/>
                  </a:lnTo>
                  <a:cubicBezTo>
                    <a:pt x="885792" y="142471"/>
                    <a:pt x="901384" y="235709"/>
                    <a:pt x="901384" y="332378"/>
                  </a:cubicBezTo>
                  <a:cubicBezTo>
                    <a:pt x="901384" y="783502"/>
                    <a:pt x="561824" y="1159887"/>
                    <a:pt x="110424" y="1246934"/>
                  </a:cubicBezTo>
                  <a:lnTo>
                    <a:pt x="65810" y="1253351"/>
                  </a:lnTo>
                  <a:lnTo>
                    <a:pt x="44535" y="1198573"/>
                  </a:lnTo>
                  <a:cubicBezTo>
                    <a:pt x="15592" y="1110879"/>
                    <a:pt x="0" y="1017642"/>
                    <a:pt x="0" y="920972"/>
                  </a:cubicBezTo>
                  <a:cubicBezTo>
                    <a:pt x="0" y="469848"/>
                    <a:pt x="339560" y="93463"/>
                    <a:pt x="790960" y="6416"/>
                  </a:cubicBezTo>
                  <a:lnTo>
                    <a:pt x="835574"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sp>
          <p:nvSpPr>
            <p:cNvPr id="40" name="Freeform: Shape 39">
              <a:extLst>
                <a:ext uri="{FF2B5EF4-FFF2-40B4-BE49-F238E27FC236}">
                  <a16:creationId xmlns:a16="http://schemas.microsoft.com/office/drawing/2014/main" id="{56E18F6C-A374-31EB-D55C-DA2864980C76}"/>
                </a:ext>
              </a:extLst>
            </p:cNvPr>
            <p:cNvSpPr/>
            <p:nvPr/>
          </p:nvSpPr>
          <p:spPr>
            <a:xfrm>
              <a:off x="5958574" y="3428490"/>
              <a:ext cx="901384" cy="1253351"/>
            </a:xfrm>
            <a:custGeom>
              <a:avLst/>
              <a:gdLst>
                <a:gd name="connsiteX0" fmla="*/ 65810 w 901384"/>
                <a:gd name="connsiteY0" fmla="*/ 0 h 1253351"/>
                <a:gd name="connsiteX1" fmla="*/ 110424 w 901384"/>
                <a:gd name="connsiteY1" fmla="*/ 6416 h 1253351"/>
                <a:gd name="connsiteX2" fmla="*/ 901384 w 901384"/>
                <a:gd name="connsiteY2" fmla="*/ 920972 h 1253351"/>
                <a:gd name="connsiteX3" fmla="*/ 856849 w 901384"/>
                <a:gd name="connsiteY3" fmla="*/ 1198573 h 1253351"/>
                <a:gd name="connsiteX4" fmla="*/ 835574 w 901384"/>
                <a:gd name="connsiteY4" fmla="*/ 1253351 h 1253351"/>
                <a:gd name="connsiteX5" fmla="*/ 790960 w 901384"/>
                <a:gd name="connsiteY5" fmla="*/ 1246934 h 1253351"/>
                <a:gd name="connsiteX6" fmla="*/ 0 w 901384"/>
                <a:gd name="connsiteY6" fmla="*/ 332378 h 1253351"/>
                <a:gd name="connsiteX7" fmla="*/ 44535 w 901384"/>
                <a:gd name="connsiteY7" fmla="*/ 54777 h 1253351"/>
                <a:gd name="connsiteX8" fmla="*/ 65810 w 901384"/>
                <a:gd name="connsiteY8" fmla="*/ 0 h 125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384" h="1253351">
                  <a:moveTo>
                    <a:pt x="65810" y="0"/>
                  </a:moveTo>
                  <a:lnTo>
                    <a:pt x="110424" y="6416"/>
                  </a:lnTo>
                  <a:cubicBezTo>
                    <a:pt x="561824" y="93463"/>
                    <a:pt x="901384" y="469848"/>
                    <a:pt x="901384" y="920972"/>
                  </a:cubicBezTo>
                  <a:cubicBezTo>
                    <a:pt x="901384" y="1017642"/>
                    <a:pt x="885792" y="1110879"/>
                    <a:pt x="856849" y="1198573"/>
                  </a:cubicBezTo>
                  <a:lnTo>
                    <a:pt x="835574" y="1253351"/>
                  </a:lnTo>
                  <a:lnTo>
                    <a:pt x="790960" y="1246934"/>
                  </a:lnTo>
                  <a:cubicBezTo>
                    <a:pt x="339560" y="1159887"/>
                    <a:pt x="0" y="783502"/>
                    <a:pt x="0" y="332378"/>
                  </a:cubicBezTo>
                  <a:cubicBezTo>
                    <a:pt x="0" y="235709"/>
                    <a:pt x="15592" y="142471"/>
                    <a:pt x="44535" y="54777"/>
                  </a:cubicBezTo>
                  <a:lnTo>
                    <a:pt x="65810" y="0"/>
                  </a:lnTo>
                  <a:close/>
                </a:path>
              </a:pathLst>
            </a:custGeom>
            <a:grp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wrap="square">
              <a:noAutofit/>
            </a:bodyPr>
            <a:lstStyle/>
            <a:p>
              <a:endParaRPr lang="en-US"/>
            </a:p>
          </p:txBody>
        </p:sp>
      </p:grpSp>
      <p:sp>
        <p:nvSpPr>
          <p:cNvPr id="50" name="TextBox 49">
            <a:extLst>
              <a:ext uri="{FF2B5EF4-FFF2-40B4-BE49-F238E27FC236}">
                <a16:creationId xmlns:a16="http://schemas.microsoft.com/office/drawing/2014/main" id="{F17649FC-DC7A-5F5E-6248-03F598E85FB6}"/>
              </a:ext>
            </a:extLst>
          </p:cNvPr>
          <p:cNvSpPr txBox="1"/>
          <p:nvPr/>
        </p:nvSpPr>
        <p:spPr>
          <a:xfrm>
            <a:off x="251055" y="141842"/>
            <a:ext cx="4222153" cy="1323439"/>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User registration and login</a:t>
            </a:r>
          </a:p>
        </p:txBody>
      </p:sp>
      <p:sp>
        <p:nvSpPr>
          <p:cNvPr id="51" name="TextBox 50">
            <a:extLst>
              <a:ext uri="{FF2B5EF4-FFF2-40B4-BE49-F238E27FC236}">
                <a16:creationId xmlns:a16="http://schemas.microsoft.com/office/drawing/2014/main" id="{8C317387-1C7C-43CD-3FE8-AF45FB244D60}"/>
              </a:ext>
            </a:extLst>
          </p:cNvPr>
          <p:cNvSpPr txBox="1"/>
          <p:nvPr/>
        </p:nvSpPr>
        <p:spPr>
          <a:xfrm>
            <a:off x="3616277" y="803561"/>
            <a:ext cx="584228"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1</a:t>
            </a:r>
          </a:p>
        </p:txBody>
      </p:sp>
      <p:sp>
        <p:nvSpPr>
          <p:cNvPr id="54" name="TextBox 53">
            <a:extLst>
              <a:ext uri="{FF2B5EF4-FFF2-40B4-BE49-F238E27FC236}">
                <a16:creationId xmlns:a16="http://schemas.microsoft.com/office/drawing/2014/main" id="{473B9BB5-1E71-1165-B37A-232131976176}"/>
              </a:ext>
            </a:extLst>
          </p:cNvPr>
          <p:cNvSpPr txBox="1"/>
          <p:nvPr/>
        </p:nvSpPr>
        <p:spPr>
          <a:xfrm>
            <a:off x="86215" y="3029880"/>
            <a:ext cx="4222153" cy="1323439"/>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Job posting and bidding process</a:t>
            </a:r>
          </a:p>
        </p:txBody>
      </p:sp>
      <p:sp>
        <p:nvSpPr>
          <p:cNvPr id="55" name="TextBox 54">
            <a:extLst>
              <a:ext uri="{FF2B5EF4-FFF2-40B4-BE49-F238E27FC236}">
                <a16:creationId xmlns:a16="http://schemas.microsoft.com/office/drawing/2014/main" id="{4DC728C9-A969-6881-772E-BEB44652638B}"/>
              </a:ext>
            </a:extLst>
          </p:cNvPr>
          <p:cNvSpPr txBox="1"/>
          <p:nvPr/>
        </p:nvSpPr>
        <p:spPr>
          <a:xfrm>
            <a:off x="6872748" y="5228243"/>
            <a:ext cx="5317905" cy="1323439"/>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Payment handling and dispute resolution</a:t>
            </a:r>
          </a:p>
        </p:txBody>
      </p:sp>
      <p:sp>
        <p:nvSpPr>
          <p:cNvPr id="56" name="TextBox 55">
            <a:extLst>
              <a:ext uri="{FF2B5EF4-FFF2-40B4-BE49-F238E27FC236}">
                <a16:creationId xmlns:a16="http://schemas.microsoft.com/office/drawing/2014/main" id="{0FED6A54-EEBA-2593-D085-248C99962C09}"/>
              </a:ext>
            </a:extLst>
          </p:cNvPr>
          <p:cNvSpPr txBox="1"/>
          <p:nvPr/>
        </p:nvSpPr>
        <p:spPr>
          <a:xfrm>
            <a:off x="8105794" y="2574389"/>
            <a:ext cx="4222153" cy="1323439"/>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Project management</a:t>
            </a:r>
          </a:p>
        </p:txBody>
      </p:sp>
      <p:sp>
        <p:nvSpPr>
          <p:cNvPr id="57" name="TextBox 56">
            <a:extLst>
              <a:ext uri="{FF2B5EF4-FFF2-40B4-BE49-F238E27FC236}">
                <a16:creationId xmlns:a16="http://schemas.microsoft.com/office/drawing/2014/main" id="{0DED5325-56D9-40FE-85EE-9AB2EB7C5148}"/>
              </a:ext>
            </a:extLst>
          </p:cNvPr>
          <p:cNvSpPr txBox="1"/>
          <p:nvPr/>
        </p:nvSpPr>
        <p:spPr>
          <a:xfrm>
            <a:off x="11502510" y="5887442"/>
            <a:ext cx="584228"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4</a:t>
            </a:r>
          </a:p>
        </p:txBody>
      </p:sp>
      <p:sp>
        <p:nvSpPr>
          <p:cNvPr id="58" name="TextBox 57">
            <a:extLst>
              <a:ext uri="{FF2B5EF4-FFF2-40B4-BE49-F238E27FC236}">
                <a16:creationId xmlns:a16="http://schemas.microsoft.com/office/drawing/2014/main" id="{5D507ECE-F205-CE2F-E2BE-46E70E955C28}"/>
              </a:ext>
            </a:extLst>
          </p:cNvPr>
          <p:cNvSpPr txBox="1"/>
          <p:nvPr/>
        </p:nvSpPr>
        <p:spPr>
          <a:xfrm>
            <a:off x="3773517" y="3435902"/>
            <a:ext cx="584228"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2</a:t>
            </a:r>
          </a:p>
        </p:txBody>
      </p:sp>
      <p:sp>
        <p:nvSpPr>
          <p:cNvPr id="59" name="TextBox 58">
            <a:extLst>
              <a:ext uri="{FF2B5EF4-FFF2-40B4-BE49-F238E27FC236}">
                <a16:creationId xmlns:a16="http://schemas.microsoft.com/office/drawing/2014/main" id="{76D917A1-95C2-1559-283F-2FCF9F29984C}"/>
              </a:ext>
            </a:extLst>
          </p:cNvPr>
          <p:cNvSpPr txBox="1"/>
          <p:nvPr/>
        </p:nvSpPr>
        <p:spPr>
          <a:xfrm>
            <a:off x="10952703" y="2743656"/>
            <a:ext cx="584228"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3</a:t>
            </a:r>
          </a:p>
        </p:txBody>
      </p:sp>
    </p:spTree>
    <p:extLst>
      <p:ext uri="{BB962C8B-B14F-4D97-AF65-F5344CB8AC3E}">
        <p14:creationId xmlns:p14="http://schemas.microsoft.com/office/powerpoint/2010/main" val="1808357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3AF97C-4E69-9BB4-88CA-5C1D0D2AAEF4}"/>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2BA480-A232-AAA1-0ADD-4C0FB163674D}"/>
              </a:ext>
            </a:extLst>
          </p:cNvPr>
          <p:cNvSpPr/>
          <p:nvPr/>
        </p:nvSpPr>
        <p:spPr>
          <a:xfrm>
            <a:off x="0" y="0"/>
            <a:ext cx="12192000" cy="6858000"/>
          </a:xfrm>
          <a:prstGeom prst="rect">
            <a:avLst/>
          </a:prstGeom>
          <a:solidFill>
            <a:srgbClr val="79B5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54E2683-9085-D845-7809-FFB2019FD730}"/>
              </a:ext>
            </a:extLst>
          </p:cNvPr>
          <p:cNvSpPr txBox="1"/>
          <p:nvPr/>
        </p:nvSpPr>
        <p:spPr>
          <a:xfrm>
            <a:off x="1180947" y="1068127"/>
            <a:ext cx="9829800" cy="1325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b="1" kern="1200" dirty="0">
                <a:solidFill>
                  <a:schemeClr val="tx2"/>
                </a:solidFill>
                <a:effectLst>
                  <a:outerShdw blurRad="241300" sx="110000" sy="110000" algn="ctr" rotWithShape="0">
                    <a:prstClr val="black">
                      <a:alpha val="40000"/>
                    </a:prstClr>
                  </a:outerShdw>
                </a:effectLst>
                <a:latin typeface="+mj-lt"/>
                <a:ea typeface="+mj-ea"/>
                <a:cs typeface="+mj-cs"/>
              </a:rPr>
              <a:t>INTERFACE</a:t>
            </a:r>
          </a:p>
        </p:txBody>
      </p:sp>
      <p:grpSp>
        <p:nvGrpSpPr>
          <p:cNvPr id="22" name="Group 21">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23" name="Freeform: Shape 22">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omputer&#10;&#10;Description automatically generated">
            <a:extLst>
              <a:ext uri="{FF2B5EF4-FFF2-40B4-BE49-F238E27FC236}">
                <a16:creationId xmlns:a16="http://schemas.microsoft.com/office/drawing/2014/main" id="{1993F9BB-8B5B-D6E8-433D-A63FEB2692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3924" y="2837712"/>
            <a:ext cx="4596186" cy="3217333"/>
          </a:xfrm>
          <a:prstGeom prst="rect">
            <a:avLst/>
          </a:prstGeom>
        </p:spPr>
      </p:pic>
      <p:sp>
        <p:nvSpPr>
          <p:cNvPr id="7" name="Rectangle 4">
            <a:extLst>
              <a:ext uri="{FF2B5EF4-FFF2-40B4-BE49-F238E27FC236}">
                <a16:creationId xmlns:a16="http://schemas.microsoft.com/office/drawing/2014/main" id="{BA2BF4E6-A23F-24E0-0D88-4BBBE4CC10BC}"/>
              </a:ext>
            </a:extLst>
          </p:cNvPr>
          <p:cNvSpPr>
            <a:spLocks noChangeArrowheads="1"/>
          </p:cNvSpPr>
          <p:nvPr/>
        </p:nvSpPr>
        <p:spPr bwMode="auto">
          <a:xfrm>
            <a:off x="5580111" y="2827419"/>
            <a:ext cx="6440440" cy="322762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5715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1" i="0" u="none" strike="noStrike" cap="none" normalizeH="0" baseline="0" dirty="0">
                <a:ln>
                  <a:noFill/>
                </a:ln>
                <a:solidFill>
                  <a:schemeClr val="tx2"/>
                </a:solidFill>
                <a:effectLst>
                  <a:outerShdw blurRad="38100" dist="38100" dir="2700000" algn="tl">
                    <a:srgbClr val="000000">
                      <a:alpha val="43137"/>
                    </a:srgbClr>
                  </a:outerShdw>
                </a:effectLst>
              </a:rPr>
              <a:t>Focus on user-friendliness and responsiveness.</a:t>
            </a:r>
          </a:p>
          <a:p>
            <a:pPr marL="5715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1" i="0" u="none" strike="noStrike" cap="none" normalizeH="0" baseline="0" dirty="0">
                <a:ln>
                  <a:noFill/>
                </a:ln>
                <a:solidFill>
                  <a:schemeClr val="tx2"/>
                </a:solidFill>
                <a:effectLst>
                  <a:outerShdw blurRad="38100" dist="38100" dir="2700000" algn="tl">
                    <a:srgbClr val="000000">
                      <a:alpha val="43137"/>
                    </a:srgbClr>
                  </a:outerShdw>
                </a:effectLst>
              </a:rPr>
              <a:t>Separate interfaces for clients, freelancers, and admins.</a:t>
            </a:r>
          </a:p>
          <a:p>
            <a:pPr marL="5715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1" i="0" u="none" strike="noStrike" cap="none" normalizeH="0" baseline="0" dirty="0">
                <a:ln>
                  <a:noFill/>
                </a:ln>
                <a:solidFill>
                  <a:schemeClr val="tx2"/>
                </a:solidFill>
                <a:effectLst>
                  <a:outerShdw blurRad="38100" dist="38100" dir="2700000" algn="tl">
                    <a:srgbClr val="000000">
                      <a:alpha val="43137"/>
                    </a:srgbClr>
                  </a:outerShdw>
                </a:effectLst>
              </a:rPr>
              <a:t>Consideration of accessibility standards </a:t>
            </a:r>
          </a:p>
        </p:txBody>
      </p:sp>
      <p:grpSp>
        <p:nvGrpSpPr>
          <p:cNvPr id="28" name="Group 27">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9" name="Freeform: Shape 28">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7180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TotalTime>
  <Words>605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22-NTU-CS-1280</dc:creator>
  <cp:lastModifiedBy>22-NTU-CS-1280</cp:lastModifiedBy>
  <cp:revision>34</cp:revision>
  <dcterms:created xsi:type="dcterms:W3CDTF">2024-12-11T14:16:13Z</dcterms:created>
  <dcterms:modified xsi:type="dcterms:W3CDTF">2024-12-11T20:25:55Z</dcterms:modified>
</cp:coreProperties>
</file>