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3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7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84B0D5-7C0A-447D-A6F8-4C338818CD2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FE383-A290-41E6-AF8C-3F723E745C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identifier.asp" TargetMode="External"/><Relationship Id="rId3" Type="http://schemas.openxmlformats.org/officeDocument/2006/relationships/hyperlink" Target="https://www.w3schools.com/python/ref_string_index.asp" TargetMode="External"/><Relationship Id="rId7" Type="http://schemas.openxmlformats.org/officeDocument/2006/relationships/hyperlink" Target="https://www.w3schools.com/python/ref_string_isdigit.asp" TargetMode="External"/><Relationship Id="rId2" Type="http://schemas.openxmlformats.org/officeDocument/2006/relationships/hyperlink" Target="https://www.w3schools.com/python/ref_string_format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python/ref_string_isdecimal.asp" TargetMode="External"/><Relationship Id="rId5" Type="http://schemas.openxmlformats.org/officeDocument/2006/relationships/hyperlink" Target="https://www.w3schools.com/python/ref_string_isalpha.asp" TargetMode="External"/><Relationship Id="rId4" Type="http://schemas.openxmlformats.org/officeDocument/2006/relationships/hyperlink" Target="https://www.w3schools.com/python/ref_string_isalnum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join.asp" TargetMode="External"/><Relationship Id="rId3" Type="http://schemas.openxmlformats.org/officeDocument/2006/relationships/hyperlink" Target="https://www.w3schools.com/python/ref_string_isnumeric.asp" TargetMode="External"/><Relationship Id="rId7" Type="http://schemas.openxmlformats.org/officeDocument/2006/relationships/hyperlink" Target="https://www.w3schools.com/python/ref_string_isupper.asp" TargetMode="External"/><Relationship Id="rId2" Type="http://schemas.openxmlformats.org/officeDocument/2006/relationships/hyperlink" Target="https://www.w3schools.com/python/ref_string_islower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tring_istitle.asp" TargetMode="External"/><Relationship Id="rId5" Type="http://schemas.openxmlformats.org/officeDocument/2006/relationships/hyperlink" Target="https://www.w3schools.com/python/ref_string_isspace.asp" TargetMode="External"/><Relationship Id="rId10" Type="http://schemas.openxmlformats.org/officeDocument/2006/relationships/hyperlink" Target="https://www.w3schools.com/python/ref_string_lower.asp" TargetMode="External"/><Relationship Id="rId4" Type="http://schemas.openxmlformats.org/officeDocument/2006/relationships/hyperlink" Target="https://www.w3schools.com/python/ref_string_isprintable.asp" TargetMode="External"/><Relationship Id="rId9" Type="http://schemas.openxmlformats.org/officeDocument/2006/relationships/hyperlink" Target="https://www.w3schools.com/python/ref_string_ljust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rpartition.asp" TargetMode="External"/><Relationship Id="rId3" Type="http://schemas.openxmlformats.org/officeDocument/2006/relationships/hyperlink" Target="https://www.w3schools.com/python/ref_string_partition.asp" TargetMode="External"/><Relationship Id="rId7" Type="http://schemas.openxmlformats.org/officeDocument/2006/relationships/hyperlink" Target="https://www.w3schools.com/python/ref_string_rjust.asp" TargetMode="External"/><Relationship Id="rId2" Type="http://schemas.openxmlformats.org/officeDocument/2006/relationships/hyperlink" Target="https://www.w3schools.com/python/ref_string_lstrip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tring_rindex.asp" TargetMode="External"/><Relationship Id="rId5" Type="http://schemas.openxmlformats.org/officeDocument/2006/relationships/hyperlink" Target="https://www.w3schools.com/python/ref_string_rfind.asp" TargetMode="External"/><Relationship Id="rId4" Type="http://schemas.openxmlformats.org/officeDocument/2006/relationships/hyperlink" Target="https://www.w3schools.com/python/ref_string_replace.asp" TargetMode="External"/><Relationship Id="rId9" Type="http://schemas.openxmlformats.org/officeDocument/2006/relationships/hyperlink" Target="https://www.w3schools.com/python/ref_string_rsplit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title.asp" TargetMode="External"/><Relationship Id="rId3" Type="http://schemas.openxmlformats.org/officeDocument/2006/relationships/hyperlink" Target="https://www.w3schools.com/python/ref_string_split.asp" TargetMode="External"/><Relationship Id="rId7" Type="http://schemas.openxmlformats.org/officeDocument/2006/relationships/hyperlink" Target="https://www.w3schools.com/python/ref_string_swapcase.asp" TargetMode="External"/><Relationship Id="rId2" Type="http://schemas.openxmlformats.org/officeDocument/2006/relationships/hyperlink" Target="https://www.w3schools.com/python/ref_string_rstrip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tring_strip.asp" TargetMode="External"/><Relationship Id="rId5" Type="http://schemas.openxmlformats.org/officeDocument/2006/relationships/hyperlink" Target="https://www.w3schools.com/python/ref_string_startswith.asp" TargetMode="External"/><Relationship Id="rId10" Type="http://schemas.openxmlformats.org/officeDocument/2006/relationships/hyperlink" Target="https://www.w3schools.com/python/ref_string_zfill.asp" TargetMode="External"/><Relationship Id="rId4" Type="http://schemas.openxmlformats.org/officeDocument/2006/relationships/hyperlink" Target="https://www.w3schools.com/python/ref_string_splitlines.asp" TargetMode="External"/><Relationship Id="rId9" Type="http://schemas.openxmlformats.org/officeDocument/2006/relationships/hyperlink" Target="https://www.w3schools.com/python/ref_string_upper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xpandtabs.asp" TargetMode="External"/><Relationship Id="rId3" Type="http://schemas.openxmlformats.org/officeDocument/2006/relationships/hyperlink" Target="https://www.w3schools.com/python/ref_string_casefold.asp" TargetMode="External"/><Relationship Id="rId7" Type="http://schemas.openxmlformats.org/officeDocument/2006/relationships/hyperlink" Target="https://www.w3schools.com/python/ref_string_endswith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encode.asp" TargetMode="External"/><Relationship Id="rId5" Type="http://schemas.openxmlformats.org/officeDocument/2006/relationships/hyperlink" Target="https://www.w3schools.com/python/ref_string_count.asp" TargetMode="External"/><Relationship Id="rId4" Type="http://schemas.openxmlformats.org/officeDocument/2006/relationships/hyperlink" Target="https://www.w3schools.com/python/ref_string_center.asp" TargetMode="External"/><Relationship Id="rId9" Type="http://schemas.openxmlformats.org/officeDocument/2006/relationships/hyperlink" Target="https://www.w3schools.com/python/ref_string_fin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0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5052"/>
              </p:ext>
            </p:extLst>
          </p:nvPr>
        </p:nvGraphicFramePr>
        <p:xfrm>
          <a:off x="1424065" y="644577"/>
          <a:ext cx="9443804" cy="5199427"/>
        </p:xfrm>
        <a:graphic>
          <a:graphicData uri="http://schemas.openxmlformats.org/drawingml/2006/table">
            <a:tbl>
              <a:tblPr/>
              <a:tblGrid>
                <a:gridCol w="4721902"/>
                <a:gridCol w="4721902"/>
              </a:tblGrid>
              <a:tr h="7692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2"/>
                        </a:rPr>
                        <a:t>format()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Formats specified values in a string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91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format_map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Formats specified values in a string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519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3"/>
                        </a:rPr>
                        <a:t>index()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4"/>
                        </a:rPr>
                        <a:t>isalnum</a:t>
                      </a:r>
                      <a:r>
                        <a:rPr lang="en-US" sz="2800" dirty="0">
                          <a:effectLst/>
                          <a:hlinkClick r:id="rId4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5"/>
                        </a:rPr>
                        <a:t>isalpha</a:t>
                      </a:r>
                      <a:r>
                        <a:rPr lang="en-US" sz="2800" dirty="0">
                          <a:effectLst/>
                          <a:hlinkClick r:id="rId5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05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6"/>
                        </a:rPr>
                        <a:t>isdecimal</a:t>
                      </a:r>
                      <a:r>
                        <a:rPr lang="en-US" sz="2800" dirty="0">
                          <a:effectLst/>
                          <a:hlinkClick r:id="rId6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05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7"/>
                        </a:rPr>
                        <a:t>isdigit</a:t>
                      </a:r>
                      <a:r>
                        <a:rPr lang="en-US" sz="2800" dirty="0">
                          <a:effectLst/>
                          <a:hlinkClick r:id="rId7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917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8"/>
                        </a:rPr>
                        <a:t>isidentifier</a:t>
                      </a:r>
                      <a:r>
                        <a:rPr lang="en-US" sz="2800" dirty="0">
                          <a:effectLst/>
                          <a:hlinkClick r:id="rId8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91426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the string is an identifier</a:t>
                      </a:r>
                    </a:p>
                  </a:txBody>
                  <a:tcPr marL="45713" marR="45713" marT="45713" marB="45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3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71910"/>
              </p:ext>
            </p:extLst>
          </p:nvPr>
        </p:nvGraphicFramePr>
        <p:xfrm>
          <a:off x="1678897" y="274441"/>
          <a:ext cx="7525064" cy="5791329"/>
        </p:xfrm>
        <a:graphic>
          <a:graphicData uri="http://schemas.openxmlformats.org/drawingml/2006/table">
            <a:tbl>
              <a:tblPr/>
              <a:tblGrid>
                <a:gridCol w="3762532"/>
                <a:gridCol w="3762532"/>
              </a:tblGrid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2"/>
                        </a:rPr>
                        <a:t>islower</a:t>
                      </a:r>
                      <a:r>
                        <a:rPr lang="en-US" sz="2800" dirty="0">
                          <a:effectLst/>
                          <a:hlinkClick r:id="rId2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3"/>
                        </a:rPr>
                        <a:t>isnumeric</a:t>
                      </a:r>
                      <a:r>
                        <a:rPr lang="en-US" sz="2800" dirty="0">
                          <a:effectLst/>
                          <a:hlinkClick r:id="rId3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4"/>
                        </a:rPr>
                        <a:t>isprintable</a:t>
                      </a:r>
                      <a:r>
                        <a:rPr lang="en-US" sz="2800" dirty="0">
                          <a:effectLst/>
                          <a:hlinkClick r:id="rId4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22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5"/>
                        </a:rPr>
                        <a:t>isspace</a:t>
                      </a:r>
                      <a:r>
                        <a:rPr lang="en-US" sz="2800" dirty="0">
                          <a:effectLst/>
                          <a:hlinkClick r:id="rId5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6"/>
                        </a:rPr>
                        <a:t>istitle</a:t>
                      </a:r>
                      <a:r>
                        <a:rPr lang="en-US" sz="2800" dirty="0">
                          <a:effectLst/>
                          <a:hlinkClick r:id="rId6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7"/>
                        </a:rPr>
                        <a:t>isupper</a:t>
                      </a:r>
                      <a:r>
                        <a:rPr lang="en-US" sz="2800" dirty="0">
                          <a:effectLst/>
                          <a:hlinkClick r:id="rId7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2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8"/>
                        </a:rPr>
                        <a:t>join()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Joins the elements of an </a:t>
                      </a:r>
                      <a:r>
                        <a:rPr lang="en-US" sz="1800" dirty="0" err="1">
                          <a:effectLst/>
                        </a:rPr>
                        <a:t>iterable</a:t>
                      </a:r>
                      <a:r>
                        <a:rPr lang="en-US" sz="1800" dirty="0">
                          <a:effectLst/>
                        </a:rPr>
                        <a:t> to the end of the string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9"/>
                        </a:rPr>
                        <a:t>ljust</a:t>
                      </a:r>
                      <a:r>
                        <a:rPr lang="en-US" sz="2800" dirty="0">
                          <a:effectLst/>
                          <a:hlinkClick r:id="rId9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left justified version of the string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10"/>
                        </a:rPr>
                        <a:t>lower()</a:t>
                      </a:r>
                      <a:endParaRPr lang="en-US" sz="2800" dirty="0">
                        <a:effectLst/>
                      </a:endParaRPr>
                    </a:p>
                  </a:txBody>
                  <a:tcPr marL="89394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Converts a string into lower case</a:t>
                      </a:r>
                    </a:p>
                  </a:txBody>
                  <a:tcPr marL="44697" marR="44697" marT="44697" marB="446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21039"/>
              </p:ext>
            </p:extLst>
          </p:nvPr>
        </p:nvGraphicFramePr>
        <p:xfrm>
          <a:off x="1843789" y="464695"/>
          <a:ext cx="7615004" cy="5663055"/>
        </p:xfrm>
        <a:graphic>
          <a:graphicData uri="http://schemas.openxmlformats.org/drawingml/2006/table">
            <a:tbl>
              <a:tblPr/>
              <a:tblGrid>
                <a:gridCol w="3807502"/>
                <a:gridCol w="3807502"/>
              </a:tblGrid>
              <a:tr h="54753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2"/>
                        </a:rPr>
                        <a:t>lstrip</a:t>
                      </a:r>
                      <a:r>
                        <a:rPr lang="en-US" sz="2400" dirty="0">
                          <a:effectLst/>
                          <a:hlinkClick r:id="rId2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left trim version of the string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maketrans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485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3"/>
                        </a:rPr>
                        <a:t>partition()</a:t>
                      </a:r>
                      <a:endParaRPr lang="en-US" sz="28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8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linkClick r:id="rId4"/>
                        </a:rPr>
                        <a:t>replace()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0059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5"/>
                        </a:rPr>
                        <a:t>rfind</a:t>
                      </a:r>
                      <a:r>
                        <a:rPr lang="en-US" sz="2400" dirty="0">
                          <a:effectLst/>
                          <a:hlinkClick r:id="rId5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059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6"/>
                        </a:rPr>
                        <a:t>rindex</a:t>
                      </a:r>
                      <a:r>
                        <a:rPr lang="en-US" sz="2400" dirty="0">
                          <a:effectLst/>
                          <a:hlinkClick r:id="rId6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9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7"/>
                        </a:rPr>
                        <a:t>rjust</a:t>
                      </a:r>
                      <a:r>
                        <a:rPr lang="en-US" sz="2400" dirty="0">
                          <a:effectLst/>
                          <a:hlinkClick r:id="rId7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a right justified version of the string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8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8"/>
                        </a:rPr>
                        <a:t>rpartition</a:t>
                      </a:r>
                      <a:r>
                        <a:rPr lang="en-US" sz="2400" dirty="0">
                          <a:effectLst/>
                          <a:hlinkClick r:id="rId8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48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9"/>
                        </a:rPr>
                        <a:t>rsplit</a:t>
                      </a:r>
                      <a:r>
                        <a:rPr lang="en-US" sz="2400" dirty="0">
                          <a:effectLst/>
                          <a:hlinkClick r:id="rId9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72092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6046" marR="36046" marT="36046" marB="360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86269"/>
              </p:ext>
            </p:extLst>
          </p:nvPr>
        </p:nvGraphicFramePr>
        <p:xfrm>
          <a:off x="1244184" y="107405"/>
          <a:ext cx="9398832" cy="6100311"/>
        </p:xfrm>
        <a:graphic>
          <a:graphicData uri="http://schemas.openxmlformats.org/drawingml/2006/table">
            <a:tbl>
              <a:tblPr/>
              <a:tblGrid>
                <a:gridCol w="4699416"/>
                <a:gridCol w="4699416"/>
              </a:tblGrid>
              <a:tr h="5068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2"/>
                        </a:rPr>
                        <a:t>rstrip</a:t>
                      </a:r>
                      <a:r>
                        <a:rPr lang="en-US" sz="2000" dirty="0">
                          <a:effectLst/>
                          <a:hlinkClick r:id="rId2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right trim version of the string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052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3"/>
                        </a:rPr>
                        <a:t>split()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8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4"/>
                        </a:rPr>
                        <a:t>splitlines</a:t>
                      </a:r>
                      <a:r>
                        <a:rPr lang="en-US" sz="2000" dirty="0">
                          <a:effectLst/>
                          <a:hlinkClick r:id="rId4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052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5"/>
                        </a:rPr>
                        <a:t>startswith</a:t>
                      </a:r>
                      <a:r>
                        <a:rPr lang="en-US" sz="2000" dirty="0">
                          <a:effectLst/>
                          <a:hlinkClick r:id="rId5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8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6"/>
                        </a:rPr>
                        <a:t>strip()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trimmed version of the string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052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7"/>
                        </a:rPr>
                        <a:t>swapcase</a:t>
                      </a:r>
                      <a:r>
                        <a:rPr lang="en-US" sz="2000" dirty="0">
                          <a:effectLst/>
                          <a:hlinkClick r:id="rId7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8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8"/>
                        </a:rPr>
                        <a:t>title()</a:t>
                      </a:r>
                      <a:endParaRPr lang="en-US" sz="2000" dirty="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853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translate()</a:t>
                      </a: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translated string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8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upper()</a:t>
                      </a:r>
                      <a:endParaRPr lang="en-US" sz="200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Converts a string into upper case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052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0"/>
                        </a:rPr>
                        <a:t>zfill()</a:t>
                      </a:r>
                      <a:endParaRPr lang="en-US" sz="2000">
                        <a:effectLst/>
                      </a:endParaRPr>
                    </a:p>
                  </a:txBody>
                  <a:tcPr marL="78263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Fills the string with a specified number of 0 values at the beginning</a:t>
                      </a:r>
                    </a:p>
                  </a:txBody>
                  <a:tcPr marL="39132" marR="39132" marT="39132" marB="391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input a string replace all f with w</a:t>
            </a:r>
          </a:p>
          <a:p>
            <a:r>
              <a:rPr lang="en-US" dirty="0" smtClean="0"/>
              <a:t>2. print a reverse string</a:t>
            </a:r>
          </a:p>
          <a:p>
            <a:r>
              <a:rPr lang="en-US" dirty="0" smtClean="0"/>
              <a:t>3. </a:t>
            </a:r>
            <a:r>
              <a:rPr lang="en-US" smtClean="0"/>
              <a:t>add </a:t>
            </a:r>
            <a:r>
              <a:rPr lang="en-US" smtClean="0"/>
              <a:t>two </a:t>
            </a:r>
            <a:r>
              <a:rPr lang="en-US" dirty="0" smtClean="0"/>
              <a:t>string and replace all w with f and reverse it.</a:t>
            </a:r>
          </a:p>
          <a:p>
            <a:r>
              <a:rPr lang="en-US" dirty="0" smtClean="0"/>
              <a:t>4. input name, age and address. </a:t>
            </a:r>
            <a:endParaRPr lang="en-US" dirty="0"/>
          </a:p>
          <a:p>
            <a:r>
              <a:rPr lang="en-US" dirty="0" smtClean="0"/>
              <a:t>Output: </a:t>
            </a:r>
          </a:p>
          <a:p>
            <a:r>
              <a:rPr lang="en-US" dirty="0" smtClean="0"/>
              <a:t>Your name:  X</a:t>
            </a:r>
          </a:p>
          <a:p>
            <a:r>
              <a:rPr lang="en-US" dirty="0" smtClean="0"/>
              <a:t>Age: </a:t>
            </a:r>
            <a:r>
              <a:rPr lang="en-US" dirty="0" err="1" smtClean="0"/>
              <a:t>yy</a:t>
            </a:r>
            <a:endParaRPr lang="en-US" dirty="0" smtClean="0"/>
          </a:p>
          <a:p>
            <a:r>
              <a:rPr lang="en-US" dirty="0" smtClean="0"/>
              <a:t>Address: </a:t>
            </a:r>
            <a:r>
              <a:rPr lang="en-US" dirty="0" err="1" smtClean="0"/>
              <a:t>zzz</a:t>
            </a:r>
            <a:endParaRPr lang="en-US" dirty="0" smtClean="0"/>
          </a:p>
          <a:p>
            <a:r>
              <a:rPr lang="en-US" dirty="0" smtClean="0"/>
              <a:t>Thank you for registration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smtClean="0">
                <a:solidFill>
                  <a:schemeClr val="bg2">
                    <a:lumMod val="10000"/>
                  </a:schemeClr>
                </a:solidFill>
              </a:rPr>
              <a:t>String </a:t>
            </a:r>
            <a:r>
              <a:rPr lang="en-US" sz="6600" b="1" dirty="0" smtClean="0">
                <a:solidFill>
                  <a:schemeClr val="bg2">
                    <a:lumMod val="10000"/>
                  </a:schemeClr>
                </a:solidFill>
              </a:rPr>
              <a:t>in python</a:t>
            </a:r>
            <a:endParaRPr lang="en-US" sz="6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String literals in python are surrounded by either single quotation marks, or double quotation marks.</a:t>
            </a:r>
          </a:p>
          <a:p>
            <a:r>
              <a:rPr lang="en-US" sz="4400" dirty="0"/>
              <a:t>'hello' is the same as "hello".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/>
              <a:t>are </a:t>
            </a:r>
            <a:r>
              <a:rPr lang="en-US" dirty="0" smtClean="0"/>
              <a:t>Arrays and </a:t>
            </a:r>
            <a:r>
              <a:rPr lang="en-US" dirty="0"/>
              <a:t>String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 "Hello, World!"</a:t>
            </a:r>
            <a:br>
              <a:rPr lang="en-US" dirty="0"/>
            </a:br>
            <a:r>
              <a:rPr lang="en-US" dirty="0"/>
              <a:t>print(a[1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print(b[2:5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a = "Hello, World!"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41675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a </a:t>
            </a:r>
            <a:r>
              <a:rPr lang="en-US" sz="2800" b="1" dirty="0"/>
              <a:t>= " Hello, World! "</a:t>
            </a:r>
            <a:br>
              <a:rPr lang="en-US" sz="2800" b="1" dirty="0"/>
            </a:br>
            <a:r>
              <a:rPr lang="en-US" sz="2800" b="1" dirty="0"/>
              <a:t>print(</a:t>
            </a:r>
            <a:r>
              <a:rPr lang="en-US" sz="2800" b="1" dirty="0" err="1"/>
              <a:t>a.strip</a:t>
            </a:r>
            <a:r>
              <a:rPr lang="en-US" sz="2800" b="1" dirty="0"/>
              <a:t>()) 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/>
              <a:t>a = "Hello, World!"</a:t>
            </a:r>
            <a:br>
              <a:rPr lang="en-US" sz="2800" b="1" dirty="0"/>
            </a:br>
            <a:r>
              <a:rPr lang="en-US" sz="2800" b="1" dirty="0"/>
              <a:t>print(</a:t>
            </a:r>
            <a:r>
              <a:rPr lang="en-US" sz="2800" b="1" dirty="0" err="1"/>
              <a:t>a.lower</a:t>
            </a:r>
            <a:r>
              <a:rPr lang="en-US" sz="2800" b="1" dirty="0" smtClean="0"/>
              <a:t>())</a:t>
            </a:r>
          </a:p>
          <a:p>
            <a:endParaRPr lang="en-US" sz="2800" b="1" dirty="0"/>
          </a:p>
          <a:p>
            <a:r>
              <a:rPr lang="en-US" sz="2800" b="1" dirty="0"/>
              <a:t>a = "Hello, World!"</a:t>
            </a:r>
            <a:br>
              <a:rPr lang="en-US" sz="2800" b="1" dirty="0"/>
            </a:br>
            <a:r>
              <a:rPr lang="en-US" sz="2800" b="1" dirty="0"/>
              <a:t>print(</a:t>
            </a:r>
            <a:r>
              <a:rPr lang="en-US" sz="2800" b="1" dirty="0" err="1"/>
              <a:t>a.upper</a:t>
            </a:r>
            <a:r>
              <a:rPr lang="en-US" sz="2800" b="1" dirty="0" smtClean="0"/>
              <a:t>())</a:t>
            </a:r>
          </a:p>
          <a:p>
            <a:endParaRPr lang="en-US" sz="2800" b="1" dirty="0"/>
          </a:p>
          <a:p>
            <a:r>
              <a:rPr lang="en-US" sz="2800" b="1" dirty="0" smtClean="0"/>
              <a:t>a </a:t>
            </a:r>
            <a:r>
              <a:rPr lang="en-US" sz="2800" b="1" dirty="0"/>
              <a:t>= "Hello, World!"</a:t>
            </a:r>
            <a:br>
              <a:rPr lang="en-US" sz="2800" b="1" dirty="0"/>
            </a:br>
            <a:r>
              <a:rPr lang="en-US" sz="2800" b="1" dirty="0"/>
              <a:t>print(</a:t>
            </a:r>
            <a:r>
              <a:rPr lang="en-US" sz="2800" b="1" dirty="0" err="1"/>
              <a:t>a.replace</a:t>
            </a:r>
            <a:r>
              <a:rPr lang="en-US" sz="2800" b="1" dirty="0"/>
              <a:t>("H", "J</a:t>
            </a:r>
            <a:r>
              <a:rPr lang="en-US" sz="2800" b="1" dirty="0" smtClean="0"/>
              <a:t>"))</a:t>
            </a:r>
          </a:p>
          <a:p>
            <a:endParaRPr lang="en-US" sz="2800" b="1" dirty="0" smtClean="0"/>
          </a:p>
          <a:p>
            <a:r>
              <a:rPr lang="en-US" sz="2800" b="1" dirty="0"/>
              <a:t>a = "Hello, World!"</a:t>
            </a:r>
            <a:br>
              <a:rPr lang="en-US" sz="2800" b="1" dirty="0"/>
            </a:br>
            <a:r>
              <a:rPr lang="en-US" sz="2800" b="1" dirty="0"/>
              <a:t>print(</a:t>
            </a:r>
            <a:r>
              <a:rPr lang="en-US" sz="2800" b="1" dirty="0" err="1"/>
              <a:t>a.split</a:t>
            </a:r>
            <a:r>
              <a:rPr lang="en-US" sz="2800" b="1" dirty="0"/>
              <a:t>(",")) </a:t>
            </a:r>
          </a:p>
        </p:txBody>
      </p:sp>
    </p:spTree>
    <p:extLst>
      <p:ext uri="{BB962C8B-B14F-4D97-AF65-F5344CB8AC3E}">
        <p14:creationId xmlns:p14="http://schemas.microsoft.com/office/powerpoint/2010/main" val="41082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txt = "The rain in Spain stays mainly in the plain"</a:t>
            </a:r>
            <a:br>
              <a:rPr lang="en-US" dirty="0"/>
            </a:br>
            <a:r>
              <a:rPr lang="en-US" dirty="0"/>
              <a:t>x = "</a:t>
            </a:r>
            <a:r>
              <a:rPr lang="en-US" dirty="0" err="1"/>
              <a:t>ain</a:t>
            </a:r>
            <a:r>
              <a:rPr lang="en-US" dirty="0"/>
              <a:t>" in txt</a:t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txt = "The rain in Spain stays mainly in the plain"</a:t>
            </a:r>
            <a:br>
              <a:rPr lang="en-US" dirty="0"/>
            </a:br>
            <a:r>
              <a:rPr lang="en-US" dirty="0"/>
              <a:t>x = "</a:t>
            </a:r>
            <a:r>
              <a:rPr lang="en-US" dirty="0" err="1"/>
              <a:t>ain</a:t>
            </a:r>
            <a:r>
              <a:rPr lang="en-US" dirty="0"/>
              <a:t>" not in txt</a:t>
            </a:r>
            <a:br>
              <a:rPr lang="en-US" dirty="0"/>
            </a:br>
            <a:r>
              <a:rPr lang="en-US" dirty="0"/>
              <a:t>print(x)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b = "World"</a:t>
            </a:r>
            <a:br>
              <a:rPr lang="en-US" dirty="0"/>
            </a:br>
            <a:r>
              <a:rPr lang="en-US" dirty="0"/>
              <a:t>c = a + b</a:t>
            </a:r>
            <a:br>
              <a:rPr lang="en-US" dirty="0"/>
            </a:br>
            <a:r>
              <a:rPr lang="en-US" dirty="0"/>
              <a:t>print(c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b = "World"</a:t>
            </a:r>
            <a:br>
              <a:rPr lang="en-US" dirty="0"/>
            </a:br>
            <a:r>
              <a:rPr lang="en-US" dirty="0"/>
              <a:t>c = a + " " + b</a:t>
            </a:r>
            <a:br>
              <a:rPr lang="en-US" dirty="0"/>
            </a:br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00621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 = 36</a:t>
            </a:r>
            <a:br>
              <a:rPr lang="en-US" dirty="0"/>
            </a:br>
            <a:r>
              <a:rPr lang="en-US" dirty="0"/>
              <a:t>txt = "My name is John, I am " + age</a:t>
            </a:r>
            <a:br>
              <a:rPr lang="en-US" dirty="0"/>
            </a:br>
            <a:r>
              <a:rPr lang="en-US" dirty="0"/>
              <a:t>print(txt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age = 36</a:t>
            </a:r>
            <a:br>
              <a:rPr lang="en-US" dirty="0"/>
            </a:br>
            <a:r>
              <a:rPr lang="en-US" dirty="0"/>
              <a:t>txt = "My name is John, and I am {}"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quantity = 3</a:t>
            </a:r>
            <a:br>
              <a:rPr lang="en-US" dirty="0"/>
            </a:br>
            <a:r>
              <a:rPr lang="en-US" dirty="0" err="1"/>
              <a:t>itemno</a:t>
            </a:r>
            <a:r>
              <a:rPr lang="en-US" dirty="0"/>
              <a:t> = 567</a:t>
            </a:r>
            <a:br>
              <a:rPr lang="en-US" dirty="0"/>
            </a:br>
            <a:r>
              <a:rPr lang="en-US" dirty="0"/>
              <a:t>price = 49.95</a:t>
            </a:r>
            <a:br>
              <a:rPr lang="en-US" dirty="0"/>
            </a:br>
            <a:r>
              <a:rPr lang="en-US" dirty="0" err="1"/>
              <a:t>myorder</a:t>
            </a:r>
            <a:r>
              <a:rPr lang="en-US" dirty="0"/>
              <a:t> = "I want to pay {2} dollars for {0} pieces of item {1}."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 </a:t>
            </a:r>
            <a:r>
              <a:rPr lang="en-US" dirty="0" err="1"/>
              <a:t>itemno</a:t>
            </a:r>
            <a:r>
              <a:rPr lang="en-US" dirty="0"/>
              <a:t>, price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txt = "We are the so-called \"Vikings\" from the north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26547"/>
              </p:ext>
            </p:extLst>
          </p:nvPr>
        </p:nvGraphicFramePr>
        <p:xfrm>
          <a:off x="3616092" y="2657688"/>
          <a:ext cx="3765220" cy="3001544"/>
        </p:xfrm>
        <a:graphic>
          <a:graphicData uri="http://schemas.openxmlformats.org/drawingml/2006/table">
            <a:tbl>
              <a:tblPr/>
              <a:tblGrid>
                <a:gridCol w="1882610"/>
                <a:gridCol w="1882610"/>
              </a:tblGrid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\'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7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52" y="-417935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String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36400"/>
              </p:ext>
            </p:extLst>
          </p:nvPr>
        </p:nvGraphicFramePr>
        <p:xfrm>
          <a:off x="377752" y="1032822"/>
          <a:ext cx="11497456" cy="4697478"/>
        </p:xfrm>
        <a:graphic>
          <a:graphicData uri="http://schemas.openxmlformats.org/drawingml/2006/table">
            <a:tbl>
              <a:tblPr/>
              <a:tblGrid>
                <a:gridCol w="5748728"/>
                <a:gridCol w="5748728"/>
              </a:tblGrid>
              <a:tr h="53026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  <a:hlinkClick r:id="rId2"/>
                        </a:rPr>
                        <a:t>capitalize()</a:t>
                      </a:r>
                      <a:endParaRPr lang="en-US" sz="32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the first character to upper case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026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3"/>
                        </a:rPr>
                        <a:t>casefold</a:t>
                      </a:r>
                      <a:r>
                        <a:rPr lang="en-US" sz="2800" dirty="0">
                          <a:effectLst/>
                          <a:hlinkClick r:id="rId3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Converts string into lower case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7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  <a:hlinkClick r:id="rId4"/>
                        </a:rPr>
                        <a:t>center()</a:t>
                      </a:r>
                      <a:endParaRPr lang="en-US" sz="32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centered string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775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hlinkClick r:id="rId5"/>
                        </a:rPr>
                        <a:t>count()</a:t>
                      </a:r>
                      <a:endParaRPr lang="en-US" sz="28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2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linkClick r:id="rId6"/>
                        </a:rPr>
                        <a:t>encode()</a:t>
                      </a:r>
                      <a:endParaRPr lang="en-US" sz="24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an encoded version of the string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026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7"/>
                        </a:rPr>
                        <a:t>endswith</a:t>
                      </a:r>
                      <a:r>
                        <a:rPr lang="en-US" sz="2800" dirty="0">
                          <a:effectLst/>
                          <a:hlinkClick r:id="rId7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8"/>
                        </a:rPr>
                        <a:t>expandtabs</a:t>
                      </a:r>
                      <a:r>
                        <a:rPr lang="en-US" sz="2800" dirty="0">
                          <a:effectLst/>
                          <a:hlinkClick r:id="rId8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Sets the tab size of the string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929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linkClick r:id="rId9"/>
                        </a:rPr>
                        <a:t>find()</a:t>
                      </a:r>
                      <a:endParaRPr lang="en-US" sz="2400" dirty="0">
                        <a:effectLst/>
                      </a:endParaRPr>
                    </a:p>
                  </a:txBody>
                  <a:tcPr marL="104216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52108" marR="52108" marT="52108" marB="521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654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String </vt:lpstr>
      <vt:lpstr>String in python</vt:lpstr>
      <vt:lpstr>Strings are Arrays and String Length</vt:lpstr>
      <vt:lpstr>String Methods</vt:lpstr>
      <vt:lpstr>Check String</vt:lpstr>
      <vt:lpstr>String Concatenation</vt:lpstr>
      <vt:lpstr>String Format</vt:lpstr>
      <vt:lpstr>Escape Characters</vt:lpstr>
      <vt:lpstr>String Methods</vt:lpstr>
      <vt:lpstr>PowerPoint Presentation</vt:lpstr>
      <vt:lpstr>PowerPoint Presentation</vt:lpstr>
      <vt:lpstr>PowerPoint Presentation</vt:lpstr>
      <vt:lpstr>PowerPoint Presentation</vt:lpstr>
      <vt:lpstr>Problems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</dc:title>
  <dc:creator>Sales</dc:creator>
  <cp:lastModifiedBy>Programming</cp:lastModifiedBy>
  <cp:revision>26</cp:revision>
  <dcterms:created xsi:type="dcterms:W3CDTF">2020-01-30T07:39:47Z</dcterms:created>
  <dcterms:modified xsi:type="dcterms:W3CDTF">2021-06-10T08:42:50Z</dcterms:modified>
</cp:coreProperties>
</file>