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6" r:id="rId40"/>
    <p:sldId id="290" r:id="rId41"/>
    <p:sldId id="295" r:id="rId42"/>
  </p:sldIdLst>
  <p:sldSz cx="9144000" cy="6858000" type="screen4x3"/>
  <p:notesSz cx="93138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16732-DE00-4B37-8280-00A6843B9804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046A2-036E-4037-AAE0-381F5886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4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FB3A-FCC1-4446-9D8F-E48C61707DDC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7336-5F4D-4B9B-AF93-210C169D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4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 standard error: 1997 on 42 degrees of freedom</a:t>
            </a:r>
          </a:p>
          <a:p>
            <a:r>
              <a:rPr lang="en-US" dirty="0" smtClean="0"/>
              <a:t>Multiple R-squared: 0.8298,     Adjusted R-squared: 0.7608 </a:t>
            </a:r>
          </a:p>
          <a:p>
            <a:r>
              <a:rPr lang="en-US" dirty="0" smtClean="0"/>
              <a:t>F-statistic: 12.04 on 17 and 42 DF,  p-value: 4.301e-11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lm function automatically produces dummy variables</a:t>
            </a:r>
          </a:p>
          <a:p>
            <a:r>
              <a:rPr lang="en-US" dirty="0" smtClean="0"/>
              <a:t>for </a:t>
            </a:r>
            <a:r>
              <a:rPr lang="en-US" dirty="0"/>
              <a:t>the nominal variables</a:t>
            </a:r>
          </a:p>
          <a:p>
            <a:r>
              <a:rPr lang="en-US" dirty="0" smtClean="0"/>
              <a:t>Does </a:t>
            </a:r>
            <a:r>
              <a:rPr lang="en-US" dirty="0"/>
              <a:t>this make sense?</a:t>
            </a:r>
          </a:p>
          <a:p>
            <a:r>
              <a:rPr lang="en-US" dirty="0" smtClean="0"/>
              <a:t> suppose </a:t>
            </a:r>
            <a:r>
              <a:rPr lang="en-US" dirty="0"/>
              <a:t>we want to classify country as domestic (US) or foreign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3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data$Country</a:t>
            </a:r>
            <a:r>
              <a:rPr lang="en-US" dirty="0"/>
              <a:t>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data$Country</a:t>
            </a:r>
            <a:r>
              <a:rPr lang="en-US" dirty="0"/>
              <a:t>=="USA")</a:t>
            </a:r>
          </a:p>
          <a:p>
            <a:endParaRPr lang="en-US" dirty="0" smtClean="0"/>
          </a:p>
          <a:p>
            <a:r>
              <a:rPr lang="en-US" dirty="0" smtClean="0"/>
              <a:t>Makes each USA country = 1 and the rest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0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we want to classify Type as 4 categories, little </a:t>
            </a:r>
            <a:r>
              <a:rPr lang="en-US" dirty="0" err="1"/>
              <a:t>medium,big</a:t>
            </a:r>
            <a:r>
              <a:rPr lang="en-US" dirty="0"/>
              <a:t> and sporty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Little&lt;-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>
                <a:solidFill>
                  <a:srgbClr val="FF0000"/>
                </a:solidFill>
              </a:rPr>
              <a:t>(Type=="Small" | Type=="Compact")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Medium&lt;-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>
                <a:solidFill>
                  <a:srgbClr val="FF0000"/>
                </a:solidFill>
              </a:rPr>
              <a:t>(Type=="Medium")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Sporty&lt;-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>
                <a:solidFill>
                  <a:srgbClr val="FF0000"/>
                </a:solidFill>
              </a:rPr>
              <a:t>(Type=="Sporty")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data$Type</a:t>
            </a:r>
            <a:r>
              <a:rPr lang="en-US" dirty="0">
                <a:solidFill>
                  <a:srgbClr val="FF0000"/>
                </a:solidFill>
              </a:rPr>
              <a:t>&lt;-Little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data&lt;-</a:t>
            </a:r>
            <a:r>
              <a:rPr lang="en-US" dirty="0" err="1">
                <a:solidFill>
                  <a:srgbClr val="FF0000"/>
                </a:solidFill>
              </a:rPr>
              <a:t>cbind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data,Medium,Sporty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445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plot for our defined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4" y="1295400"/>
            <a:ext cx="5010075" cy="4829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20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our.full</a:t>
            </a:r>
            <a:r>
              <a:rPr lang="en-US" dirty="0">
                <a:solidFill>
                  <a:srgbClr val="FF0000"/>
                </a:solidFill>
              </a:rPr>
              <a:t>&lt;-lm(</a:t>
            </a:r>
            <a:r>
              <a:rPr lang="en-US" dirty="0" err="1">
                <a:solidFill>
                  <a:srgbClr val="FF0000"/>
                </a:solidFill>
              </a:rPr>
              <a:t>Price~.,data</a:t>
            </a:r>
            <a:r>
              <a:rPr lang="en-US" dirty="0">
                <a:solidFill>
                  <a:srgbClr val="FF0000"/>
                </a:solidFill>
              </a:rPr>
              <a:t>=data)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summary(</a:t>
            </a:r>
            <a:r>
              <a:rPr lang="en-US" dirty="0" err="1">
                <a:solidFill>
                  <a:srgbClr val="FF0000"/>
                </a:solidFill>
              </a:rPr>
              <a:t>our.full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Call:</a:t>
            </a:r>
          </a:p>
          <a:p>
            <a:r>
              <a:rPr lang="en-US" dirty="0"/>
              <a:t>lm(formula = Price ~ ., data = data)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-5538.1 -1456.6  -132.8   949.0  6412.</a:t>
            </a:r>
          </a:p>
        </p:txBody>
      </p:sp>
    </p:spTree>
    <p:extLst>
      <p:ext uri="{BB962C8B-B14F-4D97-AF65-F5344CB8AC3E}">
        <p14:creationId xmlns:p14="http://schemas.microsoft.com/office/powerpoint/2010/main" val="423623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Coefficients:</a:t>
            </a:r>
          </a:p>
          <a:p>
            <a:r>
              <a:rPr lang="en-US" dirty="0"/>
              <a:t>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</a:t>
            </a:r>
          </a:p>
          <a:p>
            <a:r>
              <a:rPr lang="en-US" dirty="0"/>
              <a:t>(Intercept) -3237.874   7521.140  -0.431  0.66868   </a:t>
            </a:r>
          </a:p>
          <a:p>
            <a:r>
              <a:rPr lang="en-US" dirty="0"/>
              <a:t>Country     -2337.037    833.068  -2.805  0.00714 **</a:t>
            </a:r>
          </a:p>
          <a:p>
            <a:r>
              <a:rPr lang="en-US" dirty="0"/>
              <a:t>Reliability  -189.858    212.901  -0.892  0.37679   </a:t>
            </a:r>
          </a:p>
          <a:p>
            <a:r>
              <a:rPr lang="en-US" dirty="0"/>
              <a:t>Mileage      -100.870    133.110  -0.758  0.45213   </a:t>
            </a:r>
          </a:p>
          <a:p>
            <a:r>
              <a:rPr lang="en-US" dirty="0"/>
              <a:t>Type         1461.077   1479.695   0.987  0.32819   </a:t>
            </a:r>
          </a:p>
          <a:p>
            <a:r>
              <a:rPr lang="en-US" dirty="0"/>
              <a:t>Weight          5.542      1.887   2.938  0.00499 **</a:t>
            </a:r>
          </a:p>
          <a:p>
            <a:r>
              <a:rPr lang="en-US" dirty="0"/>
              <a:t>Disp.         -19.271     14.104  -1.366  0.17794   </a:t>
            </a:r>
          </a:p>
          <a:p>
            <a:r>
              <a:rPr lang="en-US" dirty="0"/>
              <a:t>HP             41.878     23.358   1.793  0.07905 . </a:t>
            </a:r>
          </a:p>
          <a:p>
            <a:r>
              <a:rPr lang="en-US" dirty="0"/>
              <a:t>Medium       3255.764   1216.444   2.676  0.01003 * </a:t>
            </a:r>
          </a:p>
          <a:p>
            <a:r>
              <a:rPr lang="en-US" dirty="0"/>
              <a:t>Sporty       1428.195   1554.443   0.919  0.36262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7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standard error: 2450 on 50 degrees of freedom</a:t>
            </a:r>
          </a:p>
          <a:p>
            <a:r>
              <a:rPr lang="en-US" dirty="0"/>
              <a:t>Multiple R-squared: 0.6947,     Adjusted R-squared: 0.6398 </a:t>
            </a:r>
          </a:p>
          <a:p>
            <a:r>
              <a:rPr lang="en-US" dirty="0"/>
              <a:t>F-statistic: 12.64 on 9 and 50 DF,  p-value: 3.517e-10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7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looks like Country , Medium, HP, and Weight are the most significant terms</a:t>
            </a:r>
          </a:p>
          <a:p>
            <a:endParaRPr lang="en-US" dirty="0"/>
          </a:p>
          <a:p>
            <a:r>
              <a:rPr lang="en-US" dirty="0" smtClean="0"/>
              <a:t>Let’s fit a model with just these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0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our.part</a:t>
            </a:r>
            <a:r>
              <a:rPr lang="en-US" dirty="0"/>
              <a:t>&lt;-lm(</a:t>
            </a:r>
            <a:r>
              <a:rPr lang="en-US" dirty="0" err="1"/>
              <a:t>Price~Country+Weight+Medium+HP,data</a:t>
            </a:r>
            <a:r>
              <a:rPr lang="en-US" dirty="0"/>
              <a:t>=data)</a:t>
            </a:r>
          </a:p>
          <a:p>
            <a:r>
              <a:rPr lang="en-US" dirty="0"/>
              <a:t>&gt; summary(</a:t>
            </a:r>
            <a:r>
              <a:rPr lang="en-US" dirty="0" err="1"/>
              <a:t>our.part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Call:</a:t>
            </a:r>
          </a:p>
          <a:p>
            <a:r>
              <a:rPr lang="en-US" dirty="0"/>
              <a:t>lm(formula = Price ~ Country + Weight + Medium + HP, data = data)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-5472.5 -1686.5  -116.1  1074.1  7195.1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6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will use same data set on car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(list=</a:t>
            </a:r>
            <a:r>
              <a:rPr lang="en-US" dirty="0" err="1">
                <a:solidFill>
                  <a:srgbClr val="FF0000"/>
                </a:solidFill>
              </a:rPr>
              <a:t>ls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setwd</a:t>
            </a:r>
            <a:r>
              <a:rPr lang="en-US" dirty="0">
                <a:solidFill>
                  <a:srgbClr val="FF0000"/>
                </a:solidFill>
              </a:rPr>
              <a:t>("C:/Documents and Settings/Dale Armstrong/My Documents/</a:t>
            </a:r>
            <a:r>
              <a:rPr lang="en-US" dirty="0" err="1">
                <a:solidFill>
                  <a:srgbClr val="FF0000"/>
                </a:solidFill>
              </a:rPr>
              <a:t>statmethods</a:t>
            </a:r>
            <a:r>
              <a:rPr lang="en-US" dirty="0">
                <a:solidFill>
                  <a:srgbClr val="FF0000"/>
                </a:solidFill>
              </a:rPr>
              <a:t>/Data files")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data&lt;-</a:t>
            </a:r>
            <a:r>
              <a:rPr lang="en-US" dirty="0" err="1">
                <a:solidFill>
                  <a:srgbClr val="FF0000"/>
                </a:solidFill>
              </a:rPr>
              <a:t>read.table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car.test.frame.txt",head</a:t>
            </a:r>
            <a:r>
              <a:rPr lang="en-US" dirty="0">
                <a:solidFill>
                  <a:srgbClr val="FF0000"/>
                </a:solidFill>
              </a:rPr>
              <a:t>=T)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attach(data)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4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Coefficients:</a:t>
            </a:r>
          </a:p>
          <a:p>
            <a:r>
              <a:rPr lang="en-US" dirty="0"/>
              <a:t>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-3812.670   1970.712  -1.935 0.058181 .  </a:t>
            </a:r>
          </a:p>
          <a:p>
            <a:r>
              <a:rPr lang="en-US" dirty="0"/>
              <a:t>Country     -2660.334    679.500  -3.915 0.000251 ***</a:t>
            </a:r>
          </a:p>
          <a:p>
            <a:r>
              <a:rPr lang="en-US" dirty="0"/>
              <a:t>Weight          4.706      1.017   4.627  2.3e-05 ***</a:t>
            </a:r>
          </a:p>
          <a:p>
            <a:r>
              <a:rPr lang="en-US" dirty="0"/>
              <a:t>Medium       2700.131    820.462   3.291 0.001747 ** </a:t>
            </a:r>
          </a:p>
          <a:p>
            <a:r>
              <a:rPr lang="en-US" dirty="0"/>
              <a:t>HP             27.332     16.081   1.700 0.094849 .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2430 on 55 degrees of freedom</a:t>
            </a:r>
          </a:p>
          <a:p>
            <a:r>
              <a:rPr lang="en-US" dirty="0"/>
              <a:t>Multiple R-squared: 0.6697,     Adjusted R-squared: 0.6457 </a:t>
            </a:r>
          </a:p>
          <a:p>
            <a:r>
              <a:rPr lang="en-US" dirty="0"/>
              <a:t>F-statistic: 27.88 on 4 and 55 DF,  p-value: 1.14e-12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6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plot for reduced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dirty="0"/>
              <a:t>&lt;-c(rep(1,length(Price)))</a:t>
            </a:r>
          </a:p>
          <a:p>
            <a:r>
              <a:rPr lang="en-US" dirty="0" smtClean="0"/>
              <a:t>X2</a:t>
            </a:r>
            <a:r>
              <a:rPr lang="en-US" dirty="0"/>
              <a:t>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one,data$Country,data$Weight,data$Medium,data$HP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X2 is the design matrix for the partial model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Reliability[is.na(Reliability)]&lt;-0</a:t>
            </a:r>
          </a:p>
          <a:p>
            <a:r>
              <a:rPr lang="en-US" dirty="0"/>
              <a:t>&gt; one&lt;-c(rep(1,length(Price)))</a:t>
            </a:r>
          </a:p>
          <a:p>
            <a:r>
              <a:rPr lang="en-US" dirty="0"/>
              <a:t>&gt; X1&lt;-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one,data</a:t>
            </a:r>
            <a:r>
              <a:rPr lang="en-US" dirty="0"/>
              <a:t>[,-Price])</a:t>
            </a:r>
          </a:p>
          <a:p>
            <a:r>
              <a:rPr lang="en-US" dirty="0"/>
              <a:t>&gt; X2&lt;-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one,data$Country,data$Weight,data$Medium,data$HP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1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data1&lt;-</a:t>
            </a:r>
            <a:r>
              <a:rPr lang="en-US" dirty="0" err="1"/>
              <a:t>cbind</a:t>
            </a:r>
            <a:r>
              <a:rPr lang="en-US" dirty="0"/>
              <a:t>(Price,X2[,-one])</a:t>
            </a:r>
          </a:p>
          <a:p>
            <a:r>
              <a:rPr lang="en-US" dirty="0" smtClean="0"/>
              <a:t>pairs(data1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01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4" y="457200"/>
            <a:ext cx="5314875" cy="5667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63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R2&lt;-solve(</a:t>
            </a:r>
            <a:r>
              <a:rPr lang="en-US" dirty="0" err="1"/>
              <a:t>crossprod</a:t>
            </a:r>
            <a:r>
              <a:rPr lang="en-US" dirty="0"/>
              <a:t>(X2,X2))/(length(Price)-1)</a:t>
            </a:r>
          </a:p>
          <a:p>
            <a:r>
              <a:rPr lang="en-US" dirty="0" smtClean="0"/>
              <a:t>R2</a:t>
            </a:r>
            <a:endParaRPr lang="en-US" dirty="0"/>
          </a:p>
          <a:p>
            <a:r>
              <a:rPr lang="en-US" dirty="0"/>
              <a:t>              one                                                        </a:t>
            </a:r>
          </a:p>
          <a:p>
            <a:r>
              <a:rPr lang="en-US" dirty="0"/>
              <a:t>one  1.114532e-02  7.161576e-04 -4.264651e-06  8.598757e-04  8.267805e-06</a:t>
            </a:r>
          </a:p>
          <a:p>
            <a:r>
              <a:rPr lang="en-US" dirty="0"/>
              <a:t>     7.161576e-04  1.325030e-03 -4.580376e-07 -1.508501e-04  5.806114e-07</a:t>
            </a:r>
          </a:p>
          <a:p>
            <a:r>
              <a:rPr lang="en-US" dirty="0"/>
              <a:t>    -4.264651e-06 -4.580376e-07  2.969235e-09 -1.195893e-07 -3.370830e-08</a:t>
            </a:r>
          </a:p>
          <a:p>
            <a:r>
              <a:rPr lang="en-US" dirty="0"/>
              <a:t>     8.598757e-04 -1.508501e-04 -1.195893e-07  1.931805e-03 -7.079333e-06</a:t>
            </a:r>
          </a:p>
          <a:p>
            <a:r>
              <a:rPr lang="en-US" dirty="0"/>
              <a:t>     8.267805e-06  5.806114e-07 -3.370830e-08 -7.079333e-06  7.421055e-07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54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Sum of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/>
              <a:t>anova</a:t>
            </a:r>
            <a:r>
              <a:rPr lang="en-US" dirty="0"/>
              <a:t>(</a:t>
            </a:r>
            <a:r>
              <a:rPr lang="en-US" dirty="0" err="1"/>
              <a:t>our.part,our.full</a:t>
            </a:r>
            <a:r>
              <a:rPr lang="en-US" dirty="0"/>
              <a:t>)</a:t>
            </a:r>
          </a:p>
          <a:p>
            <a:r>
              <a:rPr lang="en-US" dirty="0"/>
              <a:t>Analysis of Variance Table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Model 1: Price ~ Country + Weight + Medium + HP</a:t>
            </a:r>
          </a:p>
          <a:p>
            <a:r>
              <a:rPr lang="en-US" dirty="0"/>
              <a:t>Model 2: Price ~ Country + Reliability + Mileage + Type + Weight + Disp. + </a:t>
            </a:r>
          </a:p>
          <a:p>
            <a:r>
              <a:rPr lang="en-US" dirty="0"/>
              <a:t>    HP + Medium + Sporty</a:t>
            </a:r>
          </a:p>
          <a:p>
            <a:r>
              <a:rPr lang="en-US" dirty="0"/>
              <a:t>  </a:t>
            </a:r>
            <a:r>
              <a:rPr lang="en-US" dirty="0" err="1"/>
              <a:t>Res.Df</a:t>
            </a:r>
            <a:r>
              <a:rPr lang="en-US" dirty="0"/>
              <a:t>       RSS </a:t>
            </a:r>
            <a:r>
              <a:rPr lang="en-US" dirty="0" err="1"/>
              <a:t>Df</a:t>
            </a:r>
            <a:r>
              <a:rPr lang="en-US" dirty="0"/>
              <a:t> Sum of </a:t>
            </a:r>
            <a:r>
              <a:rPr lang="en-US" dirty="0" err="1"/>
              <a:t>Sq</a:t>
            </a:r>
            <a:r>
              <a:rPr lang="en-US" dirty="0"/>
              <a:t>      F </a:t>
            </a:r>
            <a:r>
              <a:rPr lang="en-US" dirty="0" err="1"/>
              <a:t>Pr</a:t>
            </a:r>
            <a:r>
              <a:rPr lang="en-US" dirty="0"/>
              <a:t>(&gt;F)</a:t>
            </a:r>
          </a:p>
          <a:p>
            <a:r>
              <a:rPr lang="en-US" dirty="0"/>
              <a:t>1     55 324836299                           </a:t>
            </a:r>
          </a:p>
          <a:p>
            <a:r>
              <a:rPr lang="en-US" dirty="0"/>
              <a:t>2     50 300236303  5  24599996 0.8194 0.5417</a:t>
            </a:r>
          </a:p>
          <a:p>
            <a:r>
              <a:rPr lang="en-US" dirty="0"/>
              <a:t>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89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non-nested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stepAIC</a:t>
            </a:r>
            <a:r>
              <a:rPr lang="en-US" dirty="0"/>
              <a:t>(</a:t>
            </a:r>
            <a:r>
              <a:rPr lang="en-US" dirty="0" err="1"/>
              <a:t>our.full</a:t>
            </a:r>
            <a:r>
              <a:rPr lang="en-US" dirty="0"/>
              <a:t>)</a:t>
            </a:r>
          </a:p>
          <a:p>
            <a:r>
              <a:rPr lang="en-US" dirty="0"/>
              <a:t>Start:  AIC=945.54</a:t>
            </a:r>
          </a:p>
          <a:p>
            <a:r>
              <a:rPr lang="en-US" dirty="0"/>
              <a:t>Price ~ Country + Reliability + Mileage + Type + Weight + Disp. + </a:t>
            </a:r>
          </a:p>
          <a:p>
            <a:r>
              <a:rPr lang="en-US" dirty="0"/>
              <a:t>    HP + Medium + Sporty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      </a:t>
            </a:r>
            <a:r>
              <a:rPr lang="en-US" dirty="0" err="1"/>
              <a:t>Df</a:t>
            </a:r>
            <a:r>
              <a:rPr lang="en-US" dirty="0"/>
              <a:t> Sum of </a:t>
            </a:r>
            <a:r>
              <a:rPr lang="en-US" dirty="0" err="1"/>
              <a:t>Sq</a:t>
            </a:r>
            <a:r>
              <a:rPr lang="en-US" dirty="0"/>
              <a:t>       RSS    AIC</a:t>
            </a:r>
          </a:p>
          <a:p>
            <a:r>
              <a:rPr lang="en-US" dirty="0"/>
              <a:t>- Mileage      1   3448193 303684496 944.23</a:t>
            </a:r>
          </a:p>
          <a:p>
            <a:r>
              <a:rPr lang="en-US" dirty="0"/>
              <a:t>- Reliability  1   4775227 305011530 944.49</a:t>
            </a:r>
          </a:p>
          <a:p>
            <a:r>
              <a:rPr lang="en-US" dirty="0"/>
              <a:t>- Sporty       1   5068957 305305260 944.55</a:t>
            </a:r>
          </a:p>
          <a:p>
            <a:r>
              <a:rPr lang="en-US" dirty="0"/>
              <a:t>- Type         1   5854565 306090868 944.70</a:t>
            </a:r>
          </a:p>
          <a:p>
            <a:r>
              <a:rPr lang="en-US" dirty="0"/>
              <a:t>&lt;none&gt;                     300236303 945.54</a:t>
            </a:r>
          </a:p>
          <a:p>
            <a:r>
              <a:rPr lang="en-US" dirty="0"/>
              <a:t>- Disp.        1  11210198 311446501 945.74</a:t>
            </a:r>
          </a:p>
          <a:p>
            <a:r>
              <a:rPr lang="en-US" dirty="0"/>
              <a:t>- HP           1  19300549 319536852 947.28</a:t>
            </a:r>
          </a:p>
          <a:p>
            <a:r>
              <a:rPr lang="en-US" dirty="0"/>
              <a:t>- Medium       1  43014534 343250837 951.58</a:t>
            </a:r>
          </a:p>
          <a:p>
            <a:r>
              <a:rPr lang="en-US" dirty="0"/>
              <a:t>- Country      1  47256721 347493024 952.31</a:t>
            </a:r>
          </a:p>
          <a:p>
            <a:r>
              <a:rPr lang="en-US" dirty="0"/>
              <a:t>- Weight       1  51820042 352056345 953.10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80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Middle output omitted we get</a:t>
            </a:r>
            <a:br>
              <a:rPr lang="en-US" dirty="0" smtClean="0"/>
            </a:br>
            <a:r>
              <a:rPr lang="en-US" dirty="0" smtClean="0"/>
              <a:t>minimum AIC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lm(formula = Price ~ Country + Weight + HP + Medium, data = data)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(Intercept)      Country       Weight           HP       Medium  </a:t>
            </a:r>
          </a:p>
          <a:p>
            <a:r>
              <a:rPr lang="en-US" dirty="0"/>
              <a:t>  -3812.670    -2660.334        4.706       27.332     2700.131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5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picked the same model!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summary(data</a:t>
            </a:r>
            <a:r>
              <a:rPr lang="en-US" dirty="0"/>
              <a:t>)</a:t>
            </a:r>
          </a:p>
          <a:p>
            <a:r>
              <a:rPr lang="en-US" dirty="0"/>
              <a:t>     Price            Country    Reliability        Mileage           Type   </a:t>
            </a:r>
          </a:p>
          <a:p>
            <a:r>
              <a:rPr lang="en-US" dirty="0"/>
              <a:t> Min.   : 5866   USA      :26   Min.   : 1.000   Min.   :18.00   Compact:15  </a:t>
            </a:r>
          </a:p>
          <a:p>
            <a:r>
              <a:rPr lang="en-US" dirty="0"/>
              <a:t> 1st Qu.: 9932   Japan    :19   1st Qu.: 2.000   1st Qu.:21.00   Large  : 3  </a:t>
            </a:r>
          </a:p>
          <a:p>
            <a:r>
              <a:rPr lang="en-US" dirty="0"/>
              <a:t> Median :12216   Japan/USA: 7   Median : 3.000   Median :23.00   Medium :13  </a:t>
            </a:r>
          </a:p>
          <a:p>
            <a:r>
              <a:rPr lang="en-US" dirty="0"/>
              <a:t> Mean   :12616   Korea    : 3   Mean   : 3.388   Mean   :24.58   Small  :13  </a:t>
            </a:r>
          </a:p>
          <a:p>
            <a:r>
              <a:rPr lang="en-US" dirty="0"/>
              <a:t> 3rd Qu.:14933   Germany  : 2   3rd Qu.: 5.000   3rd Qu.:27.00   Sporty : 9  </a:t>
            </a:r>
          </a:p>
          <a:p>
            <a:r>
              <a:rPr lang="en-US" dirty="0"/>
              <a:t> Max.   :24760   France   : 1   Max.   : 5.000   Max.   :37.00   Van    : 7  </a:t>
            </a:r>
          </a:p>
          <a:p>
            <a:r>
              <a:rPr lang="en-US" dirty="0"/>
              <a:t>                 (Other)  : 2   NA's   :11.000                               </a:t>
            </a:r>
          </a:p>
          <a:p>
            <a:r>
              <a:rPr lang="en-US" dirty="0"/>
              <a:t>     Weight         Disp.             HP       </a:t>
            </a:r>
          </a:p>
          <a:p>
            <a:r>
              <a:rPr lang="en-US" dirty="0"/>
              <a:t> Min.   :1845   Min.   : 73.0   Min.   : 63.0  </a:t>
            </a:r>
          </a:p>
          <a:p>
            <a:r>
              <a:rPr lang="en-US" dirty="0"/>
              <a:t> 1st Qu.:2571   1st Qu.:113.8   1st Qu.:101.5  </a:t>
            </a:r>
          </a:p>
          <a:p>
            <a:r>
              <a:rPr lang="en-US" dirty="0"/>
              <a:t> Median :2885   Median :144.5   Median :111.5  </a:t>
            </a:r>
          </a:p>
          <a:p>
            <a:r>
              <a:rPr lang="en-US" dirty="0"/>
              <a:t> Mean   :2901   Mean   :152.1   Mean   :122.3  </a:t>
            </a:r>
          </a:p>
          <a:p>
            <a:r>
              <a:rPr lang="en-US" dirty="0"/>
              <a:t> 3rd Qu.:3231   3rd Qu.:180.0   3rd Qu.:142.8  </a:t>
            </a:r>
          </a:p>
          <a:p>
            <a:r>
              <a:rPr lang="en-US" dirty="0"/>
              <a:t> Max.   :3855   Max.   :305.0   Max.   :225.0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25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res&lt;-residuals(</a:t>
            </a:r>
            <a:r>
              <a:rPr lang="en-US" dirty="0" err="1"/>
              <a:t>our.part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res~data$Country</a:t>
            </a:r>
            <a:r>
              <a:rPr lang="en-US" dirty="0"/>
              <a:t>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res~data$Weight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plot(</a:t>
            </a:r>
            <a:r>
              <a:rPr lang="en-US" dirty="0" err="1"/>
              <a:t>res~data$Medium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plot(</a:t>
            </a:r>
            <a:r>
              <a:rPr lang="en-US" dirty="0" err="1"/>
              <a:t>res~data$HP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3141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versus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206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</a:t>
            </a:r>
            <a:r>
              <a:rPr lang="en-US" dirty="0" err="1" smtClean="0"/>
              <a:t>vs</a:t>
            </a:r>
            <a:r>
              <a:rPr lang="en-US" dirty="0" smtClean="0"/>
              <a:t> Medium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771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</a:t>
            </a:r>
            <a:r>
              <a:rPr lang="en-US" dirty="0" err="1" smtClean="0"/>
              <a:t>vs</a:t>
            </a:r>
            <a:r>
              <a:rPr lang="en-US" dirty="0" smtClean="0"/>
              <a:t> HP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12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</a:t>
            </a:r>
            <a:r>
              <a:rPr lang="en-US" dirty="0" err="1" smtClean="0"/>
              <a:t>vs</a:t>
            </a:r>
            <a:r>
              <a:rPr lang="en-US" dirty="0" smtClean="0"/>
              <a:t> 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879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quadratic term is indicated but lets do one for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/>
              <a:t>our.ill</a:t>
            </a:r>
            <a:r>
              <a:rPr lang="en-US" dirty="0"/>
              <a:t>&lt;-update(</a:t>
            </a:r>
            <a:r>
              <a:rPr lang="en-US" dirty="0" err="1"/>
              <a:t>our.part</a:t>
            </a:r>
            <a:r>
              <a:rPr lang="en-US" dirty="0"/>
              <a:t>,.~.+I(HP^2),data=data)</a:t>
            </a:r>
          </a:p>
          <a:p>
            <a:r>
              <a:rPr lang="en-US" dirty="0" smtClean="0"/>
              <a:t> </a:t>
            </a:r>
            <a:r>
              <a:rPr lang="en-US" dirty="0"/>
              <a:t>summary(</a:t>
            </a:r>
            <a:r>
              <a:rPr lang="en-US" dirty="0" err="1"/>
              <a:t>our.ill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Call:</a:t>
            </a:r>
          </a:p>
          <a:p>
            <a:r>
              <a:rPr lang="en-US" dirty="0"/>
              <a:t>lm(formula = Price ~ Country + Weight + Medium + HP + I(HP^2), </a:t>
            </a:r>
          </a:p>
          <a:p>
            <a:r>
              <a:rPr lang="en-US" dirty="0"/>
              <a:t>    data = data)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-5377.0 -1509.4  -145.6  1061.7  6965.1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93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Call:</a:t>
            </a:r>
          </a:p>
          <a:p>
            <a:r>
              <a:rPr lang="en-US" dirty="0" smtClean="0"/>
              <a:t>lm(formula = Price ~ Country + Weight + Medium + HP + I(HP^2), </a:t>
            </a:r>
          </a:p>
          <a:p>
            <a:r>
              <a:rPr lang="en-US" dirty="0" smtClean="0"/>
              <a:t>    data = data)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Residuals:</a:t>
            </a:r>
          </a:p>
          <a:p>
            <a:r>
              <a:rPr lang="en-US" dirty="0" smtClean="0"/>
              <a:t>    Min      1Q  Median      3Q     Max </a:t>
            </a:r>
          </a:p>
          <a:p>
            <a:r>
              <a:rPr lang="en-US" dirty="0" smtClean="0"/>
              <a:t>-5377.0 -1509.4  -145.6  1061.7  6965.1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9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Coefficients:</a:t>
            </a:r>
          </a:p>
          <a:p>
            <a:r>
              <a:rPr lang="en-US" dirty="0"/>
              <a:t>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-9401.4377  3981.9640  -2.361 0.021865 *  </a:t>
            </a:r>
          </a:p>
          <a:p>
            <a:r>
              <a:rPr lang="en-US" dirty="0"/>
              <a:t>Country     -2588.9540   671.3831  -3.856 0.000309 ***</a:t>
            </a:r>
          </a:p>
          <a:p>
            <a:r>
              <a:rPr lang="en-US" dirty="0"/>
              <a:t>Weight          3.9213     1.1153   3.516 0.000897 ***</a:t>
            </a:r>
          </a:p>
          <a:p>
            <a:r>
              <a:rPr lang="en-US" dirty="0"/>
              <a:t>Medium       2485.2520   819.8521   3.031 0.003734 ** </a:t>
            </a:r>
          </a:p>
          <a:p>
            <a:r>
              <a:rPr lang="en-US" dirty="0"/>
              <a:t>HP            144.0146    74.2796   1.939 0.057757 .  </a:t>
            </a:r>
          </a:p>
          <a:p>
            <a:r>
              <a:rPr lang="en-US" dirty="0"/>
              <a:t>I(HP^2)        -0.4018     0.2499  -1.608 0.113687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29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standard error: 2396 on 54 degrees of freedom</a:t>
            </a:r>
          </a:p>
          <a:p>
            <a:r>
              <a:rPr lang="en-US" dirty="0"/>
              <a:t>Multiple R-squared: 0.6848,     Adjusted R-squared: 0.6556 </a:t>
            </a:r>
          </a:p>
          <a:p>
            <a:r>
              <a:rPr lang="en-US" dirty="0"/>
              <a:t>F-statistic: 23.47 on 5 and 54 DF,  p-value: 1.896e-12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0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</a:t>
            </a:r>
            <a:r>
              <a:rPr lang="en-US" dirty="0"/>
              <a:t>&lt;-predict(</a:t>
            </a:r>
            <a:r>
              <a:rPr lang="en-US" dirty="0" err="1"/>
              <a:t>our.part</a:t>
            </a:r>
            <a:r>
              <a:rPr lang="en-US" dirty="0"/>
              <a:t>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res~pred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1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pairs(data)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82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</a:t>
            </a:r>
            <a:r>
              <a:rPr lang="en-US" dirty="0" err="1" smtClean="0"/>
              <a:t>vs</a:t>
            </a:r>
            <a:r>
              <a:rPr lang="en-US" dirty="0" smtClean="0"/>
              <a:t> Predicted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23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qqplot</a:t>
            </a:r>
            <a:r>
              <a:rPr lang="en-US" dirty="0"/>
              <a:t>(</a:t>
            </a:r>
            <a:r>
              <a:rPr lang="en-US" dirty="0" err="1"/>
              <a:t>res,rnorm</a:t>
            </a:r>
            <a:r>
              <a:rPr lang="en-US" dirty="0"/>
              <a:t>(length(res)))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5" y="1601931"/>
            <a:ext cx="4533750" cy="45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6172200" cy="5895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93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########</a:t>
            </a:r>
          </a:p>
          <a:p>
            <a:r>
              <a:rPr lang="en-US" dirty="0" smtClean="0"/>
              <a:t> </a:t>
            </a:r>
            <a:r>
              <a:rPr lang="en-US" dirty="0"/>
              <a:t>#Price is our response variable</a:t>
            </a:r>
          </a:p>
          <a:p>
            <a:r>
              <a:rPr lang="en-US" dirty="0" smtClean="0"/>
              <a:t> </a:t>
            </a:r>
            <a:r>
              <a:rPr lang="en-US" dirty="0"/>
              <a:t>#country is nominal</a:t>
            </a:r>
          </a:p>
          <a:p>
            <a:r>
              <a:rPr lang="en-US" dirty="0" smtClean="0"/>
              <a:t> </a:t>
            </a:r>
            <a:r>
              <a:rPr lang="en-US" dirty="0"/>
              <a:t>#reliability is ordinal</a:t>
            </a:r>
          </a:p>
          <a:p>
            <a:r>
              <a:rPr lang="en-US" dirty="0" smtClean="0"/>
              <a:t> </a:t>
            </a:r>
            <a:r>
              <a:rPr lang="en-US" dirty="0"/>
              <a:t>#mileage is numerical</a:t>
            </a:r>
          </a:p>
          <a:p>
            <a:r>
              <a:rPr lang="en-US" dirty="0" smtClean="0"/>
              <a:t> </a:t>
            </a:r>
            <a:r>
              <a:rPr lang="en-US" dirty="0"/>
              <a:t>#type is nominal</a:t>
            </a:r>
          </a:p>
          <a:p>
            <a:r>
              <a:rPr lang="en-US" dirty="0" smtClean="0"/>
              <a:t> </a:t>
            </a:r>
            <a:r>
              <a:rPr lang="en-US" dirty="0"/>
              <a:t># weight, </a:t>
            </a:r>
            <a:r>
              <a:rPr lang="en-US" dirty="0" err="1"/>
              <a:t>disp</a:t>
            </a:r>
            <a:r>
              <a:rPr lang="en-US" dirty="0"/>
              <a:t>, </a:t>
            </a:r>
            <a:r>
              <a:rPr lang="en-US" dirty="0" err="1"/>
              <a:t>hp</a:t>
            </a:r>
            <a:r>
              <a:rPr lang="en-US" dirty="0"/>
              <a:t> are numerical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#Reliability has some NA in it and these records will be omitted </a:t>
            </a:r>
          </a:p>
          <a:p>
            <a:r>
              <a:rPr lang="en-US" dirty="0" smtClean="0"/>
              <a:t> </a:t>
            </a:r>
            <a:r>
              <a:rPr lang="en-US" dirty="0"/>
              <a:t>#change NA to zeros</a:t>
            </a:r>
          </a:p>
          <a:p>
            <a:r>
              <a:rPr lang="en-US" dirty="0" smtClean="0"/>
              <a:t> </a:t>
            </a:r>
            <a:r>
              <a:rPr lang="en-US" dirty="0"/>
              <a:t>############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NA to 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data$Reliability</a:t>
            </a:r>
            <a:r>
              <a:rPr lang="en-US" dirty="0"/>
              <a:t>[is.na(</a:t>
            </a:r>
            <a:r>
              <a:rPr lang="en-US" dirty="0" err="1"/>
              <a:t>data$Reliability</a:t>
            </a:r>
            <a:r>
              <a:rPr lang="en-US" dirty="0"/>
              <a:t>)]&lt;-0</a:t>
            </a:r>
          </a:p>
        </p:txBody>
      </p:sp>
    </p:spTree>
    <p:extLst>
      <p:ext uri="{BB962C8B-B14F-4D97-AF65-F5344CB8AC3E}">
        <p14:creationId xmlns:p14="http://schemas.microsoft.com/office/powerpoint/2010/main" val="264932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###use lm</a:t>
            </a:r>
          </a:p>
          <a:p>
            <a:r>
              <a:rPr lang="en-US" dirty="0"/>
              <a:t>&gt; </a:t>
            </a:r>
            <a:r>
              <a:rPr lang="en-US" dirty="0" err="1"/>
              <a:t>full.lm</a:t>
            </a:r>
            <a:r>
              <a:rPr lang="en-US" dirty="0"/>
              <a:t>&lt;-lm(</a:t>
            </a:r>
            <a:r>
              <a:rPr lang="en-US" dirty="0" err="1"/>
              <a:t>Price~.,data</a:t>
            </a:r>
            <a:r>
              <a:rPr lang="en-US" dirty="0"/>
              <a:t>=data)</a:t>
            </a:r>
          </a:p>
          <a:p>
            <a:r>
              <a:rPr lang="en-US" dirty="0"/>
              <a:t>&gt; summary(</a:t>
            </a:r>
            <a:r>
              <a:rPr lang="en-US" dirty="0" err="1"/>
              <a:t>full.lm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Call:</a:t>
            </a:r>
          </a:p>
          <a:p>
            <a:r>
              <a:rPr lang="en-US" dirty="0"/>
              <a:t>lm(formula = Price ~ ., data = data)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-3656.1 -1028.4     0.0   907.9  5574.7 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950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Coefficients:</a:t>
            </a:r>
          </a:p>
          <a:p>
            <a:r>
              <a:rPr lang="en-US" dirty="0" smtClean="0"/>
              <a:t>                  Estimate Std. Error t value </a:t>
            </a:r>
            <a:r>
              <a:rPr lang="en-US" dirty="0" err="1" smtClean="0"/>
              <a:t>Pr</a:t>
            </a:r>
            <a:r>
              <a:rPr lang="en-US" dirty="0" smtClean="0"/>
              <a:t>(&gt;|t|)   </a:t>
            </a:r>
          </a:p>
          <a:p>
            <a:r>
              <a:rPr lang="en-US" dirty="0" smtClean="0"/>
              <a:t>(Intercept)       2332.222   6151.937   0.379  0.70652   </a:t>
            </a:r>
          </a:p>
          <a:p>
            <a:r>
              <a:rPr lang="en-US" dirty="0" err="1" smtClean="0"/>
              <a:t>CountryGermany</a:t>
            </a:r>
            <a:r>
              <a:rPr lang="en-US" dirty="0" smtClean="0"/>
              <a:t>     378.373   2527.493   0.150  0.88172   </a:t>
            </a:r>
          </a:p>
          <a:p>
            <a:r>
              <a:rPr lang="en-US" dirty="0" err="1" smtClean="0"/>
              <a:t>CountryJapan</a:t>
            </a:r>
            <a:r>
              <a:rPr lang="en-US" dirty="0" smtClean="0"/>
              <a:t>     -3166.277   2316.872  -1.367  0.17902   </a:t>
            </a:r>
          </a:p>
          <a:p>
            <a:r>
              <a:rPr lang="en-US" dirty="0" err="1" smtClean="0"/>
              <a:t>CountryJapan</a:t>
            </a:r>
            <a:r>
              <a:rPr lang="en-US" dirty="0" smtClean="0"/>
              <a:t>/USA -5121.196   2416.344  -2.119  0.04001 * </a:t>
            </a:r>
          </a:p>
          <a:p>
            <a:r>
              <a:rPr lang="en-US" dirty="0" err="1" smtClean="0"/>
              <a:t>CountryKorea</a:t>
            </a:r>
            <a:r>
              <a:rPr lang="en-US" dirty="0" smtClean="0"/>
              <a:t>     -5500.320   2574.743  -2.136  0.03853 * </a:t>
            </a:r>
          </a:p>
          <a:p>
            <a:r>
              <a:rPr lang="en-US" dirty="0" err="1" smtClean="0"/>
              <a:t>CountryMexico</a:t>
            </a:r>
            <a:r>
              <a:rPr lang="en-US" dirty="0" smtClean="0"/>
              <a:t>    -3148.747   3180.759  -0.990  0.32787   </a:t>
            </a:r>
          </a:p>
          <a:p>
            <a:r>
              <a:rPr lang="en-US" dirty="0" err="1" smtClean="0"/>
              <a:t>CountrySweden</a:t>
            </a:r>
            <a:r>
              <a:rPr lang="en-US" dirty="0" smtClean="0"/>
              <a:t>     1068.106   2987.773   0.357  0.72251   </a:t>
            </a:r>
          </a:p>
          <a:p>
            <a:r>
              <a:rPr lang="en-US" dirty="0" err="1" smtClean="0"/>
              <a:t>CountryUSA</a:t>
            </a:r>
            <a:r>
              <a:rPr lang="en-US" dirty="0" smtClean="0"/>
              <a:t>       -5603.449   2306.976  -2.429  0.01950 * </a:t>
            </a:r>
          </a:p>
          <a:p>
            <a:r>
              <a:rPr lang="en-US" dirty="0" smtClean="0"/>
              <a:t>Reliability         36.195    205.077   0.176  0.86075   </a:t>
            </a:r>
          </a:p>
          <a:p>
            <a:r>
              <a:rPr lang="en-US" dirty="0" smtClean="0"/>
              <a:t>Mileage            -18.448    134.712  -0.137  0.89173   </a:t>
            </a:r>
          </a:p>
          <a:p>
            <a:r>
              <a:rPr lang="en-US" dirty="0" err="1" smtClean="0"/>
              <a:t>TypeLarge</a:t>
            </a:r>
            <a:r>
              <a:rPr lang="en-US" dirty="0" smtClean="0"/>
              <a:t>         2635.225   1753.511   1.503  0.14037   </a:t>
            </a:r>
          </a:p>
          <a:p>
            <a:r>
              <a:rPr lang="en-US" dirty="0" err="1" smtClean="0"/>
              <a:t>TypeMedium</a:t>
            </a:r>
            <a:r>
              <a:rPr lang="en-US" dirty="0" smtClean="0"/>
              <a:t>        2571.216   1025.915   2.506  0.01616 * </a:t>
            </a:r>
          </a:p>
          <a:p>
            <a:r>
              <a:rPr lang="en-US" dirty="0" err="1" smtClean="0"/>
              <a:t>TypeSmall</a:t>
            </a:r>
            <a:r>
              <a:rPr lang="en-US" dirty="0" smtClean="0"/>
              <a:t>        -2056.918   1230.685  -1.671  0.10209   </a:t>
            </a:r>
          </a:p>
          <a:p>
            <a:r>
              <a:rPr lang="en-US" dirty="0" err="1" smtClean="0"/>
              <a:t>TypeSporty</a:t>
            </a:r>
            <a:r>
              <a:rPr lang="en-US" dirty="0" smtClean="0"/>
              <a:t>         -24.062   1061.100  -0.023  0.98202   </a:t>
            </a:r>
          </a:p>
          <a:p>
            <a:r>
              <a:rPr lang="en-US" dirty="0" err="1" smtClean="0"/>
              <a:t>TypeVan</a:t>
            </a:r>
            <a:r>
              <a:rPr lang="en-US" dirty="0" smtClean="0"/>
              <a:t>          -1507.001   1613.411  -0.934  0.35562   </a:t>
            </a:r>
          </a:p>
          <a:p>
            <a:r>
              <a:rPr lang="en-US" dirty="0" smtClean="0"/>
              <a:t>Weight               5.199      1.832   2.838  0.00696 **</a:t>
            </a:r>
          </a:p>
          <a:p>
            <a:r>
              <a:rPr lang="en-US" dirty="0" smtClean="0"/>
              <a:t>Disp.              -25.131     15.971  -1.574  0.12310   </a:t>
            </a:r>
          </a:p>
          <a:p>
            <a:r>
              <a:rPr lang="en-US" dirty="0" smtClean="0"/>
              <a:t>HP                  29.737     20.634   1.441  0.15695   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1162</Words>
  <Application>Microsoft Office PowerPoint</Application>
  <PresentationFormat>On-screen Show (4:3)</PresentationFormat>
  <Paragraphs>243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Multiple Regression</vt:lpstr>
      <vt:lpstr>We will use same data set on car prices</vt:lpstr>
      <vt:lpstr> exploratory data analysis</vt:lpstr>
      <vt:lpstr>Pairwise plot</vt:lpstr>
      <vt:lpstr>PowerPoint Presentation</vt:lpstr>
      <vt:lpstr>PowerPoint Presentation</vt:lpstr>
      <vt:lpstr>Change NA to 0’s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Pairs plot for our defined model</vt:lpstr>
      <vt:lpstr>Fit our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Pairs plot for reduced model</vt:lpstr>
      <vt:lpstr>PowerPoint Presentation</vt:lpstr>
      <vt:lpstr>PowerPoint Presentation</vt:lpstr>
      <vt:lpstr>PowerPoint Presentation</vt:lpstr>
      <vt:lpstr>Check multicollinearity</vt:lpstr>
      <vt:lpstr>Extra Sum of Squares</vt:lpstr>
      <vt:lpstr>Check for non-nested models</vt:lpstr>
      <vt:lpstr>Middle output omitted we get minimum AIC</vt:lpstr>
      <vt:lpstr>YEAH!!</vt:lpstr>
      <vt:lpstr>Check Residuals</vt:lpstr>
      <vt:lpstr>Residual versus Country</vt:lpstr>
      <vt:lpstr>Residual vs Medium</vt:lpstr>
      <vt:lpstr>Residual vs HP</vt:lpstr>
      <vt:lpstr>Residual vs Weight</vt:lpstr>
      <vt:lpstr>No quadratic term is indicated but lets do one for practice</vt:lpstr>
      <vt:lpstr>PowerPoint Presentation</vt:lpstr>
      <vt:lpstr>PowerPoint Presentation</vt:lpstr>
      <vt:lpstr>PowerPoint Presentation</vt:lpstr>
      <vt:lpstr>PowerPoint Presentation</vt:lpstr>
      <vt:lpstr>Residuals vs Predicted</vt:lpstr>
      <vt:lpstr>qqplot(res,rnorm(length(res)))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</dc:title>
  <dc:creator>Lenovo User</dc:creator>
  <cp:lastModifiedBy>Lenovo User</cp:lastModifiedBy>
  <cp:revision>6</cp:revision>
  <cp:lastPrinted>2012-10-21T23:05:08Z</cp:lastPrinted>
  <dcterms:created xsi:type="dcterms:W3CDTF">2012-10-21T22:29:19Z</dcterms:created>
  <dcterms:modified xsi:type="dcterms:W3CDTF">2012-10-21T23:05:11Z</dcterms:modified>
</cp:coreProperties>
</file>