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/>
    <p:restoredTop sz="94671"/>
  </p:normalViewPr>
  <p:slideViewPr>
    <p:cSldViewPr>
      <p:cViewPr>
        <p:scale>
          <a:sx n="33" d="100"/>
          <a:sy n="33" d="100"/>
        </p:scale>
        <p:origin x="1672" y="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1CDF-38FE-420E-BF3C-5D866FA7B90A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AC38-C8BC-4741-9CB7-EDCCBD9C1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mperial.ac.uk/bio/research/crawley/statistic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Linear Regression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3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c&lt;-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this command shows the coefficients of the linear model.  Here I have assigned the coefficients to vector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the regression line to the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coef</a:t>
            </a:r>
            <a:r>
              <a:rPr lang="en-US" dirty="0"/>
              <a:t>=c)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</a:t>
            </a:r>
            <a:r>
              <a:rPr lang="en-US" dirty="0"/>
              <a:t>&lt;-predict(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Here I have assigned the predicted values to vector </a:t>
            </a:r>
            <a:r>
              <a:rPr lang="en-US" dirty="0" err="1" smtClean="0"/>
              <a:t>pred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6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resi</a:t>
            </a:r>
            <a:r>
              <a:rPr lang="en-US" dirty="0"/>
              <a:t>&lt;-residuals(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Here I have assigned the residuals to vector </a:t>
            </a:r>
            <a:r>
              <a:rPr lang="en-US" dirty="0" err="1" smtClean="0"/>
              <a:t>resi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8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SSR</a:t>
            </a:r>
            <a:br>
              <a:rPr lang="en-US" dirty="0" smtClean="0"/>
            </a:br>
            <a:r>
              <a:rPr lang="en-US" dirty="0" smtClean="0"/>
              <a:t>sum of squares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deviance(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r>
              <a:rPr lang="en-US" dirty="0"/>
              <a:t>[1] 563187072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7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get the degrees of freedom for the SSR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df.residual</a:t>
            </a:r>
            <a:r>
              <a:rPr lang="en-US" dirty="0"/>
              <a:t>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r>
              <a:rPr lang="en-US" dirty="0"/>
              <a:t>[1] 58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0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deviance(</a:t>
            </a:r>
            <a:r>
              <a:rPr lang="en-US" dirty="0" err="1"/>
              <a:t>lmodel</a:t>
            </a:r>
            <a:r>
              <a:rPr lang="en-US" dirty="0"/>
              <a:t>)/</a:t>
            </a:r>
            <a:r>
              <a:rPr lang="en-US" dirty="0" err="1"/>
              <a:t>df.residual</a:t>
            </a:r>
            <a:r>
              <a:rPr lang="en-US" dirty="0"/>
              <a:t>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r>
              <a:rPr lang="en-US" dirty="0"/>
              <a:t>[1] 9710122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2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get many of these values from the summary as</a:t>
            </a:r>
          </a:p>
          <a:p>
            <a:r>
              <a:rPr lang="en-US" dirty="0" err="1" smtClean="0"/>
              <a:t>lmodelsum</a:t>
            </a:r>
            <a:r>
              <a:rPr lang="en-US" dirty="0"/>
              <a:t>&lt;-summary(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r>
              <a:rPr lang="en-US" dirty="0" err="1" smtClean="0"/>
              <a:t>est.sigma</a:t>
            </a:r>
            <a:r>
              <a:rPr lang="en-US" dirty="0"/>
              <a:t>&lt;-</a:t>
            </a:r>
            <a:r>
              <a:rPr lang="en-US" dirty="0" err="1"/>
              <a:t>lmodelsum$sigma</a:t>
            </a:r>
            <a:endParaRPr lang="en-US" dirty="0"/>
          </a:p>
          <a:p>
            <a:r>
              <a:rPr lang="en-US" dirty="0" err="1"/>
              <a:t>lmodelsum$r.squared</a:t>
            </a:r>
            <a:endParaRPr lang="en-US" dirty="0"/>
          </a:p>
          <a:p>
            <a:r>
              <a:rPr lang="en-US" dirty="0" err="1"/>
              <a:t>lmodelsum$adj.r.squared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anova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lmodel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Analysis of Variance Table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Response: Price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      </a:t>
            </a:r>
            <a:r>
              <a:rPr lang="en-US" dirty="0" err="1"/>
              <a:t>Df</a:t>
            </a:r>
            <a:r>
              <a:rPr lang="en-US" dirty="0"/>
              <a:t>    Sum </a:t>
            </a:r>
            <a:r>
              <a:rPr lang="en-US" dirty="0" err="1"/>
              <a:t>Sq</a:t>
            </a:r>
            <a:r>
              <a:rPr lang="en-US" dirty="0"/>
              <a:t>   </a:t>
            </a:r>
            <a:r>
              <a:rPr lang="en-US" dirty="0" smtClean="0"/>
              <a:t>   Mean </a:t>
            </a:r>
            <a:r>
              <a:rPr lang="en-US" dirty="0" err="1"/>
              <a:t>Sq</a:t>
            </a:r>
            <a:r>
              <a:rPr lang="en-US" dirty="0"/>
              <a:t> </a:t>
            </a:r>
            <a:r>
              <a:rPr lang="en-US" dirty="0" smtClean="0"/>
              <a:t>     F </a:t>
            </a:r>
            <a:r>
              <a:rPr lang="en-US" dirty="0"/>
              <a:t>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Mileage    1 420364425 420364425  43.291 </a:t>
            </a:r>
            <a:r>
              <a:rPr lang="en-US" dirty="0" smtClean="0"/>
              <a:t>  1.484e-08 </a:t>
            </a: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Residuals 58 563187072   9710122 </a:t>
            </a:r>
          </a:p>
        </p:txBody>
      </p:sp>
    </p:spTree>
    <p:extLst>
      <p:ext uri="{BB962C8B-B14F-4D97-AF65-F5344CB8AC3E}">
        <p14:creationId xmlns:p14="http://schemas.microsoft.com/office/powerpoint/2010/main" val="408222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intervals for the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confint</a:t>
            </a:r>
            <a:r>
              <a:rPr lang="en-US" dirty="0"/>
              <a:t>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2.5 %     97.5 %</a:t>
            </a:r>
          </a:p>
          <a:p>
            <a:pPr marL="0" indent="0">
              <a:buNone/>
            </a:pPr>
            <a:r>
              <a:rPr lang="en-US" dirty="0"/>
              <a:t>(Intercept) 22066.884 30553.7462</a:t>
            </a:r>
          </a:p>
          <a:p>
            <a:pPr marL="0" indent="0">
              <a:buNone/>
            </a:pPr>
            <a:r>
              <a:rPr lang="en-US" dirty="0"/>
              <a:t>Mileage      -726.548  -387.5929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on survey information on a variety of car makes and models.</a:t>
            </a:r>
          </a:p>
          <a:p>
            <a:endParaRPr lang="en-US" dirty="0" smtClean="0"/>
          </a:p>
          <a:p>
            <a:r>
              <a:rPr lang="en-US" dirty="0" smtClean="0"/>
              <a:t>This file is available from </a:t>
            </a:r>
            <a:r>
              <a:rPr lang="en-US" dirty="0" smtClean="0">
                <a:hlinkClick r:id="rId2"/>
              </a:rPr>
              <a:t>http://www.imperial.ac.uk/bio/research/crawley/statistics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par(</a:t>
            </a:r>
            <a:r>
              <a:rPr lang="en-US" dirty="0" err="1" smtClean="0"/>
              <a:t>mfrow</a:t>
            </a:r>
            <a:r>
              <a:rPr lang="en-US" dirty="0" smtClean="0"/>
              <a:t>=c(2,2)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plot(</a:t>
            </a:r>
            <a:r>
              <a:rPr lang="en-US" dirty="0" err="1"/>
              <a:t>lmodel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9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own residual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=c(1,1))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plot(</a:t>
            </a:r>
            <a:r>
              <a:rPr lang="en-US" dirty="0" err="1"/>
              <a:t>resi~Mileage</a:t>
            </a:r>
            <a:r>
              <a:rPr lang="en-US" dirty="0"/>
              <a:t>, main="plot of residuals </a:t>
            </a:r>
            <a:r>
              <a:rPr lang="en-US" dirty="0" err="1"/>
              <a:t>vs</a:t>
            </a:r>
            <a:r>
              <a:rPr lang="en-US" dirty="0"/>
              <a:t> X")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for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2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Residuals versus Predicted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resi~pred</a:t>
            </a:r>
            <a:r>
              <a:rPr lang="en-US" dirty="0"/>
              <a:t>, main="plot of residuals </a:t>
            </a:r>
            <a:r>
              <a:rPr lang="en-US" dirty="0" err="1"/>
              <a:t>vs</a:t>
            </a:r>
            <a:r>
              <a:rPr lang="en-US" dirty="0"/>
              <a:t> predicted")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9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10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indicates possible non-constant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transformation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Y&lt;-log(Price)</a:t>
            </a:r>
          </a:p>
        </p:txBody>
      </p:sp>
    </p:spTree>
    <p:extLst>
      <p:ext uri="{BB962C8B-B14F-4D97-AF65-F5344CB8AC3E}">
        <p14:creationId xmlns:p14="http://schemas.microsoft.com/office/powerpoint/2010/main" val="278874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the log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tlmodel</a:t>
            </a:r>
            <a:r>
              <a:rPr lang="en-US" dirty="0"/>
              <a:t>&lt;-lm(</a:t>
            </a:r>
            <a:r>
              <a:rPr lang="en-US" dirty="0" err="1"/>
              <a:t>Y~Mileage</a:t>
            </a:r>
            <a:r>
              <a:rPr lang="en-US" dirty="0"/>
              <a:t>)</a:t>
            </a:r>
          </a:p>
          <a:p>
            <a:r>
              <a:rPr lang="en-US" dirty="0"/>
              <a:t>&gt; summary(</a:t>
            </a:r>
            <a:r>
              <a:rPr lang="en-US" dirty="0" err="1"/>
              <a:t>tlmodel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 Min       1Q   Median       3Q      Max </a:t>
            </a:r>
          </a:p>
          <a:p>
            <a:r>
              <a:rPr lang="en-US" dirty="0"/>
              <a:t>-0.32881 -0.15038 -0.06372  0.13520  0.57814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10.636580   0.150549  70.652  &lt; 2e-16 ***</a:t>
            </a:r>
          </a:p>
          <a:p>
            <a:r>
              <a:rPr lang="en-US" dirty="0"/>
              <a:t>Mileage     -0.050659   0.006013  -8.425 1.19e-11 ***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0.2213 on 58 degrees of freedom</a:t>
            </a:r>
          </a:p>
          <a:p>
            <a:r>
              <a:rPr lang="en-US" dirty="0"/>
              <a:t>Multiple R-squared: 0.5503,     Adjusted R-squared: 0.5426 </a:t>
            </a:r>
          </a:p>
          <a:p>
            <a:r>
              <a:rPr lang="en-US" dirty="0"/>
              <a:t>F-statistic: 70.99 on 1 and 58 DF,  p-value: 1.191e-11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8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fit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better</a:t>
                </a:r>
              </a:p>
              <a:p>
                <a:r>
                  <a:rPr lang="en-US" dirty="0" smtClean="0"/>
                  <a:t>Let’s check the transformed residuals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tresi</a:t>
                </a:r>
                <a:r>
                  <a:rPr lang="en-US" dirty="0"/>
                  <a:t>&lt;-residuals(</a:t>
                </a:r>
                <a:r>
                  <a:rPr lang="en-US" dirty="0" err="1"/>
                  <a:t>tlmodel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/>
                  <a:t>tpred</a:t>
                </a:r>
                <a:r>
                  <a:rPr lang="en-US" dirty="0"/>
                  <a:t>&lt;-predict(</a:t>
                </a:r>
                <a:r>
                  <a:rPr lang="en-US" dirty="0" err="1"/>
                  <a:t>tlmodel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8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residuals </a:t>
            </a:r>
            <a:r>
              <a:rPr lang="en-US" dirty="0" err="1" smtClean="0"/>
              <a:t>verus</a:t>
            </a:r>
            <a:r>
              <a:rPr lang="en-US" dirty="0" smtClean="0"/>
              <a:t> X for linear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tresi~Mileage</a:t>
            </a:r>
            <a:r>
              <a:rPr lang="en-US" dirty="0"/>
              <a:t>, main="Plot of residuals </a:t>
            </a:r>
            <a:r>
              <a:rPr lang="en-US" dirty="0" err="1"/>
              <a:t>vs</a:t>
            </a:r>
            <a:r>
              <a:rPr lang="en-US" dirty="0"/>
              <a:t> X, transformed data")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Price	Country	Reliability	Mileage	Type	Weight	Disp.	HP</a:t>
            </a:r>
          </a:p>
          <a:p>
            <a:r>
              <a:rPr lang="en-US" dirty="0" smtClean="0"/>
              <a:t>8895	USA	4	33	Small	2560	97	113</a:t>
            </a:r>
          </a:p>
          <a:p>
            <a:r>
              <a:rPr lang="en-US" dirty="0" smtClean="0"/>
              <a:t>7402	USA	2	33	Small	2345	114	90</a:t>
            </a:r>
          </a:p>
          <a:p>
            <a:r>
              <a:rPr lang="en-US" dirty="0" smtClean="0"/>
              <a:t>6319	Korea	4	37	Small	1845	81	63</a:t>
            </a:r>
          </a:p>
          <a:p>
            <a:r>
              <a:rPr lang="en-US" dirty="0" smtClean="0"/>
              <a:t>6635	Japan/USA	5	32	Small	2260	91	92</a:t>
            </a:r>
          </a:p>
          <a:p>
            <a:r>
              <a:rPr lang="en-US" dirty="0" smtClean="0"/>
              <a:t>6599	Japan	5	32	Small	2440	113	103</a:t>
            </a:r>
          </a:p>
          <a:p>
            <a:r>
              <a:rPr lang="en-US" dirty="0" smtClean="0"/>
              <a:t>8672	Mexico	4	26	Small	2285	97	82</a:t>
            </a:r>
          </a:p>
          <a:p>
            <a:r>
              <a:rPr lang="en-US" dirty="0" smtClean="0"/>
              <a:t>7399	Japan/USA	5	33	Small	2275	97	90</a:t>
            </a:r>
          </a:p>
          <a:p>
            <a:r>
              <a:rPr lang="en-US" dirty="0" smtClean="0"/>
              <a:t>7254	Korea	1	28	Small	2350	98	74</a:t>
            </a:r>
          </a:p>
          <a:p>
            <a:r>
              <a:rPr lang="en-US" dirty="0" smtClean="0"/>
              <a:t>9599	Japan	5	25	Small	2295	109	90</a:t>
            </a:r>
          </a:p>
          <a:p>
            <a:r>
              <a:rPr lang="en-US" dirty="0" smtClean="0"/>
              <a:t>5866	Japan	NA	34	Small	1900	73	73</a:t>
            </a:r>
          </a:p>
          <a:p>
            <a:r>
              <a:rPr lang="en-US" dirty="0" smtClean="0"/>
              <a:t>8748	Japan/USA	5	29	Small	2390	97	102</a:t>
            </a:r>
          </a:p>
          <a:p>
            <a:r>
              <a:rPr lang="en-US" dirty="0" smtClean="0"/>
              <a:t>6488	Japan	5	35	Small	2075	89	78</a:t>
            </a:r>
          </a:p>
          <a:p>
            <a:r>
              <a:rPr lang="en-US" dirty="0" smtClean="0"/>
              <a:t>9995	Germany	3	26	Small	2330	109	100</a:t>
            </a:r>
          </a:p>
          <a:p>
            <a:r>
              <a:rPr lang="en-US" dirty="0" smtClean="0"/>
              <a:t>11545	USA	1	20	Sporty	3320	305	170</a:t>
            </a:r>
          </a:p>
          <a:p>
            <a:r>
              <a:rPr lang="en-US" dirty="0" smtClean="0"/>
              <a:t>9745	USA	1	27	Sporty	2885	153	100</a:t>
            </a:r>
          </a:p>
          <a:p>
            <a:r>
              <a:rPr lang="en-US" dirty="0" smtClean="0"/>
              <a:t>12164	USA	1	19	Sporty	3310	302	225</a:t>
            </a:r>
          </a:p>
          <a:p>
            <a:r>
              <a:rPr lang="en-US" dirty="0" smtClean="0"/>
              <a:t>11470	USA	3	30	Sporty	2695	133	110</a:t>
            </a:r>
          </a:p>
          <a:p>
            <a:r>
              <a:rPr lang="en-US" dirty="0" smtClean="0"/>
              <a:t>9410	Japan	5	33	Sporty	2170	97	108</a:t>
            </a:r>
          </a:p>
          <a:p>
            <a:r>
              <a:rPr lang="en-US" dirty="0" smtClean="0"/>
              <a:t>13945	Japan	5	27	Sporty	2710	125	140</a:t>
            </a:r>
          </a:p>
          <a:p>
            <a:r>
              <a:rPr lang="en-US" dirty="0" smtClean="0"/>
              <a:t>13249	Japan	3	24	Sporty	2775	146	140</a:t>
            </a:r>
          </a:p>
          <a:p>
            <a:r>
              <a:rPr lang="en-US" dirty="0" smtClean="0"/>
              <a:t>10855	USA	NA	26	Sporty	2840	107	92</a:t>
            </a:r>
          </a:p>
          <a:p>
            <a:r>
              <a:rPr lang="en-US" dirty="0" smtClean="0"/>
              <a:t>13071	Japan	NA	28	Sporty	2485	109	97</a:t>
            </a:r>
          </a:p>
          <a:p>
            <a:r>
              <a:rPr lang="en-US" dirty="0" smtClean="0"/>
              <a:t>18900	Germany	NA	27	Compact	2670	121	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residuals versus predicted for transformed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plot(</a:t>
            </a:r>
            <a:r>
              <a:rPr lang="en-US" dirty="0" err="1"/>
              <a:t>tresi~tpred</a:t>
            </a:r>
            <a:r>
              <a:rPr lang="en-US" dirty="0"/>
              <a:t>, main="plot of residuals </a:t>
            </a:r>
            <a:r>
              <a:rPr lang="en-US" dirty="0" err="1"/>
              <a:t>vs</a:t>
            </a:r>
            <a:r>
              <a:rPr lang="en-US" dirty="0"/>
              <a:t> predicted, transformed")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31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388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normality on transformed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qqplot</a:t>
            </a:r>
            <a:r>
              <a:rPr lang="en-US" dirty="0"/>
              <a:t>(</a:t>
            </a:r>
            <a:r>
              <a:rPr lang="en-US" dirty="0" err="1"/>
              <a:t>tresi,rnorm</a:t>
            </a:r>
            <a:r>
              <a:rPr lang="en-US" dirty="0"/>
              <a:t>(length(</a:t>
            </a:r>
            <a:r>
              <a:rPr lang="en-US" dirty="0" err="1"/>
              <a:t>tresi</a:t>
            </a:r>
            <a:r>
              <a:rPr lang="en-US" dirty="0"/>
              <a:t>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3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524000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76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𝑝𝑟𝑖𝑐𝑒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𝑚𝑖𝑙𝑒𝑎𝑔𝑒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Both coefficients are significant (i.e. different from zero)</a:t>
                </a:r>
              </a:p>
              <a:p>
                <a:r>
                  <a:rPr lang="en-US" dirty="0" smtClean="0"/>
                  <a:t>The estimated regression line</a:t>
                </a:r>
              </a:p>
              <a:p>
                <a:pPr lvl="1"/>
                <a:r>
                  <a:rPr lang="en-US" dirty="0" smtClean="0"/>
                  <a:t>Log(price) = 10.6366-.0507*mileage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5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F-test is highly significant indicating that the regression explains a significant amount of variation in the data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.5503 is not very high  </a:t>
                </a:r>
              </a:p>
              <a:p>
                <a:r>
                  <a:rPr lang="en-US" dirty="0" smtClean="0"/>
                  <a:t>Our model explains roughly 55% of the variation in the data</a:t>
                </a:r>
              </a:p>
              <a:p>
                <a:r>
                  <a:rPr lang="en-US" dirty="0" smtClean="0"/>
                  <a:t>We can possibly get a better fit using multiple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889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66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potential non-constant variance issue and so the response variable was transformed to Y=log(price)</a:t>
            </a:r>
          </a:p>
          <a:p>
            <a:r>
              <a:rPr lang="en-US" dirty="0" smtClean="0"/>
              <a:t>The price variable was considerably larger in magnitude than the independent variable, mileage, making the log transformation reasonable computationally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96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residual versus X showed no pattern, so there is no reason to think a higher term in mileage would be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74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residuals versus predicted on the transformed data showed no problems indicating the assumption of constant variance is not violated using the transformed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94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qq</a:t>
            </a:r>
            <a:r>
              <a:rPr lang="en-US" dirty="0" smtClean="0"/>
              <a:t> plot of residuals looked ok, so the normal assumption is not violated.</a:t>
            </a:r>
          </a:p>
          <a:p>
            <a:endParaRPr lang="en-US" dirty="0"/>
          </a:p>
          <a:p>
            <a:r>
              <a:rPr lang="en-US" dirty="0" smtClean="0"/>
              <a:t>No time information is available to check for serial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to illustrate simple linear regression </a:t>
            </a:r>
          </a:p>
          <a:p>
            <a:endParaRPr lang="en-US" dirty="0"/>
          </a:p>
          <a:p>
            <a:r>
              <a:rPr lang="en-US" dirty="0" smtClean="0"/>
              <a:t>And later to illustrate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9653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summary(data)</a:t>
            </a:r>
          </a:p>
          <a:p>
            <a:r>
              <a:rPr lang="en-US" dirty="0"/>
              <a:t>     Price            </a:t>
            </a:r>
            <a:r>
              <a:rPr lang="en-US" dirty="0" smtClean="0"/>
              <a:t>       Country           Reliability            Mileage              Type   </a:t>
            </a:r>
            <a:endParaRPr lang="en-US" dirty="0"/>
          </a:p>
          <a:p>
            <a:r>
              <a:rPr lang="en-US" dirty="0"/>
              <a:t> Min.   : 5866   </a:t>
            </a:r>
            <a:r>
              <a:rPr lang="en-US" dirty="0" smtClean="0"/>
              <a:t>     USA      </a:t>
            </a:r>
            <a:r>
              <a:rPr lang="en-US" dirty="0"/>
              <a:t>:26   </a:t>
            </a:r>
            <a:r>
              <a:rPr lang="en-US" dirty="0" smtClean="0"/>
              <a:t>     Min</a:t>
            </a:r>
            <a:r>
              <a:rPr lang="en-US" dirty="0"/>
              <a:t>.   : 1.000   </a:t>
            </a:r>
            <a:r>
              <a:rPr lang="en-US" dirty="0" smtClean="0"/>
              <a:t>  Min</a:t>
            </a:r>
            <a:r>
              <a:rPr lang="en-US" dirty="0"/>
              <a:t>.   :18.00   </a:t>
            </a:r>
            <a:r>
              <a:rPr lang="en-US" dirty="0" smtClean="0"/>
              <a:t>    Compact:15  </a:t>
            </a:r>
            <a:endParaRPr lang="en-US" dirty="0"/>
          </a:p>
          <a:p>
            <a:r>
              <a:rPr lang="en-US" dirty="0"/>
              <a:t> 1st Qu.: 9932   </a:t>
            </a:r>
            <a:r>
              <a:rPr lang="en-US" dirty="0" smtClean="0"/>
              <a:t>   Japan    </a:t>
            </a:r>
            <a:r>
              <a:rPr lang="en-US" dirty="0"/>
              <a:t>:19   </a:t>
            </a:r>
            <a:r>
              <a:rPr lang="en-US" dirty="0" smtClean="0"/>
              <a:t>    1st </a:t>
            </a:r>
            <a:r>
              <a:rPr lang="en-US" dirty="0"/>
              <a:t>Qu.: 2.000   </a:t>
            </a:r>
            <a:r>
              <a:rPr lang="en-US" dirty="0" smtClean="0"/>
              <a:t> 1st </a:t>
            </a:r>
            <a:r>
              <a:rPr lang="en-US" dirty="0"/>
              <a:t>Qu.:21.00   </a:t>
            </a:r>
            <a:r>
              <a:rPr lang="en-US" dirty="0" smtClean="0"/>
              <a:t>   Large  </a:t>
            </a:r>
            <a:r>
              <a:rPr lang="en-US" dirty="0"/>
              <a:t>: 3  </a:t>
            </a:r>
          </a:p>
          <a:p>
            <a:r>
              <a:rPr lang="en-US" dirty="0"/>
              <a:t> Median :12216   Japan/USA: 7   Median : 3.000   Median :23.00   Medium :13  </a:t>
            </a:r>
          </a:p>
          <a:p>
            <a:r>
              <a:rPr lang="en-US" dirty="0"/>
              <a:t> Mean   :12616   </a:t>
            </a:r>
            <a:r>
              <a:rPr lang="en-US" dirty="0" smtClean="0"/>
              <a:t> Korea    </a:t>
            </a:r>
            <a:r>
              <a:rPr lang="en-US" dirty="0"/>
              <a:t>: 3   </a:t>
            </a:r>
            <a:r>
              <a:rPr lang="en-US" dirty="0" smtClean="0"/>
              <a:t>     Mean   </a:t>
            </a:r>
            <a:r>
              <a:rPr lang="en-US" dirty="0"/>
              <a:t>: 3.388   </a:t>
            </a:r>
            <a:r>
              <a:rPr lang="en-US" dirty="0" smtClean="0"/>
              <a:t>  Mean   </a:t>
            </a:r>
            <a:r>
              <a:rPr lang="en-US" dirty="0"/>
              <a:t>:24.58   </a:t>
            </a:r>
            <a:r>
              <a:rPr lang="en-US" dirty="0" smtClean="0"/>
              <a:t> Small  </a:t>
            </a:r>
            <a:r>
              <a:rPr lang="en-US" dirty="0"/>
              <a:t>:13  </a:t>
            </a:r>
          </a:p>
          <a:p>
            <a:r>
              <a:rPr lang="en-US" dirty="0"/>
              <a:t> 3rd Qu.:14933   </a:t>
            </a:r>
            <a:r>
              <a:rPr lang="en-US" dirty="0" smtClean="0"/>
              <a:t> Germany  </a:t>
            </a:r>
            <a:r>
              <a:rPr lang="en-US" dirty="0"/>
              <a:t>: 2   </a:t>
            </a:r>
            <a:r>
              <a:rPr lang="en-US" dirty="0" smtClean="0"/>
              <a:t> 3rd </a:t>
            </a:r>
            <a:r>
              <a:rPr lang="en-US" dirty="0"/>
              <a:t>Qu.: 5.000   </a:t>
            </a:r>
            <a:r>
              <a:rPr lang="en-US" dirty="0" smtClean="0"/>
              <a:t>  3rd </a:t>
            </a:r>
            <a:r>
              <a:rPr lang="en-US" dirty="0"/>
              <a:t>Qu.:27.00   </a:t>
            </a:r>
            <a:r>
              <a:rPr lang="en-US" dirty="0" smtClean="0"/>
              <a:t> Sporty </a:t>
            </a:r>
            <a:r>
              <a:rPr lang="en-US" dirty="0"/>
              <a:t>: 9  </a:t>
            </a:r>
          </a:p>
          <a:p>
            <a:r>
              <a:rPr lang="en-US" dirty="0"/>
              <a:t> Max.   :24760   </a:t>
            </a:r>
            <a:r>
              <a:rPr lang="en-US" dirty="0" smtClean="0"/>
              <a:t>   France   </a:t>
            </a:r>
            <a:r>
              <a:rPr lang="en-US" dirty="0"/>
              <a:t>: 1   </a:t>
            </a:r>
            <a:r>
              <a:rPr lang="en-US" dirty="0" smtClean="0"/>
              <a:t>    Max</a:t>
            </a:r>
            <a:r>
              <a:rPr lang="en-US" dirty="0"/>
              <a:t>.   : 5.000   </a:t>
            </a:r>
            <a:r>
              <a:rPr lang="en-US" dirty="0" smtClean="0"/>
              <a:t>   Max</a:t>
            </a:r>
            <a:r>
              <a:rPr lang="en-US" dirty="0"/>
              <a:t>.   :37.00   </a:t>
            </a:r>
            <a:r>
              <a:rPr lang="en-US" dirty="0" smtClean="0"/>
              <a:t>   Van    </a:t>
            </a:r>
            <a:r>
              <a:rPr lang="en-US" dirty="0"/>
              <a:t>: 7  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             (</a:t>
            </a:r>
            <a:r>
              <a:rPr lang="en-US" dirty="0"/>
              <a:t>Other)  : 2   NA's   :11.000                               </a:t>
            </a:r>
          </a:p>
          <a:p>
            <a:r>
              <a:rPr lang="en-US" dirty="0"/>
              <a:t>     Weight         </a:t>
            </a:r>
            <a:r>
              <a:rPr lang="en-US" dirty="0" smtClean="0"/>
              <a:t>   Disp</a:t>
            </a:r>
            <a:r>
              <a:rPr lang="en-US" dirty="0"/>
              <a:t>.             </a:t>
            </a:r>
            <a:r>
              <a:rPr lang="en-US" dirty="0" smtClean="0"/>
              <a:t>        HP       </a:t>
            </a:r>
            <a:endParaRPr lang="en-US" dirty="0"/>
          </a:p>
          <a:p>
            <a:r>
              <a:rPr lang="en-US" dirty="0"/>
              <a:t> Min.   :1845   </a:t>
            </a:r>
            <a:r>
              <a:rPr lang="en-US" dirty="0" smtClean="0"/>
              <a:t>   Min</a:t>
            </a:r>
            <a:r>
              <a:rPr lang="en-US" dirty="0"/>
              <a:t>.   : 73.0   </a:t>
            </a:r>
            <a:r>
              <a:rPr lang="en-US" dirty="0" smtClean="0"/>
              <a:t>     Min</a:t>
            </a:r>
            <a:r>
              <a:rPr lang="en-US" dirty="0"/>
              <a:t>.   : 63.0  </a:t>
            </a:r>
          </a:p>
          <a:p>
            <a:r>
              <a:rPr lang="en-US" dirty="0"/>
              <a:t> 1st Qu.:2571   </a:t>
            </a:r>
            <a:r>
              <a:rPr lang="en-US" dirty="0" smtClean="0"/>
              <a:t> 1st </a:t>
            </a:r>
            <a:r>
              <a:rPr lang="en-US" dirty="0"/>
              <a:t>Qu.:113.8   </a:t>
            </a:r>
            <a:r>
              <a:rPr lang="en-US" dirty="0" smtClean="0"/>
              <a:t>   1st </a:t>
            </a:r>
            <a:r>
              <a:rPr lang="en-US" dirty="0"/>
              <a:t>Qu.:101.5  </a:t>
            </a:r>
          </a:p>
          <a:p>
            <a:r>
              <a:rPr lang="en-US" dirty="0"/>
              <a:t> Median :2885   Median :144.5   Median :111.5  </a:t>
            </a:r>
          </a:p>
          <a:p>
            <a:r>
              <a:rPr lang="en-US" dirty="0"/>
              <a:t> Mean   :2901   </a:t>
            </a:r>
            <a:r>
              <a:rPr lang="en-US" dirty="0" smtClean="0"/>
              <a:t> Mean   </a:t>
            </a:r>
            <a:r>
              <a:rPr lang="en-US" dirty="0"/>
              <a:t>:152.1   </a:t>
            </a:r>
            <a:r>
              <a:rPr lang="en-US" dirty="0" smtClean="0"/>
              <a:t>  Mean   </a:t>
            </a:r>
            <a:r>
              <a:rPr lang="en-US" dirty="0"/>
              <a:t>:122.3  </a:t>
            </a:r>
          </a:p>
          <a:p>
            <a:r>
              <a:rPr lang="en-US" dirty="0"/>
              <a:t> 3rd Qu.:3231   </a:t>
            </a:r>
            <a:r>
              <a:rPr lang="en-US" dirty="0" smtClean="0"/>
              <a:t> 3rd </a:t>
            </a:r>
            <a:r>
              <a:rPr lang="en-US" dirty="0"/>
              <a:t>Qu.:180.0   </a:t>
            </a:r>
            <a:r>
              <a:rPr lang="en-US" dirty="0" smtClean="0"/>
              <a:t>  3rd </a:t>
            </a:r>
            <a:r>
              <a:rPr lang="en-US" dirty="0"/>
              <a:t>Qu.:142.8  </a:t>
            </a:r>
          </a:p>
          <a:p>
            <a:r>
              <a:rPr lang="en-US" dirty="0"/>
              <a:t> Max.   :3855  </a:t>
            </a:r>
            <a:r>
              <a:rPr lang="en-US" dirty="0" smtClean="0"/>
              <a:t>    </a:t>
            </a:r>
            <a:r>
              <a:rPr lang="en-US" dirty="0"/>
              <a:t>Max.   :305.0   </a:t>
            </a:r>
            <a:r>
              <a:rPr lang="en-US" dirty="0" smtClean="0"/>
              <a:t>   Max</a:t>
            </a:r>
            <a:r>
              <a:rPr lang="en-US" dirty="0"/>
              <a:t>.   :225.0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9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price as our response variable Y</a:t>
            </a:r>
          </a:p>
          <a:p>
            <a:r>
              <a:rPr lang="en-US" dirty="0" smtClean="0"/>
              <a:t>Mileage will be the independent variable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Y v.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plot(</a:t>
            </a:r>
            <a:r>
              <a:rPr lang="en-US" dirty="0" err="1">
                <a:solidFill>
                  <a:srgbClr val="0070C0"/>
                </a:solidFill>
              </a:rPr>
              <a:t>Price~Mileage,main</a:t>
            </a:r>
            <a:r>
              <a:rPr lang="en-US" dirty="0">
                <a:solidFill>
                  <a:srgbClr val="0070C0"/>
                </a:solidFill>
              </a:rPr>
              <a:t>="Price by Mileage")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829685" cy="381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8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lm to do the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lmodel</a:t>
            </a:r>
            <a:r>
              <a:rPr lang="en-US" dirty="0"/>
              <a:t>&lt;-lm(</a:t>
            </a:r>
            <a:r>
              <a:rPr lang="en-US" dirty="0" err="1"/>
              <a:t>Price~Mileage,data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</a:p>
          <a:p>
            <a:r>
              <a:rPr lang="en-US" dirty="0" smtClean="0"/>
              <a:t>&gt; </a:t>
            </a:r>
            <a:r>
              <a:rPr lang="en-US" dirty="0"/>
              <a:t>summary(</a:t>
            </a:r>
            <a:r>
              <a:rPr lang="en-US" dirty="0" err="1"/>
              <a:t>lmodel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Call:</a:t>
            </a:r>
          </a:p>
          <a:p>
            <a:r>
              <a:rPr lang="en-US" dirty="0"/>
              <a:t>lm(formula = Price ~ Mileage,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-4016.0 -1835.9  -873.9  1482.5  9591.1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26310.31    2119.90   12.41  &lt; 2e-16 ***</a:t>
            </a:r>
          </a:p>
          <a:p>
            <a:r>
              <a:rPr lang="en-US" dirty="0"/>
              <a:t>Mileage      -557.07      84.67   -6.58 1.48e-08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3116 on 58 degrees of freedom</a:t>
            </a:r>
          </a:p>
          <a:p>
            <a:r>
              <a:rPr lang="en-US" dirty="0"/>
              <a:t>Multiple R-squared: 0.4274,     Adjusted R-squared: 0.4175 </a:t>
            </a:r>
          </a:p>
          <a:p>
            <a:r>
              <a:rPr lang="en-US" dirty="0"/>
              <a:t>F-statistic: 43.29 on 1 and 58 DF,  p-value: 1.484e-08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ummary()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Shows diagnostics of the regression</a:t>
                </a:r>
              </a:p>
              <a:p>
                <a:pPr lvl="1"/>
                <a:r>
                  <a:rPr lang="en-US" dirty="0" smtClean="0"/>
                  <a:t>Five number summary of residuals</a:t>
                </a:r>
              </a:p>
              <a:p>
                <a:pPr lvl="1"/>
                <a:r>
                  <a:rPr lang="en-US" dirty="0" smtClean="0"/>
                  <a:t>Estimated coefficients with t-statistic and p-value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Results of F test for significance of the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815</Words>
  <Application>Microsoft Macintosh PowerPoint</Application>
  <PresentationFormat>On-screen Show (4:3)</PresentationFormat>
  <Paragraphs>184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Cambria Math</vt:lpstr>
      <vt:lpstr>Arial</vt:lpstr>
      <vt:lpstr>Office Theme</vt:lpstr>
      <vt:lpstr>Simple Linear Regression In r</vt:lpstr>
      <vt:lpstr>Input Data</vt:lpstr>
      <vt:lpstr>PowerPoint Presentation</vt:lpstr>
      <vt:lpstr>PowerPoint Presentation</vt:lpstr>
      <vt:lpstr>Exploratory data analysis</vt:lpstr>
      <vt:lpstr>PowerPoint Presentation</vt:lpstr>
      <vt:lpstr>Scatterplot Y v. X</vt:lpstr>
      <vt:lpstr>Use lm to do the regression</vt:lpstr>
      <vt:lpstr>summary()</vt:lpstr>
      <vt:lpstr>Other </vt:lpstr>
      <vt:lpstr>Add the regression line to the scatterplot</vt:lpstr>
      <vt:lpstr>Predicted values</vt:lpstr>
      <vt:lpstr>Residuals</vt:lpstr>
      <vt:lpstr>SSR sum of squares residuals</vt:lpstr>
      <vt:lpstr>To get the degrees of freedom for the SSR</vt:lpstr>
      <vt:lpstr>Estimate of σ^2</vt:lpstr>
      <vt:lpstr>From Summary</vt:lpstr>
      <vt:lpstr>ANOVA </vt:lpstr>
      <vt:lpstr>Confidence intervals for the coefficients</vt:lpstr>
      <vt:lpstr>par(mfrow=c(2,2)  plot(lmodel) </vt:lpstr>
      <vt:lpstr>Our own residual check</vt:lpstr>
      <vt:lpstr>Look for patterns</vt:lpstr>
      <vt:lpstr>Residuals versus Predicted</vt:lpstr>
      <vt:lpstr>PowerPoint Presentation</vt:lpstr>
      <vt:lpstr>Plot indicates possible non-constant variance</vt:lpstr>
      <vt:lpstr>Fit the log data </vt:lpstr>
      <vt:lpstr>Better fit </vt:lpstr>
      <vt:lpstr>Check residuals verus X for linear fit</vt:lpstr>
      <vt:lpstr>PowerPoint Presentation</vt:lpstr>
      <vt:lpstr>Plot residuals versus predicted for transformed Y</vt:lpstr>
      <vt:lpstr>PowerPoint Presentation</vt:lpstr>
      <vt:lpstr>Check for normality on transformed data</vt:lpstr>
      <vt:lpstr>PowerPoint Presentation</vt:lpstr>
      <vt:lpstr>Conclusion</vt:lpstr>
      <vt:lpstr>PowerPoint Presentation</vt:lpstr>
      <vt:lpstr>Residual analysis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In r</dc:title>
  <dc:creator>Lenovo User</dc:creator>
  <cp:lastModifiedBy>ddbowman</cp:lastModifiedBy>
  <cp:revision>10</cp:revision>
  <dcterms:created xsi:type="dcterms:W3CDTF">2012-10-14T16:23:32Z</dcterms:created>
  <dcterms:modified xsi:type="dcterms:W3CDTF">2017-10-01T17:46:58Z</dcterms:modified>
</cp:coreProperties>
</file>