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658D-5D39-4BFD-B87D-91E57D5751FA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5CDD-D6B8-4AF7-83CF-04F5FCEBE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1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658D-5D39-4BFD-B87D-91E57D5751FA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5CDD-D6B8-4AF7-83CF-04F5FCEBE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2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658D-5D39-4BFD-B87D-91E57D5751FA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5CDD-D6B8-4AF7-83CF-04F5FCEBE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1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658D-5D39-4BFD-B87D-91E57D5751FA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5CDD-D6B8-4AF7-83CF-04F5FCEBE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8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658D-5D39-4BFD-B87D-91E57D5751FA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5CDD-D6B8-4AF7-83CF-04F5FCEBE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658D-5D39-4BFD-B87D-91E57D5751FA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5CDD-D6B8-4AF7-83CF-04F5FCEBE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4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658D-5D39-4BFD-B87D-91E57D5751FA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5CDD-D6B8-4AF7-83CF-04F5FCEBE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2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658D-5D39-4BFD-B87D-91E57D5751FA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5CDD-D6B8-4AF7-83CF-04F5FCEBE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4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658D-5D39-4BFD-B87D-91E57D5751FA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5CDD-D6B8-4AF7-83CF-04F5FCEBE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2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658D-5D39-4BFD-B87D-91E57D5751FA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5CDD-D6B8-4AF7-83CF-04F5FCEBE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4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658D-5D39-4BFD-B87D-91E57D5751FA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5CDD-D6B8-4AF7-83CF-04F5FCEBE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658D-5D39-4BFD-B87D-91E57D5751FA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F5CDD-D6B8-4AF7-83CF-04F5FCEBE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5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Residual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 for normality</a:t>
            </a:r>
            <a:br>
              <a:rPr lang="en-US" dirty="0" smtClean="0"/>
            </a:br>
            <a:r>
              <a:rPr lang="en-US" dirty="0" err="1" smtClean="0"/>
              <a:t>qqplot</a:t>
            </a:r>
            <a:r>
              <a:rPr lang="en-US" dirty="0" smtClean="0"/>
              <a:t> of e</a:t>
            </a:r>
            <a:endParaRPr lang="en-US" dirty="0"/>
          </a:p>
        </p:txBody>
      </p:sp>
      <p:pic>
        <p:nvPicPr>
          <p:cNvPr id="9218" name="Picture 2" descr="C:\Users\ddbowman\Pictures\QQ-Plo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67769"/>
            <a:ext cx="41148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52800" y="5823855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Clearly not normal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489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Checking for independence</a:t>
            </a:r>
            <a:br>
              <a:rPr lang="en-US" dirty="0" smtClean="0"/>
            </a:br>
            <a:r>
              <a:rPr lang="en-US" dirty="0" smtClean="0"/>
              <a:t>plot e </a:t>
            </a:r>
            <a:r>
              <a:rPr lang="en-US" dirty="0" err="1" smtClean="0"/>
              <a:t>vs</a:t>
            </a:r>
            <a:r>
              <a:rPr lang="en-US" dirty="0" smtClean="0"/>
              <a:t> order of run</a:t>
            </a:r>
            <a:endParaRPr lang="en-US" dirty="0"/>
          </a:p>
        </p:txBody>
      </p:sp>
      <p:pic>
        <p:nvPicPr>
          <p:cNvPr id="10242" name="Picture 2" descr="C:\Users\ddbowman\Pictures\time_trend_plot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3600"/>
            <a:ext cx="4551608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71800" y="5628697"/>
            <a:ext cx="1954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Shows a trend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741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you see?</a:t>
            </a:r>
            <a:br>
              <a:rPr lang="en-US" dirty="0" smtClean="0"/>
            </a:br>
            <a:r>
              <a:rPr lang="en-US" dirty="0" smtClean="0"/>
              <a:t>Residuals </a:t>
            </a:r>
            <a:r>
              <a:rPr lang="en-US" dirty="0" err="1" smtClean="0"/>
              <a:t>vs</a:t>
            </a:r>
            <a:r>
              <a:rPr lang="en-US" dirty="0" smtClean="0"/>
              <a:t> Predicted</a:t>
            </a:r>
            <a:endParaRPr lang="en-US" dirty="0"/>
          </a:p>
        </p:txBody>
      </p:sp>
      <p:pic>
        <p:nvPicPr>
          <p:cNvPr id="11266" name="Picture 2" descr="C:\Users\ddbowman\Pictures\res1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018" y="1600200"/>
            <a:ext cx="452596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63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</a:t>
            </a:r>
            <a:r>
              <a:rPr lang="en-US" dirty="0" err="1" smtClean="0"/>
              <a:t>vs</a:t>
            </a:r>
            <a:r>
              <a:rPr lang="en-US" dirty="0" smtClean="0"/>
              <a:t> X</a:t>
            </a:r>
            <a:endParaRPr lang="en-US" dirty="0"/>
          </a:p>
        </p:txBody>
      </p:sp>
      <p:pic>
        <p:nvPicPr>
          <p:cNvPr id="12290" name="Picture 2" descr="C:\Users\ddbowman\Pictures\res2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82"/>
          <a:stretch/>
        </p:blipFill>
        <p:spPr bwMode="auto">
          <a:xfrm>
            <a:off x="2450455" y="2481943"/>
            <a:ext cx="4243090" cy="364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79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Residuals </a:t>
            </a:r>
            <a:r>
              <a:rPr lang="en-US" dirty="0" err="1" smtClean="0"/>
              <a:t>vs</a:t>
            </a:r>
            <a:r>
              <a:rPr lang="en-US" dirty="0" smtClean="0"/>
              <a:t> Predicted</a:t>
            </a:r>
            <a:endParaRPr lang="en-US" dirty="0"/>
          </a:p>
        </p:txBody>
      </p:sp>
      <p:pic>
        <p:nvPicPr>
          <p:cNvPr id="13314" name="Picture 2" descr="C:\Users\ddbowman\Pictures\res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1953419"/>
            <a:ext cx="46101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64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</a:t>
            </a:r>
            <a:r>
              <a:rPr lang="en-US" dirty="0" err="1" smtClean="0"/>
              <a:t>vs</a:t>
            </a:r>
            <a:r>
              <a:rPr lang="en-US" dirty="0" smtClean="0"/>
              <a:t> X</a:t>
            </a:r>
            <a:endParaRPr lang="en-US" dirty="0"/>
          </a:p>
        </p:txBody>
      </p:sp>
      <p:pic>
        <p:nvPicPr>
          <p:cNvPr id="14338" name="Picture 2" descr="C:\Users\ddbowman\Pictures\res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2282031"/>
            <a:ext cx="447675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46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</a:t>
            </a:r>
            <a:r>
              <a:rPr lang="en-US" dirty="0" err="1" smtClean="0"/>
              <a:t>vs</a:t>
            </a:r>
            <a:r>
              <a:rPr lang="en-US" dirty="0" smtClean="0"/>
              <a:t> Predicted</a:t>
            </a:r>
            <a:endParaRPr lang="en-US" dirty="0"/>
          </a:p>
        </p:txBody>
      </p:sp>
      <p:pic>
        <p:nvPicPr>
          <p:cNvPr id="15362" name="Picture 2" descr="C:\Users\ddbowman\Pictures\UwashingtonHuskies_fmt_res-plot1.bm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44" y="1600200"/>
            <a:ext cx="715871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41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Scatterplots</a:t>
            </a:r>
            <a:endParaRPr lang="en-US" dirty="0"/>
          </a:p>
        </p:txBody>
      </p:sp>
      <p:pic>
        <p:nvPicPr>
          <p:cNvPr id="1026" name="Picture 2" descr="C:\Users\ddbowman\Pictures\scatter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78" y="1975614"/>
            <a:ext cx="7443244" cy="377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23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categorical X</a:t>
            </a:r>
            <a:endParaRPr lang="en-US" dirty="0"/>
          </a:p>
        </p:txBody>
      </p:sp>
      <p:pic>
        <p:nvPicPr>
          <p:cNvPr id="2050" name="Picture 2" descr="C:\Users\ddbowman\Pictures\scatter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696369"/>
            <a:ext cx="285750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91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 linear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ddbowman\Pictures\scatter3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2286000"/>
            <a:ext cx="19431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9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 need a transformation</a:t>
            </a:r>
            <a:endParaRPr lang="en-US" dirty="0"/>
          </a:p>
        </p:txBody>
      </p:sp>
      <p:pic>
        <p:nvPicPr>
          <p:cNvPr id="4098" name="Picture 2" descr="C:\Users\ddbowman\Pictures\scatter4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123" y="1600200"/>
            <a:ext cx="573175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19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 outlier might change the relationship</a:t>
            </a:r>
            <a:endParaRPr lang="en-US" dirty="0"/>
          </a:p>
        </p:txBody>
      </p:sp>
      <p:pic>
        <p:nvPicPr>
          <p:cNvPr id="5122" name="Picture 2" descr="C:\Users\ddbowman\Pictures\scatter5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34344"/>
            <a:ext cx="53340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3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Analysis – Good Residuals</a:t>
            </a:r>
            <a:endParaRPr lang="en-US" dirty="0"/>
          </a:p>
        </p:txBody>
      </p:sp>
      <p:pic>
        <p:nvPicPr>
          <p:cNvPr id="7170" name="Picture 2" descr="C:\Users\ddbowman\Pictures\goodresidual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2" y="2443956"/>
            <a:ext cx="437197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84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 </a:t>
            </a:r>
            <a:r>
              <a:rPr lang="en-US" dirty="0" err="1" smtClean="0"/>
              <a:t>vs</a:t>
            </a:r>
            <a:r>
              <a:rPr lang="en-US" dirty="0" smtClean="0"/>
              <a:t> X: check for Linearity</a:t>
            </a:r>
            <a:endParaRPr lang="en-US" dirty="0"/>
          </a:p>
        </p:txBody>
      </p:sp>
      <p:pic>
        <p:nvPicPr>
          <p:cNvPr id="6146" name="Picture 2" descr="C:\Users\ddbowman\Pictures\evxnonlinea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438400"/>
            <a:ext cx="38100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5638800"/>
            <a:ext cx="7381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Non-linear – model may need quadratic term in 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79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Test for </a:t>
                </a:r>
                <a:r>
                  <a:rPr lang="en-US" dirty="0" err="1" smtClean="0"/>
                  <a:t>Heteroscedasticity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(same variance)  e </a:t>
                </a:r>
                <a:r>
                  <a:rPr lang="en-US" dirty="0" err="1" smtClean="0"/>
                  <a:t>vs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7553" b="-30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C:\Users\ddbowman\Pictures\hetero_e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635" y="1600201"/>
            <a:ext cx="3931920" cy="392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19400" y="6095999"/>
            <a:ext cx="3160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Variance is not constant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259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79</Words>
  <Application>Microsoft Office PowerPoint</Application>
  <PresentationFormat>On-screen Show (4:3)</PresentationFormat>
  <Paragraphs>21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Residual Analysis</vt:lpstr>
      <vt:lpstr>Scatterplots</vt:lpstr>
      <vt:lpstr>With categorical X</vt:lpstr>
      <vt:lpstr>Not a linear relationship</vt:lpstr>
      <vt:lpstr>May need a transformation</vt:lpstr>
      <vt:lpstr>One outlier might change the relationship</vt:lpstr>
      <vt:lpstr>Residual Analysis – Good Residuals</vt:lpstr>
      <vt:lpstr>E vs X: check for Linearity</vt:lpstr>
      <vt:lpstr>Test for Heteroscedasticity (same variance)  e vs Y ̂</vt:lpstr>
      <vt:lpstr>Check for normality qqplot of e</vt:lpstr>
      <vt:lpstr>Checking for independence plot e vs order of run</vt:lpstr>
      <vt:lpstr>What do you see? Residuals vs Predicted</vt:lpstr>
      <vt:lpstr>Residual vs X</vt:lpstr>
      <vt:lpstr>Residuals vs Predicted</vt:lpstr>
      <vt:lpstr>Residual vs X</vt:lpstr>
      <vt:lpstr>Residual vs Predicted</vt:lpstr>
    </vt:vector>
  </TitlesOfParts>
  <Company>University of Memphis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Residual Analysis</dc:title>
  <dc:creator>Dale Bowman Armstrong (ddbowman)</dc:creator>
  <cp:lastModifiedBy>Dale Bowman Armstrong (ddbowman)</cp:lastModifiedBy>
  <cp:revision>8</cp:revision>
  <dcterms:created xsi:type="dcterms:W3CDTF">2012-10-05T18:03:23Z</dcterms:created>
  <dcterms:modified xsi:type="dcterms:W3CDTF">2012-10-05T21:31:44Z</dcterms:modified>
</cp:coreProperties>
</file>