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55"/>
  </p:normalViewPr>
  <p:slideViewPr>
    <p:cSldViewPr snapToGrid="0">
      <p:cViewPr>
        <p:scale>
          <a:sx n="85" d="100"/>
          <a:sy n="85" d="100"/>
        </p:scale>
        <p:origin x="18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FEA8-D7FD-133B-DB5C-C29DDC82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195" y="494453"/>
            <a:ext cx="8825658" cy="2677648"/>
          </a:xfrm>
        </p:spPr>
        <p:txBody>
          <a:bodyPr/>
          <a:lstStyle/>
          <a:p>
            <a:pPr algn="ctr"/>
            <a:r>
              <a:rPr lang="en-MM" dirty="0"/>
              <a:t>Vue.js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E6F4-B67F-F214-52D6-3592D5F61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195" y="4757061"/>
            <a:ext cx="8825658" cy="861420"/>
          </a:xfrm>
        </p:spPr>
        <p:txBody>
          <a:bodyPr/>
          <a:lstStyle/>
          <a:p>
            <a:r>
              <a:rPr lang="en-MM" dirty="0"/>
              <a:t>Aung Ko thet </a:t>
            </a:r>
          </a:p>
        </p:txBody>
      </p:sp>
    </p:spTree>
    <p:extLst>
      <p:ext uri="{BB962C8B-B14F-4D97-AF65-F5344CB8AC3E}">
        <p14:creationId xmlns:p14="http://schemas.microsoft.com/office/powerpoint/2010/main" val="183032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C807-A769-B2C8-D0EF-356EA21A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Topics cover in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ABE5-05B2-FF47-12C5-11A0D3E0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M" dirty="0"/>
              <a:t>Vue introduction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Computed Properties</a:t>
            </a:r>
            <a:endParaRPr lang="en-MM" dirty="0"/>
          </a:p>
          <a:p>
            <a:r>
              <a:rPr lang="en-US" dirty="0"/>
              <a:t>Conditional Rendering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List Rendering</a:t>
            </a:r>
          </a:p>
          <a:p>
            <a:r>
              <a:rPr lang="en-US" dirty="0"/>
              <a:t>Props</a:t>
            </a:r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115763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8538-4808-B840-DA96-87BD7699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What is Vue?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3528-678C-C59F-6383-466376B2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b="0" i="0" dirty="0">
                <a:effectLst/>
              </a:rPr>
              <a:t> JavaScript framework for building user interfaces, </a:t>
            </a:r>
          </a:p>
          <a:p>
            <a:r>
              <a:rPr lang="en-US" dirty="0"/>
              <a:t>D</a:t>
            </a:r>
            <a:r>
              <a:rPr lang="en-US" b="0" i="0" dirty="0">
                <a:effectLst/>
              </a:rPr>
              <a:t>escribed as</a:t>
            </a:r>
            <a:r>
              <a:rPr lang="en-US" b="0" i="0" dirty="0">
                <a:effectLst/>
                <a:latin typeface="Inter var experimental"/>
              </a:rPr>
              <a:t> </a:t>
            </a:r>
            <a:r>
              <a:rPr lang="en-US" b="1" i="0" dirty="0">
                <a:effectLst/>
                <a:latin typeface="Inter var experimental"/>
              </a:rPr>
              <a:t>MVVM (</a:t>
            </a:r>
            <a:r>
              <a:rPr lang="en-US" b="1" dirty="0"/>
              <a:t>Model-View View-Model</a:t>
            </a:r>
            <a:r>
              <a:rPr lang="en-US" dirty="0"/>
              <a:t>) patterned framework- based on concept of two-way binding data to components and views.</a:t>
            </a:r>
          </a:p>
          <a:p>
            <a:r>
              <a:rPr lang="en-US" dirty="0"/>
              <a:t>P</a:t>
            </a:r>
            <a:r>
              <a:rPr lang="en-US" b="0" i="0" dirty="0">
                <a:effectLst/>
              </a:rPr>
              <a:t>rovides a declarative and component-based programming model</a:t>
            </a:r>
          </a:p>
          <a:p>
            <a:r>
              <a:rPr lang="en-US" b="0" i="0" dirty="0">
                <a:effectLst/>
              </a:rPr>
              <a:t>can be used in different ways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Enhancing static HTML without a build step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Embedding as Web Components on any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Single-Page Application (SPA)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Fullstack</a:t>
            </a:r>
            <a:r>
              <a:rPr lang="en-US" b="0" i="0" dirty="0">
                <a:effectLst/>
              </a:rPr>
              <a:t> / Server-Side Rendering (SSR)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Jamstack</a:t>
            </a:r>
            <a:r>
              <a:rPr lang="en-US" b="0" i="0" dirty="0">
                <a:effectLst/>
              </a:rPr>
              <a:t> / Static Site Generation (SSG)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Targeting desktop, mobile, WebGL, and even the terminal</a:t>
            </a:r>
          </a:p>
          <a:p>
            <a:pPr lvl="1"/>
            <a:endParaRPr lang="en-US" b="0" i="0" dirty="0">
              <a:effectLst/>
              <a:latin typeface="Inter var experimental"/>
            </a:endParaRPr>
          </a:p>
          <a:p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361411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EF40-E184-24EB-97D8-9F21A8D8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Create Vue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C400-C4D3-8970-467D-93CCA9D6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Every Vue application/component starts by creating a new </a:t>
            </a:r>
            <a:r>
              <a:rPr lang="en-US" b="1" i="0" dirty="0">
                <a:effectLst/>
              </a:rPr>
              <a:t>application instance</a:t>
            </a:r>
            <a:r>
              <a:rPr lang="en-US" b="0" i="0" dirty="0">
                <a:effectLst/>
              </a:rPr>
              <a:t> with the </a:t>
            </a:r>
            <a:r>
              <a:rPr lang="en-US" b="0" i="0" dirty="0" err="1">
                <a:effectLst/>
              </a:rPr>
              <a:t>createApp</a:t>
            </a:r>
            <a:r>
              <a:rPr lang="en-US" b="0" i="0" dirty="0">
                <a:effectLst/>
              </a:rPr>
              <a:t> function</a:t>
            </a:r>
          </a:p>
          <a:p>
            <a:endParaRPr lang="en-US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959F4-35C8-08A3-4E58-890057A7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3303270"/>
            <a:ext cx="6845300" cy="2222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5FE82-8700-2FB9-556D-7172E15757C3}"/>
              </a:ext>
            </a:extLst>
          </p:cNvPr>
          <p:cNvCxnSpPr>
            <a:cxnSpLocks/>
          </p:cNvCxnSpPr>
          <p:nvPr/>
        </p:nvCxnSpPr>
        <p:spPr>
          <a:xfrm>
            <a:off x="1727200" y="3881120"/>
            <a:ext cx="255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2F8386-C560-13FA-6D7B-EC160B4D195C}"/>
              </a:ext>
            </a:extLst>
          </p:cNvPr>
          <p:cNvCxnSpPr/>
          <p:nvPr/>
        </p:nvCxnSpPr>
        <p:spPr>
          <a:xfrm>
            <a:off x="4277360" y="3881120"/>
            <a:ext cx="0" cy="111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E0D843-F610-EE3A-1D67-740F401C5E5D}"/>
              </a:ext>
            </a:extLst>
          </p:cNvPr>
          <p:cNvCxnSpPr/>
          <p:nvPr/>
        </p:nvCxnSpPr>
        <p:spPr>
          <a:xfrm>
            <a:off x="1737360" y="3891280"/>
            <a:ext cx="0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C33DF3-1360-B053-E3D2-F4669853B796}"/>
              </a:ext>
            </a:extLst>
          </p:cNvPr>
          <p:cNvCxnSpPr/>
          <p:nvPr/>
        </p:nvCxnSpPr>
        <p:spPr>
          <a:xfrm>
            <a:off x="1737360" y="4998720"/>
            <a:ext cx="255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9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EF40-E184-24EB-97D8-9F21A8D8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+mn-lt"/>
              </a:rPr>
              <a:t>Mounting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C400-C4D3-8970-467D-93CCA9D6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</a:rPr>
              <a:t>An application instance won't render anything until its </a:t>
            </a:r>
            <a:r>
              <a:rPr lang="en-US" dirty="0"/>
              <a:t>.mount()</a:t>
            </a:r>
            <a:r>
              <a:rPr lang="en-US" b="0" i="0" dirty="0">
                <a:effectLst/>
              </a:rPr>
              <a:t> method is called. </a:t>
            </a:r>
          </a:p>
          <a:p>
            <a:endParaRPr lang="en-US" dirty="0"/>
          </a:p>
          <a:p>
            <a:endParaRPr lang="en-US" b="0" i="0" dirty="0">
              <a:effectLst/>
            </a:endParaRPr>
          </a:p>
          <a:p>
            <a:endParaRPr lang="en-US" dirty="0"/>
          </a:p>
          <a:p>
            <a:endParaRPr lang="en-US" b="0" i="0" dirty="0">
              <a:effectLst/>
            </a:endParaRPr>
          </a:p>
          <a:p>
            <a:endParaRPr lang="en-US" dirty="0"/>
          </a:p>
          <a:p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In html/component must have &lt;div id="app"&gt;&lt;/div&gt;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959F4-35C8-08A3-4E58-890057A7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3200400"/>
            <a:ext cx="6845300" cy="2222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5FE82-8700-2FB9-556D-7172E15757C3}"/>
              </a:ext>
            </a:extLst>
          </p:cNvPr>
          <p:cNvCxnSpPr>
            <a:cxnSpLocks/>
          </p:cNvCxnSpPr>
          <p:nvPr/>
        </p:nvCxnSpPr>
        <p:spPr>
          <a:xfrm>
            <a:off x="1660828" y="5196688"/>
            <a:ext cx="255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2F8386-C560-13FA-6D7B-EC160B4D195C}"/>
              </a:ext>
            </a:extLst>
          </p:cNvPr>
          <p:cNvCxnSpPr>
            <a:cxnSpLocks/>
          </p:cNvCxnSpPr>
          <p:nvPr/>
        </p:nvCxnSpPr>
        <p:spPr>
          <a:xfrm>
            <a:off x="4210988" y="4908822"/>
            <a:ext cx="0" cy="287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E0D843-F610-EE3A-1D67-740F401C5E5D}"/>
              </a:ext>
            </a:extLst>
          </p:cNvPr>
          <p:cNvCxnSpPr>
            <a:cxnSpLocks/>
          </p:cNvCxnSpPr>
          <p:nvPr/>
        </p:nvCxnSpPr>
        <p:spPr>
          <a:xfrm>
            <a:off x="1660828" y="4902048"/>
            <a:ext cx="0" cy="29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C33DF3-1360-B053-E3D2-F4669853B796}"/>
              </a:ext>
            </a:extLst>
          </p:cNvPr>
          <p:cNvCxnSpPr/>
          <p:nvPr/>
        </p:nvCxnSpPr>
        <p:spPr>
          <a:xfrm>
            <a:off x="1660828" y="4902048"/>
            <a:ext cx="255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42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B529-80F2-BF5B-3054-14F93D28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n-lt"/>
              </a:rPr>
              <a:t>Template Syntax</a:t>
            </a:r>
            <a:endParaRPr lang="en-MM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A717-4618-8951-A32B-5A015F47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3495"/>
            <a:ext cx="9772876" cy="3726305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effectLst/>
              </a:rPr>
              <a:t>Text Interpolation – </a:t>
            </a:r>
            <a:r>
              <a:rPr lang="en-US" i="0" dirty="0">
                <a:effectLst/>
              </a:rPr>
              <a:t>using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effectLst/>
              </a:rPr>
              <a:t>double curly braces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2060"/>
                </a:solidFill>
                <a:effectLst/>
              </a:rPr>
              <a:t>&lt;span&gt;Message: {{ msg }}&lt;/span&gt;</a:t>
            </a:r>
          </a:p>
          <a:p>
            <a:r>
              <a:rPr lang="en-US" b="1" i="0" dirty="0">
                <a:effectLst/>
              </a:rPr>
              <a:t>Attribute Bindings</a:t>
            </a:r>
            <a:r>
              <a:rPr lang="en-US" b="1" dirty="0">
                <a:solidFill>
                  <a:srgbClr val="002060"/>
                </a:solidFill>
              </a:rPr>
              <a:t> –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i="1" dirty="0">
                <a:solidFill>
                  <a:schemeClr val="tx1"/>
                </a:solidFill>
              </a:rPr>
              <a:t>v-bind:{</a:t>
            </a:r>
            <a:r>
              <a:rPr lang="en-US" b="1" i="1" dirty="0" err="1">
                <a:solidFill>
                  <a:schemeClr val="tx1"/>
                </a:solidFill>
              </a:rPr>
              <a:t>attributeName</a:t>
            </a:r>
            <a:r>
              <a:rPr lang="en-US" b="1" i="1" dirty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directive or shorthand </a:t>
            </a:r>
            <a:r>
              <a:rPr lang="en-US" b="1" i="1" dirty="0">
                <a:solidFill>
                  <a:schemeClr val="tx1"/>
                </a:solidFill>
              </a:rPr>
              <a:t>:{</a:t>
            </a:r>
            <a:r>
              <a:rPr lang="en-US" b="1" i="1" dirty="0" err="1">
                <a:solidFill>
                  <a:schemeClr val="tx1"/>
                </a:solidFill>
              </a:rPr>
              <a:t>attributeName</a:t>
            </a:r>
            <a:r>
              <a:rPr lang="en-US" b="1" i="1" dirty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(without v-bind)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2060"/>
                </a:solidFill>
                <a:effectLst/>
              </a:rPr>
              <a:t>&lt;span 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v-bind:id</a:t>
            </a:r>
            <a:r>
              <a:rPr lang="en-US" b="0" i="0" dirty="0">
                <a:solidFill>
                  <a:srgbClr val="002060"/>
                </a:solidFill>
                <a:effectLst/>
              </a:rPr>
              <a:t>=“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messageId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en-US" b="0" i="0" dirty="0">
                <a:solidFill>
                  <a:srgbClr val="002060"/>
                </a:solidFill>
                <a:effectLst/>
              </a:rPr>
              <a:t>&gt;Message: {{ msg }}&lt;/span&gt;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2060"/>
                </a:solidFill>
                <a:effectLst/>
              </a:rPr>
              <a:t>&lt;span :id=“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messageId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en-US" b="0" i="0" dirty="0">
                <a:solidFill>
                  <a:srgbClr val="002060"/>
                </a:solidFill>
                <a:effectLst/>
              </a:rPr>
              <a:t>&gt;Message: {{ msg }}&lt;/span&gt;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i="0" dirty="0">
                <a:effectLst/>
              </a:rPr>
              <a:t>Conditional Rendering– </a:t>
            </a:r>
            <a:r>
              <a:rPr lang="en-US" i="0" dirty="0">
                <a:effectLst/>
              </a:rPr>
              <a:t>using</a:t>
            </a:r>
            <a:r>
              <a:rPr lang="en-US" b="1" i="1" dirty="0">
                <a:effectLst/>
              </a:rPr>
              <a:t> v-if </a:t>
            </a:r>
            <a:r>
              <a:rPr lang="en-US" dirty="0">
                <a:solidFill>
                  <a:schemeClr val="tx1"/>
                </a:solidFill>
              </a:rPr>
              <a:t>directive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rgbClr val="002060"/>
                </a:solidFill>
                <a:effectLst/>
              </a:rPr>
              <a:t>&lt;span v-if="seen"&gt;Now you see me&lt;/span&gt;</a:t>
            </a:r>
            <a:br>
              <a:rPr lang="en-US" b="0" i="0" dirty="0">
                <a:solidFill>
                  <a:srgbClr val="002060"/>
                </a:solidFill>
                <a:effectLst/>
              </a:rPr>
            </a:br>
            <a:r>
              <a:rPr lang="en-US" b="0" dirty="0">
                <a:solidFill>
                  <a:srgbClr val="002060"/>
                </a:solidFill>
                <a:effectLst/>
              </a:rPr>
              <a:t>&lt;span v-else&gt;nothing happen.&lt;/span&gt;</a:t>
            </a:r>
            <a:endParaRPr lang="en-US" b="0" i="0" dirty="0">
              <a:solidFill>
                <a:srgbClr val="002060"/>
              </a:solidFill>
              <a:effectLst/>
            </a:endParaRPr>
          </a:p>
          <a:p>
            <a:r>
              <a:rPr lang="en-US" b="1" i="0" dirty="0">
                <a:effectLst/>
              </a:rPr>
              <a:t>Loops</a:t>
            </a:r>
            <a:r>
              <a:rPr lang="en-US" dirty="0">
                <a:solidFill>
                  <a:srgbClr val="002060"/>
                </a:solidFill>
              </a:rPr>
              <a:t> – using </a:t>
            </a:r>
            <a:r>
              <a:rPr lang="en-US" b="1" i="1" dirty="0">
                <a:solidFill>
                  <a:srgbClr val="002060"/>
                </a:solidFill>
              </a:rPr>
              <a:t>v-for </a:t>
            </a:r>
            <a:r>
              <a:rPr lang="en-US" dirty="0">
                <a:solidFill>
                  <a:schemeClr val="tx1"/>
                </a:solidFill>
              </a:rPr>
              <a:t>directive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rgbClr val="002060"/>
                </a:solidFill>
                <a:effectLst/>
              </a:rPr>
              <a:t>&lt;li v-for="fruit in fruits"&gt;{{ fruit }}&lt;/li&gt;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b="0" i="0" dirty="0">
              <a:effectLst/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5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B529-80F2-BF5B-3054-14F93D28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+mn-lt"/>
              </a:rPr>
              <a:t>Template Syntax contd..</a:t>
            </a:r>
            <a:endParaRPr lang="en-MM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A717-4618-8951-A32B-5A015F47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3494"/>
            <a:ext cx="9772876" cy="456450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Handle DOM Events – </a:t>
            </a: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i="1" dirty="0">
                <a:solidFill>
                  <a:schemeClr val="tx1"/>
                </a:solidFill>
              </a:rPr>
              <a:t>v-on:{</a:t>
            </a:r>
            <a:r>
              <a:rPr lang="en-US" b="1" i="1" dirty="0" err="1">
                <a:solidFill>
                  <a:schemeClr val="tx1"/>
                </a:solidFill>
              </a:rPr>
              <a:t>eventName</a:t>
            </a:r>
            <a:r>
              <a:rPr lang="en-US" b="1" i="1" dirty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directive or shorthand </a:t>
            </a:r>
            <a:r>
              <a:rPr lang="en-US" b="1" i="1" dirty="0">
                <a:solidFill>
                  <a:schemeClr val="tx1"/>
                </a:solidFill>
              </a:rPr>
              <a:t>@{</a:t>
            </a:r>
            <a:r>
              <a:rPr lang="en-US" b="1" i="1" dirty="0" err="1">
                <a:solidFill>
                  <a:schemeClr val="tx1"/>
                </a:solidFill>
              </a:rPr>
              <a:t>eventName</a:t>
            </a:r>
            <a:r>
              <a:rPr lang="en-US" b="1" i="1" dirty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(without v-on:)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2060"/>
                </a:solidFill>
                <a:effectLst/>
              </a:rPr>
              <a:t>&lt;a 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v-on:click</a:t>
            </a:r>
            <a:r>
              <a:rPr lang="en-US" b="0" i="0" dirty="0">
                <a:solidFill>
                  <a:srgbClr val="002060"/>
                </a:solidFill>
                <a:effectLst/>
              </a:rPr>
              <a:t>=“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doSomething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en-US" b="0" i="0" dirty="0">
                <a:solidFill>
                  <a:srgbClr val="002060"/>
                </a:solidFill>
                <a:effectLst/>
              </a:rPr>
              <a:t>&gt;…&lt;/a&gt; || &lt;a @click=“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doSomething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en-US" b="0" i="0" dirty="0">
                <a:solidFill>
                  <a:srgbClr val="002060"/>
                </a:solidFill>
                <a:effectLst/>
              </a:rPr>
              <a:t>&gt;…&lt;/a &gt;</a:t>
            </a:r>
          </a:p>
          <a:p>
            <a:r>
              <a:rPr lang="en-US" b="1" i="0" dirty="0">
                <a:effectLst/>
              </a:rPr>
              <a:t>Dynamic Arguments– </a:t>
            </a:r>
            <a:r>
              <a:rPr lang="en-US" i="0" dirty="0">
                <a:effectLst/>
              </a:rPr>
              <a:t>using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effectLst/>
              </a:rPr>
              <a:t>a JavaScript expression in a directive argument by wrapping it with square brackets</a:t>
            </a:r>
            <a:br>
              <a:rPr lang="en-US" b="0" i="0" dirty="0">
                <a:effectLst/>
              </a:rPr>
            </a:br>
            <a:r>
              <a:rPr lang="en-US" b="0" i="0" dirty="0">
                <a:solidFill>
                  <a:srgbClr val="002060"/>
                </a:solidFill>
                <a:effectLst/>
              </a:rPr>
              <a:t>&lt;span v-bind: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0" dirty="0" err="1">
                <a:solidFill>
                  <a:srgbClr val="002060"/>
                </a:solidFill>
                <a:effectLst/>
              </a:rPr>
              <a:t>attributeName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]</a:t>
            </a:r>
            <a:r>
              <a:rPr lang="en-US" b="0" i="0" dirty="0">
                <a:solidFill>
                  <a:srgbClr val="002060"/>
                </a:solidFill>
                <a:effectLst/>
              </a:rPr>
              <a:t>=“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messageId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en-US" b="0" i="0" dirty="0">
                <a:solidFill>
                  <a:srgbClr val="002060"/>
                </a:solidFill>
                <a:effectLst/>
              </a:rPr>
              <a:t>&gt;Message: {{ msg }}&lt;/span&gt;</a:t>
            </a:r>
            <a:br>
              <a:rPr lang="en-US" b="0" i="0" dirty="0">
                <a:solidFill>
                  <a:srgbClr val="002060"/>
                </a:solidFill>
                <a:effectLst/>
              </a:rPr>
            </a:br>
            <a:r>
              <a:rPr lang="en-US" b="0" i="0" dirty="0">
                <a:solidFill>
                  <a:srgbClr val="002060"/>
                </a:solidFill>
                <a:effectLst/>
              </a:rPr>
              <a:t>&lt;span :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i="0" dirty="0" err="1">
                <a:solidFill>
                  <a:srgbClr val="002060"/>
                </a:solidFill>
                <a:effectLst/>
              </a:rPr>
              <a:t>attributeName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]</a:t>
            </a:r>
            <a:r>
              <a:rPr lang="en-US" b="0" i="0" dirty="0">
                <a:solidFill>
                  <a:srgbClr val="002060"/>
                </a:solidFill>
                <a:effectLst/>
              </a:rPr>
              <a:t>=“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messageId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en-US" b="0" i="0" dirty="0">
                <a:solidFill>
                  <a:srgbClr val="002060"/>
                </a:solidFill>
                <a:effectLst/>
              </a:rPr>
              <a:t>&gt;Message: {{ msg }}&lt;/span&gt;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i="0" dirty="0">
                <a:effectLst/>
              </a:rPr>
              <a:t>Dynamic Event Name– </a:t>
            </a:r>
            <a:r>
              <a:rPr lang="en-US" b="0" i="0" dirty="0">
                <a:effectLst/>
              </a:rPr>
              <a:t>using dynamic arguments to bind a handler to a dynamic event name</a:t>
            </a:r>
            <a:br>
              <a:rPr lang="en-US" b="0" i="0" dirty="0">
                <a:effectLst/>
              </a:rPr>
            </a:br>
            <a:r>
              <a:rPr lang="en-US" b="0" i="0" dirty="0">
                <a:solidFill>
                  <a:srgbClr val="002060"/>
                </a:solidFill>
                <a:effectLst/>
              </a:rPr>
              <a:t>&lt;a v-on:[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eventName</a:t>
            </a:r>
            <a:r>
              <a:rPr lang="en-US" b="0" i="0" dirty="0">
                <a:solidFill>
                  <a:srgbClr val="002060"/>
                </a:solidFill>
                <a:effectLst/>
              </a:rPr>
              <a:t>]=“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doSomething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en-US" b="0" i="0" dirty="0">
                <a:solidFill>
                  <a:srgbClr val="002060"/>
                </a:solidFill>
                <a:effectLst/>
              </a:rPr>
              <a:t>&gt;…&lt;/a&gt;</a:t>
            </a:r>
            <a:br>
              <a:rPr lang="en-US" b="0" i="0" dirty="0">
                <a:solidFill>
                  <a:srgbClr val="002060"/>
                </a:solidFill>
                <a:effectLst/>
              </a:rPr>
            </a:br>
            <a:r>
              <a:rPr lang="en-US" b="0" i="0" dirty="0">
                <a:solidFill>
                  <a:srgbClr val="002060"/>
                </a:solidFill>
                <a:effectLst/>
              </a:rPr>
              <a:t>&lt;a @[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eventName</a:t>
            </a:r>
            <a:r>
              <a:rPr lang="en-US" b="0" i="0" dirty="0">
                <a:solidFill>
                  <a:srgbClr val="002060"/>
                </a:solidFill>
                <a:effectLst/>
              </a:rPr>
              <a:t>]=“</a:t>
            </a:r>
            <a:r>
              <a:rPr lang="en-US" b="0" i="0" dirty="0" err="1">
                <a:solidFill>
                  <a:srgbClr val="002060"/>
                </a:solidFill>
                <a:effectLst/>
              </a:rPr>
              <a:t>doSomething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r>
              <a:rPr lang="en-US" b="0" i="0" dirty="0">
                <a:solidFill>
                  <a:srgbClr val="002060"/>
                </a:solidFill>
                <a:effectLst/>
              </a:rPr>
              <a:t>&gt;…&lt;/a &gt;</a:t>
            </a:r>
          </a:p>
          <a:p>
            <a:r>
              <a:rPr lang="en-US" b="1" i="0" dirty="0">
                <a:effectLst/>
              </a:rPr>
              <a:t>Dynamic Arguments Value Constraints – </a:t>
            </a:r>
            <a:r>
              <a:rPr lang="en-US" b="0" i="0" dirty="0">
                <a:effectLst/>
              </a:rPr>
              <a:t>Dynamic arguments are expected to evaluate to a string, with the exception of </a:t>
            </a:r>
            <a:r>
              <a:rPr lang="en-US" dirty="0"/>
              <a:t>null</a:t>
            </a:r>
            <a:r>
              <a:rPr lang="en-US" b="0" i="0" dirty="0">
                <a:effectLst/>
              </a:rPr>
              <a:t>. If null given, it will treat to remove the binding. Any non-string values will trigger warning.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2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6736</TotalTime>
  <Words>449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Inter var experimental</vt:lpstr>
      <vt:lpstr>Menlo</vt:lpstr>
      <vt:lpstr>Wingdings 3</vt:lpstr>
      <vt:lpstr>Ion Boardroom</vt:lpstr>
      <vt:lpstr>Vue.js</vt:lpstr>
      <vt:lpstr>Topics cover in this section</vt:lpstr>
      <vt:lpstr>What is Vue?</vt:lpstr>
      <vt:lpstr>Create Vue Instance</vt:lpstr>
      <vt:lpstr>Mounting the App</vt:lpstr>
      <vt:lpstr>Template Syntax</vt:lpstr>
      <vt:lpstr>Template Syntax 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Microsoft Office User</dc:creator>
  <cp:lastModifiedBy>Microsoft Office User</cp:lastModifiedBy>
  <cp:revision>2</cp:revision>
  <dcterms:created xsi:type="dcterms:W3CDTF">2023-04-13T13:56:38Z</dcterms:created>
  <dcterms:modified xsi:type="dcterms:W3CDTF">2023-04-19T19:15:43Z</dcterms:modified>
</cp:coreProperties>
</file>