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54" d="100"/>
          <a:sy n="154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</a:rPr>
              <a:t>Segmentation accuracy vs threshold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Global thr (raw)</c:v>
                </c:pt>
              </c:strCache>
            </c:strRef>
          </c:tx>
          <c:spPr>
            <a:ln w="25400" cap="flat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0.20</c:v>
                </c:pt>
                <c:pt idx="1">
                  <c:v>0.25</c:v>
                </c:pt>
                <c:pt idx="2">
                  <c:v>0.30</c:v>
                </c:pt>
                <c:pt idx="3">
                  <c:v>0.35</c:v>
                </c:pt>
                <c:pt idx="4">
                  <c:v>0.40</c:v>
                </c:pt>
                <c:pt idx="5">
                  <c:v>0.45</c:v>
                </c:pt>
                <c:pt idx="6">
                  <c:v>0.50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0.38490000000000002</c:v>
                </c:pt>
                <c:pt idx="1">
                  <c:v>0.36770000000000003</c:v>
                </c:pt>
                <c:pt idx="2">
                  <c:v>0.30249999999999999</c:v>
                </c:pt>
                <c:pt idx="3">
                  <c:v>0.23200000000000001</c:v>
                </c:pt>
                <c:pt idx="4">
                  <c:v>0.16250000000000001</c:v>
                </c:pt>
                <c:pt idx="5">
                  <c:v>0.11609999999999999</c:v>
                </c:pt>
                <c:pt idx="6">
                  <c:v>2.6800000000000001E-2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81-4F4E-947B-20FBFE9565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ROI thr (raw)</c:v>
                </c:pt>
              </c:strCache>
            </c:strRef>
          </c:tx>
          <c:spPr>
            <a:ln w="25400" cap="flat">
              <a:solidFill>
                <a:srgbClr val="9BBB59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0.20</c:v>
                </c:pt>
                <c:pt idx="1">
                  <c:v>0.25</c:v>
                </c:pt>
                <c:pt idx="2">
                  <c:v>0.30</c:v>
                </c:pt>
                <c:pt idx="3">
                  <c:v>0.35</c:v>
                </c:pt>
                <c:pt idx="4">
                  <c:v>0.40</c:v>
                </c:pt>
                <c:pt idx="5">
                  <c:v>0.45</c:v>
                </c:pt>
                <c:pt idx="6">
                  <c:v>0.50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0.37940000000000002</c:v>
                </c:pt>
                <c:pt idx="1">
                  <c:v>0.63800000000000001</c:v>
                </c:pt>
                <c:pt idx="2">
                  <c:v>0.874</c:v>
                </c:pt>
                <c:pt idx="3">
                  <c:v>0.95020000000000004</c:v>
                </c:pt>
                <c:pt idx="4">
                  <c:v>0.89790000000000003</c:v>
                </c:pt>
                <c:pt idx="5">
                  <c:v>0.84050000000000002</c:v>
                </c:pt>
                <c:pt idx="6">
                  <c:v>0.75629999999999997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81-4F4E-947B-20FBFE9565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US" b="0" i="0" u="none" strike="noStrike">
                    <a:solidFill>
                      <a:srgbClr val="000000"/>
                    </a:solidFill>
                    <a:latin typeface="Arial"/>
                  </a:rPr>
                  <a:t>p threshold fraction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.0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US" b="0" i="0" u="none" strike="noStrike">
                    <a:solidFill>
                      <a:srgbClr val="000000"/>
                    </a:solidFill>
                    <a:latin typeface="Arial"/>
                  </a:rPr>
                  <a:t>Dice coefficient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899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ngminnkhant9400/Threshold-Segmentation/blob/c48bfa56b2a12b539225df2fec8581a6e84fb87e/P20_threshold.py#L25-L3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ungminnkhant9400/Threshold-Segmentation/blob/c48bfa56b2a12b539225df2fec8581a6e84fb87e/P20_threshold.py#L110-L114" TargetMode="External"/><Relationship Id="rId4" Type="http://schemas.openxmlformats.org/officeDocument/2006/relationships/hyperlink" Target="https://github.com/aungminnkhant9400/Threshold-Segmentation/blob/c48bfa56b2a12b539225df2fec8581a6e84fb87e/P20_threshold.py#L37-L4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ungminnkhant9400/Threshold-Segmentation/blob/c48bfa56b2a12b539225df2fec8581a6e84fb87e/P20_threshold.py#L68-L76" TargetMode="External"/><Relationship Id="rId4" Type="http://schemas.openxmlformats.org/officeDocument/2006/relationships/hyperlink" Target="https://github.com/aungminnkhant9400/Threshold-Segmentation/blob/c48bfa56b2a12b539225df2fec8581a6e84fb87e/P20_threshold.py#L22-L2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ungminnkhant9400/Threshold-Segmentation/blob/c48bfa56b2a12b539225df2fec8581a6e84fb87e/P20_threshold.py#L68-L76" TargetMode="External"/><Relationship Id="rId5" Type="http://schemas.openxmlformats.org/officeDocument/2006/relationships/hyperlink" Target="https://github.com/aungminnkhant9400/Threshold-Segmentation/blob/c48bfa56b2a12b539225df2fec8581a6e84fb87e/P20_threshold.py#L110-L114" TargetMode="External"/><Relationship Id="rId4" Type="http://schemas.openxmlformats.org/officeDocument/2006/relationships/hyperlink" Target="https://github.com/aungminnkhant9400/Threshold-Segmentation/blob/c48bfa56b2a12b539225df2fec8581a6e84fb87e/P20_threshold.py#L25-L3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ngminnkhant9400/Threshold-Segmentation/blob/c48bfa56b2a12b539225df2fec8581a6e84fb87e/P20_threshold.py#L37-L4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ungminnkhant9400/Threshold-Segmentation/blob/c48bfa56b2a12b539225df2fec8581a6e84fb87e/P20_threshold.py#L117-L1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29200" y="514350"/>
            <a:ext cx="4114800" cy="4114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74320" y="1463040"/>
            <a:ext cx="45720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Traditional Tumour Segmentation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274320" y="2377440"/>
            <a:ext cx="5029200" cy="350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i="1" dirty="0">
                <a:solidFill>
                  <a:srgbClr val="4F81B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Global &amp; ROI Thresholding and Otsu Methods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274320" y="4686300"/>
            <a:ext cx="41148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Date: August 21, 2025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Agenda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31520" y="1280160"/>
            <a:ext cx="68580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90500" indent="-190500">
              <a:buSzPct val="100000"/>
              <a:buChar char="•"/>
            </a:pPr>
            <a:r>
              <a:rPr lang="en-US" sz="1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&amp; Objectives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Segmentation Methodology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&amp; Pre‑processing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Results &amp; Performance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Discussion &amp; Conclusions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Segmentation Methodology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188720"/>
            <a:ext cx="2560320" cy="3200400"/>
          </a:xfrm>
          <a:prstGeom prst="roundRect">
            <a:avLst>
              <a:gd name="adj" fmla="val 2857"/>
            </a:avLst>
          </a:prstGeom>
          <a:solidFill>
            <a:srgbClr val="F7F7F7"/>
          </a:solidFill>
          <a:ln w="12700">
            <a:solidFill>
              <a:srgbClr val="4F81BD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2"/>
          <p:cNvSpPr/>
          <p:nvPr/>
        </p:nvSpPr>
        <p:spPr>
          <a:xfrm>
            <a:off x="365760" y="1325880"/>
            <a:ext cx="23774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4F81B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Global Threshold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365760" y="1737360"/>
            <a:ext cx="237744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Compute a single threshold based on the maximum intensity in the entire image and segment voxels above a fraction ‘p’ of this maximum.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365760" y="2880360"/>
            <a:ext cx="2377440" cy="457200"/>
          </a:xfrm>
          <a:prstGeom prst="rect">
            <a:avLst/>
          </a:prstGeom>
          <a:solidFill>
            <a:srgbClr val="4F81BD"/>
          </a:solidFill>
          <a:ln w="12700">
            <a:solidFill>
              <a:srgbClr val="4F81BD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7" name="Text 5"/>
          <p:cNvSpPr/>
          <p:nvPr/>
        </p:nvSpPr>
        <p:spPr>
          <a:xfrm>
            <a:off x="365760" y="2880360"/>
            <a:ext cx="23774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thr = p × I_{max}</a:t>
            </a: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3200400" y="1188720"/>
            <a:ext cx="2560320" cy="3200400"/>
          </a:xfrm>
          <a:prstGeom prst="roundRect">
            <a:avLst>
              <a:gd name="adj" fmla="val 2857"/>
            </a:avLst>
          </a:prstGeom>
          <a:solidFill>
            <a:srgbClr val="F7F7F7"/>
          </a:solidFill>
          <a:ln w="12700">
            <a:solidFill>
              <a:srgbClr val="9BBB59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Text 7"/>
          <p:cNvSpPr/>
          <p:nvPr/>
        </p:nvSpPr>
        <p:spPr>
          <a:xfrm>
            <a:off x="3291840" y="1325880"/>
            <a:ext cx="23774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9BBB5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ROI Threshold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3291840" y="1737360"/>
            <a:ext cx="237744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Restrict the search to a region of interest around the tumour, compute I_{max} within that region and threshold accordingly.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3291840" y="2880360"/>
            <a:ext cx="2377440" cy="457200"/>
          </a:xfrm>
          <a:prstGeom prst="rect">
            <a:avLst/>
          </a:prstGeom>
          <a:solidFill>
            <a:srgbClr val="9BBB59"/>
          </a:solidFill>
          <a:ln w="12700">
            <a:solidFill>
              <a:srgbClr val="9BBB59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2" name="Text 10"/>
          <p:cNvSpPr/>
          <p:nvPr/>
        </p:nvSpPr>
        <p:spPr>
          <a:xfrm>
            <a:off x="3291840" y="2880360"/>
            <a:ext cx="23774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thr_{ROI} = p × I_{max,ROI}</a:t>
            </a: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>
            <a:off x="6126480" y="1188720"/>
            <a:ext cx="2560320" cy="3200400"/>
          </a:xfrm>
          <a:prstGeom prst="roundRect">
            <a:avLst>
              <a:gd name="adj" fmla="val 2857"/>
            </a:avLst>
          </a:prstGeom>
          <a:solidFill>
            <a:srgbClr val="F7F7F7"/>
          </a:solidFill>
          <a:ln w="12700">
            <a:solidFill>
              <a:srgbClr val="F79646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Text 12"/>
          <p:cNvSpPr/>
          <p:nvPr/>
        </p:nvSpPr>
        <p:spPr>
          <a:xfrm>
            <a:off x="6217920" y="1325880"/>
            <a:ext cx="23774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F7964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Otsu Threshold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6217920" y="1737360"/>
            <a:ext cx="237744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Unsupervised algorithm that chooses the threshold maximising the between‑class variance of the intensity histogram.</a:t>
            </a:r>
            <a:endParaRPr lang="en-US" sz="1200" dirty="0"/>
          </a:p>
        </p:txBody>
      </p:sp>
      <p:sp>
        <p:nvSpPr>
          <p:cNvPr id="16" name="Shape 14"/>
          <p:cNvSpPr/>
          <p:nvPr/>
        </p:nvSpPr>
        <p:spPr>
          <a:xfrm>
            <a:off x="6217920" y="2880360"/>
            <a:ext cx="2377440" cy="457200"/>
          </a:xfrm>
          <a:prstGeom prst="rect">
            <a:avLst/>
          </a:prstGeom>
          <a:solidFill>
            <a:srgbClr val="F79646"/>
          </a:solidFill>
          <a:ln w="12700">
            <a:solidFill>
              <a:srgbClr val="F79646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7" name="Text 15"/>
          <p:cNvSpPr/>
          <p:nvPr/>
        </p:nvSpPr>
        <p:spPr>
          <a:xfrm>
            <a:off x="6217920" y="2880360"/>
            <a:ext cx="23774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maximise σ^2_{between}(t)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4F81BD"/>
                </a:solidFill>
                <a:hlinkClick r:id="rId3"/>
              </a:rPr>
              <a:t>[1]</a:t>
            </a:r>
            <a:r>
              <a:rPr lang="en-US" sz="600" u="sng" dirty="0">
                <a:solidFill>
                  <a:srgbClr val="030A18"/>
                </a:solidFill>
              </a:rPr>
              <a:t> </a:t>
            </a:r>
            <a:r>
              <a:rPr lang="en-US" sz="600" u="sng" dirty="0">
                <a:solidFill>
                  <a:srgbClr val="9BBB59"/>
                </a:solidFill>
                <a:hlinkClick r:id="rId4"/>
              </a:rPr>
              <a:t>[2]</a:t>
            </a:r>
            <a:r>
              <a:rPr lang="en-US" sz="600" u="sng" dirty="0">
                <a:solidFill>
                  <a:srgbClr val="030A18"/>
                </a:solidFill>
              </a:rPr>
              <a:t> </a:t>
            </a:r>
            <a:r>
              <a:rPr lang="en-US" sz="600" u="sng" dirty="0">
                <a:solidFill>
                  <a:srgbClr val="F79646"/>
                </a:solidFill>
                <a:hlinkClick r:id="rId5"/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&amp; Pre‑processing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5760" y="1188720"/>
            <a:ext cx="4074795" cy="307467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4F81BD"/>
                </a:solidFill>
              </a:rPr>
              <a:t>Dataset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3D PET SPECT scan of a single patient (116×116×232 voxels).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Voxel spacing: 4.42 mm, isotropic.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Ground‑truth tumour mask (binary).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ROI approximated via bounding box around the mask (margin 10 voxels) due to missing ROI file.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• Ground‑truth volume ≈ 42.7 mL.</a:t>
            </a:r>
            <a:endParaRPr lang="en-US" sz="16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555" y="674370"/>
            <a:ext cx="4429125" cy="35433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212080" y="420624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9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SPECT slice with ground truth (red) and predictions (green)</a:t>
            </a:r>
            <a:endParaRPr lang="en-US" sz="900" dirty="0"/>
          </a:p>
        </p:txBody>
      </p:sp>
      <p:sp>
        <p:nvSpPr>
          <p:cNvPr id="6" name="Text 3"/>
          <p:cNvSpPr/>
          <p:nvPr/>
        </p:nvSpPr>
        <p:spPr>
          <a:xfrm>
            <a:off x="274320" y="4777740"/>
            <a:ext cx="8686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4F81BD"/>
                </a:solidFill>
                <a:hlinkClick r:id="rId4"/>
              </a:rPr>
              <a:t>[4]</a:t>
            </a:r>
            <a:r>
              <a:rPr lang="en-US" sz="600" u="sng" dirty="0">
                <a:solidFill>
                  <a:srgbClr val="030A18"/>
                </a:solidFill>
              </a:rPr>
              <a:t> </a:t>
            </a:r>
            <a:r>
              <a:rPr lang="en-US" sz="600" u="sng" dirty="0">
                <a:solidFill>
                  <a:srgbClr val="9BBB59"/>
                </a:solidFill>
                <a:hlinkClick r:id="rId5"/>
              </a:rPr>
              <a:t>[5]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Results &amp; Performance</a:t>
            </a:r>
            <a:endParaRPr lang="en-US" sz="2400" dirty="0"/>
          </a:p>
        </p:txBody>
      </p:sp>
      <p:graphicFrame>
        <p:nvGraphicFramePr>
          <p:cNvPr id="3" name="Chart 0"/>
          <p:cNvGraphicFramePr/>
          <p:nvPr>
            <p:extLst>
              <p:ext uri="{D42A27DB-BD31-4B8C-83A1-F6EECF244321}">
                <p14:modId xmlns:p14="http://schemas.microsoft.com/office/powerpoint/2010/main" val="3550971279"/>
              </p:ext>
            </p:extLst>
          </p:nvPr>
        </p:nvGraphicFramePr>
        <p:xfrm>
          <a:off x="274320" y="1175034"/>
          <a:ext cx="4480560" cy="3160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029200" y="1554480"/>
          <a:ext cx="3657600" cy="1371600"/>
        </p:xfrm>
        <a:graphic>
          <a:graphicData uri="http://schemas.openxmlformats.org/drawingml/2006/table">
            <a:tbl>
              <a:tblPr/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774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p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Dice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Pred Vol (mL)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Global thr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0.35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0.232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63.0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ROI thr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0.35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0.950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44.0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Global Otsu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0.17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0.357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194.1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74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ROI Otsu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0.09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0.110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</a:rPr>
                        <a:t>723.3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hape 1"/>
          <p:cNvSpPr/>
          <p:nvPr/>
        </p:nvSpPr>
        <p:spPr>
          <a:xfrm>
            <a:off x="4983479" y="3097374"/>
            <a:ext cx="3407851" cy="921010"/>
          </a:xfrm>
          <a:prstGeom prst="roundRect">
            <a:avLst>
              <a:gd name="adj" fmla="val 8333"/>
            </a:avLst>
          </a:prstGeom>
          <a:solidFill>
            <a:srgbClr val="EEF5FF"/>
          </a:solidFill>
          <a:ln w="12700">
            <a:solidFill>
              <a:srgbClr val="4F81BD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2"/>
          <p:cNvSpPr/>
          <p:nvPr/>
        </p:nvSpPr>
        <p:spPr>
          <a:xfrm>
            <a:off x="5074920" y="3291840"/>
            <a:ext cx="31089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4F81BD"/>
                </a:solidFill>
              </a:rPr>
              <a:t>Highest accuracy achieved by ROI threshold at p=0.35.
</a:t>
            </a:r>
            <a:r>
              <a:rPr lang="en-US" sz="1200" dirty="0">
                <a:solidFill>
                  <a:srgbClr val="030A18"/>
                </a:solidFill>
              </a:rPr>
              <a:t>Global threshold and Otsu methods underperform due to background uptake.</a:t>
            </a:r>
            <a:endParaRPr lang="en-US" sz="1300" dirty="0"/>
          </a:p>
        </p:txBody>
      </p:sp>
      <p:sp>
        <p:nvSpPr>
          <p:cNvPr id="7" name="Text 3"/>
          <p:cNvSpPr/>
          <p:nvPr/>
        </p:nvSpPr>
        <p:spPr>
          <a:xfrm>
            <a:off x="274320" y="4777740"/>
            <a:ext cx="877824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4F81BD"/>
                </a:solidFill>
                <a:hlinkClick r:id="rId4"/>
              </a:rPr>
              <a:t>[1]</a:t>
            </a:r>
            <a:r>
              <a:rPr lang="en-US" sz="600" u="sng" dirty="0">
                <a:solidFill>
                  <a:srgbClr val="030A18"/>
                </a:solidFill>
              </a:rPr>
              <a:t> </a:t>
            </a:r>
            <a:r>
              <a:rPr lang="en-US" sz="600" u="sng" dirty="0">
                <a:solidFill>
                  <a:srgbClr val="9BBB59"/>
                </a:solidFill>
                <a:hlinkClick r:id="rId5"/>
              </a:rPr>
              <a:t>[3]</a:t>
            </a:r>
            <a:r>
              <a:rPr lang="en-US" sz="600" u="sng" dirty="0">
                <a:solidFill>
                  <a:srgbClr val="030A18"/>
                </a:solidFill>
              </a:rPr>
              <a:t> </a:t>
            </a:r>
            <a:r>
              <a:rPr lang="en-US" sz="600" u="sng" dirty="0">
                <a:solidFill>
                  <a:srgbClr val="F79646"/>
                </a:solidFill>
                <a:hlinkClick r:id="rId6"/>
              </a:rPr>
              <a:t>[5]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Discussion &amp; Conclusions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15077" y="1781836"/>
            <a:ext cx="9128449" cy="216594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4F81BD"/>
                </a:solidFill>
              </a:rPr>
              <a:t>Key Observations
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
• ROI thresholding clearly outperforms global methods. The limited search space suppresses background uptake and yields a Dice of 0.95 at p=0.35.
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
• Global thresholding struggles because the maximum intensity originates from physiological uptake outside the tumour region.
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
• Otsu’s method fails in the presence of skewed intensity distributions, selecting thresholds that over‑segment healthy tissue.
</a:t>
            </a:r>
            <a:r>
              <a:rPr lang="en-US" sz="1600" b="1" dirty="0">
                <a:solidFill>
                  <a:srgbClr val="9BBB59"/>
                </a:solidFill>
              </a:rPr>
              <a:t>
Future Work
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
• Incorporate more realistic ROIs using anatomical priors or automatic bounding boxes.
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
• Apply adaptive or multi‑thresholding schemes that account for local contrast variations.
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
• Validate on larger patient cohorts to understand variability across tumours.
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274320" y="4777740"/>
            <a:ext cx="8686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4F81BD"/>
                </a:solidFill>
                <a:hlinkClick r:id="rId3"/>
              </a:rPr>
              <a:t>[2]</a:t>
            </a:r>
            <a:r>
              <a:rPr lang="en-US" sz="600" u="sng" dirty="0">
                <a:solidFill>
                  <a:srgbClr val="030A18"/>
                </a:solidFill>
              </a:rPr>
              <a:t> </a:t>
            </a:r>
            <a:r>
              <a:rPr lang="en-US" sz="600" u="sng" dirty="0">
                <a:solidFill>
                  <a:srgbClr val="9BBB59"/>
                </a:solidFill>
                <a:hlinkClick r:id="rId4"/>
              </a:rPr>
              <a:t>[6]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442</Words>
  <Application>Microsoft Office PowerPoint</Application>
  <PresentationFormat>On-screen Show (16:9)</PresentationFormat>
  <Paragraphs>75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Rollo, Aung Minn Khant</cp:lastModifiedBy>
  <cp:revision>2</cp:revision>
  <dcterms:created xsi:type="dcterms:W3CDTF">2025-08-21T06:18:05Z</dcterms:created>
  <dcterms:modified xsi:type="dcterms:W3CDTF">2025-08-21T06:44:52Z</dcterms:modified>
</cp:coreProperties>
</file>