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notesMasterIdLst>
    <p:notesMasterId r:id="rId9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p/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p/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p/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p/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p/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p/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p/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hyperlink" Target="https://github.com/aungminnkhant9400/Threshold-Segmentation/blob/b4a0f5b891125fee9abcba4899fa4d4cd140bc02/P20_threshold.py#L30-L35" TargetMode="External"/><Relationship Id="rId2" Type="http://schemas.openxmlformats.org/officeDocument/2006/relationships/hyperlink" Target="https://github.com/aungminnkhant9400/Threshold-Segmentation/blob/b4a0f5b891125fee9abcba4899fa4d4cd140bc02/P20_threshold.py#L60-L67" TargetMode="External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3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hyperlink" Target="https://github.com/aungminnkhant9400/Threshold-Segmentation/blob/b4a0f5b891125fee9abcba4899fa4d4cd140bc02/P20_threshold.py#L37-L45" TargetMode="Externa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hyperlink" Target="https://github.com/aungminnkhant9400/Threshold-Segmentation/blob/b4a0f5b891125fee9abcba4899fa4d4cd140bc02/P20_threshold.py#L110-L116" TargetMode="External"/><Relationship Id="rId2" Type="http://schemas.openxmlformats.org/officeDocument/2006/relationships/hyperlink" Target="https://github.com/aungminnkhant9400/Threshold-Segmentation/blob/b4a0f5b891125fee9abcba4899fa4d4cd140bc02/P20_threshold.py#L146-L152" TargetMode="External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hyperlink" Target="https://github.com/aungminnkhant9400/Threshold-Segmentation/blob/b4a0f5b891125fee9abcba4899fa4d4cd140bc02/P20_threshold.py#L30-L35" TargetMode="External"/><Relationship Id="rId2" Type="http://schemas.openxmlformats.org/officeDocument/2006/relationships/hyperlink" Target="https://github.com/aungminnkhant9400/Threshold-Segmentation/blob/b4a0f5b891125fee9abcba4899fa4d4cd140bc02/P20_threshold.py#L60-L67" TargetMode="External"/><Relationship Id="rId3" Type="http://schemas.openxmlformats.org/officeDocument/2006/relationships/hyperlink" Target="https://github.com/aungminnkhant9400/Threshold-Segmentation/blob/b4a0f5b891125fee9abcba4899fa4d4cd140bc02/P20_threshold.py#L110-L116" TargetMode="External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/home/oai/share/6abd697e-4cb0-4de1-9f18-a29a92a9e6c1.png">    </p:cNvPr>
          <p:cNvPicPr>
            <a:picLocks noChangeAspect="1"/>
          </p:cNvPicPr>
          <p:nvPr/>
        </p:nvPicPr>
        <p:blipFill>
          <a:blip r:embed="rId1"/>
          <a:srcRect l="11905" r="11905" t="0" b="0"/>
          <a:stretch/>
        </p:blipFill>
        <p:spPr>
          <a:xfrm>
            <a:off x="5029200" y="1028700"/>
            <a:ext cx="4114800" cy="360045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74320" y="1828800"/>
            <a:ext cx="5029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3600" b="1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Threshold‑Based Tumor Segmentation</a:t>
            </a:r>
            <a:pPr algn="l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
</a:t>
            </a:r>
            <a:pPr algn="l" indent="0" marL="0">
              <a:buNone/>
            </a:pPr>
            <a:r>
              <a:rPr lang="en-US" sz="1400" dirty="0">
                <a:solidFill>
                  <a:srgbClr val="97B1D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Analysis of Threshold Percentage vs Dice Coefficient</a:t>
            </a:r>
            <a:endParaRPr lang="en-US" sz="3600" dirty="0"/>
          </a:p>
        </p:txBody>
      </p:sp>
      <p:sp>
        <p:nvSpPr>
          <p:cNvPr id="4" name="Text 1"/>
          <p:cNvSpPr/>
          <p:nvPr/>
        </p:nvSpPr>
        <p:spPr>
          <a:xfrm>
            <a:off x="274320" y="4389120"/>
            <a:ext cx="36576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A4B6B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August 20, 2025</a:t>
            </a:r>
            <a:endParaRPr 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274320"/>
            <a:ext cx="8595360" cy="502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Outline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548640" y="1463040"/>
            <a:ext cx="7772400" cy="3200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190500" indent="-190500">
              <a:spcAft>
                <a:spcPts val="360"/>
              </a:spcAft>
              <a:buSzPct val="100000"/>
              <a:buChar char="•"/>
            </a:pPr>
            <a:r>
              <a:rPr lang="en-US" sz="1300" dirty="0">
                <a:solidFill>
                  <a:srgbClr val="030A18"/>
                </a:solidFill>
              </a:rPr>
              <a:t>Introduction to threshold segmentation</a:t>
            </a:r>
            <a:endParaRPr lang="en-US" sz="1300" dirty="0"/>
          </a:p>
          <a:p>
            <a:pPr marL="190500" indent="-190500">
              <a:spcAft>
                <a:spcPts val="360"/>
              </a:spcAft>
              <a:buSzPct val="100000"/>
              <a:buChar char="•"/>
            </a:pPr>
            <a:r>
              <a:rPr lang="en-US" sz="1300" dirty="0">
                <a:solidFill>
                  <a:srgbClr val="030A18"/>
                </a:solidFill>
              </a:rPr>
              <a:t>Methodology &amp; synthetic data generation</a:t>
            </a:r>
            <a:endParaRPr lang="en-US" sz="1300" dirty="0"/>
          </a:p>
          <a:p>
            <a:pPr marL="190500" indent="-190500">
              <a:spcAft>
                <a:spcPts val="360"/>
              </a:spcAft>
              <a:buSzPct val="100000"/>
              <a:buChar char="•"/>
            </a:pPr>
            <a:r>
              <a:rPr lang="en-US" sz="1300" dirty="0">
                <a:solidFill>
                  <a:srgbClr val="030A18"/>
                </a:solidFill>
              </a:rPr>
              <a:t>Results: Dice vs threshold</a:t>
            </a:r>
            <a:endParaRPr lang="en-US" sz="1300" dirty="0"/>
          </a:p>
          <a:p>
            <a:pPr marL="190500" indent="-190500">
              <a:spcAft>
                <a:spcPts val="360"/>
              </a:spcAft>
              <a:buSzPct val="100000"/>
              <a:buChar char="•"/>
            </a:pPr>
            <a:r>
              <a:rPr lang="en-US" sz="1300" dirty="0">
                <a:solidFill>
                  <a:srgbClr val="030A18"/>
                </a:solidFill>
              </a:rPr>
              <a:t>ROI‑guided vs global threshold</a:t>
            </a:r>
            <a:endParaRPr lang="en-US" sz="1300" dirty="0"/>
          </a:p>
          <a:p>
            <a:pPr marL="190500" indent="-190500">
              <a:spcAft>
                <a:spcPts val="360"/>
              </a:spcAft>
              <a:buSzPct val="100000"/>
              <a:buChar char="•"/>
            </a:pPr>
            <a:r>
              <a:rPr lang="en-US" sz="1300" dirty="0">
                <a:solidFill>
                  <a:srgbClr val="030A18"/>
                </a:solidFill>
              </a:rPr>
              <a:t>Conclusions &amp; reporting recommendations</a:t>
            </a:r>
            <a:endParaRPr lang="en-US" sz="13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274320"/>
            <a:ext cx="8595360" cy="502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Introduction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188720"/>
            <a:ext cx="8229600" cy="3200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b="1" dirty="0">
                <a:solidFill>
                  <a:srgbClr val="030A18"/>
                </a:solidFill>
              </a:rPr>
              <a:t>
Threshold segmentation
</a:t>
            </a:r>
            <a:pPr indent="0" marL="0">
              <a:buNone/>
            </a:pPr>
            <a:r>
              <a:rPr lang="en-US" sz="1200" dirty="0">
                <a:solidFill>
                  <a:srgbClr val="030A18"/>
                </a:solidFill>
              </a:rPr>
              <a:t>Positron Emission Tomography (PET) images quantify radiotracer uptake. A simple yet popular way to delineate tumors is to threshold voxels by a fraction of the maximum intensity.
</a:t>
            </a:r>
            <a:pPr indent="0" marL="0">
              <a:buNone/>
            </a:pPr>
            <a:r>
              <a:rPr lang="en-US" sz="1200" dirty="0">
                <a:solidFill>
                  <a:srgbClr val="030A18"/>
                </a:solidFill>
              </a:rPr>
              <a:t>Let Imax denote the highest intensity within the image. A global threshold p ∈ [0,1] scales this value so that all voxels with I(x) ≥ p·Imax are considered tumour. The code defines Imax and computes a binary mask at p = 0.42 in the example scripts.
</a:t>
            </a:r>
            <a:pPr indent="0" marL="0">
              <a:buNone/>
            </a:pPr>
            <a:r>
              <a:rPr lang="en-US" sz="1200" dirty="0">
                <a:solidFill>
                  <a:srgbClr val="030A18"/>
                </a:solidFill>
              </a:rPr>
              <a:t>Segmentation quality is commonly assessed by the Dice coefficient: 2|A ∩ B| / (|A|+|B|). A value of 1 indicates perfect overlap, and lower values indicate under‑ or over‑segmentation.
</a:t>
            </a:r>
            <a:endParaRPr lang="en-US" sz="1600" dirty="0"/>
          </a:p>
        </p:txBody>
      </p:sp>
      <p:sp>
        <p:nvSpPr>
          <p:cNvPr id="4" name="Text 2"/>
          <p:cNvSpPr/>
          <p:nvPr/>
        </p:nvSpPr>
        <p:spPr>
          <a:xfrm>
            <a:off x="457200" y="4777740"/>
            <a:ext cx="3657600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600" u="sng" dirty="0">
                <a:solidFill>
                  <a:srgbClr val="A4B6B8"/>
                </a:solidFill>
                <a:hlinkClick r:id="rId1"/>
              </a:rPr>
              <a:t>[1]</a:t>
            </a:r>
            <a:pPr indent="0" marL="0">
              <a:buNone/>
            </a:pPr>
            <a:r>
              <a:rPr lang="en-US" sz="600" dirty="0">
                <a:solidFill>
                  <a:srgbClr val="000000"/>
                </a:solidFill>
              </a:rPr>
              <a:t> </a:t>
            </a:r>
            <a:pPr indent="0" marL="0">
              <a:buNone/>
            </a:pPr>
            <a:r>
              <a:rPr lang="en-US" sz="600" u="sng" dirty="0">
                <a:solidFill>
                  <a:srgbClr val="A4B6B8"/>
                </a:solidFill>
                <a:hlinkClick r:id="rId2"/>
              </a:rPr>
              <a:t>[2]</a:t>
            </a:r>
            <a:endParaRPr lang="en-US" sz="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274320"/>
            <a:ext cx="8595360" cy="502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Methodology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280160"/>
            <a:ext cx="82296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b="1" dirty="0">
                <a:solidFill>
                  <a:srgbClr val="030A18"/>
                </a:solidFill>
              </a:rPr>
              <a:t>Synthetic data generation
</a:t>
            </a:r>
            <a:endParaRPr lang="en-US" sz="1600" dirty="0"/>
          </a:p>
        </p:txBody>
      </p:sp>
      <p:sp>
        <p:nvSpPr>
          <p:cNvPr id="4" name="Text 2"/>
          <p:cNvSpPr/>
          <p:nvPr/>
        </p:nvSpPr>
        <p:spPr>
          <a:xfrm>
            <a:off x="457200" y="1645920"/>
            <a:ext cx="8229600" cy="2743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190500" indent="-190500">
              <a:spcAft>
                <a:spcPts val="360"/>
              </a:spcAft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A 100×100×100 volume with a spherical tumour (radius = 20 voxels).</a:t>
            </a:r>
            <a:endParaRPr lang="en-US" sz="1200" dirty="0"/>
          </a:p>
          <a:p>
            <a:pPr marL="190500" indent="-190500">
              <a:spcAft>
                <a:spcPts val="360"/>
              </a:spcAft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Intensities follow a Gaussian decay from the tumour centre plus small noise.</a:t>
            </a:r>
            <a:endParaRPr lang="en-US" sz="1200" dirty="0"/>
          </a:p>
          <a:p>
            <a:pPr marL="190500" indent="-190500">
              <a:spcAft>
                <a:spcPts val="360"/>
              </a:spcAft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Thresholds p ∈ {0.10, 0.15, …, 0.90} scale the global maximum intensity.</a:t>
            </a:r>
            <a:endParaRPr lang="en-US" sz="1200" dirty="0"/>
          </a:p>
          <a:p>
            <a:pPr marL="190500" indent="-190500">
              <a:spcAft>
                <a:spcPts val="360"/>
              </a:spcAft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For each p, voxels with I ≥ p·Imax form a binary prediction. The largest connected component is optionally retained to suppress noise.</a:t>
            </a:r>
            <a:endParaRPr lang="en-US" sz="1200" dirty="0"/>
          </a:p>
          <a:p>
            <a:pPr marL="190500" indent="-190500">
              <a:spcAft>
                <a:spcPts val="360"/>
              </a:spcAft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Dice coefficients are calculated between predictions and the ground truth sphere.</a:t>
            </a:r>
            <a:endParaRPr lang="en-US" sz="1200" dirty="0"/>
          </a:p>
        </p:txBody>
      </p:sp>
      <p:sp>
        <p:nvSpPr>
          <p:cNvPr id="5" name="Text 3"/>
          <p:cNvSpPr/>
          <p:nvPr/>
        </p:nvSpPr>
        <p:spPr>
          <a:xfrm>
            <a:off x="457200" y="4777740"/>
            <a:ext cx="914400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600" u="sng" dirty="0">
                <a:solidFill>
                  <a:srgbClr val="A4B6B8"/>
                </a:solidFill>
                <a:hlinkClick r:id="rId1"/>
              </a:rPr>
              <a:t>[3]</a:t>
            </a:r>
            <a:endParaRPr lang="en-US" sz="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274320"/>
            <a:ext cx="8595360" cy="502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Results</a:t>
            </a:r>
            <a:endParaRPr lang="en-US" sz="2400" dirty="0"/>
          </a:p>
        </p:txBody>
      </p:sp>
      <p:pic>
        <p:nvPicPr>
          <p:cNvPr id="3" name="Image 0" descr="/home/oai/share/dice_vs_threshol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5800" y="1554480"/>
            <a:ext cx="4114800" cy="2743200"/>
          </a:xfrm>
          <a:prstGeom prst="rect">
            <a:avLst/>
          </a:prstGeom>
        </p:spPr>
      </p:pic>
      <p:graphicFrame>
        <p:nvGraphicFramePr>
          <p:cNvPr id="6" name="Table 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5120640" y="1645920"/>
          <a:ext cx="3840480" cy="1188720"/>
        </p:xfrm>
        <a:graphic>
          <a:graphicData uri="http://schemas.openxmlformats.org/drawingml/2006/table">
            <a:tbl>
              <a:tblPr/>
              <a:tblGrid>
                <a:gridCol w="1280160"/>
                <a:gridCol w="1280160"/>
                <a:gridCol w="1280160"/>
              </a:tblGrid>
              <a:tr h="198120"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1000" b="1" dirty="0">
                          <a:solidFill>
                            <a:srgbClr val="030A18"/>
                          </a:solidFill>
                        </a:rPr>
                        <a:t>p</a:t>
                      </a:r>
                      <a:endParaRPr lang="en-US" sz="1000" dirty="0"/>
                    </a:p>
                  </a:txBody>
                  <a:tcPr marL="91440" marR="91440" marT="45720" marB="45720">
                    <a:lnL w="6350" cap="flat" cmpd="sng" algn="ctr">
                      <a:solidFill>
                        <a:srgbClr val="A4B6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4B6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4B6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4B6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AFD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1000" b="1" dirty="0">
                          <a:solidFill>
                            <a:srgbClr val="030A18"/>
                          </a:solidFill>
                        </a:rPr>
                        <a:t>Dice (raw)</a:t>
                      </a:r>
                      <a:endParaRPr lang="en-US" sz="1000" dirty="0"/>
                    </a:p>
                  </a:txBody>
                  <a:tcPr marL="91440" marR="91440" marT="45720" marB="45720">
                    <a:lnL w="6350" cap="flat" cmpd="sng" algn="ctr">
                      <a:solidFill>
                        <a:srgbClr val="A4B6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4B6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4B6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4B6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AFD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1000" b="1" dirty="0">
                          <a:solidFill>
                            <a:srgbClr val="030A18"/>
                          </a:solidFill>
                        </a:rPr>
                        <a:t>Dice (largest)</a:t>
                      </a:r>
                      <a:endParaRPr lang="en-US" sz="1000" dirty="0"/>
                    </a:p>
                  </a:txBody>
                  <a:tcPr marL="91440" marR="91440" marT="45720" marB="45720">
                    <a:lnL w="6350" cap="flat" cmpd="sng" algn="ctr">
                      <a:solidFill>
                        <a:srgbClr val="A4B6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4B6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4B6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4B6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AFD"/>
                    </a:solidFill>
                  </a:tcPr>
                </a:tc>
              </a:tr>
              <a:tr h="198120"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0.10</a:t>
                      </a:r>
                      <a:endParaRPr lang="en-US" sz="1000" dirty="0"/>
                    </a:p>
                  </a:txBody>
                  <a:tcPr marL="91440" marR="91440" marT="45720" marB="45720">
                    <a:lnL w="6350" cap="flat" cmpd="sng" algn="ctr">
                      <a:solidFill>
                        <a:srgbClr val="A4B6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4B6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4B6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4B6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AFD"/>
                    </a:solidFill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0.82</a:t>
                      </a:r>
                      <a:endParaRPr lang="en-US" sz="1000" dirty="0"/>
                    </a:p>
                  </a:txBody>
                  <a:tcPr marL="91440" marR="91440" marT="45720" marB="45720">
                    <a:lnL w="6350" cap="flat" cmpd="sng" algn="ctr">
                      <a:solidFill>
                        <a:srgbClr val="A4B6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4B6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4B6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4B6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AFD"/>
                    </a:solidFill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0.82</a:t>
                      </a:r>
                      <a:endParaRPr lang="en-US" sz="1000" dirty="0"/>
                    </a:p>
                  </a:txBody>
                  <a:tcPr marL="91440" marR="91440" marT="45720" marB="45720">
                    <a:lnL w="6350" cap="flat" cmpd="sng" algn="ctr">
                      <a:solidFill>
                        <a:srgbClr val="A4B6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4B6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4B6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4B6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AFD"/>
                    </a:solidFill>
                  </a:tcPr>
                </a:tc>
              </a:tr>
              <a:tr h="198120"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0.15</a:t>
                      </a:r>
                      <a:endParaRPr lang="en-US" sz="1000" dirty="0"/>
                    </a:p>
                  </a:txBody>
                  <a:tcPr marL="91440" marR="91440" marT="45720" marB="45720">
                    <a:lnL w="6350" cap="flat" cmpd="sng" algn="ctr">
                      <a:solidFill>
                        <a:srgbClr val="A4B6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4B6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4B6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4B6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AFD"/>
                    </a:solidFill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0.96</a:t>
                      </a:r>
                      <a:endParaRPr lang="en-US" sz="1000" dirty="0"/>
                    </a:p>
                  </a:txBody>
                  <a:tcPr marL="91440" marR="91440" marT="45720" marB="45720">
                    <a:lnL w="6350" cap="flat" cmpd="sng" algn="ctr">
                      <a:solidFill>
                        <a:srgbClr val="A4B6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4B6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4B6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4B6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AFD"/>
                    </a:solidFill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0.96</a:t>
                      </a:r>
                      <a:endParaRPr lang="en-US" sz="1000" dirty="0"/>
                    </a:p>
                  </a:txBody>
                  <a:tcPr marL="91440" marR="91440" marT="45720" marB="45720">
                    <a:lnL w="6350" cap="flat" cmpd="sng" algn="ctr">
                      <a:solidFill>
                        <a:srgbClr val="A4B6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4B6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4B6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4B6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AFD"/>
                    </a:solidFill>
                  </a:tcPr>
                </a:tc>
              </a:tr>
              <a:tr h="198120"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0.20</a:t>
                      </a:r>
                      <a:endParaRPr lang="en-US" sz="1000" dirty="0"/>
                    </a:p>
                  </a:txBody>
                  <a:tcPr marL="91440" marR="91440" marT="45720" marB="45720">
                    <a:lnL w="6350" cap="flat" cmpd="sng" algn="ctr">
                      <a:solidFill>
                        <a:srgbClr val="A4B6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4B6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4B6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4B6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AFD"/>
                    </a:solidFill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0.88</a:t>
                      </a:r>
                      <a:endParaRPr lang="en-US" sz="1000" dirty="0"/>
                    </a:p>
                  </a:txBody>
                  <a:tcPr marL="91440" marR="91440" marT="45720" marB="45720">
                    <a:lnL w="6350" cap="flat" cmpd="sng" algn="ctr">
                      <a:solidFill>
                        <a:srgbClr val="A4B6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4B6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4B6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4B6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AFD"/>
                    </a:solidFill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0.88</a:t>
                      </a:r>
                      <a:endParaRPr lang="en-US" sz="1000" dirty="0"/>
                    </a:p>
                  </a:txBody>
                  <a:tcPr marL="91440" marR="91440" marT="45720" marB="45720">
                    <a:lnL w="6350" cap="flat" cmpd="sng" algn="ctr">
                      <a:solidFill>
                        <a:srgbClr val="A4B6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4B6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4B6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4B6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AFD"/>
                    </a:solidFill>
                  </a:tcPr>
                </a:tc>
              </a:tr>
              <a:tr h="198120"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0.25</a:t>
                      </a:r>
                      <a:endParaRPr lang="en-US" sz="1000" dirty="0"/>
                    </a:p>
                  </a:txBody>
                  <a:tcPr marL="91440" marR="91440" marT="45720" marB="45720">
                    <a:lnL w="6350" cap="flat" cmpd="sng" algn="ctr">
                      <a:solidFill>
                        <a:srgbClr val="A4B6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4B6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4B6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4B6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AFD"/>
                    </a:solidFill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0.77</a:t>
                      </a:r>
                      <a:endParaRPr lang="en-US" sz="1000" dirty="0"/>
                    </a:p>
                  </a:txBody>
                  <a:tcPr marL="91440" marR="91440" marT="45720" marB="45720">
                    <a:lnL w="6350" cap="flat" cmpd="sng" algn="ctr">
                      <a:solidFill>
                        <a:srgbClr val="A4B6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4B6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4B6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4B6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AFD"/>
                    </a:solidFill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0.77</a:t>
                      </a:r>
                      <a:endParaRPr lang="en-US" sz="1000" dirty="0"/>
                    </a:p>
                  </a:txBody>
                  <a:tcPr marL="91440" marR="91440" marT="45720" marB="45720">
                    <a:lnL w="6350" cap="flat" cmpd="sng" algn="ctr">
                      <a:solidFill>
                        <a:srgbClr val="A4B6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4B6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4B6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4B6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AFD"/>
                    </a:solidFill>
                  </a:tcPr>
                </a:tc>
              </a:tr>
              <a:tr h="198120"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0.30</a:t>
                      </a:r>
                      <a:endParaRPr lang="en-US" sz="1000" dirty="0"/>
                    </a:p>
                  </a:txBody>
                  <a:tcPr marL="91440" marR="91440" marT="45720" marB="45720">
                    <a:lnL w="6350" cap="flat" cmpd="sng" algn="ctr">
                      <a:solidFill>
                        <a:srgbClr val="A4B6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4B6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4B6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4B6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AFD"/>
                    </a:solidFill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0.66</a:t>
                      </a:r>
                      <a:endParaRPr lang="en-US" sz="1000" dirty="0"/>
                    </a:p>
                  </a:txBody>
                  <a:tcPr marL="91440" marR="91440" marT="45720" marB="45720">
                    <a:lnL w="6350" cap="flat" cmpd="sng" algn="ctr">
                      <a:solidFill>
                        <a:srgbClr val="A4B6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4B6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4B6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4B6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AFD"/>
                    </a:solidFill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0.66</a:t>
                      </a:r>
                      <a:endParaRPr lang="en-US" sz="1000" dirty="0"/>
                    </a:p>
                  </a:txBody>
                  <a:tcPr marL="91440" marR="91440" marT="45720" marB="45720">
                    <a:lnL w="6350" cap="flat" cmpd="sng" algn="ctr">
                      <a:solidFill>
                        <a:srgbClr val="A4B6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4B6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4B6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4B6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AFD"/>
                    </a:solidFill>
                  </a:tcPr>
                </a:tc>
              </a:tr>
            </a:tbl>
          </a:graphicData>
        </a:graphic>
      </p:graphicFrame>
      <p:sp>
        <p:nvSpPr>
          <p:cNvPr id="5" name="Text 1"/>
          <p:cNvSpPr/>
          <p:nvPr/>
        </p:nvSpPr>
        <p:spPr>
          <a:xfrm>
            <a:off x="5120640" y="2926080"/>
            <a:ext cx="384048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b="1" dirty="0">
                <a:solidFill>
                  <a:srgbClr val="030A18"/>
                </a:solidFill>
              </a:rPr>
              <a:t>Key observations
</a:t>
            </a:r>
            <a:endParaRPr lang="en-US" sz="1600" dirty="0"/>
          </a:p>
        </p:txBody>
      </p:sp>
      <p:sp>
        <p:nvSpPr>
          <p:cNvPr id="6" name="Text 2"/>
          <p:cNvSpPr/>
          <p:nvPr/>
        </p:nvSpPr>
        <p:spPr>
          <a:xfrm>
            <a:off x="5120640" y="3291840"/>
            <a:ext cx="3840480" cy="15544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190500" indent="-190500">
              <a:spcAft>
                <a:spcPts val="360"/>
              </a:spcAft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The Dice coefficient peaks around p = 0.15, indicating an optimal trade‑off.</a:t>
            </a:r>
            <a:endParaRPr lang="en-US" sz="1200" dirty="0"/>
          </a:p>
          <a:p>
            <a:pPr marL="190500" indent="-190500">
              <a:spcAft>
                <a:spcPts val="360"/>
              </a:spcAft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Very low thresholds (p ≤ 0.1) over‑segment, whereas high thresholds under‑segment.</a:t>
            </a:r>
            <a:endParaRPr lang="en-US" sz="1200" dirty="0"/>
          </a:p>
          <a:p>
            <a:pPr marL="190500" indent="-190500">
              <a:spcAft>
                <a:spcPts val="360"/>
              </a:spcAft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Retaining only the largest component has little effect because the synthetic data contains a single tumour.</a:t>
            </a:r>
            <a:endParaRPr lang="en-US" sz="1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274320"/>
            <a:ext cx="8595360" cy="502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ROI‑Guided vs Global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463040"/>
            <a:ext cx="8686800" cy="3108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b="1" dirty="0">
                <a:solidFill>
                  <a:srgbClr val="030A18"/>
                </a:solidFill>
              </a:rPr>
              <a:t>Global thresholding</a:t>
            </a:r>
            <a:endParaRPr lang="en-US" sz="1600" dirty="0"/>
          </a:p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Computes Imax over the entire image and applies a fixed fraction p.</a:t>
            </a:r>
            <a:pPr indent="0" marL="0">
              <a:buNone/>
            </a:pPr>
            <a:endParaRPr lang="en-US" sz="1600" dirty="0"/>
          </a:p>
          <a:p>
            <a:pPr indent="0" marL="0">
              <a:buNone/>
            </a:pPr>
            <a:r>
              <a:rPr lang="en-US" sz="1600" b="1" dirty="0">
                <a:solidFill>
                  <a:srgbClr val="030A18"/>
                </a:solidFill>
              </a:rPr>
              <a:t>ROI‑guided thresholding</a:t>
            </a:r>
            <a:endParaRPr lang="en-US" sz="1600" dirty="0"/>
          </a:p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Restricts analysis to a manually drawn region and computes Imax only inside this ROI.</a:t>
            </a:r>
            <a:endParaRPr lang="en-US" sz="1600" dirty="0"/>
          </a:p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Uses a separate parameter p_roi (0.30 in P20, 0.20 in P21) to scale the local maximum.</a:t>
            </a:r>
            <a:endParaRPr lang="en-US" sz="1600" dirty="0"/>
          </a:p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Keeps only the connected component containing the hottest voxel to avoid spurious clusters.</a:t>
            </a:r>
            <a:endParaRPr lang="en-US" sz="1600" dirty="0"/>
          </a:p>
        </p:txBody>
      </p:sp>
      <p:sp>
        <p:nvSpPr>
          <p:cNvPr id="4" name="Text 2"/>
          <p:cNvSpPr/>
          <p:nvPr/>
        </p:nvSpPr>
        <p:spPr>
          <a:xfrm>
            <a:off x="457200" y="4777740"/>
            <a:ext cx="1828800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600" u="sng" dirty="0">
                <a:solidFill>
                  <a:srgbClr val="A4B6B8"/>
                </a:solidFill>
                <a:hlinkClick r:id="rId1"/>
              </a:rPr>
              <a:t>[4]</a:t>
            </a:r>
            <a:pPr indent="0" marL="0">
              <a:buNone/>
            </a:pPr>
            <a:r>
              <a:rPr lang="en-US" sz="600" dirty="0">
                <a:solidFill>
                  <a:srgbClr val="000000"/>
                </a:solidFill>
              </a:rPr>
              <a:t> </a:t>
            </a:r>
            <a:pPr indent="0" marL="0">
              <a:buNone/>
            </a:pPr>
            <a:r>
              <a:rPr lang="en-US" sz="600" u="sng" dirty="0">
                <a:solidFill>
                  <a:srgbClr val="A4B6B8"/>
                </a:solidFill>
                <a:hlinkClick r:id="rId2"/>
              </a:rPr>
              <a:t>[5]</a:t>
            </a:r>
            <a:endParaRPr lang="en-US" sz="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274320"/>
            <a:ext cx="8595360" cy="502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Conclusions &amp; Reporting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371600"/>
            <a:ext cx="86868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b="1" dirty="0">
                <a:solidFill>
                  <a:srgbClr val="030A18"/>
                </a:solidFill>
              </a:rPr>
              <a:t>Key takeaways
</a:t>
            </a:r>
            <a:endParaRPr lang="en-US" sz="1600" dirty="0"/>
          </a:p>
        </p:txBody>
      </p:sp>
      <p:sp>
        <p:nvSpPr>
          <p:cNvPr id="4" name="Text 2"/>
          <p:cNvSpPr/>
          <p:nvPr/>
        </p:nvSpPr>
        <p:spPr>
          <a:xfrm>
            <a:off x="457200" y="1737360"/>
            <a:ext cx="8686800" cy="12801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190500" indent="-190500">
              <a:spcAft>
                <a:spcPts val="360"/>
              </a:spcAft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The optimal threshold varies by dataset; exploring p across a range is essential.</a:t>
            </a:r>
            <a:endParaRPr lang="en-US" sz="1200" dirty="0"/>
          </a:p>
          <a:p>
            <a:pPr marL="190500" indent="-190500">
              <a:spcAft>
                <a:spcPts val="360"/>
              </a:spcAft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Dice vs threshold curves reveal trade‑offs between sensitivity and specificity.</a:t>
            </a:r>
            <a:endParaRPr lang="en-US" sz="1200" dirty="0"/>
          </a:p>
          <a:p>
            <a:pPr marL="190500" indent="-190500">
              <a:spcAft>
                <a:spcPts val="360"/>
              </a:spcAft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Largest‑component filtering mitigates noise; ROI‑guided thresholds further localise segmentation but require manual input.</a:t>
            </a:r>
            <a:endParaRPr lang="en-US" sz="1200" dirty="0"/>
          </a:p>
        </p:txBody>
      </p:sp>
      <p:sp>
        <p:nvSpPr>
          <p:cNvPr id="5" name="Text 3"/>
          <p:cNvSpPr/>
          <p:nvPr/>
        </p:nvSpPr>
        <p:spPr>
          <a:xfrm>
            <a:off x="457200" y="3291840"/>
            <a:ext cx="86868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b="1" dirty="0">
                <a:solidFill>
                  <a:srgbClr val="030A18"/>
                </a:solidFill>
              </a:rPr>
              <a:t>Reporting recommendations
</a:t>
            </a:r>
            <a:endParaRPr lang="en-US" sz="1600" dirty="0"/>
          </a:p>
        </p:txBody>
      </p:sp>
      <p:sp>
        <p:nvSpPr>
          <p:cNvPr id="6" name="Text 4"/>
          <p:cNvSpPr/>
          <p:nvPr/>
        </p:nvSpPr>
        <p:spPr>
          <a:xfrm>
            <a:off x="457200" y="3657600"/>
            <a:ext cx="86868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190500" indent="-190500">
              <a:spcAft>
                <a:spcPts val="360"/>
              </a:spcAft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Describe acquisition parameters and pre‑processing (registration, resampling).</a:t>
            </a:r>
            <a:endParaRPr lang="en-US" sz="1200" dirty="0"/>
          </a:p>
          <a:p>
            <a:pPr marL="190500" indent="-190500">
              <a:spcAft>
                <a:spcPts val="360"/>
              </a:spcAft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Specify the threshold formula (p·Imax), chosen p values, and any ROI definitions.</a:t>
            </a:r>
            <a:endParaRPr lang="en-US" sz="1200" dirty="0"/>
          </a:p>
          <a:p>
            <a:pPr marL="190500" indent="-190500">
              <a:spcAft>
                <a:spcPts val="360"/>
              </a:spcAft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Report quantitative metrics: volumes, Dice scores, and segmentation examples.</a:t>
            </a:r>
            <a:endParaRPr lang="en-US" sz="1200" dirty="0"/>
          </a:p>
          <a:p>
            <a:pPr marL="190500" indent="-190500">
              <a:spcAft>
                <a:spcPts val="360"/>
              </a:spcAft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Include Dice vs threshold plots to justify parameter selection.</a:t>
            </a:r>
            <a:endParaRPr lang="en-US" sz="1200" dirty="0"/>
          </a:p>
        </p:txBody>
      </p:sp>
      <p:sp>
        <p:nvSpPr>
          <p:cNvPr id="7" name="Text 5"/>
          <p:cNvSpPr/>
          <p:nvPr/>
        </p:nvSpPr>
        <p:spPr>
          <a:xfrm>
            <a:off x="457200" y="4777740"/>
            <a:ext cx="2743200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600" u="sng" dirty="0">
                <a:solidFill>
                  <a:srgbClr val="A4B6B8"/>
                </a:solidFill>
                <a:hlinkClick r:id="rId1"/>
              </a:rPr>
              <a:t>[1]</a:t>
            </a:r>
            <a:pPr indent="0" marL="0">
              <a:buNone/>
            </a:pPr>
            <a:r>
              <a:rPr lang="en-US" sz="600" dirty="0">
                <a:solidFill>
                  <a:srgbClr val="000000"/>
                </a:solidFill>
              </a:rPr>
              <a:t> </a:t>
            </a:r>
            <a:pPr indent="0" marL="0">
              <a:buNone/>
            </a:pPr>
            <a:r>
              <a:rPr lang="en-US" sz="600" u="sng" dirty="0">
                <a:solidFill>
                  <a:srgbClr val="A4B6B8"/>
                </a:solidFill>
                <a:hlinkClick r:id="rId2"/>
              </a:rPr>
              <a:t>[2]</a:t>
            </a:r>
            <a:pPr indent="0" marL="0">
              <a:buNone/>
            </a:pPr>
            <a:r>
              <a:rPr lang="en-US" sz="600" dirty="0">
                <a:solidFill>
                  <a:srgbClr val="000000"/>
                </a:solidFill>
              </a:rPr>
              <a:t> </a:t>
            </a:r>
            <a:pPr indent="0" marL="0">
              <a:buNone/>
            </a:pPr>
            <a:r>
              <a:rPr lang="en-US" sz="600" u="sng" dirty="0">
                <a:solidFill>
                  <a:srgbClr val="A4B6B8"/>
                </a:solidFill>
                <a:hlinkClick r:id="rId3"/>
              </a:rPr>
              <a:t>[4]</a:t>
            </a:r>
            <a:endParaRPr lang="en-US" sz="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2025-08-20T07:41:07Z</dcterms:created>
  <dcterms:modified xsi:type="dcterms:W3CDTF">2025-08-20T07:41:07Z</dcterms:modified>
</cp:coreProperties>
</file>