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24"/>
  </p:notesMasterIdLst>
  <p:handoutMasterIdLst>
    <p:handoutMasterId r:id="rId25"/>
  </p:handoutMasterIdLst>
  <p:sldIdLst>
    <p:sldId id="481" r:id="rId4"/>
    <p:sldId id="458" r:id="rId5"/>
    <p:sldId id="489" r:id="rId6"/>
    <p:sldId id="499" r:id="rId7"/>
    <p:sldId id="490" r:id="rId8"/>
    <p:sldId id="483" r:id="rId9"/>
    <p:sldId id="486" r:id="rId10"/>
    <p:sldId id="493" r:id="rId11"/>
    <p:sldId id="494" r:id="rId12"/>
    <p:sldId id="485" r:id="rId13"/>
    <p:sldId id="495" r:id="rId14"/>
    <p:sldId id="496" r:id="rId15"/>
    <p:sldId id="487" r:id="rId16"/>
    <p:sldId id="498" r:id="rId17"/>
    <p:sldId id="488" r:id="rId18"/>
    <p:sldId id="491" r:id="rId19"/>
    <p:sldId id="472" r:id="rId20"/>
    <p:sldId id="500" r:id="rId21"/>
    <p:sldId id="497" r:id="rId22"/>
    <p:sldId id="492" r:id="rId2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5232" autoAdjust="0"/>
  </p:normalViewPr>
  <p:slideViewPr>
    <p:cSldViewPr>
      <p:cViewPr varScale="1">
        <p:scale>
          <a:sx n="82" d="100"/>
          <a:sy n="82" d="100"/>
        </p:scale>
        <p:origin x="18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Hi, Good evening! I will start with my CA presentation on Design and Integration of Portable Optical Spectrometer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9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4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2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7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This is what I will talking about. First start off with Project statement. Follow by the progress that I have made so far. And what to expect at the end of the project. And end off with the DEMO.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Overall project statement is </a:t>
            </a:r>
            <a:r>
              <a:rPr lang="en-US" sz="1200" dirty="0"/>
              <a:t>To develop a multifunction portable Raman spectroscopes for point-of-care diagnostics. </a:t>
            </a:r>
            <a:r>
              <a:rPr lang="en-SG" sz="1200" dirty="0"/>
              <a:t>My specific project statement is </a:t>
            </a:r>
            <a:endParaRPr lang="en-US" sz="12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Currently available spectrometers are bulky and not feasible for outdoor uses. In addition they are very expensive and users have limited customization.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The default program which is provided by Thorlabs is comprehensive but there are some limitations. Also it is a standalone program which can only be used for their own products. Thus, creating own user interface will allow us to customize and extend in the future depending on our needs.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I will explain in the depth later on for each component. But this is the function which I have been using to create the program.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E912-5383-4C9E-9163-885C7E969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000" dirty="0"/>
              <a:t>Design and Integration of Portable Optical Spectrometer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5E03-BFBE-4FA8-BD97-210F0ED0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864225"/>
            <a:ext cx="5257800" cy="476250"/>
          </a:xfrm>
        </p:spPr>
        <p:txBody>
          <a:bodyPr/>
          <a:lstStyle/>
          <a:p>
            <a:pPr algn="l"/>
            <a:r>
              <a:rPr lang="en-SG" sz="2000" dirty="0"/>
              <a:t>CA1 Presentation by-  Aung Myin Kyaw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5CC1B-4117-45A8-B7E5-809CC419F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030288"/>
            <a:ext cx="8153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C# Programming language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686090"/>
            <a:ext cx="81534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Object-oriented programming language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Faster and easier to debug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IDE available are intuitive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Widely popular language for programming window console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321FE-F843-4313-A27A-18F4F94C6AB3}"/>
              </a:ext>
            </a:extLst>
          </p:cNvPr>
          <p:cNvPicPr/>
          <p:nvPr/>
        </p:nvPicPr>
        <p:blipFill rotWithShape="1">
          <a:blip r:embed="rId3"/>
          <a:srcRect l="38434" t="38918" r="32186" b="33686"/>
          <a:stretch/>
        </p:blipFill>
        <p:spPr bwMode="auto">
          <a:xfrm>
            <a:off x="1828800" y="3780464"/>
            <a:ext cx="5081905" cy="273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16388DD-0FE7-4D46-A105-AE854FA5A4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11" y="1140261"/>
            <a:ext cx="1264978" cy="13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914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49337"/>
            <a:ext cx="84582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3200" b="1" u="sng" dirty="0" err="1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Behavioural</a:t>
            </a:r>
            <a:r>
              <a:rPr lang="en-US" altLang="en-US" sz="32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Modelling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967E4-111D-467C-B65F-5B1AB9A1629C}"/>
              </a:ext>
            </a:extLst>
          </p:cNvPr>
          <p:cNvSpPr txBox="1"/>
          <p:nvPr/>
        </p:nvSpPr>
        <p:spPr>
          <a:xfrm>
            <a:off x="0" y="1752600"/>
            <a:ext cx="81534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To ensure algorithmic correctness / functionality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Preliminary simulations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Different component of the codes are tested separately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5ED6A-FD3C-45C8-85FB-2F1CE63B0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39630" r="31667" b="24127"/>
          <a:stretch/>
        </p:blipFill>
        <p:spPr>
          <a:xfrm>
            <a:off x="533400" y="3476765"/>
            <a:ext cx="746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27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49337"/>
            <a:ext cx="84582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3200" b="1" u="sng" dirty="0" err="1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Behavioural</a:t>
            </a:r>
            <a:r>
              <a:rPr lang="en-US" altLang="en-US" sz="32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Modelling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967E4-111D-467C-B65F-5B1AB9A1629C}"/>
              </a:ext>
            </a:extLst>
          </p:cNvPr>
          <p:cNvSpPr txBox="1"/>
          <p:nvPr/>
        </p:nvSpPr>
        <p:spPr>
          <a:xfrm>
            <a:off x="0" y="1752600"/>
            <a:ext cx="81534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To ensure algorithmic correctness / functionality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Preliminary simulations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Different component of the codes are tested separately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0C33A9-D5C5-45BC-8861-05DDD881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82624"/>
            <a:ext cx="84582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32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Architectural Synthesis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464D5-A603-4327-BDB1-770AEE49DC0F}"/>
              </a:ext>
            </a:extLst>
          </p:cNvPr>
          <p:cNvSpPr txBox="1"/>
          <p:nvPr/>
        </p:nvSpPr>
        <p:spPr>
          <a:xfrm>
            <a:off x="9331" y="4730629"/>
            <a:ext cx="815340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SG" sz="2000" dirty="0"/>
              <a:t>Combine all the components together</a:t>
            </a:r>
          </a:p>
        </p:txBody>
      </p:sp>
    </p:spTree>
    <p:extLst>
      <p:ext uri="{BB962C8B-B14F-4D97-AF65-F5344CB8AC3E}">
        <p14:creationId xmlns:p14="http://schemas.microsoft.com/office/powerpoint/2010/main" val="13167832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89796"/>
            <a:ext cx="8153400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Current Algorithm Design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BEE34-4588-4BA1-9446-0DA10E65591B}"/>
              </a:ext>
            </a:extLst>
          </p:cNvPr>
          <p:cNvPicPr/>
          <p:nvPr/>
        </p:nvPicPr>
        <p:blipFill rotWithShape="1">
          <a:blip r:embed="rId3"/>
          <a:srcRect l="42323" t="35257" r="34190" b="30077"/>
          <a:stretch/>
        </p:blipFill>
        <p:spPr bwMode="auto">
          <a:xfrm>
            <a:off x="1219200" y="1868041"/>
            <a:ext cx="6400800" cy="4853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947743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49337"/>
            <a:ext cx="81534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Difficulties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57400"/>
            <a:ext cx="81534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Understanding of the device requirement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no manual or explanation on how to setup and communicate with the device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Getting device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Understanding of the importance of integration 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Garbage data collection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Unable to write to excel files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3236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89796"/>
            <a:ext cx="8153400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development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12665-D854-4593-BD26-9A2889F3CE1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1" t="25494" r="17746" b="15905"/>
          <a:stretch/>
        </p:blipFill>
        <p:spPr bwMode="auto">
          <a:xfrm>
            <a:off x="457200" y="1687307"/>
            <a:ext cx="7817643" cy="45905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528678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030288"/>
            <a:ext cx="8153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development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64911-5382-4EB1-9730-87B17AA388DA}"/>
              </a:ext>
            </a:extLst>
          </p:cNvPr>
          <p:cNvSpPr txBox="1"/>
          <p:nvPr/>
        </p:nvSpPr>
        <p:spPr>
          <a:xfrm>
            <a:off x="457200" y="1844496"/>
            <a:ext cx="81534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OOP functions in the program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priority level to execute different tasks or an indicator to inform user when there is some background data processing 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CDFD95-83A2-426C-A5B1-EE80C64CA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63768"/>
              </p:ext>
            </p:extLst>
          </p:nvPr>
        </p:nvGraphicFramePr>
        <p:xfrm>
          <a:off x="419100" y="3499312"/>
          <a:ext cx="8077199" cy="2834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1984">
                  <a:extLst>
                    <a:ext uri="{9D8B030D-6E8A-4147-A177-3AD203B41FA5}">
                      <a16:colId xmlns:a16="http://schemas.microsoft.com/office/drawing/2014/main" val="4258824113"/>
                    </a:ext>
                  </a:extLst>
                </a:gridCol>
                <a:gridCol w="1057763">
                  <a:extLst>
                    <a:ext uri="{9D8B030D-6E8A-4147-A177-3AD203B41FA5}">
                      <a16:colId xmlns:a16="http://schemas.microsoft.com/office/drawing/2014/main" val="575250941"/>
                    </a:ext>
                  </a:extLst>
                </a:gridCol>
                <a:gridCol w="1055824">
                  <a:extLst>
                    <a:ext uri="{9D8B030D-6E8A-4147-A177-3AD203B41FA5}">
                      <a16:colId xmlns:a16="http://schemas.microsoft.com/office/drawing/2014/main" val="2710771495"/>
                    </a:ext>
                  </a:extLst>
                </a:gridCol>
                <a:gridCol w="1056794">
                  <a:extLst>
                    <a:ext uri="{9D8B030D-6E8A-4147-A177-3AD203B41FA5}">
                      <a16:colId xmlns:a16="http://schemas.microsoft.com/office/drawing/2014/main" val="731073392"/>
                    </a:ext>
                  </a:extLst>
                </a:gridCol>
                <a:gridCol w="1206102">
                  <a:extLst>
                    <a:ext uri="{9D8B030D-6E8A-4147-A177-3AD203B41FA5}">
                      <a16:colId xmlns:a16="http://schemas.microsoft.com/office/drawing/2014/main" val="352952097"/>
                    </a:ext>
                  </a:extLst>
                </a:gridCol>
                <a:gridCol w="1058732">
                  <a:extLst>
                    <a:ext uri="{9D8B030D-6E8A-4147-A177-3AD203B41FA5}">
                      <a16:colId xmlns:a16="http://schemas.microsoft.com/office/drawing/2014/main" val="328090327"/>
                    </a:ext>
                  </a:extLst>
                </a:gridCol>
              </a:tblGrid>
              <a:tr h="3868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Dec 17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Jan 18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Feb 18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March 18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Apr 18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3126406"/>
                  </a:ext>
                </a:extLst>
              </a:tr>
              <a:tr h="4833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Designing of UI 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9034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Integration of the logical and UI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99909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Testing and Debugging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13174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Completion of final report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SG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9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37900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1300" y="2932182"/>
            <a:ext cx="358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  <a:endParaRPr lang="en-US" sz="6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627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AFADD-CFC6-491F-A9F1-C9F1EB9AB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9A265-6877-4662-82A1-F1D95BA36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5"/>
          <a:stretch/>
        </p:blipFill>
        <p:spPr>
          <a:xfrm>
            <a:off x="0" y="91440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AFADD-CFC6-491F-A9F1-C9F1EB9AB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7892D-45E5-4BC2-8869-608EB472A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0"/>
          <a:stretch/>
        </p:blipFill>
        <p:spPr>
          <a:xfrm>
            <a:off x="12441" y="1070623"/>
            <a:ext cx="9144000" cy="4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030288"/>
            <a:ext cx="8153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Table of contents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283" y="1752600"/>
            <a:ext cx="81534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statement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Progress made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development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1300" y="2932182"/>
            <a:ext cx="358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Q &amp; A</a:t>
            </a:r>
            <a:endParaRPr lang="en-US" sz="6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6614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08877"/>
            <a:ext cx="8153400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statement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6200" y="2025506"/>
            <a:ext cx="81534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Overall Project statement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To develop a multifunction portable Raman spectroscopes for point-of-care diagnostics. 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To implement and develop a user interface of the portable optical spectrometer, which is functional, intuitive and give user more opportunity to customize according to their needs.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857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08877"/>
            <a:ext cx="8153400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Current spectrometers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6200" y="2031021"/>
            <a:ext cx="81534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Bulky and not feasible for outdoor use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Not affordable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Users have limited customization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Currently available Thorlabs, user interface has limited extensions for the future 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2746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08877"/>
            <a:ext cx="8153400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Motivation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31021"/>
            <a:ext cx="86868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Thorlabs program has limited functionalities and customization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Standalone program which can only be used for Thorlabs products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Creating own interface will allow us to customize and extend in the future depending on our needs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364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89796"/>
            <a:ext cx="8458200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8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 components/parts of the project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6DD31-6A24-43BF-9985-ECE7C4A6D4B5}"/>
              </a:ext>
            </a:extLst>
          </p:cNvPr>
          <p:cNvSpPr txBox="1"/>
          <p:nvPr/>
        </p:nvSpPr>
        <p:spPr>
          <a:xfrm>
            <a:off x="-76200" y="1648631"/>
            <a:ext cx="8153400" cy="271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Implementation of Raman spectrometer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Calculation and Optimizing results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Data analysis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/>
              <a:t>User interface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345750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49337"/>
            <a:ext cx="84582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32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Tasks Accomplished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6DD31-6A24-43BF-9985-ECE7C4A6D4B5}"/>
              </a:ext>
            </a:extLst>
          </p:cNvPr>
          <p:cNvSpPr txBox="1"/>
          <p:nvPr/>
        </p:nvSpPr>
        <p:spPr>
          <a:xfrm>
            <a:off x="0" y="1905000"/>
            <a:ext cx="81534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Research and understanding of Raman scattering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Research on different programming languages available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Selection of Programming language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Understanding C# programming language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Coding fundamental functions to test and experiment the workability of C# in CCS100 spectrometer</a:t>
            </a:r>
          </a:p>
        </p:txBody>
      </p:sp>
    </p:spTree>
    <p:extLst>
      <p:ext uri="{BB962C8B-B14F-4D97-AF65-F5344CB8AC3E}">
        <p14:creationId xmlns:p14="http://schemas.microsoft.com/office/powerpoint/2010/main" val="331322157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49337"/>
            <a:ext cx="84582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32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Steps taken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81F42-8D17-4AFC-9E52-5EC0666B2C69}"/>
              </a:ext>
            </a:extLst>
          </p:cNvPr>
          <p:cNvSpPr/>
          <p:nvPr/>
        </p:nvSpPr>
        <p:spPr>
          <a:xfrm>
            <a:off x="2895600" y="2085994"/>
            <a:ext cx="3657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Functional Specification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7B8A2-031C-4254-BC85-045095B5D7A3}"/>
              </a:ext>
            </a:extLst>
          </p:cNvPr>
          <p:cNvSpPr/>
          <p:nvPr/>
        </p:nvSpPr>
        <p:spPr>
          <a:xfrm>
            <a:off x="2895600" y="3068072"/>
            <a:ext cx="3657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Behavioural 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1EAB1-C209-4A30-93EA-36787BAA5738}"/>
              </a:ext>
            </a:extLst>
          </p:cNvPr>
          <p:cNvSpPr/>
          <p:nvPr/>
        </p:nvSpPr>
        <p:spPr>
          <a:xfrm>
            <a:off x="2895600" y="3911648"/>
            <a:ext cx="3657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Architectural Synthesis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4F911-E230-43E7-8A92-A9389C48A7B5}"/>
              </a:ext>
            </a:extLst>
          </p:cNvPr>
          <p:cNvSpPr/>
          <p:nvPr/>
        </p:nvSpPr>
        <p:spPr>
          <a:xfrm>
            <a:off x="2895600" y="4806950"/>
            <a:ext cx="3657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Logic Synthesis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2F2C3-DF3D-436F-8EE7-A9DDBE10E98B}"/>
              </a:ext>
            </a:extLst>
          </p:cNvPr>
          <p:cNvSpPr/>
          <p:nvPr/>
        </p:nvSpPr>
        <p:spPr>
          <a:xfrm>
            <a:off x="2895600" y="5645054"/>
            <a:ext cx="3657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Physical Design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1A968F-A2E2-4C00-8F79-CF7662A0EA3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724400" y="2562244"/>
            <a:ext cx="0" cy="50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CC15B-9BC9-401C-A8D6-E0A9550241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24400" y="3544322"/>
            <a:ext cx="6220" cy="39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AC813-E7AE-4925-9EE3-78AAAA16A758}"/>
              </a:ext>
            </a:extLst>
          </p:cNvPr>
          <p:cNvCxnSpPr>
            <a:cxnSpLocks/>
          </p:cNvCxnSpPr>
          <p:nvPr/>
        </p:nvCxnSpPr>
        <p:spPr>
          <a:xfrm>
            <a:off x="4715070" y="4398213"/>
            <a:ext cx="6220" cy="39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E10F2B-5491-4111-B644-27DC45CC8F74}"/>
              </a:ext>
            </a:extLst>
          </p:cNvPr>
          <p:cNvCxnSpPr>
            <a:cxnSpLocks/>
          </p:cNvCxnSpPr>
          <p:nvPr/>
        </p:nvCxnSpPr>
        <p:spPr>
          <a:xfrm>
            <a:off x="4677748" y="5301431"/>
            <a:ext cx="6220" cy="39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738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49337"/>
            <a:ext cx="8458200" cy="73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3200" b="1" u="sng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Functional Specification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94DA8-9810-414D-8D3B-06A3522314C5}"/>
              </a:ext>
            </a:extLst>
          </p:cNvPr>
          <p:cNvSpPr txBox="1"/>
          <p:nvPr/>
        </p:nvSpPr>
        <p:spPr>
          <a:xfrm>
            <a:off x="0" y="1794674"/>
            <a:ext cx="81534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Requirement of the program/code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Able to receive data accurately and real-time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Reliable  (no lagging, lose of data)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Able to expend and additional components in the future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Code tidiness and comments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Intuitive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89980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35362</TotalTime>
  <Words>646</Words>
  <Application>Microsoft Office PowerPoint</Application>
  <PresentationFormat>On-screen Show (4:3)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Design and Integration of Portable Optical Spectrometer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1871</cp:revision>
  <dcterms:created xsi:type="dcterms:W3CDTF">2001-07-31T09:05:05Z</dcterms:created>
  <dcterms:modified xsi:type="dcterms:W3CDTF">2018-12-04T07:22:35Z</dcterms:modified>
</cp:coreProperties>
</file>