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3" r:id="rId3"/>
  </p:sldMasterIdLst>
  <p:notesMasterIdLst>
    <p:notesMasterId r:id="rId10"/>
  </p:notesMasterIdLst>
  <p:handoutMasterIdLst>
    <p:handoutMasterId r:id="rId11"/>
  </p:handoutMasterIdLst>
  <p:sldIdLst>
    <p:sldId id="458" r:id="rId4"/>
    <p:sldId id="472" r:id="rId5"/>
    <p:sldId id="475" r:id="rId6"/>
    <p:sldId id="476" r:id="rId7"/>
    <p:sldId id="477" r:id="rId8"/>
    <p:sldId id="467" r:id="rId9"/>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6600CC"/>
    <a:srgbClr val="0000FF"/>
    <a:srgbClr val="CC3300"/>
    <a:srgbClr val="D3ECFF"/>
    <a:srgbClr val="FFE5F8"/>
    <a:srgbClr val="FF9933"/>
    <a:srgbClr val="0066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7048" autoAdjust="0"/>
  </p:normalViewPr>
  <p:slideViewPr>
    <p:cSldViewPr>
      <p:cViewPr varScale="1">
        <p:scale>
          <a:sx n="82" d="100"/>
          <a:sy n="82" d="100"/>
        </p:scale>
        <p:origin x="18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p:cViewPr varScale="1">
        <p:scale>
          <a:sx n="62" d="100"/>
          <a:sy n="62" d="100"/>
        </p:scale>
        <p:origin x="-285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defTabSz="909638" eaLnBrk="1" hangingPunct="1">
              <a:defRPr sz="1200" dirty="0" smtClean="0"/>
            </a:lvl1pPr>
          </a:lstStyle>
          <a:p>
            <a:pPr>
              <a:defRPr/>
            </a:pPr>
            <a:endParaRPr lang="en-US"/>
          </a:p>
        </p:txBody>
      </p:sp>
      <p:sp>
        <p:nvSpPr>
          <p:cNvPr id="23555"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algn="r" defTabSz="909638" eaLnBrk="1" hangingPunct="1">
              <a:defRPr sz="1200" dirty="0" smtClean="0"/>
            </a:lvl1pPr>
          </a:lstStyle>
          <a:p>
            <a:pPr>
              <a:defRPr/>
            </a:pPr>
            <a:endParaRPr lang="en-US"/>
          </a:p>
        </p:txBody>
      </p:sp>
      <p:sp>
        <p:nvSpPr>
          <p:cNvPr id="23556" name="Rectangle 4"/>
          <p:cNvSpPr>
            <a:spLocks noGrp="1" noChangeArrowheads="1"/>
          </p:cNvSpPr>
          <p:nvPr>
            <p:ph type="ftr" sz="quarter" idx="2"/>
          </p:nvPr>
        </p:nvSpPr>
        <p:spPr bwMode="auto">
          <a:xfrm>
            <a:off x="0"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defTabSz="909638" eaLnBrk="1" hangingPunct="1">
              <a:defRPr sz="1200" dirty="0" smtClean="0"/>
            </a:lvl1pPr>
          </a:lstStyle>
          <a:p>
            <a:pPr>
              <a:defRPr/>
            </a:pPr>
            <a:endParaRPr lang="en-US"/>
          </a:p>
        </p:txBody>
      </p:sp>
      <p:sp>
        <p:nvSpPr>
          <p:cNvPr id="23557" name="Rectangle 5"/>
          <p:cNvSpPr>
            <a:spLocks noGrp="1" noChangeArrowheads="1"/>
          </p:cNvSpPr>
          <p:nvPr>
            <p:ph type="sldNum" sz="quarter" idx="3"/>
          </p:nvPr>
        </p:nvSpPr>
        <p:spPr bwMode="auto">
          <a:xfrm>
            <a:off x="3851275"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algn="r" defTabSz="909638" eaLnBrk="1" hangingPunct="1">
              <a:defRPr sz="1200"/>
            </a:lvl1pPr>
          </a:lstStyle>
          <a:p>
            <a:fld id="{07F2BD3E-D17B-4673-B019-4E84AE43F5A4}" type="slidenum">
              <a:rPr lang="en-US"/>
              <a:pPr/>
              <a:t>‹#›</a:t>
            </a:fld>
            <a:endParaRPr lang="en-US"/>
          </a:p>
        </p:txBody>
      </p:sp>
    </p:spTree>
    <p:extLst>
      <p:ext uri="{BB962C8B-B14F-4D97-AF65-F5344CB8AC3E}">
        <p14:creationId xmlns:p14="http://schemas.microsoft.com/office/powerpoint/2010/main" val="3804867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5079B43D-5123-4D1E-8490-4BB5FF3036B2}" type="datetimeFigureOut">
              <a:rPr lang="en-US"/>
              <a:pPr>
                <a:defRPr/>
              </a:pPr>
              <a:t>10/7/2018</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450" y="4716463"/>
            <a:ext cx="5438775" cy="446563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074E84F-7BD3-4E27-92F2-8EDC56B41391}" type="slidenum">
              <a:rPr lang="en-US"/>
              <a:pPr/>
              <a:t>‹#›</a:t>
            </a:fld>
            <a:endParaRPr lang="en-US"/>
          </a:p>
        </p:txBody>
      </p:sp>
    </p:spTree>
    <p:extLst>
      <p:ext uri="{BB962C8B-B14F-4D97-AF65-F5344CB8AC3E}">
        <p14:creationId xmlns:p14="http://schemas.microsoft.com/office/powerpoint/2010/main" val="1070560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dirty="0"/>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1</a:t>
            </a:fld>
            <a:endParaRPr lang="en-US"/>
          </a:p>
        </p:txBody>
      </p:sp>
    </p:spTree>
    <p:extLst>
      <p:ext uri="{BB962C8B-B14F-4D97-AF65-F5344CB8AC3E}">
        <p14:creationId xmlns:p14="http://schemas.microsoft.com/office/powerpoint/2010/main" val="108909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2</a:t>
            </a:fld>
            <a:endParaRPr lang="en-US"/>
          </a:p>
        </p:txBody>
      </p:sp>
    </p:spTree>
    <p:extLst>
      <p:ext uri="{BB962C8B-B14F-4D97-AF65-F5344CB8AC3E}">
        <p14:creationId xmlns:p14="http://schemas.microsoft.com/office/powerpoint/2010/main" val="22395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3</a:t>
            </a:fld>
            <a:endParaRPr lang="en-US"/>
          </a:p>
        </p:txBody>
      </p:sp>
    </p:spTree>
    <p:extLst>
      <p:ext uri="{BB962C8B-B14F-4D97-AF65-F5344CB8AC3E}">
        <p14:creationId xmlns:p14="http://schemas.microsoft.com/office/powerpoint/2010/main" val="1952787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4</a:t>
            </a:fld>
            <a:endParaRPr lang="en-US"/>
          </a:p>
        </p:txBody>
      </p:sp>
    </p:spTree>
    <p:extLst>
      <p:ext uri="{BB962C8B-B14F-4D97-AF65-F5344CB8AC3E}">
        <p14:creationId xmlns:p14="http://schemas.microsoft.com/office/powerpoint/2010/main" val="290963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5</a:t>
            </a:fld>
            <a:endParaRPr lang="en-US"/>
          </a:p>
        </p:txBody>
      </p:sp>
    </p:spTree>
    <p:extLst>
      <p:ext uri="{BB962C8B-B14F-4D97-AF65-F5344CB8AC3E}">
        <p14:creationId xmlns:p14="http://schemas.microsoft.com/office/powerpoint/2010/main" val="135009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6</a:t>
            </a:fld>
            <a:endParaRPr lang="en-US"/>
          </a:p>
        </p:txBody>
      </p:sp>
    </p:spTree>
    <p:extLst>
      <p:ext uri="{BB962C8B-B14F-4D97-AF65-F5344CB8AC3E}">
        <p14:creationId xmlns:p14="http://schemas.microsoft.com/office/powerpoint/2010/main" val="106849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B6510E-4C0F-4F2F-8F60-54B8A9692E8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ED639C-52AA-4B9E-8E79-DED4F5086C8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B8E9D9F-46E9-4D7F-A609-A66D0D344BC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A623E2-2F37-4ECF-ACF7-7CBAB248409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8401A03-FE9F-43D3-B3F6-309FD528F49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BF7EC95-5330-4B90-9F00-E38BEEFD851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F7FE276-876A-4F37-A025-CCF99AA6857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1C8633-5257-4601-BDCB-188E6716279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4E669DE-A869-4390-844F-95FC2983C23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7F5F60-7197-46CB-B1AE-E4EB3C0DCE0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BC55D5-4523-42CD-B7E2-BC58A0BD648A}"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 name="Picture 3"/>
          <p:cNvPicPr>
            <a:picLocks noChangeAspect="1" noChangeArrowheads="1"/>
          </p:cNvPicPr>
          <p:nvPr userDrawn="1"/>
        </p:nvPicPr>
        <p:blipFill>
          <a:blip r:embed="rId2" cstate="print"/>
          <a:srcRect/>
          <a:stretch>
            <a:fillRect/>
          </a:stretch>
        </p:blipFill>
        <p:spPr bwMode="auto">
          <a:xfrm>
            <a:off x="7239000" y="150813"/>
            <a:ext cx="1524000" cy="754062"/>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p>
        </p:txBody>
      </p:sp>
      <p:pic>
        <p:nvPicPr>
          <p:cNvPr id="1027" name="Picture 10"/>
          <p:cNvPicPr>
            <a:picLocks noChangeAspect="1" noChangeArrowheads="1"/>
          </p:cNvPicPr>
          <p:nvPr userDrawn="1"/>
        </p:nvPicPr>
        <p:blipFill>
          <a:blip r:embed="rId14" cstate="print"/>
          <a:srcRect/>
          <a:stretch>
            <a:fillRect/>
          </a:stretch>
        </p:blipFill>
        <p:spPr bwMode="auto">
          <a:xfrm>
            <a:off x="7239000" y="150813"/>
            <a:ext cx="1524000" cy="754062"/>
          </a:xfrm>
          <a:prstGeom prst="rect">
            <a:avLst/>
          </a:prstGeom>
          <a:noFill/>
          <a:ln w="9525">
            <a:noFill/>
            <a:miter lim="800000"/>
            <a:headEnd/>
            <a:tailEnd/>
          </a:ln>
        </p:spPr>
      </p:pic>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79" r:id="rId1"/>
    <p:sldLayoutId id="2147486080" r:id="rId2"/>
    <p:sldLayoutId id="2147486081" r:id="rId3"/>
    <p:sldLayoutId id="2147486082" r:id="rId4"/>
    <p:sldLayoutId id="2147486083" r:id="rId5"/>
    <p:sldLayoutId id="2147486084" r:id="rId6"/>
    <p:sldLayoutId id="2147486085" r:id="rId7"/>
    <p:sldLayoutId id="2147486086" r:id="rId8"/>
    <p:sldLayoutId id="2147486087" r:id="rId9"/>
    <p:sldLayoutId id="2147486088" r:id="rId10"/>
    <p:sldLayoutId id="2147486089" r:id="rId11"/>
    <p:sldLayoutId id="21474860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5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dirty="0" smtClean="0"/>
            </a:lvl1pPr>
          </a:lstStyle>
          <a:p>
            <a:pPr>
              <a:defRPr/>
            </a:pPr>
            <a:endParaRPr lang="en-US"/>
          </a:p>
        </p:txBody>
      </p:sp>
      <p:sp>
        <p:nvSpPr>
          <p:cNvPr id="175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lvl1pPr>
          </a:lstStyle>
          <a:p>
            <a:pPr>
              <a:defRPr/>
            </a:pPr>
            <a:endParaRPr lang="en-US"/>
          </a:p>
        </p:txBody>
      </p:sp>
      <p:sp>
        <p:nvSpPr>
          <p:cNvPr id="175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91" r:id="rId1"/>
    <p:sldLayoutId id="2147486092" r:id="rId2"/>
    <p:sldLayoutId id="2147486093" r:id="rId3"/>
    <p:sldLayoutId id="2147486094" r:id="rId4"/>
    <p:sldLayoutId id="2147486095" r:id="rId5"/>
    <p:sldLayoutId id="2147486096" r:id="rId6"/>
    <p:sldLayoutId id="2147486097" r:id="rId7"/>
    <p:sldLayoutId id="2147486098" r:id="rId8"/>
    <p:sldLayoutId id="2147486099" r:id="rId9"/>
    <p:sldLayoutId id="2147486100" r:id="rId10"/>
    <p:sldLayoutId id="214748610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075" name="Picture 10"/>
          <p:cNvPicPr>
            <a:picLocks noChangeAspect="1" noChangeArrowheads="1"/>
          </p:cNvPicPr>
          <p:nvPr userDrawn="1"/>
        </p:nvPicPr>
        <p:blipFill>
          <a:blip r:embed="rId13" cstate="print"/>
          <a:srcRect/>
          <a:stretch>
            <a:fillRect/>
          </a:stretch>
        </p:blipFill>
        <p:spPr bwMode="auto">
          <a:xfrm>
            <a:off x="7239000" y="150813"/>
            <a:ext cx="1524000" cy="754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12" r:id="rId1"/>
    <p:sldLayoutId id="2147486102" r:id="rId2"/>
    <p:sldLayoutId id="2147486103" r:id="rId3"/>
    <p:sldLayoutId id="2147486104" r:id="rId4"/>
    <p:sldLayoutId id="2147486105" r:id="rId5"/>
    <p:sldLayoutId id="2147486106" r:id="rId6"/>
    <p:sldLayoutId id="2147486107" r:id="rId7"/>
    <p:sldLayoutId id="2147486108" r:id="rId8"/>
    <p:sldLayoutId id="2147486109" r:id="rId9"/>
    <p:sldLayoutId id="2147486110" r:id="rId10"/>
    <p:sldLayoutId id="214748611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3" name="Rectangle 1"/>
          <p:cNvSpPr>
            <a:spLocks noChangeArrowheads="1"/>
          </p:cNvSpPr>
          <p:nvPr/>
        </p:nvSpPr>
        <p:spPr bwMode="auto">
          <a:xfrm>
            <a:off x="152400" y="1158024"/>
            <a:ext cx="8991600"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 </a:t>
            </a:r>
            <a:r>
              <a:rPr kumimoji="0" lang="en-US" altLang="zh-CN"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Aung Myin Kyaw (Max) </a:t>
            </a:r>
            <a:r>
              <a:rPr kumimoji="0" lang="en-US" altLang="en-US" b="1" i="0" u="none" strike="noStrike" cap="none" normalizeH="0" baseline="0" dirty="0">
                <a:ln>
                  <a:noFill/>
                </a:ln>
                <a:effectLst/>
                <a:latin typeface="Arial" panose="020B0604020202020204" pitchFamily="34" charset="0"/>
                <a:ea typeface="SimSun" panose="02010600030101010101" pitchFamily="2" charset="-122"/>
                <a:cs typeface="Times New Roman" panose="02020603050405020304" pitchFamily="18" charset="0"/>
              </a:rPr>
              <a:t>weekly Research Progress Report</a:t>
            </a:r>
          </a:p>
          <a:p>
            <a:pPr algn="ctr">
              <a:lnSpc>
                <a:spcPct val="150000"/>
              </a:lnSpc>
            </a:pPr>
            <a:r>
              <a:rPr lang="en-US" altLang="en-US" b="1" dirty="0">
                <a:latin typeface="Arial" panose="020B0604020202020204" pitchFamily="34" charset="0"/>
                <a:ea typeface="SimSun" panose="02010600030101010101" pitchFamily="2" charset="-122"/>
                <a:cs typeface="Times New Roman" panose="02020603050405020304" pitchFamily="18" charset="0"/>
              </a:rPr>
              <a:t>Date : </a:t>
            </a:r>
            <a:r>
              <a:rPr lang="en-US" altLang="en-US" sz="1800" b="1" dirty="0">
                <a:latin typeface="Arial" panose="020B0604020202020204" pitchFamily="34" charset="0"/>
                <a:ea typeface="SimSun" panose="02010600030101010101" pitchFamily="2" charset="-122"/>
                <a:cs typeface="Times New Roman" panose="02020603050405020304" pitchFamily="18" charset="0"/>
              </a:rPr>
              <a:t>29/09/2018 to 06/09/2018</a:t>
            </a: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2" name="TextBox 1"/>
          <p:cNvSpPr txBox="1"/>
          <p:nvPr/>
        </p:nvSpPr>
        <p:spPr>
          <a:xfrm>
            <a:off x="419100" y="2708551"/>
            <a:ext cx="8153400" cy="224196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b="1" dirty="0"/>
              <a:t>Scope of the work: </a:t>
            </a:r>
          </a:p>
          <a:p>
            <a:pPr marL="800100" lvl="1" indent="-342900">
              <a:lnSpc>
                <a:spcPct val="150000"/>
              </a:lnSpc>
              <a:buFont typeface="Wingdings" panose="05000000000000000000" pitchFamily="2" charset="2"/>
              <a:buChar char="ü"/>
            </a:pPr>
            <a:r>
              <a:rPr lang="en-US" b="1" dirty="0"/>
              <a:t>Printing of the data to csv file and understanding the values</a:t>
            </a:r>
          </a:p>
          <a:p>
            <a:pPr lvl="1">
              <a:lnSpc>
                <a:spcPct val="150000"/>
              </a:lnSpc>
            </a:pPr>
            <a:r>
              <a:rPr lang="en-US" b="1" dirty="0"/>
              <a:t> </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1</a:t>
            </a:fld>
            <a:endParaRPr lang="en-US" dirty="0"/>
          </a:p>
        </p:txBody>
      </p:sp>
    </p:spTree>
    <p:extLst>
      <p:ext uri="{BB962C8B-B14F-4D97-AF65-F5344CB8AC3E}">
        <p14:creationId xmlns:p14="http://schemas.microsoft.com/office/powerpoint/2010/main" val="136289161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544764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This is week I was able to collect data into the csv file (the file is attached as ‘test1.csv). The code I used to collect data is attached in the following slide. </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r>
              <a:rPr lang="en-US" sz="2000" dirty="0"/>
              <a:t>However, the data collected does not tally with the data I downloaded from Thorlabs which is attached as ‘testthorlabs.csv’. Thus, for the coming week I will be examining the representation of the values that are collected.  </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r>
              <a:rPr lang="en-US" sz="2000" dirty="0"/>
              <a:t>After analyzing both Thorlabs program and my own program I had realized that both have different integration time. Thorlabs has integration time of 2.33 second while my program I set it as 0.1 sec. </a:t>
            </a:r>
          </a:p>
          <a:p>
            <a:pPr marL="800100" lvl="1" indent="-342900">
              <a:buFont typeface="Wingdings" panose="05000000000000000000" pitchFamily="2" charset="2"/>
              <a:buChar char="§"/>
            </a:pPr>
            <a:endParaRPr lang="en-US" sz="2000" dirty="0"/>
          </a:p>
          <a:p>
            <a:pPr lvl="1"/>
            <a:endParaRPr lang="en-US" sz="2000" dirty="0"/>
          </a:p>
          <a:p>
            <a:pPr lvl="1"/>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2</a:t>
            </a:fld>
            <a:endParaRPr lang="en-US" dirty="0"/>
          </a:p>
        </p:txBody>
      </p:sp>
    </p:spTree>
    <p:extLst>
      <p:ext uri="{BB962C8B-B14F-4D97-AF65-F5344CB8AC3E}">
        <p14:creationId xmlns:p14="http://schemas.microsoft.com/office/powerpoint/2010/main" val="141030627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544764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Thus, I changed my program integration time to 2.33 sec which is the same as Thorlabs using the following code.</a:t>
            </a:r>
          </a:p>
          <a:p>
            <a:pPr lvl="1"/>
            <a:endParaRPr lang="en-US" sz="2000" dirty="0"/>
          </a:p>
          <a:p>
            <a:pPr lvl="1"/>
            <a:r>
              <a:rPr lang="en-US" sz="2000" dirty="0"/>
              <a:t>double </a:t>
            </a:r>
            <a:r>
              <a:rPr lang="en-US" sz="2000" dirty="0" err="1"/>
              <a:t>set_integrationtime</a:t>
            </a:r>
            <a:r>
              <a:rPr lang="en-US" sz="2000" dirty="0"/>
              <a:t> = 2.33, </a:t>
            </a:r>
            <a:r>
              <a:rPr lang="en-US" sz="2000" dirty="0" err="1"/>
              <a:t>get_integrationtime</a:t>
            </a:r>
            <a:r>
              <a:rPr lang="en-US" sz="2000" dirty="0"/>
              <a:t> = 0.00</a:t>
            </a:r>
          </a:p>
          <a:p>
            <a:pPr lvl="1"/>
            <a:r>
              <a:rPr lang="en-SG" sz="2000" dirty="0"/>
              <a:t>CCS100.setIntegrationTime(</a:t>
            </a:r>
            <a:r>
              <a:rPr lang="en-US" sz="2000" dirty="0" err="1"/>
              <a:t>set_integrationtime</a:t>
            </a:r>
            <a:r>
              <a:rPr lang="en-US" sz="2000" dirty="0"/>
              <a:t> </a:t>
            </a:r>
            <a:r>
              <a:rPr lang="en-SG" sz="2000" dirty="0"/>
              <a:t>);</a:t>
            </a:r>
          </a:p>
          <a:p>
            <a:pPr lvl="1"/>
            <a:r>
              <a:rPr lang="en-SG" sz="2000" dirty="0" err="1"/>
              <a:t>Console.Write</a:t>
            </a:r>
            <a:r>
              <a:rPr lang="en-SG" sz="2000" dirty="0"/>
              <a:t>(</a:t>
            </a:r>
            <a:r>
              <a:rPr lang="en-US" sz="2000" dirty="0" err="1"/>
              <a:t>set_integrationtime</a:t>
            </a:r>
            <a:r>
              <a:rPr lang="en-US" sz="2000" dirty="0"/>
              <a:t> </a:t>
            </a:r>
            <a:r>
              <a:rPr lang="en-SG" sz="2000" dirty="0"/>
              <a:t>+ "\n");</a:t>
            </a:r>
          </a:p>
          <a:p>
            <a:pPr lvl="1"/>
            <a:r>
              <a:rPr lang="en-SG" sz="2000" dirty="0"/>
              <a:t>CCS100.getIntegrationTime(out </a:t>
            </a:r>
            <a:r>
              <a:rPr lang="en-US" sz="2000" dirty="0" err="1"/>
              <a:t>get_integrationtime</a:t>
            </a:r>
            <a:r>
              <a:rPr lang="en-US" sz="2000" dirty="0"/>
              <a:t> </a:t>
            </a:r>
            <a:r>
              <a:rPr lang="en-SG" sz="2000" dirty="0"/>
              <a:t>);</a:t>
            </a:r>
          </a:p>
          <a:p>
            <a:pPr lvl="1"/>
            <a:r>
              <a:rPr lang="en-SG" sz="2000" dirty="0" err="1"/>
              <a:t>Console.Write</a:t>
            </a:r>
            <a:r>
              <a:rPr lang="en-SG" sz="2000" dirty="0"/>
              <a:t>(</a:t>
            </a:r>
            <a:r>
              <a:rPr lang="en-US" sz="2000" dirty="0" err="1"/>
              <a:t>get_integrationtime</a:t>
            </a:r>
            <a:r>
              <a:rPr lang="en-US" sz="2000" dirty="0"/>
              <a:t> </a:t>
            </a:r>
            <a:r>
              <a:rPr lang="en-SG" sz="2000" dirty="0"/>
              <a:t>+ "\n");</a:t>
            </a:r>
          </a:p>
          <a:p>
            <a:pPr lvl="1"/>
            <a:endParaRPr lang="en-SG" sz="2000" dirty="0"/>
          </a:p>
          <a:p>
            <a:pPr lvl="1"/>
            <a:r>
              <a:rPr lang="en-SG" sz="2000" dirty="0"/>
              <a:t>The above lines of code will set the integration time to 2.33 and get the integration time from the system to print it out. Printing out of the integration time is to ensure that the timing was set correctly.</a:t>
            </a:r>
          </a:p>
          <a:p>
            <a:pPr marL="800100" lvl="1" indent="-342900">
              <a:buFont typeface="Wingdings" panose="05000000000000000000" pitchFamily="2" charset="2"/>
              <a:buChar char="§"/>
            </a:pPr>
            <a:endParaRPr lang="en-US" sz="2000" dirty="0"/>
          </a:p>
          <a:p>
            <a:pPr lvl="1"/>
            <a:endParaRPr lang="en-US" sz="2000" dirty="0"/>
          </a:p>
          <a:p>
            <a:pPr lvl="1"/>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3</a:t>
            </a:fld>
            <a:endParaRPr lang="en-US" dirty="0"/>
          </a:p>
        </p:txBody>
      </p:sp>
    </p:spTree>
    <p:extLst>
      <p:ext uri="{BB962C8B-B14F-4D97-AF65-F5344CB8AC3E}">
        <p14:creationId xmlns:p14="http://schemas.microsoft.com/office/powerpoint/2010/main" val="378367368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452431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800100" lvl="1" indent="-342900">
              <a:buFont typeface="Wingdings" panose="05000000000000000000" pitchFamily="2" charset="2"/>
              <a:buChar char="§"/>
            </a:pPr>
            <a:r>
              <a:rPr lang="en-US" sz="2000" dirty="0"/>
              <a:t>However, after I set the integration time to 2.33 second I was unable to do scanning and collect the data to csv file. There was an error whenever it reaches the collection of data line of code in the program, an error can be seen in the photo below. </a:t>
            </a:r>
          </a:p>
          <a:p>
            <a:pPr marL="800100" lvl="1" indent="-342900">
              <a:buFont typeface="Wingdings" panose="05000000000000000000" pitchFamily="2" charset="2"/>
              <a:buChar char="§"/>
            </a:pPr>
            <a:endParaRPr lang="en-US" sz="2000" dirty="0"/>
          </a:p>
          <a:p>
            <a:pPr marL="800100" lvl="1" indent="-342900">
              <a:buFont typeface="Wingdings" panose="05000000000000000000" pitchFamily="2" charset="2"/>
              <a:buChar char="§"/>
            </a:pPr>
            <a:r>
              <a:rPr lang="en-US" sz="2000" dirty="0"/>
              <a:t>I have tried to changed to other integration time there is still an error. I need to further examine the program to ensure it was not my line of codes error. This is because the error that throwing is from the main library which was written by Thorlabs.</a:t>
            </a:r>
          </a:p>
          <a:p>
            <a:pPr marL="800100" lvl="1" indent="-342900">
              <a:buFont typeface="Wingdings" panose="05000000000000000000" pitchFamily="2" charset="2"/>
              <a:buChar char="§"/>
            </a:pPr>
            <a:endParaRPr lang="en-US" sz="2000" dirty="0"/>
          </a:p>
          <a:p>
            <a:pPr lvl="1"/>
            <a:endParaRPr lang="en-US" sz="2000" dirty="0"/>
          </a:p>
          <a:p>
            <a:pPr lvl="1"/>
            <a:endParaRPr lang="en-US" sz="2000" dirty="0"/>
          </a:p>
          <a:p>
            <a:pPr lvl="1"/>
            <a:endParaRPr lang="en-US" sz="2000" dirty="0"/>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4</a:t>
            </a:fld>
            <a:endParaRPr lang="en-US" dirty="0"/>
          </a:p>
        </p:txBody>
      </p:sp>
    </p:spTree>
    <p:extLst>
      <p:ext uri="{BB962C8B-B14F-4D97-AF65-F5344CB8AC3E}">
        <p14:creationId xmlns:p14="http://schemas.microsoft.com/office/powerpoint/2010/main" val="165214154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5</a:t>
            </a:fld>
            <a:endParaRPr lang="en-US" dirty="0"/>
          </a:p>
        </p:txBody>
      </p:sp>
      <p:pic>
        <p:nvPicPr>
          <p:cNvPr id="5" name="Picture 4">
            <a:extLst>
              <a:ext uri="{FF2B5EF4-FFF2-40B4-BE49-F238E27FC236}">
                <a16:creationId xmlns:a16="http://schemas.microsoft.com/office/drawing/2014/main" id="{46073E02-392D-44AA-AA90-4B46F419729B}"/>
              </a:ext>
            </a:extLst>
          </p:cNvPr>
          <p:cNvPicPr>
            <a:picLocks noChangeAspect="1"/>
          </p:cNvPicPr>
          <p:nvPr/>
        </p:nvPicPr>
        <p:blipFill>
          <a:blip r:embed="rId3"/>
          <a:stretch>
            <a:fillRect/>
          </a:stretch>
        </p:blipFill>
        <p:spPr>
          <a:xfrm>
            <a:off x="0" y="1339850"/>
            <a:ext cx="9144000" cy="5143500"/>
          </a:xfrm>
          <a:prstGeom prst="rect">
            <a:avLst/>
          </a:prstGeom>
        </p:spPr>
      </p:pic>
    </p:spTree>
    <p:extLst>
      <p:ext uri="{BB962C8B-B14F-4D97-AF65-F5344CB8AC3E}">
        <p14:creationId xmlns:p14="http://schemas.microsoft.com/office/powerpoint/2010/main" val="245711561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9696" y="1179255"/>
            <a:ext cx="8903293" cy="243143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a:t>
            </a:r>
            <a:r>
              <a:rPr lang="en-US" b="1" dirty="0"/>
              <a:t> Plan for next week</a:t>
            </a:r>
          </a:p>
          <a:p>
            <a:pPr marL="800100" lvl="1" indent="-342900">
              <a:buFont typeface="Wingdings" panose="05000000000000000000" pitchFamily="2" charset="2"/>
              <a:buChar char="v"/>
            </a:pPr>
            <a:r>
              <a:rPr lang="en-US" sz="2000" dirty="0"/>
              <a:t>Further examine the error that I am currently facing.</a:t>
            </a:r>
          </a:p>
          <a:p>
            <a:pPr marL="800100" lvl="1" indent="-342900">
              <a:buFont typeface="Wingdings" panose="05000000000000000000" pitchFamily="2" charset="2"/>
              <a:buChar char="v"/>
            </a:pPr>
            <a:r>
              <a:rPr lang="en-US" sz="2000" dirty="0"/>
              <a:t>Start writing on the report for CA to be submitted on the Wednesday of Week 12 and for the presentation.</a:t>
            </a:r>
          </a:p>
          <a:p>
            <a:pPr lvl="1"/>
            <a:endParaRPr lang="en-US" sz="2000" dirty="0"/>
          </a:p>
          <a:p>
            <a:pPr lvl="1"/>
            <a:endParaRPr lang="en-US" sz="2000" dirty="0"/>
          </a:p>
          <a:p>
            <a:r>
              <a:rPr lang="en-US" altLang="zh-CN" dirty="0"/>
              <a:t>.</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6</a:t>
            </a:fld>
            <a:endParaRPr lang="en-US" dirty="0"/>
          </a:p>
        </p:txBody>
      </p:sp>
    </p:spTree>
    <p:extLst>
      <p:ext uri="{BB962C8B-B14F-4D97-AF65-F5344CB8AC3E}">
        <p14:creationId xmlns:p14="http://schemas.microsoft.com/office/powerpoint/2010/main" val="358722859"/>
      </p:ext>
    </p:extLst>
  </p:cSld>
  <p:clrMapOvr>
    <a:masterClrMapping/>
  </p:clrMapOvr>
  <p:transition>
    <p:zoom/>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34370</TotalTime>
  <Words>438</Words>
  <Application>Microsoft Office PowerPoint</Application>
  <PresentationFormat>On-screen Show (4:3)</PresentationFormat>
  <Paragraphs>55</Paragraphs>
  <Slides>6</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SimSun</vt:lpstr>
      <vt:lpstr>Arial</vt:lpstr>
      <vt:lpstr>Calibri</vt:lpstr>
      <vt:lpstr>Comic Sans MS</vt:lpstr>
      <vt:lpstr>Times New Roman</vt:lpstr>
      <vt:lpstr>Wingdings</vt:lpstr>
      <vt:lpstr>Default Design</vt:lpstr>
      <vt:lpstr>Custom Design</vt:lpstr>
      <vt:lpstr>1_Default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dc:creator>
  <cp:lastModifiedBy>Aung Myin Kyaw</cp:lastModifiedBy>
  <cp:revision>1837</cp:revision>
  <dcterms:created xsi:type="dcterms:W3CDTF">2001-07-31T09:05:05Z</dcterms:created>
  <dcterms:modified xsi:type="dcterms:W3CDTF">2018-10-07T16:06:58Z</dcterms:modified>
</cp:coreProperties>
</file>