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73" r:id="rId3"/>
  </p:sldMasterIdLst>
  <p:notesMasterIdLst>
    <p:notesMasterId r:id="rId9"/>
  </p:notesMasterIdLst>
  <p:handoutMasterIdLst>
    <p:handoutMasterId r:id="rId10"/>
  </p:handoutMasterIdLst>
  <p:sldIdLst>
    <p:sldId id="458" r:id="rId4"/>
    <p:sldId id="461" r:id="rId5"/>
    <p:sldId id="469" r:id="rId6"/>
    <p:sldId id="470" r:id="rId7"/>
    <p:sldId id="471" r:id="rId8"/>
  </p:sldIdLst>
  <p:sldSz cx="9144000" cy="6858000" type="screen4x3"/>
  <p:notesSz cx="6797675" cy="992663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6600CC"/>
    <a:srgbClr val="0000FF"/>
    <a:srgbClr val="CC3300"/>
    <a:srgbClr val="D3ECFF"/>
    <a:srgbClr val="FFE5F8"/>
    <a:srgbClr val="FF9933"/>
    <a:srgbClr val="00660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00" autoAdjust="0"/>
    <p:restoredTop sz="97048" autoAdjust="0"/>
  </p:normalViewPr>
  <p:slideViewPr>
    <p:cSldViewPr>
      <p:cViewPr varScale="1">
        <p:scale>
          <a:sx n="82" d="100"/>
          <a:sy n="82" d="100"/>
        </p:scale>
        <p:origin x="185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p:cViewPr varScale="1">
        <p:scale>
          <a:sx n="62" d="100"/>
          <a:sy n="62" d="100"/>
        </p:scale>
        <p:origin x="-2850"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0998" tIns="45499" rIns="90998" bIns="45499" numCol="1" anchor="t" anchorCtr="0" compatLnSpc="1">
            <a:prstTxWarp prst="textNoShape">
              <a:avLst/>
            </a:prstTxWarp>
          </a:bodyPr>
          <a:lstStyle>
            <a:lvl1pPr defTabSz="909638" eaLnBrk="1" hangingPunct="1">
              <a:defRPr sz="1200" dirty="0" smtClean="0"/>
            </a:lvl1pPr>
          </a:lstStyle>
          <a:p>
            <a:pPr>
              <a:defRPr/>
            </a:pPr>
            <a:endParaRPr lang="en-US"/>
          </a:p>
        </p:txBody>
      </p:sp>
      <p:sp>
        <p:nvSpPr>
          <p:cNvPr id="23555" name="Rectangle 3"/>
          <p:cNvSpPr>
            <a:spLocks noGrp="1" noChangeArrowheads="1"/>
          </p:cNvSpPr>
          <p:nvPr>
            <p:ph type="dt" sz="quarter" idx="1"/>
          </p:nvPr>
        </p:nvSpPr>
        <p:spPr bwMode="auto">
          <a:xfrm>
            <a:off x="3851275" y="0"/>
            <a:ext cx="2946400" cy="495300"/>
          </a:xfrm>
          <a:prstGeom prst="rect">
            <a:avLst/>
          </a:prstGeom>
          <a:noFill/>
          <a:ln w="9525">
            <a:noFill/>
            <a:miter lim="800000"/>
            <a:headEnd/>
            <a:tailEnd/>
          </a:ln>
          <a:effectLst/>
        </p:spPr>
        <p:txBody>
          <a:bodyPr vert="horz" wrap="square" lIns="90998" tIns="45499" rIns="90998" bIns="45499" numCol="1" anchor="t" anchorCtr="0" compatLnSpc="1">
            <a:prstTxWarp prst="textNoShape">
              <a:avLst/>
            </a:prstTxWarp>
          </a:bodyPr>
          <a:lstStyle>
            <a:lvl1pPr algn="r" defTabSz="909638" eaLnBrk="1" hangingPunct="1">
              <a:defRPr sz="1200" dirty="0" smtClean="0"/>
            </a:lvl1pPr>
          </a:lstStyle>
          <a:p>
            <a:pPr>
              <a:defRPr/>
            </a:pPr>
            <a:endParaRPr lang="en-US"/>
          </a:p>
        </p:txBody>
      </p:sp>
      <p:sp>
        <p:nvSpPr>
          <p:cNvPr id="23556" name="Rectangle 4"/>
          <p:cNvSpPr>
            <a:spLocks noGrp="1" noChangeArrowheads="1"/>
          </p:cNvSpPr>
          <p:nvPr>
            <p:ph type="ftr" sz="quarter" idx="2"/>
          </p:nvPr>
        </p:nvSpPr>
        <p:spPr bwMode="auto">
          <a:xfrm>
            <a:off x="0" y="9431338"/>
            <a:ext cx="2946400" cy="495300"/>
          </a:xfrm>
          <a:prstGeom prst="rect">
            <a:avLst/>
          </a:prstGeom>
          <a:noFill/>
          <a:ln w="9525">
            <a:noFill/>
            <a:miter lim="800000"/>
            <a:headEnd/>
            <a:tailEnd/>
          </a:ln>
          <a:effectLst/>
        </p:spPr>
        <p:txBody>
          <a:bodyPr vert="horz" wrap="square" lIns="90998" tIns="45499" rIns="90998" bIns="45499" numCol="1" anchor="b" anchorCtr="0" compatLnSpc="1">
            <a:prstTxWarp prst="textNoShape">
              <a:avLst/>
            </a:prstTxWarp>
          </a:bodyPr>
          <a:lstStyle>
            <a:lvl1pPr defTabSz="909638" eaLnBrk="1" hangingPunct="1">
              <a:defRPr sz="1200" dirty="0" smtClean="0"/>
            </a:lvl1pPr>
          </a:lstStyle>
          <a:p>
            <a:pPr>
              <a:defRPr/>
            </a:pPr>
            <a:endParaRPr lang="en-US"/>
          </a:p>
        </p:txBody>
      </p:sp>
      <p:sp>
        <p:nvSpPr>
          <p:cNvPr id="23557" name="Rectangle 5"/>
          <p:cNvSpPr>
            <a:spLocks noGrp="1" noChangeArrowheads="1"/>
          </p:cNvSpPr>
          <p:nvPr>
            <p:ph type="sldNum" sz="quarter" idx="3"/>
          </p:nvPr>
        </p:nvSpPr>
        <p:spPr bwMode="auto">
          <a:xfrm>
            <a:off x="3851275" y="9431338"/>
            <a:ext cx="2946400" cy="495300"/>
          </a:xfrm>
          <a:prstGeom prst="rect">
            <a:avLst/>
          </a:prstGeom>
          <a:noFill/>
          <a:ln w="9525">
            <a:noFill/>
            <a:miter lim="800000"/>
            <a:headEnd/>
            <a:tailEnd/>
          </a:ln>
          <a:effectLst/>
        </p:spPr>
        <p:txBody>
          <a:bodyPr vert="horz" wrap="square" lIns="90998" tIns="45499" rIns="90998" bIns="45499" numCol="1" anchor="b" anchorCtr="0" compatLnSpc="1">
            <a:prstTxWarp prst="textNoShape">
              <a:avLst/>
            </a:prstTxWarp>
          </a:bodyPr>
          <a:lstStyle>
            <a:lvl1pPr algn="r" defTabSz="909638" eaLnBrk="1" hangingPunct="1">
              <a:defRPr sz="1200"/>
            </a:lvl1pPr>
          </a:lstStyle>
          <a:p>
            <a:fld id="{07F2BD3E-D17B-4673-B019-4E84AE43F5A4}" type="slidenum">
              <a:rPr lang="en-US"/>
              <a:pPr/>
              <a:t>‹#›</a:t>
            </a:fld>
            <a:endParaRPr lang="en-US"/>
          </a:p>
        </p:txBody>
      </p:sp>
    </p:spTree>
    <p:extLst>
      <p:ext uri="{BB962C8B-B14F-4D97-AF65-F5344CB8AC3E}">
        <p14:creationId xmlns:p14="http://schemas.microsoft.com/office/powerpoint/2010/main" val="3804867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dirty="0" smtClean="0"/>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5079B43D-5123-4D1E-8490-4BB5FF3036B2}" type="datetimeFigureOut">
              <a:rPr lang="en-US"/>
              <a:pPr>
                <a:defRPr/>
              </a:pPr>
              <a:t>9/6/2018</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79450" y="4716463"/>
            <a:ext cx="5438775" cy="446563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dirty="0" smtClean="0"/>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074E84F-7BD3-4E27-92F2-8EDC56B41391}" type="slidenum">
              <a:rPr lang="en-US"/>
              <a:pPr/>
              <a:t>‹#›</a:t>
            </a:fld>
            <a:endParaRPr lang="en-US"/>
          </a:p>
        </p:txBody>
      </p:sp>
    </p:spTree>
    <p:extLst>
      <p:ext uri="{BB962C8B-B14F-4D97-AF65-F5344CB8AC3E}">
        <p14:creationId xmlns:p14="http://schemas.microsoft.com/office/powerpoint/2010/main" val="1070560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dirty="0"/>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1</a:t>
            </a:fld>
            <a:endParaRPr lang="en-US"/>
          </a:p>
        </p:txBody>
      </p:sp>
    </p:spTree>
    <p:extLst>
      <p:ext uri="{BB962C8B-B14F-4D97-AF65-F5344CB8AC3E}">
        <p14:creationId xmlns:p14="http://schemas.microsoft.com/office/powerpoint/2010/main" val="108909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SG"/>
          </a:p>
        </p:txBody>
      </p:sp>
      <p:sp>
        <p:nvSpPr>
          <p:cNvPr id="8196" name="Slide Number Placeholder 3"/>
          <p:cNvSpPr>
            <a:spLocks noGrp="1"/>
          </p:cNvSpPr>
          <p:nvPr>
            <p:ph type="sldNum" sz="quarter" idx="5"/>
          </p:nvPr>
        </p:nvSpPr>
        <p:spPr bwMode="auto">
          <a:noFill/>
          <a:ln>
            <a:miter lim="800000"/>
            <a:headEnd/>
            <a:tailEnd/>
          </a:ln>
        </p:spPr>
        <p:txBody>
          <a:bodyPr/>
          <a:lstStyle/>
          <a:p>
            <a:fld id="{C366BBF0-DEF3-4A0B-BEF3-926E8C565953}" type="slidenum">
              <a:rPr lang="en-US"/>
              <a:pPr/>
              <a:t>2</a:t>
            </a:fld>
            <a:endParaRPr lang="en-US"/>
          </a:p>
        </p:txBody>
      </p:sp>
    </p:spTree>
    <p:extLst>
      <p:ext uri="{BB962C8B-B14F-4D97-AF65-F5344CB8AC3E}">
        <p14:creationId xmlns:p14="http://schemas.microsoft.com/office/powerpoint/2010/main" val="251627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74E84F-7BD3-4E27-92F2-8EDC56B41391}" type="slidenum">
              <a:rPr lang="en-US" smtClean="0"/>
              <a:pPr/>
              <a:t>3</a:t>
            </a:fld>
            <a:endParaRPr lang="en-US"/>
          </a:p>
        </p:txBody>
      </p:sp>
    </p:spTree>
    <p:extLst>
      <p:ext uri="{BB962C8B-B14F-4D97-AF65-F5344CB8AC3E}">
        <p14:creationId xmlns:p14="http://schemas.microsoft.com/office/powerpoint/2010/main" val="356648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74E84F-7BD3-4E27-92F2-8EDC56B41391}" type="slidenum">
              <a:rPr lang="en-US" smtClean="0"/>
              <a:pPr/>
              <a:t>4</a:t>
            </a:fld>
            <a:endParaRPr lang="en-US"/>
          </a:p>
        </p:txBody>
      </p:sp>
    </p:spTree>
    <p:extLst>
      <p:ext uri="{BB962C8B-B14F-4D97-AF65-F5344CB8AC3E}">
        <p14:creationId xmlns:p14="http://schemas.microsoft.com/office/powerpoint/2010/main" val="84259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74E84F-7BD3-4E27-92F2-8EDC56B41391}" type="slidenum">
              <a:rPr lang="en-US" smtClean="0"/>
              <a:pPr/>
              <a:t>5</a:t>
            </a:fld>
            <a:endParaRPr lang="en-US"/>
          </a:p>
        </p:txBody>
      </p:sp>
    </p:spTree>
    <p:extLst>
      <p:ext uri="{BB962C8B-B14F-4D97-AF65-F5344CB8AC3E}">
        <p14:creationId xmlns:p14="http://schemas.microsoft.com/office/powerpoint/2010/main" val="223036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8B6510E-4C0F-4F2F-8F60-54B8A9692E8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8ED639C-52AA-4B9E-8E79-DED4F5086C8A}"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B8E9D9F-46E9-4D7F-A609-A66D0D344BCD}"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5A623E2-2F37-4ECF-ACF7-7CBAB248409B}"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8401A03-FE9F-43D3-B3F6-309FD528F49B}"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BF7EC95-5330-4B90-9F00-E38BEEFD8516}"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F7FE276-876A-4F37-A025-CCF99AA6857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F1C8633-5257-4601-BDCB-188E6716279B}"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4E669DE-A869-4390-844F-95FC2983C23F}"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07F5F60-7197-46CB-B1AE-E4EB3C0DCE0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1BC55D5-4523-42CD-B7E2-BC58A0BD648A}"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0"/>
            <a:ext cx="9144000" cy="990600"/>
          </a:xfrm>
          <a:prstGeom prst="rect">
            <a:avLst/>
          </a:prstGeom>
          <a:solidFill>
            <a:srgbClr val="003399"/>
          </a:solidFill>
          <a:ln w="9525">
            <a:no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dirty="0">
              <a:solidFill>
                <a:srgbClr val="000000"/>
              </a:solidFill>
            </a:endParaRPr>
          </a:p>
        </p:txBody>
      </p:sp>
      <p:pic>
        <p:nvPicPr>
          <p:cNvPr id="3" name="Picture 3"/>
          <p:cNvPicPr>
            <a:picLocks noChangeAspect="1" noChangeArrowheads="1"/>
          </p:cNvPicPr>
          <p:nvPr userDrawn="1"/>
        </p:nvPicPr>
        <p:blipFill>
          <a:blip r:embed="rId2" cstate="print"/>
          <a:srcRect/>
          <a:stretch>
            <a:fillRect/>
          </a:stretch>
        </p:blipFill>
        <p:spPr bwMode="auto">
          <a:xfrm>
            <a:off x="7239000" y="150813"/>
            <a:ext cx="1524000" cy="754062"/>
          </a:xfrm>
          <a:prstGeom prst="rect">
            <a:avLst/>
          </a:prstGeom>
          <a:noFill/>
          <a:ln w="9525">
            <a:noFill/>
            <a:miter lim="800000"/>
            <a:headEnd/>
            <a:tailEnd/>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990600"/>
          </a:xfrm>
          <a:prstGeom prst="rect">
            <a:avLst/>
          </a:prstGeom>
          <a:solidFill>
            <a:srgbClr val="003399"/>
          </a:solidFill>
          <a:ln w="9525">
            <a:no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dirty="0"/>
          </a:p>
        </p:txBody>
      </p:sp>
      <p:pic>
        <p:nvPicPr>
          <p:cNvPr id="1027" name="Picture 10"/>
          <p:cNvPicPr>
            <a:picLocks noChangeAspect="1" noChangeArrowheads="1"/>
          </p:cNvPicPr>
          <p:nvPr userDrawn="1"/>
        </p:nvPicPr>
        <p:blipFill>
          <a:blip r:embed="rId14" cstate="print"/>
          <a:srcRect/>
          <a:stretch>
            <a:fillRect/>
          </a:stretch>
        </p:blipFill>
        <p:spPr bwMode="auto">
          <a:xfrm>
            <a:off x="7239000" y="150813"/>
            <a:ext cx="1524000" cy="754062"/>
          </a:xfrm>
          <a:prstGeom prst="rect">
            <a:avLst/>
          </a:prstGeom>
          <a:noFill/>
          <a:ln w="9525">
            <a:noFill/>
            <a:miter lim="800000"/>
            <a:headEnd/>
            <a:tailEnd/>
          </a:ln>
        </p:spPr>
      </p:pic>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079" r:id="rId1"/>
    <p:sldLayoutId id="2147486080" r:id="rId2"/>
    <p:sldLayoutId id="2147486081" r:id="rId3"/>
    <p:sldLayoutId id="2147486082" r:id="rId4"/>
    <p:sldLayoutId id="2147486083" r:id="rId5"/>
    <p:sldLayoutId id="2147486084" r:id="rId6"/>
    <p:sldLayoutId id="2147486085" r:id="rId7"/>
    <p:sldLayoutId id="2147486086" r:id="rId8"/>
    <p:sldLayoutId id="2147486087" r:id="rId9"/>
    <p:sldLayoutId id="2147486088" r:id="rId10"/>
    <p:sldLayoutId id="2147486089" r:id="rId11"/>
    <p:sldLayoutId id="21474860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51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dirty="0" smtClean="0"/>
            </a:lvl1pPr>
          </a:lstStyle>
          <a:p>
            <a:pPr>
              <a:defRPr/>
            </a:pPr>
            <a:endParaRPr lang="en-US"/>
          </a:p>
        </p:txBody>
      </p:sp>
      <p:sp>
        <p:nvSpPr>
          <p:cNvPr id="1751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lvl1pPr>
          </a:lstStyle>
          <a:p>
            <a:pPr>
              <a:defRPr/>
            </a:pPr>
            <a:endParaRPr lang="en-US"/>
          </a:p>
        </p:txBody>
      </p:sp>
      <p:sp>
        <p:nvSpPr>
          <p:cNvPr id="1751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091" r:id="rId1"/>
    <p:sldLayoutId id="2147486092" r:id="rId2"/>
    <p:sldLayoutId id="2147486093" r:id="rId3"/>
    <p:sldLayoutId id="2147486094" r:id="rId4"/>
    <p:sldLayoutId id="2147486095" r:id="rId5"/>
    <p:sldLayoutId id="2147486096" r:id="rId6"/>
    <p:sldLayoutId id="2147486097" r:id="rId7"/>
    <p:sldLayoutId id="2147486098" r:id="rId8"/>
    <p:sldLayoutId id="2147486099" r:id="rId9"/>
    <p:sldLayoutId id="2147486100" r:id="rId10"/>
    <p:sldLayoutId id="214748610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990600"/>
          </a:xfrm>
          <a:prstGeom prst="rect">
            <a:avLst/>
          </a:prstGeom>
          <a:solidFill>
            <a:srgbClr val="003399"/>
          </a:solidFill>
          <a:ln w="9525">
            <a:noFill/>
            <a:miter lim="800000"/>
            <a:headEnd/>
            <a:tailEnd/>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dirty="0">
              <a:solidFill>
                <a:srgbClr val="000000"/>
              </a:solidFill>
            </a:endParaRPr>
          </a:p>
        </p:txBody>
      </p:sp>
      <p:pic>
        <p:nvPicPr>
          <p:cNvPr id="3075" name="Picture 10"/>
          <p:cNvPicPr>
            <a:picLocks noChangeAspect="1" noChangeArrowheads="1"/>
          </p:cNvPicPr>
          <p:nvPr userDrawn="1"/>
        </p:nvPicPr>
        <p:blipFill>
          <a:blip r:embed="rId13" cstate="print"/>
          <a:srcRect/>
          <a:stretch>
            <a:fillRect/>
          </a:stretch>
        </p:blipFill>
        <p:spPr bwMode="auto">
          <a:xfrm>
            <a:off x="7239000" y="150813"/>
            <a:ext cx="1524000" cy="7540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112" r:id="rId1"/>
    <p:sldLayoutId id="2147486102" r:id="rId2"/>
    <p:sldLayoutId id="2147486103" r:id="rId3"/>
    <p:sldLayoutId id="2147486104" r:id="rId4"/>
    <p:sldLayoutId id="2147486105" r:id="rId5"/>
    <p:sldLayoutId id="2147486106" r:id="rId6"/>
    <p:sldLayoutId id="2147486107" r:id="rId7"/>
    <p:sldLayoutId id="2147486108" r:id="rId8"/>
    <p:sldLayoutId id="2147486109" r:id="rId9"/>
    <p:sldLayoutId id="2147486110" r:id="rId10"/>
    <p:sldLayoutId id="214748611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3" name="Rectangle 1"/>
          <p:cNvSpPr>
            <a:spLocks noChangeArrowheads="1"/>
          </p:cNvSpPr>
          <p:nvPr/>
        </p:nvSpPr>
        <p:spPr bwMode="auto">
          <a:xfrm>
            <a:off x="152400" y="1158024"/>
            <a:ext cx="8991600"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sng" strike="noStrike" cap="none" normalizeH="0" dirty="0">
                <a:ln>
                  <a:noFill/>
                </a:ln>
                <a:effectLst/>
                <a:latin typeface="Arial" panose="020B0604020202020204" pitchFamily="34" charset="0"/>
                <a:ea typeface="SimSun" panose="02010600030101010101" pitchFamily="2" charset="-122"/>
                <a:cs typeface="Times New Roman" panose="02020603050405020304" pitchFamily="18" charset="0"/>
              </a:rPr>
              <a:t> </a:t>
            </a:r>
            <a:r>
              <a:rPr kumimoji="0" lang="en-US" altLang="zh-CN" b="1" i="0" u="sng" strike="noStrike" cap="none" normalizeH="0" dirty="0">
                <a:ln>
                  <a:noFill/>
                </a:ln>
                <a:effectLst/>
                <a:latin typeface="Arial" panose="020B0604020202020204" pitchFamily="34" charset="0"/>
                <a:ea typeface="SimSun" panose="02010600030101010101" pitchFamily="2" charset="-122"/>
                <a:cs typeface="Times New Roman" panose="02020603050405020304" pitchFamily="18" charset="0"/>
              </a:rPr>
              <a:t>Aung Myin Kyaw (Max) </a:t>
            </a:r>
            <a:r>
              <a:rPr kumimoji="0" lang="en-US" altLang="en-US" b="1" i="0" u="none" strike="noStrike" cap="none" normalizeH="0" baseline="0" dirty="0">
                <a:ln>
                  <a:noFill/>
                </a:ln>
                <a:effectLst/>
                <a:latin typeface="Arial" panose="020B0604020202020204" pitchFamily="34" charset="0"/>
                <a:ea typeface="SimSun" panose="02010600030101010101" pitchFamily="2" charset="-122"/>
                <a:cs typeface="Times New Roman" panose="02020603050405020304" pitchFamily="18" charset="0"/>
              </a:rPr>
              <a:t>weekly Research Progress Report</a:t>
            </a:r>
          </a:p>
          <a:p>
            <a:pPr algn="ctr">
              <a:lnSpc>
                <a:spcPct val="150000"/>
              </a:lnSpc>
            </a:pPr>
            <a:r>
              <a:rPr lang="en-US" altLang="en-US" b="1" dirty="0">
                <a:latin typeface="Arial" panose="020B0604020202020204" pitchFamily="34" charset="0"/>
                <a:ea typeface="SimSun" panose="02010600030101010101" pitchFamily="2" charset="-122"/>
                <a:cs typeface="Times New Roman" panose="02020603050405020304" pitchFamily="18" charset="0"/>
              </a:rPr>
              <a:t>Date </a:t>
            </a:r>
            <a:r>
              <a:rPr lang="en-US" altLang="en-US" b="1">
                <a:latin typeface="Arial" panose="020B0604020202020204" pitchFamily="34" charset="0"/>
                <a:ea typeface="SimSun" panose="02010600030101010101" pitchFamily="2" charset="-122"/>
                <a:cs typeface="Times New Roman" panose="02020603050405020304" pitchFamily="18" charset="0"/>
              </a:rPr>
              <a:t>: </a:t>
            </a:r>
            <a:r>
              <a:rPr lang="en-US" altLang="en-US" sz="1800" b="1">
                <a:latin typeface="Arial" panose="020B0604020202020204" pitchFamily="34" charset="0"/>
                <a:ea typeface="SimSun" panose="02010600030101010101" pitchFamily="2" charset="-122"/>
                <a:cs typeface="Times New Roman" panose="02020603050405020304" pitchFamily="18" charset="0"/>
              </a:rPr>
              <a:t>01/09/2018 to 08/09/2018</a:t>
            </a: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
        <p:nvSpPr>
          <p:cNvPr id="2" name="TextBox 1"/>
          <p:cNvSpPr txBox="1"/>
          <p:nvPr/>
        </p:nvSpPr>
        <p:spPr>
          <a:xfrm>
            <a:off x="419100" y="2708551"/>
            <a:ext cx="8153400" cy="168796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b="1" dirty="0"/>
              <a:t>Scope of the work: </a:t>
            </a:r>
          </a:p>
          <a:p>
            <a:pPr marL="800100" lvl="1" indent="-342900">
              <a:lnSpc>
                <a:spcPct val="150000"/>
              </a:lnSpc>
              <a:buFont typeface="Wingdings" panose="05000000000000000000" pitchFamily="2" charset="2"/>
              <a:buChar char="ü"/>
            </a:pPr>
            <a:r>
              <a:rPr lang="en-US" b="1" dirty="0"/>
              <a:t>Troubleshooting of the CCS100_CSharpDemo.exe (carry on from last week)</a:t>
            </a:r>
          </a:p>
        </p:txBody>
      </p:sp>
      <p:sp>
        <p:nvSpPr>
          <p:cNvPr id="5"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1</a:t>
            </a:fld>
            <a:endParaRPr lang="en-US"/>
          </a:p>
        </p:txBody>
      </p:sp>
    </p:spTree>
    <p:extLst>
      <p:ext uri="{BB962C8B-B14F-4D97-AF65-F5344CB8AC3E}">
        <p14:creationId xmlns:p14="http://schemas.microsoft.com/office/powerpoint/2010/main" val="1362891616"/>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1"/>
          <p:cNvSpPr>
            <a:spLocks noChangeArrowheads="1"/>
          </p:cNvSpPr>
          <p:nvPr/>
        </p:nvSpPr>
        <p:spPr bwMode="auto">
          <a:xfrm>
            <a:off x="2438400" y="427038"/>
            <a:ext cx="8686800" cy="2362200"/>
          </a:xfrm>
          <a:prstGeom prst="rect">
            <a:avLst/>
          </a:prstGeom>
          <a:noFill/>
          <a:ln w="9525">
            <a:noFill/>
            <a:miter lim="800000"/>
            <a:headEnd/>
            <a:tailEnd/>
          </a:ln>
        </p:spPr>
        <p:txBody>
          <a:bodyPr/>
          <a:lstStyle/>
          <a:p>
            <a:pPr marL="342900" indent="-342900" algn="ctr" eaLnBrk="1" hangingPunct="1">
              <a:lnSpc>
                <a:spcPct val="150000"/>
              </a:lnSpc>
            </a:pPr>
            <a:r>
              <a:rPr lang="en-US" sz="2000" b="1" dirty="0"/>
              <a:t> </a:t>
            </a:r>
            <a:endParaRPr lang="en-US" altLang="zh-CN" sz="1800" dirty="0">
              <a:latin typeface="Comic Sans MS" pitchFamily="66" charset="0"/>
              <a:ea typeface="SimSun" pitchFamily="2" charset="-122"/>
            </a:endParaRPr>
          </a:p>
        </p:txBody>
      </p:sp>
      <p:sp>
        <p:nvSpPr>
          <p:cNvPr id="2" name="TextBox 1"/>
          <p:cNvSpPr txBox="1"/>
          <p:nvPr/>
        </p:nvSpPr>
        <p:spPr>
          <a:xfrm>
            <a:off x="178293" y="1188800"/>
            <a:ext cx="8534400" cy="830997"/>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 Progress in last week</a:t>
            </a:r>
          </a:p>
          <a:p>
            <a:pPr marL="742950" lvl="1" indent="-285750">
              <a:buFont typeface="Wingdings" panose="05000000000000000000" pitchFamily="2" charset="2"/>
              <a:buChar char="ü"/>
            </a:pPr>
            <a:r>
              <a:rPr lang="en-US" altLang="zh-CN" sz="2000" dirty="0"/>
              <a:t>Troubling shooting of CCS100_CSharpDemo.exe </a:t>
            </a: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ACD2AB1-593E-4D29-B669-4AE8EFC024DF}" type="slidenum">
              <a:rPr lang="en-US"/>
              <a:pPr/>
              <a:t>2</a:t>
            </a:fld>
            <a:endParaRPr lang="en-US" dirty="0"/>
          </a:p>
        </p:txBody>
      </p:sp>
      <p:sp>
        <p:nvSpPr>
          <p:cNvPr id="5" name="TextBox 4">
            <a:extLst>
              <a:ext uri="{FF2B5EF4-FFF2-40B4-BE49-F238E27FC236}">
                <a16:creationId xmlns:a16="http://schemas.microsoft.com/office/drawing/2014/main" id="{51965E3F-61B8-421E-90A2-3CB1C90C56F0}"/>
              </a:ext>
            </a:extLst>
          </p:cNvPr>
          <p:cNvSpPr txBox="1"/>
          <p:nvPr/>
        </p:nvSpPr>
        <p:spPr>
          <a:xfrm>
            <a:off x="178293" y="3916921"/>
            <a:ext cx="8903293" cy="2123658"/>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a:t>Research</a:t>
            </a:r>
            <a:r>
              <a:rPr lang="en-US" b="1" dirty="0"/>
              <a:t> Plan for next week</a:t>
            </a:r>
          </a:p>
          <a:p>
            <a:pPr marL="800100" lvl="1" indent="-342900">
              <a:buFont typeface="Wingdings" panose="05000000000000000000" pitchFamily="2" charset="2"/>
              <a:buChar char="v"/>
            </a:pPr>
            <a:r>
              <a:rPr lang="en-US" sz="2000" dirty="0"/>
              <a:t>Continue troubleshooting the </a:t>
            </a:r>
            <a:r>
              <a:rPr lang="en-US" sz="2000" dirty="0" err="1"/>
              <a:t>CSharpDemo</a:t>
            </a:r>
            <a:r>
              <a:rPr lang="en-US" sz="2000" dirty="0"/>
              <a:t> execution file as it is necessary in the progression of the project.</a:t>
            </a:r>
          </a:p>
          <a:p>
            <a:pPr marL="800100" lvl="1" indent="-342900">
              <a:buFont typeface="Wingdings" panose="05000000000000000000" pitchFamily="2" charset="2"/>
              <a:buChar char="v"/>
            </a:pPr>
            <a:r>
              <a:rPr lang="en-US" sz="2000" dirty="0"/>
              <a:t>Research for different implemented programs using Thorlabs library.</a:t>
            </a:r>
          </a:p>
          <a:p>
            <a:pPr marL="800100" lvl="1" indent="-342900">
              <a:buFont typeface="Wingdings" panose="05000000000000000000" pitchFamily="2" charset="2"/>
              <a:buChar char="v"/>
            </a:pPr>
            <a:r>
              <a:rPr lang="en-US" sz="2000" dirty="0"/>
              <a:t>Greater in depth research for tools that are available in C# language</a:t>
            </a:r>
          </a:p>
          <a:p>
            <a:r>
              <a:rPr lang="en-US" altLang="zh-CN" dirty="0"/>
              <a:t>.</a:t>
            </a:r>
          </a:p>
        </p:txBody>
      </p:sp>
    </p:spTree>
    <p:extLst>
      <p:ext uri="{BB962C8B-B14F-4D97-AF65-F5344CB8AC3E}">
        <p14:creationId xmlns:p14="http://schemas.microsoft.com/office/powerpoint/2010/main" val="1550942501"/>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6ACD2AB1-593E-4D29-B669-4AE8EFC024DF}" type="slidenum">
              <a:rPr lang="en-US" smtClean="0"/>
              <a:pPr/>
              <a:t>3</a:t>
            </a:fld>
            <a:endParaRPr lang="en-US"/>
          </a:p>
        </p:txBody>
      </p:sp>
      <p:sp>
        <p:nvSpPr>
          <p:cNvPr id="14" name="标题 1"/>
          <p:cNvSpPr>
            <a:spLocks noGrp="1"/>
          </p:cNvSpPr>
          <p:nvPr>
            <p:ph type="title"/>
          </p:nvPr>
        </p:nvSpPr>
        <p:spPr>
          <a:xfrm>
            <a:off x="266700" y="1143000"/>
            <a:ext cx="8610600" cy="4953000"/>
          </a:xfrm>
        </p:spPr>
        <p:txBody>
          <a:bodyPr/>
          <a:lstStyle/>
          <a:p>
            <a:pPr marL="342900" indent="-342900" algn="l">
              <a:buFont typeface="Wingdings" panose="05000000000000000000" pitchFamily="2" charset="2"/>
              <a:buChar char="Ø"/>
            </a:pPr>
            <a:r>
              <a:rPr lang="en-US" altLang="zh-CN" sz="2000" dirty="0"/>
              <a:t>This week I have written a short code to test whether the program can be communicated with CCS100. This allows me to narrow down the different part</a:t>
            </a:r>
            <a:br>
              <a:rPr lang="en-US" altLang="zh-CN" sz="2000" dirty="0"/>
            </a:br>
            <a:r>
              <a:rPr lang="en-US" altLang="zh-CN" sz="2000" dirty="0"/>
              <a:t> of the code which could cause an error. I have attached the code that I have written to test below. </a:t>
            </a:r>
            <a:br>
              <a:rPr lang="en-US" altLang="zh-CN" sz="2000" dirty="0"/>
            </a:br>
            <a:br>
              <a:rPr lang="en-US" altLang="zh-CN" sz="2000" dirty="0"/>
            </a:br>
            <a:r>
              <a:rPr lang="en-US" altLang="zh-CN" sz="2000" dirty="0"/>
              <a:t>From further investigating of the codes, I have learnt that certain lines of code may have caused an error. </a:t>
            </a:r>
            <a:br>
              <a:rPr lang="en-US" altLang="zh-CN" sz="2000" dirty="0"/>
            </a:br>
            <a:r>
              <a:rPr lang="en-US" altLang="zh-CN" sz="2000" dirty="0"/>
              <a:t>	1</a:t>
            </a:r>
            <a:r>
              <a:rPr lang="en-US" altLang="zh-CN" sz="2000" baseline="30000" dirty="0"/>
              <a:t>st</a:t>
            </a:r>
            <a:r>
              <a:rPr lang="en-US" altLang="zh-CN" sz="2000" dirty="0"/>
              <a:t> - instrument number was declared as “0x8089” which is for CCS200 	thus I have changed it to “0x8081” for CS100</a:t>
            </a:r>
            <a:br>
              <a:rPr lang="en-US" altLang="zh-CN" sz="2000" dirty="0"/>
            </a:br>
            <a:r>
              <a:rPr lang="en-US" altLang="zh-CN" sz="2000" dirty="0"/>
              <a:t>	2</a:t>
            </a:r>
            <a:r>
              <a:rPr lang="en-US" altLang="zh-CN" sz="2000" baseline="30000" dirty="0"/>
              <a:t>nd</a:t>
            </a:r>
            <a:r>
              <a:rPr lang="en-US" altLang="zh-CN" sz="2000" dirty="0"/>
              <a:t> - the serial number was initial not pointing to the serial number of the 	CCS100 that we are using. I ran the C program to find the seral number	which is M00445812.</a:t>
            </a:r>
            <a:br>
              <a:rPr lang="en-US" altLang="zh-CN" sz="2000" dirty="0"/>
            </a:br>
            <a:br>
              <a:rPr lang="en-US" altLang="zh-CN" sz="2000" dirty="0"/>
            </a:br>
            <a:r>
              <a:rPr lang="en-US" altLang="zh-CN" sz="2000" dirty="0"/>
              <a:t>After making such changes there is still error in the program. Through the code the I have written to test; I have found out that it is not an issue with connecting the CS100 through the program. Thus, deeper understanding of the library and code is needed to be done. It could also be an issue with the reference file </a:t>
            </a:r>
            <a:r>
              <a:rPr lang="en-US" altLang="zh-CN" sz="2000" dirty="0" err="1"/>
              <a:t>Thorlab.ccs.interop</a:t>
            </a:r>
            <a:r>
              <a:rPr lang="en-US" altLang="zh-CN" sz="2000" dirty="0"/>
              <a:t> and thus I have emailed their technician for advice.</a:t>
            </a:r>
            <a:br>
              <a:rPr lang="en-US" altLang="zh-CN" sz="2000" dirty="0"/>
            </a:br>
            <a:br>
              <a:rPr lang="en-US" altLang="zh-CN" sz="2000" dirty="0"/>
            </a:br>
            <a:endParaRPr lang="en-US" altLang="zh-CN" sz="2000" dirty="0"/>
          </a:p>
        </p:txBody>
      </p:sp>
    </p:spTree>
    <p:extLst>
      <p:ext uri="{BB962C8B-B14F-4D97-AF65-F5344CB8AC3E}">
        <p14:creationId xmlns:p14="http://schemas.microsoft.com/office/powerpoint/2010/main" val="211118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6ACD2AB1-593E-4D29-B669-4AE8EFC024DF}" type="slidenum">
              <a:rPr lang="en-US" smtClean="0"/>
              <a:pPr/>
              <a:t>4</a:t>
            </a:fld>
            <a:endParaRPr lang="en-US"/>
          </a:p>
        </p:txBody>
      </p:sp>
      <p:sp>
        <p:nvSpPr>
          <p:cNvPr id="14" name="标题 1"/>
          <p:cNvSpPr>
            <a:spLocks noGrp="1"/>
          </p:cNvSpPr>
          <p:nvPr>
            <p:ph type="title"/>
          </p:nvPr>
        </p:nvSpPr>
        <p:spPr>
          <a:xfrm>
            <a:off x="266700" y="1143000"/>
            <a:ext cx="8610600" cy="4953000"/>
          </a:xfrm>
        </p:spPr>
        <p:txBody>
          <a:bodyPr/>
          <a:lstStyle/>
          <a:p>
            <a:pPr marL="342900" indent="-342900" algn="l">
              <a:buFont typeface="Wingdings" panose="05000000000000000000" pitchFamily="2" charset="2"/>
              <a:buChar char="Ø"/>
            </a:pPr>
            <a:r>
              <a:rPr lang="en-US" altLang="zh-CN" sz="2000" dirty="0"/>
              <a:t>After making such changes there is still error in the program. </a:t>
            </a:r>
            <a:br>
              <a:rPr lang="en-US" altLang="zh-CN" sz="2000" dirty="0"/>
            </a:br>
            <a:r>
              <a:rPr lang="en-US" altLang="zh-CN" sz="2000" dirty="0"/>
              <a:t>Through the code the I have written to test; I have found out that it is not an issue with connecting the CS100 through the program. Thus, deeper understanding of the library and code is needed to be done. It could also be an issue with the reference file </a:t>
            </a:r>
            <a:r>
              <a:rPr lang="en-US" altLang="zh-CN" sz="2000" dirty="0" err="1"/>
              <a:t>Thorlab.ccs.interop</a:t>
            </a:r>
            <a:r>
              <a:rPr lang="en-US" altLang="zh-CN" sz="2000" dirty="0"/>
              <a:t> and thus I have emailed their technician for advice.</a:t>
            </a:r>
            <a:br>
              <a:rPr lang="en-US" altLang="zh-CN" sz="2000" dirty="0"/>
            </a:br>
            <a:br>
              <a:rPr lang="en-US" altLang="zh-CN" sz="2000" dirty="0"/>
            </a:br>
            <a:br>
              <a:rPr lang="en-US" altLang="zh-CN" sz="2000" dirty="0"/>
            </a:br>
            <a:br>
              <a:rPr lang="en-US" altLang="zh-CN" sz="2000" dirty="0"/>
            </a:br>
            <a:endParaRPr lang="en-US" altLang="zh-CN" sz="2000" dirty="0"/>
          </a:p>
        </p:txBody>
      </p:sp>
    </p:spTree>
    <p:extLst>
      <p:ext uri="{BB962C8B-B14F-4D97-AF65-F5344CB8AC3E}">
        <p14:creationId xmlns:p14="http://schemas.microsoft.com/office/powerpoint/2010/main" val="5767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6ACD2AB1-593E-4D29-B669-4AE8EFC024DF}" type="slidenum">
              <a:rPr lang="en-US" smtClean="0"/>
              <a:pPr/>
              <a:t>5</a:t>
            </a:fld>
            <a:endParaRPr lang="en-US"/>
          </a:p>
        </p:txBody>
      </p:sp>
      <p:sp>
        <p:nvSpPr>
          <p:cNvPr id="14" name="标题 1"/>
          <p:cNvSpPr>
            <a:spLocks noGrp="1"/>
          </p:cNvSpPr>
          <p:nvPr>
            <p:ph type="title"/>
          </p:nvPr>
        </p:nvSpPr>
        <p:spPr>
          <a:xfrm>
            <a:off x="266700" y="1143000"/>
            <a:ext cx="8610600" cy="4953000"/>
          </a:xfrm>
        </p:spPr>
        <p:txBody>
          <a:bodyPr/>
          <a:lstStyle/>
          <a:p>
            <a:pPr algn="l"/>
            <a:br>
              <a:rPr lang="en-US" altLang="zh-CN" sz="2000" dirty="0"/>
            </a:br>
            <a:br>
              <a:rPr lang="en-US" altLang="zh-CN" sz="2000" dirty="0"/>
            </a:br>
            <a:br>
              <a:rPr lang="en-US" altLang="zh-CN" sz="2000" dirty="0"/>
            </a:br>
            <a:br>
              <a:rPr lang="en-US" altLang="zh-CN" sz="2000" dirty="0"/>
            </a:br>
            <a:endParaRPr lang="en-US" altLang="zh-CN" sz="2000" dirty="0"/>
          </a:p>
        </p:txBody>
      </p:sp>
      <p:sp>
        <p:nvSpPr>
          <p:cNvPr id="2" name="Rectangle 1">
            <a:extLst>
              <a:ext uri="{FF2B5EF4-FFF2-40B4-BE49-F238E27FC236}">
                <a16:creationId xmlns:a16="http://schemas.microsoft.com/office/drawing/2014/main" id="{C53AA2D5-1E0F-4910-8C27-56BD2B565B29}"/>
              </a:ext>
            </a:extLst>
          </p:cNvPr>
          <p:cNvSpPr>
            <a:spLocks noChangeArrowheads="1"/>
          </p:cNvSpPr>
          <p:nvPr/>
        </p:nvSpPr>
        <p:spPr bwMode="auto">
          <a:xfrm>
            <a:off x="0" y="990600"/>
            <a:ext cx="91440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a:t>
            </a:r>
            <a:r>
              <a:rPr kumimoji="0" lang="en-US" altLang="en-US" sz="1800" b="0" i="0" u="none" strike="noStrike" cap="none" normalizeH="0" baseline="0" dirty="0" err="1">
                <a:ln>
                  <a:noFill/>
                </a:ln>
                <a:solidFill>
                  <a:schemeClr val="tx1"/>
                </a:solidFill>
                <a:effectLst/>
                <a:latin typeface="Arial" panose="020B0604020202020204" pitchFamily="34" charset="0"/>
              </a:rPr>
              <a:t>System.Text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a:t>
            </a:r>
            <a:r>
              <a:rPr kumimoji="0" lang="en-US" altLang="en-US" sz="1800" b="0" i="0" u="none" strike="noStrike" cap="none" normalizeH="0" baseline="0" dirty="0" err="1">
                <a:ln>
                  <a:noFill/>
                </a:ln>
                <a:solidFill>
                  <a:schemeClr val="tx1"/>
                </a:solidFill>
                <a:effectLst/>
                <a:latin typeface="Arial" panose="020B0604020202020204" pitchFamily="34" charset="0"/>
              </a:rPr>
              <a:t>Thorlabs.CCS_Series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namespace ConsoleApp2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class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private const string </a:t>
            </a:r>
            <a:r>
              <a:rPr kumimoji="0" lang="en-US" altLang="en-US" sz="1800" b="0" i="0" u="none" strike="noStrike" cap="none" normalizeH="0" baseline="0" dirty="0" err="1">
                <a:ln>
                  <a:noFill/>
                </a:ln>
                <a:solidFill>
                  <a:schemeClr val="tx1"/>
                </a:solidFill>
                <a:effectLst/>
                <a:latin typeface="Arial" panose="020B0604020202020204" pitchFamily="34" charset="0"/>
              </a:rPr>
              <a:t>Resource_Name</a:t>
            </a:r>
            <a:r>
              <a:rPr kumimoji="0" lang="en-US" altLang="en-US" sz="1800" b="0" i="0" u="none" strike="noStrike" cap="none" normalizeH="0" baseline="0" dirty="0">
                <a:ln>
                  <a:noFill/>
                </a:ln>
                <a:solidFill>
                  <a:schemeClr val="tx1"/>
                </a:solidFill>
                <a:effectLst/>
                <a:latin typeface="Arial" panose="020B0604020202020204" pitchFamily="34" charset="0"/>
              </a:rPr>
              <a:t> = "USB0::0x1313::0x8081::M00321368::RAW";</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static void Main(string[] </a:t>
            </a:r>
            <a:r>
              <a:rPr kumimoji="0" lang="en-US" altLang="en-US" sz="1800" b="0" i="0" u="none" strike="noStrike" cap="none" normalizeH="0" baseline="0" dirty="0" err="1">
                <a:ln>
                  <a:noFill/>
                </a:ln>
                <a:solidFill>
                  <a:schemeClr val="tx1"/>
                </a:solidFill>
                <a:effectLst/>
                <a:latin typeface="Arial" panose="020B0604020202020204" pitchFamily="34" charset="0"/>
              </a:rPr>
              <a:t>args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TLCCS </a:t>
            </a:r>
            <a:r>
              <a:rPr kumimoji="0" lang="en-US" altLang="en-US" sz="1800" b="0" i="0" u="none" strike="noStrike" cap="none" normalizeH="0" baseline="0" dirty="0" err="1">
                <a:ln>
                  <a:noFill/>
                </a:ln>
                <a:solidFill>
                  <a:schemeClr val="tx1"/>
                </a:solidFill>
                <a:effectLst/>
                <a:latin typeface="Arial" panose="020B0604020202020204" pitchFamily="34" charset="0"/>
              </a:rPr>
              <a:t>tLCCS</a:t>
            </a:r>
            <a:r>
              <a:rPr kumimoji="0" lang="en-US" altLang="en-US" sz="1800" b="0" i="0" u="none" strike="noStrike" cap="none" normalizeH="0" baseline="0" dirty="0">
                <a:ln>
                  <a:noFill/>
                </a:ln>
                <a:solidFill>
                  <a:schemeClr val="tx1"/>
                </a:solidFill>
                <a:effectLst/>
                <a:latin typeface="Arial" panose="020B0604020202020204" pitchFamily="34" charset="0"/>
              </a:rPr>
              <a:t> = new TLCCS(</a:t>
            </a:r>
            <a:r>
              <a:rPr kumimoji="0" lang="en-US" altLang="en-US" sz="1800" b="0" i="0" u="none" strike="noStrike" cap="none" normalizeH="0" baseline="0" dirty="0" err="1">
                <a:ln>
                  <a:noFill/>
                </a:ln>
                <a:solidFill>
                  <a:schemeClr val="tx1"/>
                </a:solidFill>
                <a:effectLst/>
                <a:latin typeface="Arial" panose="020B0604020202020204" pitchFamily="34" charset="0"/>
              </a:rPr>
              <a:t>Resource_Name</a:t>
            </a:r>
            <a:r>
              <a:rPr kumimoji="0" lang="en-US" altLang="en-US" sz="1800" b="0" i="0" u="none" strike="noStrike" cap="none" normalizeH="0" baseline="0" dirty="0">
                <a:ln>
                  <a:noFill/>
                </a:ln>
                <a:solidFill>
                  <a:schemeClr val="tx1"/>
                </a:solidFill>
                <a:effectLst/>
                <a:latin typeface="Arial" panose="020B0604020202020204" pitchFamily="34" charset="0"/>
              </a:rPr>
              <a:t>, true,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TLCCS CCS100 = </a:t>
            </a:r>
            <a:r>
              <a:rPr kumimoji="0" lang="en-US" altLang="en-US" sz="1800" b="0" i="0" u="none" strike="noStrike" cap="none" normalizeH="0" baseline="0" dirty="0" err="1">
                <a:ln>
                  <a:noFill/>
                </a:ln>
                <a:solidFill>
                  <a:schemeClr val="tx1"/>
                </a:solidFill>
                <a:effectLst/>
                <a:latin typeface="Arial" panose="020B0604020202020204" pitchFamily="34" charset="0"/>
              </a:rPr>
              <a:t>tLCCS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CCS100.identificationQuery(new StringBuilder(256), new StringBuilder(256), new StringBuilder(256), new StringBuilder(256), new StringBuilder(256));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Console.Write</a:t>
            </a:r>
            <a:r>
              <a:rPr kumimoji="0" lang="en-US" altLang="en-US" sz="1800" b="0" i="0" u="none" strike="noStrike" cap="none" normalizeH="0" baseline="0" dirty="0">
                <a:ln>
                  <a:noFill/>
                </a:ln>
                <a:solidFill>
                  <a:schemeClr val="tx1"/>
                </a:solidFill>
                <a:effectLst/>
                <a:latin typeface="Arial" panose="020B0604020202020204" pitchFamily="34" charset="0"/>
              </a:rPr>
              <a:t>("test");</a:t>
            </a:r>
            <a:endParaRPr kumimoji="0" lang="en-US" altLang="en-US" sz="1800" b="0" i="0" u="none" strike="noStrike" cap="none" normalizeH="0" baseline="0" dirty="0">
              <a:ln>
                <a:noFill/>
              </a:ln>
              <a:solidFill>
                <a:srgbClr val="500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0005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rgbClr val="500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0005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rgbClr val="500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0005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rgbClr val="500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500050"/>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1418811"/>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34367</TotalTime>
  <Words>164</Words>
  <Application>Microsoft Office PowerPoint</Application>
  <PresentationFormat>On-screen Show (4:3)</PresentationFormat>
  <Paragraphs>45</Paragraphs>
  <Slides>5</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vt:i4>
      </vt:variant>
    </vt:vector>
  </HeadingPairs>
  <TitlesOfParts>
    <vt:vector size="15" baseType="lpstr">
      <vt:lpstr>SimSun</vt:lpstr>
      <vt:lpstr>SimSun</vt:lpstr>
      <vt:lpstr>Arial</vt:lpstr>
      <vt:lpstr>Calibri</vt:lpstr>
      <vt:lpstr>Comic Sans MS</vt:lpstr>
      <vt:lpstr>Times New Roman</vt:lpstr>
      <vt:lpstr>Wingdings</vt:lpstr>
      <vt:lpstr>Default Design</vt:lpstr>
      <vt:lpstr>Custom Design</vt:lpstr>
      <vt:lpstr>1_Default Design</vt:lpstr>
      <vt:lpstr>PowerPoint Presentation</vt:lpstr>
      <vt:lpstr>PowerPoint Presentation</vt:lpstr>
      <vt:lpstr>This week I have written a short code to test whether the program can be communicated with CCS100. This allows me to narrow down the different part  of the code which could cause an error. I have attached the code that I have written to test below.   From further investigating of the codes, I have learnt that certain lines of code may have caused an error.   1st - instrument number was declared as “0x8089” which is for CCS200  thus I have changed it to “0x8081” for CS100  2nd - the serial number was initial not pointing to the serial number of the  CCS100 that we are using. I ran the C program to find the seral number which is M00445812.  After making such changes there is still error in the program. Through the code the I have written to test; I have found out that it is not an issue with connecting the CS100 through the program. Thus, deeper understanding of the library and code is needed to be done. It could also be an issue with the reference file Thorlab.ccs.interop and thus I have emailed their technician for advice.  </vt:lpstr>
      <vt:lpstr>After making such changes there is still error in the program.  Through the code the I have written to test; I have found out that it is not an issue with connecting the CS100 through the program. Thus, deeper understanding of the library and code is needed to be done. It could also be an issue with the reference file Thorlab.ccs.interop and thus I have emailed their technician for advice.    </vt:lpstr>
      <vt:lpstr>    </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NUS</dc:creator>
  <cp:lastModifiedBy>Aung Myin Kyaw</cp:lastModifiedBy>
  <cp:revision>1836</cp:revision>
  <dcterms:created xsi:type="dcterms:W3CDTF">2001-07-31T09:05:05Z</dcterms:created>
  <dcterms:modified xsi:type="dcterms:W3CDTF">2018-09-06T09:22:00Z</dcterms:modified>
</cp:coreProperties>
</file>