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73" r:id="rId3"/>
  </p:sldMasterIdLst>
  <p:notesMasterIdLst>
    <p:notesMasterId r:id="rId12"/>
  </p:notesMasterIdLst>
  <p:handoutMasterIdLst>
    <p:handoutMasterId r:id="rId13"/>
  </p:handoutMasterIdLst>
  <p:sldIdLst>
    <p:sldId id="458" r:id="rId4"/>
    <p:sldId id="472" r:id="rId5"/>
    <p:sldId id="477" r:id="rId6"/>
    <p:sldId id="476" r:id="rId7"/>
    <p:sldId id="478" r:id="rId8"/>
    <p:sldId id="479" r:id="rId9"/>
    <p:sldId id="480" r:id="rId10"/>
    <p:sldId id="473" r:id="rId11"/>
  </p:sldIdLst>
  <p:sldSz cx="9144000" cy="6858000" type="screen4x3"/>
  <p:notesSz cx="6797675" cy="992663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6600CC"/>
    <a:srgbClr val="0000FF"/>
    <a:srgbClr val="CC3300"/>
    <a:srgbClr val="D3ECFF"/>
    <a:srgbClr val="FFE5F8"/>
    <a:srgbClr val="FF9933"/>
    <a:srgbClr val="00660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0" autoAdjust="0"/>
    <p:restoredTop sz="97048" autoAdjust="0"/>
  </p:normalViewPr>
  <p:slideViewPr>
    <p:cSldViewPr>
      <p:cViewPr>
        <p:scale>
          <a:sx n="100" d="100"/>
          <a:sy n="100" d="100"/>
        </p:scale>
        <p:origin x="1330" y="-7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p:cViewPr varScale="1">
        <p:scale>
          <a:sx n="62" d="100"/>
          <a:sy n="62" d="100"/>
        </p:scale>
        <p:origin x="-2850"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0998" tIns="45499" rIns="90998" bIns="45499" numCol="1" anchor="t" anchorCtr="0" compatLnSpc="1">
            <a:prstTxWarp prst="textNoShape">
              <a:avLst/>
            </a:prstTxWarp>
          </a:bodyPr>
          <a:lstStyle>
            <a:lvl1pPr defTabSz="909638" eaLnBrk="1" hangingPunct="1">
              <a:defRPr sz="1200" dirty="0" smtClean="0"/>
            </a:lvl1pPr>
          </a:lstStyle>
          <a:p>
            <a:pPr>
              <a:defRPr/>
            </a:pPr>
            <a:endParaRPr lang="en-US"/>
          </a:p>
        </p:txBody>
      </p:sp>
      <p:sp>
        <p:nvSpPr>
          <p:cNvPr id="23555" name="Rectangle 3"/>
          <p:cNvSpPr>
            <a:spLocks noGrp="1" noChangeArrowheads="1"/>
          </p:cNvSpPr>
          <p:nvPr>
            <p:ph type="dt" sz="quarter" idx="1"/>
          </p:nvPr>
        </p:nvSpPr>
        <p:spPr bwMode="auto">
          <a:xfrm>
            <a:off x="3851275" y="0"/>
            <a:ext cx="2946400" cy="495300"/>
          </a:xfrm>
          <a:prstGeom prst="rect">
            <a:avLst/>
          </a:prstGeom>
          <a:noFill/>
          <a:ln w="9525">
            <a:noFill/>
            <a:miter lim="800000"/>
            <a:headEnd/>
            <a:tailEnd/>
          </a:ln>
          <a:effectLst/>
        </p:spPr>
        <p:txBody>
          <a:bodyPr vert="horz" wrap="square" lIns="90998" tIns="45499" rIns="90998" bIns="45499" numCol="1" anchor="t" anchorCtr="0" compatLnSpc="1">
            <a:prstTxWarp prst="textNoShape">
              <a:avLst/>
            </a:prstTxWarp>
          </a:bodyPr>
          <a:lstStyle>
            <a:lvl1pPr algn="r" defTabSz="909638" eaLnBrk="1" hangingPunct="1">
              <a:defRPr sz="1200" dirty="0" smtClean="0"/>
            </a:lvl1pPr>
          </a:lstStyle>
          <a:p>
            <a:pPr>
              <a:defRPr/>
            </a:pPr>
            <a:endParaRPr lang="en-US"/>
          </a:p>
        </p:txBody>
      </p:sp>
      <p:sp>
        <p:nvSpPr>
          <p:cNvPr id="23556" name="Rectangle 4"/>
          <p:cNvSpPr>
            <a:spLocks noGrp="1" noChangeArrowheads="1"/>
          </p:cNvSpPr>
          <p:nvPr>
            <p:ph type="ftr" sz="quarter" idx="2"/>
          </p:nvPr>
        </p:nvSpPr>
        <p:spPr bwMode="auto">
          <a:xfrm>
            <a:off x="0" y="9431338"/>
            <a:ext cx="2946400" cy="495300"/>
          </a:xfrm>
          <a:prstGeom prst="rect">
            <a:avLst/>
          </a:prstGeom>
          <a:noFill/>
          <a:ln w="9525">
            <a:noFill/>
            <a:miter lim="800000"/>
            <a:headEnd/>
            <a:tailEnd/>
          </a:ln>
          <a:effectLst/>
        </p:spPr>
        <p:txBody>
          <a:bodyPr vert="horz" wrap="square" lIns="90998" tIns="45499" rIns="90998" bIns="45499" numCol="1" anchor="b" anchorCtr="0" compatLnSpc="1">
            <a:prstTxWarp prst="textNoShape">
              <a:avLst/>
            </a:prstTxWarp>
          </a:bodyPr>
          <a:lstStyle>
            <a:lvl1pPr defTabSz="909638" eaLnBrk="1" hangingPunct="1">
              <a:defRPr sz="1200" dirty="0" smtClean="0"/>
            </a:lvl1pPr>
          </a:lstStyle>
          <a:p>
            <a:pPr>
              <a:defRPr/>
            </a:pPr>
            <a:endParaRPr lang="en-US"/>
          </a:p>
        </p:txBody>
      </p:sp>
      <p:sp>
        <p:nvSpPr>
          <p:cNvPr id="23557" name="Rectangle 5"/>
          <p:cNvSpPr>
            <a:spLocks noGrp="1" noChangeArrowheads="1"/>
          </p:cNvSpPr>
          <p:nvPr>
            <p:ph type="sldNum" sz="quarter" idx="3"/>
          </p:nvPr>
        </p:nvSpPr>
        <p:spPr bwMode="auto">
          <a:xfrm>
            <a:off x="3851275" y="9431338"/>
            <a:ext cx="2946400" cy="495300"/>
          </a:xfrm>
          <a:prstGeom prst="rect">
            <a:avLst/>
          </a:prstGeom>
          <a:noFill/>
          <a:ln w="9525">
            <a:noFill/>
            <a:miter lim="800000"/>
            <a:headEnd/>
            <a:tailEnd/>
          </a:ln>
          <a:effectLst/>
        </p:spPr>
        <p:txBody>
          <a:bodyPr vert="horz" wrap="square" lIns="90998" tIns="45499" rIns="90998" bIns="45499" numCol="1" anchor="b" anchorCtr="0" compatLnSpc="1">
            <a:prstTxWarp prst="textNoShape">
              <a:avLst/>
            </a:prstTxWarp>
          </a:bodyPr>
          <a:lstStyle>
            <a:lvl1pPr algn="r" defTabSz="909638" eaLnBrk="1" hangingPunct="1">
              <a:defRPr sz="1200"/>
            </a:lvl1pPr>
          </a:lstStyle>
          <a:p>
            <a:fld id="{07F2BD3E-D17B-4673-B019-4E84AE43F5A4}" type="slidenum">
              <a:rPr lang="en-US"/>
              <a:pPr/>
              <a:t>‹#›</a:t>
            </a:fld>
            <a:endParaRPr lang="en-US"/>
          </a:p>
        </p:txBody>
      </p:sp>
    </p:spTree>
    <p:extLst>
      <p:ext uri="{BB962C8B-B14F-4D97-AF65-F5344CB8AC3E}">
        <p14:creationId xmlns:p14="http://schemas.microsoft.com/office/powerpoint/2010/main" val="3804867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smtClean="0"/>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5079B43D-5123-4D1E-8490-4BB5FF3036B2}" type="datetimeFigureOut">
              <a:rPr lang="en-US"/>
              <a:pPr>
                <a:defRPr/>
              </a:pPr>
              <a:t>10/20/2018</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79450" y="4716463"/>
            <a:ext cx="5438775" cy="446563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smtClean="0"/>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074E84F-7BD3-4E27-92F2-8EDC56B41391}" type="slidenum">
              <a:rPr lang="en-US"/>
              <a:pPr/>
              <a:t>‹#›</a:t>
            </a:fld>
            <a:endParaRPr lang="en-US"/>
          </a:p>
        </p:txBody>
      </p:sp>
    </p:spTree>
    <p:extLst>
      <p:ext uri="{BB962C8B-B14F-4D97-AF65-F5344CB8AC3E}">
        <p14:creationId xmlns:p14="http://schemas.microsoft.com/office/powerpoint/2010/main" val="1070560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dirty="0"/>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1</a:t>
            </a:fld>
            <a:endParaRPr lang="en-US"/>
          </a:p>
        </p:txBody>
      </p:sp>
    </p:spTree>
    <p:extLst>
      <p:ext uri="{BB962C8B-B14F-4D97-AF65-F5344CB8AC3E}">
        <p14:creationId xmlns:p14="http://schemas.microsoft.com/office/powerpoint/2010/main" val="108909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2</a:t>
            </a:fld>
            <a:endParaRPr lang="en-US"/>
          </a:p>
        </p:txBody>
      </p:sp>
    </p:spTree>
    <p:extLst>
      <p:ext uri="{BB962C8B-B14F-4D97-AF65-F5344CB8AC3E}">
        <p14:creationId xmlns:p14="http://schemas.microsoft.com/office/powerpoint/2010/main" val="223950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3</a:t>
            </a:fld>
            <a:endParaRPr lang="en-US"/>
          </a:p>
        </p:txBody>
      </p:sp>
    </p:spTree>
    <p:extLst>
      <p:ext uri="{BB962C8B-B14F-4D97-AF65-F5344CB8AC3E}">
        <p14:creationId xmlns:p14="http://schemas.microsoft.com/office/powerpoint/2010/main" val="217815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4</a:t>
            </a:fld>
            <a:endParaRPr lang="en-US"/>
          </a:p>
        </p:txBody>
      </p:sp>
    </p:spTree>
    <p:extLst>
      <p:ext uri="{BB962C8B-B14F-4D97-AF65-F5344CB8AC3E}">
        <p14:creationId xmlns:p14="http://schemas.microsoft.com/office/powerpoint/2010/main" val="510254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5</a:t>
            </a:fld>
            <a:endParaRPr lang="en-US"/>
          </a:p>
        </p:txBody>
      </p:sp>
    </p:spTree>
    <p:extLst>
      <p:ext uri="{BB962C8B-B14F-4D97-AF65-F5344CB8AC3E}">
        <p14:creationId xmlns:p14="http://schemas.microsoft.com/office/powerpoint/2010/main" val="2855768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6</a:t>
            </a:fld>
            <a:endParaRPr lang="en-US"/>
          </a:p>
        </p:txBody>
      </p:sp>
    </p:spTree>
    <p:extLst>
      <p:ext uri="{BB962C8B-B14F-4D97-AF65-F5344CB8AC3E}">
        <p14:creationId xmlns:p14="http://schemas.microsoft.com/office/powerpoint/2010/main" val="43425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7</a:t>
            </a:fld>
            <a:endParaRPr lang="en-US"/>
          </a:p>
        </p:txBody>
      </p:sp>
    </p:spTree>
    <p:extLst>
      <p:ext uri="{BB962C8B-B14F-4D97-AF65-F5344CB8AC3E}">
        <p14:creationId xmlns:p14="http://schemas.microsoft.com/office/powerpoint/2010/main" val="101848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8</a:t>
            </a:fld>
            <a:endParaRPr lang="en-US"/>
          </a:p>
        </p:txBody>
      </p:sp>
    </p:spTree>
    <p:extLst>
      <p:ext uri="{BB962C8B-B14F-4D97-AF65-F5344CB8AC3E}">
        <p14:creationId xmlns:p14="http://schemas.microsoft.com/office/powerpoint/2010/main" val="425673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8B6510E-4C0F-4F2F-8F60-54B8A9692E8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8ED639C-52AA-4B9E-8E79-DED4F5086C8A}"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B8E9D9F-46E9-4D7F-A609-A66D0D344BCD}"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5A623E2-2F37-4ECF-ACF7-7CBAB248409B}"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8401A03-FE9F-43D3-B3F6-309FD528F49B}"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BF7EC95-5330-4B90-9F00-E38BEEFD8516}"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F7FE276-876A-4F37-A025-CCF99AA6857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F1C8633-5257-4601-BDCB-188E6716279B}"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4E669DE-A869-4390-844F-95FC2983C23F}"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07F5F60-7197-46CB-B1AE-E4EB3C0DCE0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1BC55D5-4523-42CD-B7E2-BC58A0BD648A}"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0"/>
            <a:ext cx="9144000" cy="990600"/>
          </a:xfrm>
          <a:prstGeom prst="rect">
            <a:avLst/>
          </a:prstGeom>
          <a:solidFill>
            <a:srgbClr val="003399"/>
          </a:solidFill>
          <a:ln w="9525">
            <a:no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dirty="0">
              <a:solidFill>
                <a:srgbClr val="000000"/>
              </a:solidFill>
            </a:endParaRPr>
          </a:p>
        </p:txBody>
      </p:sp>
      <p:pic>
        <p:nvPicPr>
          <p:cNvPr id="3" name="Picture 3"/>
          <p:cNvPicPr>
            <a:picLocks noChangeAspect="1" noChangeArrowheads="1"/>
          </p:cNvPicPr>
          <p:nvPr userDrawn="1"/>
        </p:nvPicPr>
        <p:blipFill>
          <a:blip r:embed="rId2" cstate="print"/>
          <a:srcRect/>
          <a:stretch>
            <a:fillRect/>
          </a:stretch>
        </p:blipFill>
        <p:spPr bwMode="auto">
          <a:xfrm>
            <a:off x="7239000" y="150813"/>
            <a:ext cx="1524000" cy="754062"/>
          </a:xfrm>
          <a:prstGeom prst="rect">
            <a:avLst/>
          </a:prstGeom>
          <a:noFill/>
          <a:ln w="9525">
            <a:noFill/>
            <a:miter lim="800000"/>
            <a:headEnd/>
            <a:tailEnd/>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990600"/>
          </a:xfrm>
          <a:prstGeom prst="rect">
            <a:avLst/>
          </a:prstGeom>
          <a:solidFill>
            <a:srgbClr val="003399"/>
          </a:solidFill>
          <a:ln w="9525">
            <a:no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dirty="0"/>
          </a:p>
        </p:txBody>
      </p:sp>
      <p:pic>
        <p:nvPicPr>
          <p:cNvPr id="1027" name="Picture 10"/>
          <p:cNvPicPr>
            <a:picLocks noChangeAspect="1" noChangeArrowheads="1"/>
          </p:cNvPicPr>
          <p:nvPr userDrawn="1"/>
        </p:nvPicPr>
        <p:blipFill>
          <a:blip r:embed="rId14" cstate="print"/>
          <a:srcRect/>
          <a:stretch>
            <a:fillRect/>
          </a:stretch>
        </p:blipFill>
        <p:spPr bwMode="auto">
          <a:xfrm>
            <a:off x="7239000" y="150813"/>
            <a:ext cx="1524000" cy="754062"/>
          </a:xfrm>
          <a:prstGeom prst="rect">
            <a:avLst/>
          </a:prstGeom>
          <a:noFill/>
          <a:ln w="9525">
            <a:noFill/>
            <a:miter lim="800000"/>
            <a:headEnd/>
            <a:tailEnd/>
          </a:ln>
        </p:spPr>
      </p:pic>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079" r:id="rId1"/>
    <p:sldLayoutId id="2147486080" r:id="rId2"/>
    <p:sldLayoutId id="2147486081" r:id="rId3"/>
    <p:sldLayoutId id="2147486082" r:id="rId4"/>
    <p:sldLayoutId id="2147486083" r:id="rId5"/>
    <p:sldLayoutId id="2147486084" r:id="rId6"/>
    <p:sldLayoutId id="2147486085" r:id="rId7"/>
    <p:sldLayoutId id="2147486086" r:id="rId8"/>
    <p:sldLayoutId id="2147486087" r:id="rId9"/>
    <p:sldLayoutId id="2147486088" r:id="rId10"/>
    <p:sldLayoutId id="2147486089" r:id="rId11"/>
    <p:sldLayoutId id="21474860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5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dirty="0" smtClean="0"/>
            </a:lvl1pPr>
          </a:lstStyle>
          <a:p>
            <a:pPr>
              <a:defRPr/>
            </a:pPr>
            <a:endParaRPr lang="en-US"/>
          </a:p>
        </p:txBody>
      </p:sp>
      <p:sp>
        <p:nvSpPr>
          <p:cNvPr id="175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lvl1pPr>
          </a:lstStyle>
          <a:p>
            <a:pPr>
              <a:defRPr/>
            </a:pPr>
            <a:endParaRPr lang="en-US"/>
          </a:p>
        </p:txBody>
      </p:sp>
      <p:sp>
        <p:nvSpPr>
          <p:cNvPr id="175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091" r:id="rId1"/>
    <p:sldLayoutId id="2147486092" r:id="rId2"/>
    <p:sldLayoutId id="2147486093" r:id="rId3"/>
    <p:sldLayoutId id="2147486094" r:id="rId4"/>
    <p:sldLayoutId id="2147486095" r:id="rId5"/>
    <p:sldLayoutId id="2147486096" r:id="rId6"/>
    <p:sldLayoutId id="2147486097" r:id="rId7"/>
    <p:sldLayoutId id="2147486098" r:id="rId8"/>
    <p:sldLayoutId id="2147486099" r:id="rId9"/>
    <p:sldLayoutId id="2147486100" r:id="rId10"/>
    <p:sldLayoutId id="214748610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990600"/>
          </a:xfrm>
          <a:prstGeom prst="rect">
            <a:avLst/>
          </a:prstGeom>
          <a:solidFill>
            <a:srgbClr val="003399"/>
          </a:solidFill>
          <a:ln w="9525">
            <a:no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dirty="0">
              <a:solidFill>
                <a:srgbClr val="000000"/>
              </a:solidFill>
            </a:endParaRPr>
          </a:p>
        </p:txBody>
      </p:sp>
      <p:pic>
        <p:nvPicPr>
          <p:cNvPr id="3075" name="Picture 10"/>
          <p:cNvPicPr>
            <a:picLocks noChangeAspect="1" noChangeArrowheads="1"/>
          </p:cNvPicPr>
          <p:nvPr userDrawn="1"/>
        </p:nvPicPr>
        <p:blipFill>
          <a:blip r:embed="rId13" cstate="print"/>
          <a:srcRect/>
          <a:stretch>
            <a:fillRect/>
          </a:stretch>
        </p:blipFill>
        <p:spPr bwMode="auto">
          <a:xfrm>
            <a:off x="7239000" y="150813"/>
            <a:ext cx="1524000" cy="754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112" r:id="rId1"/>
    <p:sldLayoutId id="2147486102" r:id="rId2"/>
    <p:sldLayoutId id="2147486103" r:id="rId3"/>
    <p:sldLayoutId id="2147486104" r:id="rId4"/>
    <p:sldLayoutId id="2147486105" r:id="rId5"/>
    <p:sldLayoutId id="2147486106" r:id="rId6"/>
    <p:sldLayoutId id="2147486107" r:id="rId7"/>
    <p:sldLayoutId id="2147486108" r:id="rId8"/>
    <p:sldLayoutId id="2147486109" r:id="rId9"/>
    <p:sldLayoutId id="2147486110" r:id="rId10"/>
    <p:sldLayoutId id="214748611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3" name="Rectangle 1"/>
          <p:cNvSpPr>
            <a:spLocks noChangeArrowheads="1"/>
          </p:cNvSpPr>
          <p:nvPr/>
        </p:nvSpPr>
        <p:spPr bwMode="auto">
          <a:xfrm>
            <a:off x="152400" y="1158024"/>
            <a:ext cx="8991600"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sng" strike="noStrike" cap="none" normalizeH="0" dirty="0">
                <a:ln>
                  <a:noFill/>
                </a:ln>
                <a:effectLst/>
                <a:latin typeface="Arial" panose="020B0604020202020204" pitchFamily="34" charset="0"/>
                <a:ea typeface="SimSun" panose="02010600030101010101" pitchFamily="2" charset="-122"/>
                <a:cs typeface="Times New Roman" panose="02020603050405020304" pitchFamily="18" charset="0"/>
              </a:rPr>
              <a:t> </a:t>
            </a:r>
            <a:r>
              <a:rPr kumimoji="0" lang="en-US" altLang="zh-CN" b="1" i="0" u="sng" strike="noStrike" cap="none" normalizeH="0" dirty="0">
                <a:ln>
                  <a:noFill/>
                </a:ln>
                <a:effectLst/>
                <a:latin typeface="Arial" panose="020B0604020202020204" pitchFamily="34" charset="0"/>
                <a:ea typeface="SimSun" panose="02010600030101010101" pitchFamily="2" charset="-122"/>
                <a:cs typeface="Times New Roman" panose="02020603050405020304" pitchFamily="18" charset="0"/>
              </a:rPr>
              <a:t>Aung Myin Kyaw (Max) </a:t>
            </a:r>
            <a:r>
              <a:rPr kumimoji="0" lang="en-US" altLang="en-US" b="1" i="0" u="none" strike="noStrike" cap="none" normalizeH="0" baseline="0" dirty="0">
                <a:ln>
                  <a:noFill/>
                </a:ln>
                <a:effectLst/>
                <a:latin typeface="Arial" panose="020B0604020202020204" pitchFamily="34" charset="0"/>
                <a:ea typeface="SimSun" panose="02010600030101010101" pitchFamily="2" charset="-122"/>
                <a:cs typeface="Times New Roman" panose="02020603050405020304" pitchFamily="18" charset="0"/>
              </a:rPr>
              <a:t>weekly Research Progress Report</a:t>
            </a:r>
          </a:p>
          <a:p>
            <a:pPr algn="ctr">
              <a:lnSpc>
                <a:spcPct val="150000"/>
              </a:lnSpc>
            </a:pPr>
            <a:r>
              <a:rPr lang="en-US" altLang="en-US" b="1" dirty="0">
                <a:latin typeface="Arial" panose="020B0604020202020204" pitchFamily="34" charset="0"/>
                <a:ea typeface="SimSun" panose="02010600030101010101" pitchFamily="2" charset="-122"/>
                <a:cs typeface="Times New Roman" panose="02020603050405020304" pitchFamily="18" charset="0"/>
              </a:rPr>
              <a:t>Date : </a:t>
            </a:r>
            <a:r>
              <a:rPr lang="en-US" altLang="en-US" sz="1800" b="1" dirty="0">
                <a:latin typeface="Arial" panose="020B0604020202020204" pitchFamily="34" charset="0"/>
                <a:ea typeface="SimSun" panose="02010600030101010101" pitchFamily="2" charset="-122"/>
                <a:cs typeface="Times New Roman" panose="02020603050405020304" pitchFamily="18" charset="0"/>
              </a:rPr>
              <a:t>14/10/2018 to 20/10/2018</a:t>
            </a: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2" name="TextBox 1"/>
          <p:cNvSpPr txBox="1"/>
          <p:nvPr/>
        </p:nvSpPr>
        <p:spPr>
          <a:xfrm>
            <a:off x="381000" y="2667000"/>
            <a:ext cx="8153400" cy="501194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b="1" dirty="0"/>
              <a:t>Scope of the work: </a:t>
            </a:r>
          </a:p>
          <a:p>
            <a:pPr marL="800100" lvl="1" indent="-342900">
              <a:lnSpc>
                <a:spcPct val="150000"/>
              </a:lnSpc>
              <a:buFont typeface="Wingdings" panose="05000000000000000000" pitchFamily="2" charset="2"/>
              <a:buChar char="ü"/>
            </a:pPr>
            <a:r>
              <a:rPr lang="en-US" b="1" dirty="0"/>
              <a:t>Troubleshooting of the issue with collection of data using </a:t>
            </a:r>
            <a:r>
              <a:rPr lang="en-SG" b="1" dirty="0"/>
              <a:t> CCS100.getScanData() function</a:t>
            </a:r>
            <a:endParaRPr lang="en-US" b="1" dirty="0"/>
          </a:p>
          <a:p>
            <a:pPr marL="800100" lvl="1" indent="-342900">
              <a:lnSpc>
                <a:spcPct val="150000"/>
              </a:lnSpc>
              <a:buFont typeface="Wingdings" panose="05000000000000000000" pitchFamily="2" charset="2"/>
              <a:buChar char="ü"/>
            </a:pPr>
            <a:r>
              <a:rPr lang="en-US" b="1" dirty="0"/>
              <a:t>Scanning of the data and collection in the excel format.</a:t>
            </a:r>
          </a:p>
          <a:p>
            <a:pPr marL="800100" lvl="1" indent="-342900">
              <a:lnSpc>
                <a:spcPct val="150000"/>
              </a:lnSpc>
              <a:buFont typeface="Wingdings" panose="05000000000000000000" pitchFamily="2" charset="2"/>
              <a:buChar char="ü"/>
            </a:pPr>
            <a:r>
              <a:rPr lang="en-US" b="1" dirty="0"/>
              <a:t>Understanding of the integration and implementing a </a:t>
            </a:r>
            <a:r>
              <a:rPr lang="en-US" b="1" dirty="0" err="1"/>
              <a:t>a</a:t>
            </a:r>
            <a:r>
              <a:rPr lang="en-US" b="1" dirty="0"/>
              <a:t> variable integration time for the device</a:t>
            </a:r>
          </a:p>
          <a:p>
            <a:pPr marL="800100" lvl="1" indent="-342900">
              <a:lnSpc>
                <a:spcPct val="150000"/>
              </a:lnSpc>
              <a:buFont typeface="Wingdings" panose="05000000000000000000" pitchFamily="2" charset="2"/>
              <a:buChar char="ü"/>
            </a:pPr>
            <a:r>
              <a:rPr lang="en-US" b="1" dirty="0"/>
              <a:t>Understanding of </a:t>
            </a:r>
            <a:r>
              <a:rPr lang="en-US" b="1" dirty="0" err="1"/>
              <a:t>Thread.sleep</a:t>
            </a:r>
            <a:r>
              <a:rPr lang="en-US" b="1" dirty="0"/>
              <a:t>() function</a:t>
            </a:r>
          </a:p>
          <a:p>
            <a:pPr marL="800100" lvl="1" indent="-342900">
              <a:lnSpc>
                <a:spcPct val="150000"/>
              </a:lnSpc>
              <a:buFont typeface="Wingdings" panose="05000000000000000000" pitchFamily="2" charset="2"/>
              <a:buChar char="ü"/>
            </a:pPr>
            <a:endParaRPr lang="en-US" b="1" dirty="0"/>
          </a:p>
          <a:p>
            <a:pPr lvl="1">
              <a:lnSpc>
                <a:spcPct val="150000"/>
              </a:lnSpc>
            </a:pPr>
            <a:r>
              <a:rPr lang="en-US" b="1" dirty="0"/>
              <a:t> </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1</a:t>
            </a:fld>
            <a:endParaRPr lang="en-US" dirty="0"/>
          </a:p>
        </p:txBody>
      </p:sp>
    </p:spTree>
    <p:extLst>
      <p:ext uri="{BB962C8B-B14F-4D97-AF65-F5344CB8AC3E}">
        <p14:creationId xmlns:p14="http://schemas.microsoft.com/office/powerpoint/2010/main" val="1362891616"/>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188800"/>
            <a:ext cx="8534400" cy="6370975"/>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800100" lvl="1" indent="-342900">
              <a:buFont typeface="Wingdings" panose="05000000000000000000" pitchFamily="2" charset="2"/>
              <a:buChar char="§"/>
            </a:pPr>
            <a:r>
              <a:rPr lang="en-US" sz="2000" dirty="0"/>
              <a:t>Integration time is the time that the CCD is allowed to collect photons before passing the processed data over to the processor. The range of integration time that can be set to CCS100 is </a:t>
            </a:r>
            <a:r>
              <a:rPr lang="el-GR" sz="2000" dirty="0"/>
              <a:t>10 μ</a:t>
            </a:r>
            <a:r>
              <a:rPr lang="en-US" sz="2000" dirty="0"/>
              <a:t>s - 60 s (Thorlabs CCS-200 Spectrometer User Manual).</a:t>
            </a:r>
          </a:p>
          <a:p>
            <a:pPr marL="800100" lvl="1" indent="-342900">
              <a:buFont typeface="Wingdings" panose="05000000000000000000" pitchFamily="2" charset="2"/>
              <a:buChar char="§"/>
            </a:pPr>
            <a:r>
              <a:rPr lang="en-US" sz="2000" dirty="0"/>
              <a:t>There is no set of most suitable integration time for different device as integration time varies base on the situation. For very bright light sources, low integration times are required while for the weak sources, longer integration is suitable. Though higher integration times results in higher peaks in the measurement data. In addition, saturation can be occurred when the integration time is too large. Integration time can be use to varies the Signal to Noise Ration which is ≤2000:1 (Thorlabs CCS-200 Spectrometer User Manual).</a:t>
            </a:r>
          </a:p>
          <a:p>
            <a:pPr marL="800100" lvl="1" indent="-342900">
              <a:buFont typeface="Wingdings" panose="05000000000000000000" pitchFamily="2" charset="2"/>
              <a:buChar char="§"/>
            </a:pPr>
            <a:r>
              <a:rPr lang="en-US" sz="2000" dirty="0"/>
              <a:t>Integration time is different from data transfer speed.</a:t>
            </a:r>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endParaRPr lang="en-US" sz="2000" dirty="0"/>
          </a:p>
          <a:p>
            <a:pPr lvl="1"/>
            <a:endParaRPr lang="en-US" sz="2000" dirty="0"/>
          </a:p>
          <a:p>
            <a:pPr marL="800100" lvl="1" indent="-342900">
              <a:buFont typeface="Wingdings" panose="05000000000000000000" pitchFamily="2" charset="2"/>
              <a:buChar char="§"/>
            </a:pPr>
            <a:endParaRPr lang="en-US" sz="2000" dirty="0"/>
          </a:p>
          <a:p>
            <a:pPr lvl="1"/>
            <a:endParaRPr lang="en-US" sz="2000" dirty="0"/>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2</a:t>
            </a:fld>
            <a:endParaRPr lang="en-US" dirty="0"/>
          </a:p>
        </p:txBody>
      </p:sp>
    </p:spTree>
    <p:extLst>
      <p:ext uri="{BB962C8B-B14F-4D97-AF65-F5344CB8AC3E}">
        <p14:creationId xmlns:p14="http://schemas.microsoft.com/office/powerpoint/2010/main" val="1410306277"/>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188800"/>
            <a:ext cx="8534400" cy="6986528"/>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800100" lvl="1" indent="-342900">
              <a:buFont typeface="Wingdings" panose="05000000000000000000" pitchFamily="2" charset="2"/>
              <a:buChar char="§"/>
            </a:pPr>
            <a:r>
              <a:rPr lang="en-US" sz="2000" dirty="0"/>
              <a:t>Manage to troubleshoot the issues that I was facing for the past two weeks. This was due to my lack on understanding how the CCS spectrometer works. Especially the understanding of the integration plays a big part in solving the issues.</a:t>
            </a:r>
          </a:p>
          <a:p>
            <a:pPr marL="800100" lvl="1" indent="-342900">
              <a:buFont typeface="Wingdings" panose="05000000000000000000" pitchFamily="2" charset="2"/>
              <a:buChar char="§"/>
            </a:pPr>
            <a:r>
              <a:rPr lang="en-US" sz="2000" dirty="0"/>
              <a:t>Initially, I set the integration to 0.1 second which is the minimum integration time that can be for the spectrometer. (Thorlabs CCS-200 Spectrometer User Manual)</a:t>
            </a:r>
          </a:p>
          <a:p>
            <a:pPr marL="800100" lvl="1" indent="-342900">
              <a:buFont typeface="Wingdings" panose="05000000000000000000" pitchFamily="2" charset="2"/>
              <a:buChar char="§"/>
            </a:pPr>
            <a:r>
              <a:rPr lang="en-US" sz="2000" dirty="0"/>
              <a:t>Though I was able to get the data, it was harder to understand as the collection of the photon time is too small.</a:t>
            </a:r>
          </a:p>
          <a:p>
            <a:pPr marL="800100" lvl="1" indent="-342900">
              <a:buFont typeface="Wingdings" panose="05000000000000000000" pitchFamily="2" charset="2"/>
              <a:buChar char="§"/>
            </a:pPr>
            <a:r>
              <a:rPr lang="en-US" sz="2000" dirty="0"/>
              <a:t>Thus, I have increased the integration time to same as Thorlabs OSA program which is 2.67 sec.</a:t>
            </a:r>
          </a:p>
          <a:p>
            <a:pPr marL="800100" lvl="1" indent="-342900">
              <a:buFont typeface="Wingdings" panose="05000000000000000000" pitchFamily="2" charset="2"/>
              <a:buChar char="§"/>
            </a:pPr>
            <a:r>
              <a:rPr lang="en-US" sz="2000" dirty="0"/>
              <a:t>This allows me to collect the data similar to what I would collect using Thorlabs OSA. However, this also requires me to give the device close to 3 sec to process the data before using the .</a:t>
            </a:r>
            <a:r>
              <a:rPr lang="en-US" sz="2000" dirty="0" err="1"/>
              <a:t>getScanData</a:t>
            </a:r>
            <a:r>
              <a:rPr lang="en-US" sz="2000" dirty="0"/>
              <a:t>() to read the data collect.</a:t>
            </a:r>
          </a:p>
          <a:p>
            <a:pPr lvl="1"/>
            <a:endParaRPr lang="en-US" sz="2000" dirty="0"/>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endParaRPr lang="en-US" sz="2000" dirty="0"/>
          </a:p>
          <a:p>
            <a:pPr lvl="1"/>
            <a:endParaRPr lang="en-US" sz="2000" dirty="0"/>
          </a:p>
          <a:p>
            <a:pPr marL="800100" lvl="1" indent="-342900">
              <a:buFont typeface="Wingdings" panose="05000000000000000000" pitchFamily="2" charset="2"/>
              <a:buChar char="§"/>
            </a:pPr>
            <a:endParaRPr lang="en-US" sz="2000" dirty="0"/>
          </a:p>
          <a:p>
            <a:pPr lvl="1"/>
            <a:endParaRPr lang="en-US" sz="2000" dirty="0"/>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3</a:t>
            </a:fld>
            <a:endParaRPr lang="en-US" dirty="0"/>
          </a:p>
        </p:txBody>
      </p:sp>
    </p:spTree>
    <p:extLst>
      <p:ext uri="{BB962C8B-B14F-4D97-AF65-F5344CB8AC3E}">
        <p14:creationId xmlns:p14="http://schemas.microsoft.com/office/powerpoint/2010/main" val="2507519212"/>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188800"/>
            <a:ext cx="8534400" cy="7909858"/>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800100" lvl="1" indent="-342900">
              <a:buFont typeface="Wingdings" panose="05000000000000000000" pitchFamily="2" charset="2"/>
              <a:buChar char="§"/>
            </a:pPr>
            <a:r>
              <a:rPr lang="en-US" sz="2000" dirty="0"/>
              <a:t>I took several steps to solve the issue. For the first step I have hardcoded a timer to sleep the thread or program for the define set of time. For this I used  </a:t>
            </a:r>
            <a:r>
              <a:rPr lang="en-US" sz="2000" dirty="0" err="1"/>
              <a:t>Thread.Sleep</a:t>
            </a:r>
            <a:r>
              <a:rPr lang="en-US" sz="2000" dirty="0"/>
              <a:t>(</a:t>
            </a:r>
            <a:r>
              <a:rPr lang="en-US" sz="2000" dirty="0" err="1"/>
              <a:t>delayTime</a:t>
            </a:r>
            <a:r>
              <a:rPr lang="en-US" sz="2000" dirty="0"/>
              <a:t>);</a:t>
            </a:r>
          </a:p>
          <a:p>
            <a:pPr marL="800100" lvl="1" indent="-342900">
              <a:buFont typeface="Wingdings" panose="05000000000000000000" pitchFamily="2" charset="2"/>
              <a:buChar char="§"/>
            </a:pPr>
            <a:r>
              <a:rPr lang="en-US" sz="2000" dirty="0"/>
              <a:t>Through my research, I have found out that this particular method is not advisable as this method will pause my program for the set of time that I have set. This will become an issue in future when I convert my program to UI base as it will lag the whole program. </a:t>
            </a:r>
          </a:p>
          <a:p>
            <a:pPr marL="800100" lvl="1" indent="-342900">
              <a:buFont typeface="Wingdings" panose="05000000000000000000" pitchFamily="2" charset="2"/>
              <a:buChar char="§"/>
            </a:pPr>
            <a:r>
              <a:rPr lang="en-US" sz="2000" dirty="0"/>
              <a:t>There are other method which is using </a:t>
            </a:r>
            <a:r>
              <a:rPr lang="en-US" sz="2000" dirty="0" err="1"/>
              <a:t>Task.Delay</a:t>
            </a:r>
            <a:r>
              <a:rPr lang="en-US" sz="2000" dirty="0"/>
              <a:t>().</a:t>
            </a:r>
          </a:p>
          <a:p>
            <a:pPr marL="800100" lvl="1" indent="-342900">
              <a:buFont typeface="Wingdings" panose="05000000000000000000" pitchFamily="2" charset="2"/>
              <a:buChar char="§"/>
            </a:pPr>
            <a:r>
              <a:rPr lang="en-SG" sz="2000" dirty="0" err="1"/>
              <a:t>Task.Delay</a:t>
            </a:r>
            <a:r>
              <a:rPr lang="en-SG" sz="2000" dirty="0"/>
              <a:t> acts in a very different way than </a:t>
            </a:r>
            <a:r>
              <a:rPr lang="en-SG" sz="2000" dirty="0" err="1"/>
              <a:t>Thread.Sleep</a:t>
            </a:r>
            <a:r>
              <a:rPr lang="en-SG" sz="2000" dirty="0"/>
              <a:t>. Basically, </a:t>
            </a:r>
            <a:r>
              <a:rPr lang="en-SG" sz="2000" dirty="0" err="1"/>
              <a:t>Task.Delay</a:t>
            </a:r>
            <a:r>
              <a:rPr lang="en-SG" sz="2000" dirty="0"/>
              <a:t> will create a task which will complete after a time delay. </a:t>
            </a:r>
            <a:r>
              <a:rPr lang="en-SG" sz="2000" dirty="0" err="1"/>
              <a:t>Task.Delay</a:t>
            </a:r>
            <a:r>
              <a:rPr lang="en-SG" sz="2000" dirty="0"/>
              <a:t> is not blocking the calling thread so the UI will remain responsive. Behind the scenes there is a timer ticking until the specified time. Since the timer controls the delay, we can cancel the delay at any time simply by stopping the timer.</a:t>
            </a:r>
          </a:p>
          <a:p>
            <a:pPr marL="800100" lvl="1" indent="-342900">
              <a:buFont typeface="Wingdings" panose="05000000000000000000" pitchFamily="2" charset="2"/>
              <a:buChar char="§"/>
            </a:pPr>
            <a:r>
              <a:rPr lang="en-SG" sz="2000" dirty="0"/>
              <a:t>However, at this moment I will continue to use </a:t>
            </a:r>
            <a:r>
              <a:rPr lang="en-SG" sz="2000" dirty="0" err="1"/>
              <a:t>Thread.Sleep</a:t>
            </a:r>
            <a:r>
              <a:rPr lang="en-SG" sz="2000" dirty="0"/>
              <a:t> since I am testing the workability of the program.  </a:t>
            </a:r>
            <a:endParaRPr lang="en-US" sz="2000" dirty="0"/>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endParaRPr lang="en-US" sz="2000" dirty="0"/>
          </a:p>
          <a:p>
            <a:pPr lvl="1"/>
            <a:endParaRPr lang="en-US" sz="2000" dirty="0"/>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endParaRPr lang="en-US" sz="2000" dirty="0"/>
          </a:p>
          <a:p>
            <a:pPr lvl="1"/>
            <a:endParaRPr lang="en-US" sz="2000" dirty="0"/>
          </a:p>
          <a:p>
            <a:pPr marL="800100" lvl="1" indent="-342900">
              <a:buFont typeface="Wingdings" panose="05000000000000000000" pitchFamily="2" charset="2"/>
              <a:buChar char="§"/>
            </a:pPr>
            <a:endParaRPr lang="en-US" sz="2000" dirty="0"/>
          </a:p>
          <a:p>
            <a:pPr lvl="1"/>
            <a:endParaRPr lang="en-US" sz="2000" dirty="0"/>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4</a:t>
            </a:fld>
            <a:endParaRPr lang="en-US" dirty="0"/>
          </a:p>
        </p:txBody>
      </p:sp>
    </p:spTree>
    <p:extLst>
      <p:ext uri="{BB962C8B-B14F-4D97-AF65-F5344CB8AC3E}">
        <p14:creationId xmlns:p14="http://schemas.microsoft.com/office/powerpoint/2010/main" val="409257749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188800"/>
            <a:ext cx="8534400" cy="5755422"/>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800100" lvl="1" indent="-342900">
              <a:buFont typeface="Wingdings" panose="05000000000000000000" pitchFamily="2" charset="2"/>
              <a:buChar char="§"/>
            </a:pPr>
            <a:r>
              <a:rPr lang="en-SG" sz="2000" dirty="0"/>
              <a:t>Inserting the pause for 3 second &gt; integration time allows me to scan, process and collect the data. </a:t>
            </a:r>
            <a:endParaRPr lang="en-US" sz="2000" dirty="0"/>
          </a:p>
          <a:p>
            <a:pPr marL="800100" lvl="1" indent="-342900">
              <a:buFont typeface="Wingdings" panose="05000000000000000000" pitchFamily="2" charset="2"/>
              <a:buChar char="§"/>
            </a:pPr>
            <a:r>
              <a:rPr lang="en-US" sz="2000" dirty="0"/>
              <a:t>However, as I have mention earlier there is no set of perfect integration time. Thus, it is necessary for the program to have a ability to let the user choose different integration time based on the environment.</a:t>
            </a:r>
          </a:p>
          <a:p>
            <a:pPr marL="800100" lvl="1" indent="-342900">
              <a:buFont typeface="Wingdings" panose="05000000000000000000" pitchFamily="2" charset="2"/>
              <a:buChar char="§"/>
            </a:pPr>
            <a:r>
              <a:rPr lang="en-US" sz="2000" dirty="0"/>
              <a:t>To test such function, before setting up the spectrometer, program will ask the user to key in the desire integration time in double variable format. Using the input provided by user, program will set the integration and read the integration time again for confirmation. </a:t>
            </a:r>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endParaRPr lang="en-US" sz="2000" dirty="0"/>
          </a:p>
          <a:p>
            <a:pPr lvl="1"/>
            <a:endParaRPr lang="en-US" sz="2000" dirty="0"/>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endParaRPr lang="en-US" sz="2000" dirty="0"/>
          </a:p>
          <a:p>
            <a:pPr lvl="1"/>
            <a:endParaRPr lang="en-US" sz="2000" dirty="0"/>
          </a:p>
          <a:p>
            <a:pPr marL="800100" lvl="1" indent="-342900">
              <a:buFont typeface="Wingdings" panose="05000000000000000000" pitchFamily="2" charset="2"/>
              <a:buChar char="§"/>
            </a:pPr>
            <a:endParaRPr lang="en-US" sz="2000" dirty="0"/>
          </a:p>
          <a:p>
            <a:pPr lvl="1"/>
            <a:endParaRPr lang="en-US" sz="2000" dirty="0"/>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5</a:t>
            </a:fld>
            <a:endParaRPr lang="en-US" dirty="0"/>
          </a:p>
        </p:txBody>
      </p:sp>
    </p:spTree>
    <p:extLst>
      <p:ext uri="{BB962C8B-B14F-4D97-AF65-F5344CB8AC3E}">
        <p14:creationId xmlns:p14="http://schemas.microsoft.com/office/powerpoint/2010/main" val="1885005209"/>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188800"/>
            <a:ext cx="8534400" cy="6370975"/>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800100" lvl="1" indent="-342900">
              <a:buFont typeface="Wingdings" panose="05000000000000000000" pitchFamily="2" charset="2"/>
              <a:buChar char="§"/>
            </a:pPr>
            <a:r>
              <a:rPr lang="en-US" sz="2000" dirty="0"/>
              <a:t>To be able to use </a:t>
            </a:r>
            <a:r>
              <a:rPr lang="en-US" sz="2000" dirty="0" err="1"/>
              <a:t>Thread.Sleep</a:t>
            </a:r>
            <a:r>
              <a:rPr lang="en-US" sz="2000" dirty="0"/>
              <a:t>(); function </a:t>
            </a:r>
          </a:p>
          <a:p>
            <a:pPr lvl="1"/>
            <a:r>
              <a:rPr lang="en-US" sz="2000" dirty="0"/>
              <a:t>	- It can only process integer values and integration time that user 	provided is in double. Thus, I casted to convert the double to integer 	value. </a:t>
            </a:r>
          </a:p>
          <a:p>
            <a:pPr lvl="1"/>
            <a:r>
              <a:rPr lang="en-US" sz="2000" dirty="0"/>
              <a:t>	- In addition, I have round up the integration time as it is important for 	the </a:t>
            </a:r>
            <a:r>
              <a:rPr lang="en-US" sz="2000" dirty="0" err="1"/>
              <a:t>Thread.Sleep</a:t>
            </a:r>
            <a:r>
              <a:rPr lang="en-US" sz="2000" dirty="0"/>
              <a:t>() to pause longer than the integration. The reason 	behind rounding up is that if </a:t>
            </a:r>
            <a:r>
              <a:rPr lang="en-US" sz="2000" dirty="0" err="1"/>
              <a:t>dealyTime</a:t>
            </a:r>
            <a:r>
              <a:rPr lang="en-US" sz="2000" dirty="0"/>
              <a:t> is shorter than integration 	time it will be collecting that data which has not fully processed.</a:t>
            </a:r>
            <a:r>
              <a:rPr lang="en-SG" sz="2000" dirty="0"/>
              <a:t> </a:t>
            </a:r>
          </a:p>
          <a:p>
            <a:pPr lvl="1"/>
            <a:r>
              <a:rPr lang="en-SG" sz="2000" dirty="0"/>
              <a:t>	- The outcome is times *1000 to convert from second to millisecond and 	assign to </a:t>
            </a:r>
            <a:r>
              <a:rPr lang="en-SG" sz="2000" dirty="0" err="1"/>
              <a:t>dalayTime</a:t>
            </a:r>
            <a:r>
              <a:rPr lang="en-SG" sz="2000" dirty="0"/>
              <a:t> integer variable.</a:t>
            </a:r>
          </a:p>
          <a:p>
            <a:pPr lvl="1"/>
            <a:endParaRPr lang="en-SG" sz="2000" dirty="0"/>
          </a:p>
          <a:p>
            <a:pPr marL="800100" lvl="1" indent="-342900">
              <a:buFont typeface="Wingdings" panose="05000000000000000000" pitchFamily="2" charset="2"/>
              <a:buChar char="§"/>
            </a:pPr>
            <a:r>
              <a:rPr lang="en-SG" sz="2000" dirty="0" err="1"/>
              <a:t>delayTime</a:t>
            </a:r>
            <a:r>
              <a:rPr lang="en-SG" sz="2000" dirty="0"/>
              <a:t> = (int)</a:t>
            </a:r>
            <a:r>
              <a:rPr lang="en-SG" sz="2000" dirty="0" err="1"/>
              <a:t>Math.Ceiling</a:t>
            </a:r>
            <a:r>
              <a:rPr lang="en-SG" sz="2000" dirty="0"/>
              <a:t>(</a:t>
            </a:r>
            <a:r>
              <a:rPr lang="en-SG" sz="2000" dirty="0" err="1"/>
              <a:t>integration_Time</a:t>
            </a:r>
            <a:r>
              <a:rPr lang="en-SG" sz="2000" dirty="0"/>
              <a:t>) * 1000; ;</a:t>
            </a:r>
            <a:endParaRPr lang="en-US" sz="2000" dirty="0"/>
          </a:p>
          <a:p>
            <a:pPr marL="800100" lvl="1" indent="-342900">
              <a:buFont typeface="Wingdings" panose="05000000000000000000" pitchFamily="2" charset="2"/>
              <a:buChar char="§"/>
            </a:pPr>
            <a:endParaRPr lang="en-US" sz="2000" dirty="0"/>
          </a:p>
          <a:p>
            <a:pPr lvl="1"/>
            <a:endParaRPr lang="en-US" sz="2000" dirty="0"/>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endParaRPr lang="en-US" sz="2000" dirty="0"/>
          </a:p>
          <a:p>
            <a:pPr lvl="1"/>
            <a:endParaRPr lang="en-US" sz="2000" dirty="0"/>
          </a:p>
          <a:p>
            <a:pPr marL="800100" lvl="1" indent="-342900">
              <a:buFont typeface="Wingdings" panose="05000000000000000000" pitchFamily="2" charset="2"/>
              <a:buChar char="§"/>
            </a:pPr>
            <a:endParaRPr lang="en-US" sz="2000" dirty="0"/>
          </a:p>
          <a:p>
            <a:pPr lvl="1"/>
            <a:endParaRPr lang="en-US" sz="2000" dirty="0"/>
          </a:p>
        </p:txBody>
      </p:sp>
      <p:sp>
        <p:nvSpPr>
          <p:cNvPr id="4" name="Rectangle 6"/>
          <p:cNvSpPr>
            <a:spLocks noGrp="1" noChangeArrowheads="1"/>
          </p:cNvSpPr>
          <p:nvPr>
            <p:ph type="sldNum" sz="quarter" idx="4"/>
          </p:nvPr>
        </p:nvSpPr>
        <p:spPr bwMode="auto">
          <a:xfrm>
            <a:off x="2438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6</a:t>
            </a:fld>
            <a:endParaRPr lang="en-US" dirty="0"/>
          </a:p>
        </p:txBody>
      </p:sp>
      <p:cxnSp>
        <p:nvCxnSpPr>
          <p:cNvPr id="5" name="Straight Arrow Connector 4">
            <a:extLst>
              <a:ext uri="{FF2B5EF4-FFF2-40B4-BE49-F238E27FC236}">
                <a16:creationId xmlns:a16="http://schemas.microsoft.com/office/drawing/2014/main" id="{96BC9F80-C512-43A9-89A6-DA742E274787}"/>
              </a:ext>
            </a:extLst>
          </p:cNvPr>
          <p:cNvCxnSpPr/>
          <p:nvPr/>
        </p:nvCxnSpPr>
        <p:spPr>
          <a:xfrm>
            <a:off x="2616322" y="5299928"/>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DD7FCD5-1A96-48DD-8EEB-3118FEDCDF92}"/>
              </a:ext>
            </a:extLst>
          </p:cNvPr>
          <p:cNvSpPr txBox="1"/>
          <p:nvPr/>
        </p:nvSpPr>
        <p:spPr>
          <a:xfrm>
            <a:off x="3281923" y="6172200"/>
            <a:ext cx="987771" cy="338554"/>
          </a:xfrm>
          <a:prstGeom prst="rect">
            <a:avLst/>
          </a:prstGeom>
          <a:noFill/>
        </p:spPr>
        <p:txBody>
          <a:bodyPr wrap="none" rtlCol="0">
            <a:spAutoFit/>
          </a:bodyPr>
          <a:lstStyle/>
          <a:p>
            <a:r>
              <a:rPr lang="en-SG" sz="1600" dirty="0"/>
              <a:t>Round up</a:t>
            </a:r>
          </a:p>
        </p:txBody>
      </p:sp>
      <p:cxnSp>
        <p:nvCxnSpPr>
          <p:cNvPr id="8" name="Straight Arrow Connector 7">
            <a:extLst>
              <a:ext uri="{FF2B5EF4-FFF2-40B4-BE49-F238E27FC236}">
                <a16:creationId xmlns:a16="http://schemas.microsoft.com/office/drawing/2014/main" id="{3430544B-FD0E-4033-980E-6F1643119B48}"/>
              </a:ext>
            </a:extLst>
          </p:cNvPr>
          <p:cNvCxnSpPr/>
          <p:nvPr/>
        </p:nvCxnSpPr>
        <p:spPr>
          <a:xfrm>
            <a:off x="3657600" y="541020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00F3896-3FA7-4A72-BC66-0019F1BA7005}"/>
              </a:ext>
            </a:extLst>
          </p:cNvPr>
          <p:cNvSpPr txBox="1"/>
          <p:nvPr/>
        </p:nvSpPr>
        <p:spPr>
          <a:xfrm>
            <a:off x="2209800" y="6102201"/>
            <a:ext cx="813043" cy="338554"/>
          </a:xfrm>
          <a:prstGeom prst="rect">
            <a:avLst/>
          </a:prstGeom>
          <a:noFill/>
        </p:spPr>
        <p:txBody>
          <a:bodyPr wrap="none" rtlCol="0">
            <a:spAutoFit/>
          </a:bodyPr>
          <a:lstStyle/>
          <a:p>
            <a:r>
              <a:rPr lang="en-SG" sz="1600" dirty="0"/>
              <a:t>Casting</a:t>
            </a:r>
          </a:p>
        </p:txBody>
      </p:sp>
    </p:spTree>
    <p:extLst>
      <p:ext uri="{BB962C8B-B14F-4D97-AF65-F5344CB8AC3E}">
        <p14:creationId xmlns:p14="http://schemas.microsoft.com/office/powerpoint/2010/main" val="2882370227"/>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249294"/>
            <a:ext cx="8534400" cy="6063198"/>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800100" lvl="1" indent="-342900">
              <a:buFont typeface="Wingdings" panose="05000000000000000000" pitchFamily="2" charset="2"/>
              <a:buChar char="§"/>
            </a:pPr>
            <a:r>
              <a:rPr lang="en-SG" sz="2000" dirty="0"/>
              <a:t>Below is the screenshot of the program after execution</a:t>
            </a:r>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endParaRPr lang="en-SG" sz="2000" dirty="0"/>
          </a:p>
          <a:p>
            <a:pPr marL="800100" lvl="1" indent="-342900">
              <a:buFont typeface="Wingdings" panose="05000000000000000000" pitchFamily="2" charset="2"/>
              <a:buChar char="§"/>
            </a:pPr>
            <a:r>
              <a:rPr lang="en-SG" sz="2000" dirty="0"/>
              <a:t>In addition, I have also attached two excel files which are the data collected using my program. </a:t>
            </a:r>
          </a:p>
          <a:p>
            <a:pPr marL="800100" lvl="1" indent="-342900">
              <a:buFont typeface="Wingdings" panose="05000000000000000000" pitchFamily="2" charset="2"/>
              <a:buChar char="§"/>
            </a:pPr>
            <a:endParaRPr lang="en-SG" sz="2000" dirty="0"/>
          </a:p>
          <a:p>
            <a:pPr lvl="1"/>
            <a:endParaRPr lang="en-US" sz="2000" dirty="0"/>
          </a:p>
          <a:p>
            <a:pPr marL="800100" lvl="1" indent="-342900">
              <a:buFont typeface="Wingdings" panose="05000000000000000000" pitchFamily="2" charset="2"/>
              <a:buChar char="§"/>
            </a:pPr>
            <a:endParaRPr lang="en-US" sz="2000" dirty="0"/>
          </a:p>
          <a:p>
            <a:pPr lvl="1"/>
            <a:endParaRPr lang="en-US" sz="2000" dirty="0"/>
          </a:p>
        </p:txBody>
      </p:sp>
      <p:sp>
        <p:nvSpPr>
          <p:cNvPr id="4" name="Rectangle 6"/>
          <p:cNvSpPr>
            <a:spLocks noGrp="1" noChangeArrowheads="1"/>
          </p:cNvSpPr>
          <p:nvPr>
            <p:ph type="sldNum" sz="quarter" idx="4"/>
          </p:nvPr>
        </p:nvSpPr>
        <p:spPr bwMode="auto">
          <a:xfrm>
            <a:off x="2438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7</a:t>
            </a:fld>
            <a:endParaRPr lang="en-US" dirty="0"/>
          </a:p>
        </p:txBody>
      </p:sp>
      <p:pic>
        <p:nvPicPr>
          <p:cNvPr id="10" name="Picture 9">
            <a:extLst>
              <a:ext uri="{FF2B5EF4-FFF2-40B4-BE49-F238E27FC236}">
                <a16:creationId xmlns:a16="http://schemas.microsoft.com/office/drawing/2014/main" id="{AC766E72-05FE-4A9F-80B0-53E0732507E2}"/>
              </a:ext>
            </a:extLst>
          </p:cNvPr>
          <p:cNvPicPr>
            <a:picLocks noChangeAspect="1"/>
          </p:cNvPicPr>
          <p:nvPr/>
        </p:nvPicPr>
        <p:blipFill rotWithShape="1">
          <a:blip r:embed="rId3"/>
          <a:srcRect r="81818" b="79452"/>
          <a:stretch/>
        </p:blipFill>
        <p:spPr>
          <a:xfrm>
            <a:off x="2347866" y="2280345"/>
            <a:ext cx="4195253" cy="2667000"/>
          </a:xfrm>
          <a:prstGeom prst="rect">
            <a:avLst/>
          </a:prstGeom>
        </p:spPr>
      </p:pic>
    </p:spTree>
    <p:extLst>
      <p:ext uri="{BB962C8B-B14F-4D97-AF65-F5344CB8AC3E}">
        <p14:creationId xmlns:p14="http://schemas.microsoft.com/office/powerpoint/2010/main" val="2912917901"/>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8</a:t>
            </a:fld>
            <a:endParaRPr lang="en-US" dirty="0"/>
          </a:p>
        </p:txBody>
      </p:sp>
      <p:sp>
        <p:nvSpPr>
          <p:cNvPr id="6" name="TextBox 5">
            <a:extLst>
              <a:ext uri="{FF2B5EF4-FFF2-40B4-BE49-F238E27FC236}">
                <a16:creationId xmlns:a16="http://schemas.microsoft.com/office/drawing/2014/main" id="{FD08E3ED-C812-420D-9BAE-A5D10518139A}"/>
              </a:ext>
            </a:extLst>
          </p:cNvPr>
          <p:cNvSpPr txBox="1"/>
          <p:nvPr/>
        </p:nvSpPr>
        <p:spPr>
          <a:xfrm>
            <a:off x="152400" y="1171694"/>
            <a:ext cx="8534400" cy="3293209"/>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next week</a:t>
            </a:r>
          </a:p>
          <a:p>
            <a:pPr lvl="1"/>
            <a:endParaRPr lang="en-US" sz="2000" dirty="0"/>
          </a:p>
          <a:p>
            <a:pPr marL="800100" lvl="1" indent="-342900">
              <a:buFont typeface="Arial" panose="020B0604020202020204" pitchFamily="34" charset="0"/>
              <a:buChar char="•"/>
            </a:pPr>
            <a:r>
              <a:rPr lang="en-US" sz="2000" dirty="0"/>
              <a:t>After the successful debugging, moving forward will be using the value collected to printing of graph. </a:t>
            </a:r>
          </a:p>
          <a:p>
            <a:pPr marL="800100" lvl="1" indent="-342900">
              <a:buFont typeface="Arial" panose="020B0604020202020204" pitchFamily="34" charset="0"/>
              <a:buChar char="•"/>
            </a:pPr>
            <a:r>
              <a:rPr lang="en-US" sz="2000" dirty="0"/>
              <a:t>In addition, testing out the continuous scanning function.</a:t>
            </a:r>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endParaRPr lang="en-US" sz="2000" dirty="0"/>
          </a:p>
          <a:p>
            <a:pPr lvl="1"/>
            <a:endParaRPr lang="en-US" sz="2000" dirty="0"/>
          </a:p>
          <a:p>
            <a:pPr marL="800100" lvl="1" indent="-342900">
              <a:buFont typeface="Wingdings" panose="05000000000000000000" pitchFamily="2" charset="2"/>
              <a:buChar char="§"/>
            </a:pPr>
            <a:endParaRPr lang="en-US" sz="2000" dirty="0"/>
          </a:p>
          <a:p>
            <a:pPr lvl="1"/>
            <a:endParaRPr lang="en-US" sz="2000" dirty="0"/>
          </a:p>
        </p:txBody>
      </p:sp>
    </p:spTree>
    <p:extLst>
      <p:ext uri="{BB962C8B-B14F-4D97-AF65-F5344CB8AC3E}">
        <p14:creationId xmlns:p14="http://schemas.microsoft.com/office/powerpoint/2010/main" val="1877660975"/>
      </p:ext>
    </p:extLst>
  </p:cSld>
  <p:clrMapOvr>
    <a:masterClrMapping/>
  </p:clrMapOvr>
  <p:transition>
    <p:zoom/>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34505</TotalTime>
  <Words>832</Words>
  <Application>Microsoft Office PowerPoint</Application>
  <PresentationFormat>On-screen Show (4:3)</PresentationFormat>
  <Paragraphs>110</Paragraphs>
  <Slides>8</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SimSun</vt:lpstr>
      <vt:lpstr>Arial</vt:lpstr>
      <vt:lpstr>Calibri</vt:lpstr>
      <vt:lpstr>Comic Sans MS</vt:lpstr>
      <vt:lpstr>Times New Roman</vt:lpstr>
      <vt:lpstr>Wingdings</vt:lpstr>
      <vt:lpstr>Default Design</vt:lpstr>
      <vt:lpstr>Custom Design</vt:lpstr>
      <vt:lpstr>1_Default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NUS</dc:creator>
  <cp:lastModifiedBy>Aung Myin Kyaw</cp:lastModifiedBy>
  <cp:revision>1846</cp:revision>
  <dcterms:created xsi:type="dcterms:W3CDTF">2001-07-31T09:05:05Z</dcterms:created>
  <dcterms:modified xsi:type="dcterms:W3CDTF">2018-10-19T20:41:32Z</dcterms:modified>
</cp:coreProperties>
</file>