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EC15-68CC-4A98-8840-04375EEAA46C}"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CEC15-68CC-4A98-8840-04375EEAA46C}"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CEC15-68CC-4A98-8840-04375EEAA46C}" type="datetimeFigureOut">
              <a:rPr lang="en-US" smtClean="0"/>
              <a:pPr/>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CEC15-68CC-4A98-8840-04375EEAA46C}" type="datetimeFigureOut">
              <a:rPr lang="en-US" smtClean="0"/>
              <a:pPr/>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CEC15-68CC-4A98-8840-04375EEAA46C}" type="datetimeFigureOut">
              <a:rPr lang="en-US" smtClean="0"/>
              <a:pPr/>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CEC15-68CC-4A98-8840-04375EEAA46C}" type="datetimeFigureOut">
              <a:rPr lang="en-US" smtClean="0"/>
              <a:pPr/>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EC15-68CC-4A98-8840-04375EEAA46C}" type="datetimeFigureOut">
              <a:rPr lang="en-US" smtClean="0"/>
              <a:pPr/>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EC15-68CC-4A98-8840-04375EEAA46C}" type="datetimeFigureOut">
              <a:rPr lang="en-US" smtClean="0"/>
              <a:pPr/>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820E2-9D13-4271-BC89-DEBB5280F0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CEC15-68CC-4A98-8840-04375EEAA46C}" type="datetimeFigureOut">
              <a:rPr lang="en-US" smtClean="0"/>
              <a:pPr/>
              <a:t>6/2/2016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820E2-9D13-4271-BC89-DEBB5280F0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opencv-python-tutroals.readthedocs.io/" TargetMode="External"/><Relationship Id="rId2" Type="http://schemas.openxmlformats.org/officeDocument/2006/relationships/hyperlink" Target="http://docs.opencv.org/" TargetMode="External"/><Relationship Id="rId1" Type="http://schemas.openxmlformats.org/officeDocument/2006/relationships/slideLayout" Target="../slideLayouts/slideLayout2.xml"/><Relationship Id="rId4" Type="http://schemas.openxmlformats.org/officeDocument/2006/relationships/hyperlink" Target="http://opencv-java-tutorials.readthedocs.i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Knowledge of Image Processing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 Detect Traffic Line by Hough Line Transform</a:t>
            </a:r>
            <a:endParaRPr lang="en-US" sz="3200" dirty="0"/>
          </a:p>
        </p:txBody>
      </p:sp>
      <p:sp>
        <p:nvSpPr>
          <p:cNvPr id="3" name="Content Placeholder 2"/>
          <p:cNvSpPr>
            <a:spLocks noGrp="1"/>
          </p:cNvSpPr>
          <p:nvPr>
            <p:ph idx="1"/>
          </p:nvPr>
        </p:nvSpPr>
        <p:spPr/>
        <p:txBody>
          <a:bodyPr>
            <a:normAutofit/>
          </a:bodyPr>
          <a:lstStyle/>
          <a:p>
            <a:r>
              <a:rPr lang="en-US" sz="2000" dirty="0" smtClean="0"/>
              <a:t>By giving suitable parameters to </a:t>
            </a:r>
            <a:r>
              <a:rPr lang="en-US" sz="1800" dirty="0" err="1" smtClean="0">
                <a:solidFill>
                  <a:schemeClr val="accent5">
                    <a:lumMod val="75000"/>
                  </a:schemeClr>
                </a:solidFill>
              </a:rPr>
              <a:t>HougLinesP</a:t>
            </a:r>
            <a:r>
              <a:rPr lang="en-US" sz="2000" dirty="0" smtClean="0"/>
              <a:t> method, traffic lines can be detected.</a:t>
            </a:r>
            <a:endParaRPr lang="en-US" sz="2000" dirty="0"/>
          </a:p>
        </p:txBody>
      </p:sp>
      <p:pic>
        <p:nvPicPr>
          <p:cNvPr id="20482" name="Picture 2"/>
          <p:cNvPicPr>
            <a:picLocks noChangeAspect="1" noChangeArrowheads="1"/>
          </p:cNvPicPr>
          <p:nvPr/>
        </p:nvPicPr>
        <p:blipFill>
          <a:blip r:embed="rId2"/>
          <a:srcRect/>
          <a:stretch>
            <a:fillRect/>
          </a:stretch>
        </p:blipFill>
        <p:spPr bwMode="auto">
          <a:xfrm>
            <a:off x="990600" y="2819400"/>
            <a:ext cx="2609850" cy="1571625"/>
          </a:xfrm>
          <a:prstGeom prst="rect">
            <a:avLst/>
          </a:prstGeom>
          <a:noFill/>
          <a:ln w="9525">
            <a:noFill/>
            <a:miter lim="800000"/>
            <a:headEnd/>
            <a:tailEnd/>
          </a:ln>
          <a:effectLst/>
        </p:spPr>
      </p:pic>
      <p:cxnSp>
        <p:nvCxnSpPr>
          <p:cNvPr id="7" name="Straight Arrow Connector 6"/>
          <p:cNvCxnSpPr/>
          <p:nvPr/>
        </p:nvCxnSpPr>
        <p:spPr>
          <a:xfrm>
            <a:off x="3886200" y="3581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484" name="Picture 4"/>
          <p:cNvPicPr>
            <a:picLocks noChangeAspect="1" noChangeArrowheads="1"/>
          </p:cNvPicPr>
          <p:nvPr/>
        </p:nvPicPr>
        <p:blipFill>
          <a:blip r:embed="rId3"/>
          <a:srcRect/>
          <a:stretch>
            <a:fillRect/>
          </a:stretch>
        </p:blipFill>
        <p:spPr bwMode="auto">
          <a:xfrm>
            <a:off x="4800600" y="2819400"/>
            <a:ext cx="2609850"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Object Detection with </a:t>
            </a:r>
            <a:r>
              <a:rPr lang="en-US" sz="3200" dirty="0" err="1" smtClean="0"/>
              <a:t>OpenCV</a:t>
            </a:r>
            <a:endParaRPr lang="en-US" sz="3200" dirty="0"/>
          </a:p>
        </p:txBody>
      </p:sp>
      <p:sp>
        <p:nvSpPr>
          <p:cNvPr id="3" name="Content Placeholder 2"/>
          <p:cNvSpPr>
            <a:spLocks noGrp="1"/>
          </p:cNvSpPr>
          <p:nvPr>
            <p:ph idx="1"/>
          </p:nvPr>
        </p:nvSpPr>
        <p:spPr/>
        <p:txBody>
          <a:bodyPr>
            <a:normAutofit/>
          </a:bodyPr>
          <a:lstStyle/>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 and Sources</a:t>
            </a:r>
            <a:endParaRPr lang="en-US" sz="3200" dirty="0"/>
          </a:p>
        </p:txBody>
      </p:sp>
      <p:sp>
        <p:nvSpPr>
          <p:cNvPr id="3" name="Content Placeholder 2"/>
          <p:cNvSpPr>
            <a:spLocks noGrp="1"/>
          </p:cNvSpPr>
          <p:nvPr>
            <p:ph idx="1"/>
          </p:nvPr>
        </p:nvSpPr>
        <p:spPr/>
        <p:txBody>
          <a:bodyPr>
            <a:normAutofit/>
          </a:bodyPr>
          <a:lstStyle/>
          <a:p>
            <a:r>
              <a:rPr lang="en-US" sz="2000" dirty="0" smtClean="0">
                <a:hlinkClick r:id="rId2"/>
              </a:rPr>
              <a:t>http://</a:t>
            </a:r>
            <a:r>
              <a:rPr lang="en-US" sz="2000" dirty="0" smtClean="0">
                <a:hlinkClick r:id="rId2"/>
              </a:rPr>
              <a:t>docs.opencv.org</a:t>
            </a:r>
            <a:endParaRPr lang="en-US" sz="2000" dirty="0" smtClean="0"/>
          </a:p>
          <a:p>
            <a:r>
              <a:rPr lang="en-US" sz="2000" dirty="0" smtClean="0">
                <a:hlinkClick r:id="rId3"/>
              </a:rPr>
              <a:t>http://</a:t>
            </a:r>
            <a:r>
              <a:rPr lang="en-US" sz="2000" dirty="0" smtClean="0">
                <a:hlinkClick r:id="rId3"/>
              </a:rPr>
              <a:t>opencv-python-tutroals.readthedocs.io</a:t>
            </a:r>
            <a:endParaRPr lang="en-US" sz="2000" dirty="0" smtClean="0"/>
          </a:p>
          <a:p>
            <a:r>
              <a:rPr lang="en-US" sz="2000" dirty="0" smtClean="0">
                <a:hlinkClick r:id="rId4"/>
              </a:rPr>
              <a:t>http://opencv-java-tutorials.readthedocs.io</a:t>
            </a:r>
            <a:r>
              <a:rPr lang="en-US" sz="2000" dirty="0" smtClean="0">
                <a:hlinkClick r:id="rId4"/>
              </a:rPr>
              <a:t>/</a:t>
            </a:r>
            <a:endParaRPr lang="en-US" sz="2000" dirty="0" smtClean="0"/>
          </a:p>
          <a:p>
            <a:r>
              <a:rPr lang="en-US" sz="2000" dirty="0" smtClean="0"/>
              <a:t>Learning </a:t>
            </a:r>
            <a:r>
              <a:rPr lang="en-US" sz="2000" dirty="0" err="1" smtClean="0"/>
              <a:t>OpenCV</a:t>
            </a:r>
            <a:r>
              <a:rPr lang="en-US" sz="2000" dirty="0" smtClean="0"/>
              <a:t> by </a:t>
            </a:r>
            <a:r>
              <a:rPr lang="en-US" sz="2000" dirty="0" smtClean="0"/>
              <a:t>Adrian </a:t>
            </a:r>
            <a:r>
              <a:rPr lang="en-US" sz="2000" dirty="0" err="1" smtClean="0"/>
              <a:t>Kaehler</a:t>
            </a:r>
            <a:r>
              <a:rPr lang="en-US" sz="2000" dirty="0" smtClean="0"/>
              <a:t> and Gary </a:t>
            </a:r>
            <a:r>
              <a:rPr lang="en-US" sz="2000" dirty="0" err="1" smtClean="0"/>
              <a:t>Rost</a:t>
            </a:r>
            <a:r>
              <a:rPr lang="en-US" sz="2000" dirty="0" smtClean="0"/>
              <a:t> </a:t>
            </a:r>
            <a:r>
              <a:rPr lang="en-US" sz="2000" dirty="0" err="1" smtClean="0"/>
              <a:t>Bradski</a:t>
            </a:r>
            <a:endParaRPr lang="en-US" sz="2000" dirty="0" smtClean="0"/>
          </a:p>
          <a:p>
            <a:r>
              <a:rPr lang="en-US" sz="2000" dirty="0" smtClean="0"/>
              <a:t>Computer Vision: Algorithms and </a:t>
            </a:r>
            <a:r>
              <a:rPr lang="en-US" sz="2000" dirty="0" smtClean="0"/>
              <a:t>Applications by </a:t>
            </a:r>
            <a:r>
              <a:rPr lang="en-US" sz="2000" dirty="0" smtClean="0"/>
              <a:t>Richard </a:t>
            </a:r>
            <a:r>
              <a:rPr lang="en-US" sz="2000" dirty="0" err="1" smtClean="0"/>
              <a:t>Szeliski</a:t>
            </a:r>
            <a:endParaRPr lang="en-US" sz="2000" dirty="0" smtClean="0"/>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Changing To Grayscale Image</a:t>
            </a:r>
            <a:endParaRPr lang="en-US" sz="3200" dirty="0"/>
          </a:p>
        </p:txBody>
      </p:sp>
      <p:sp>
        <p:nvSpPr>
          <p:cNvPr id="3" name="Content Placeholder 2"/>
          <p:cNvSpPr>
            <a:spLocks noGrp="1"/>
          </p:cNvSpPr>
          <p:nvPr>
            <p:ph idx="1"/>
          </p:nvPr>
        </p:nvSpPr>
        <p:spPr/>
        <p:txBody>
          <a:bodyPr>
            <a:normAutofit/>
          </a:bodyPr>
          <a:lstStyle/>
          <a:p>
            <a:r>
              <a:rPr lang="en-US" sz="2000" dirty="0" smtClean="0"/>
              <a:t>Before processing other image processing operations, we need to change other color spaces of images (such as BGR  in </a:t>
            </a:r>
            <a:r>
              <a:rPr lang="en-US" sz="2000" dirty="0" err="1" smtClean="0"/>
              <a:t>OpenCV</a:t>
            </a:r>
            <a:r>
              <a:rPr lang="en-US" sz="2000" dirty="0" smtClean="0"/>
              <a:t> or RGB) to grayscale.</a:t>
            </a:r>
          </a:p>
          <a:p>
            <a:r>
              <a:rPr lang="en-US" sz="2000" dirty="0" smtClean="0"/>
              <a:t>It is because image processing algorithms better handle grayscale image than BGR or RGB images.</a:t>
            </a:r>
          </a:p>
          <a:p>
            <a:endParaRPr lang="en-US" sz="2000" dirty="0"/>
          </a:p>
          <a:p>
            <a:endParaRPr lang="en-US" sz="2000" dirty="0" smtClean="0"/>
          </a:p>
          <a:p>
            <a:r>
              <a:rPr lang="en-US" sz="2000" dirty="0" smtClean="0"/>
              <a:t>In </a:t>
            </a:r>
            <a:r>
              <a:rPr lang="en-US" sz="2000" dirty="0" err="1" smtClean="0"/>
              <a:t>OpenCV</a:t>
            </a:r>
            <a:r>
              <a:rPr lang="en-US" sz="2000" dirty="0" smtClean="0"/>
              <a:t>, changing to grayscale image can be </a:t>
            </a:r>
            <a:r>
              <a:rPr lang="en-US" sz="2000" dirty="0" err="1" smtClean="0"/>
              <a:t>achived</a:t>
            </a:r>
            <a:r>
              <a:rPr lang="en-US" sz="2000" dirty="0" smtClean="0"/>
              <a:t> by the method:</a:t>
            </a:r>
          </a:p>
          <a:p>
            <a:pPr>
              <a:buNone/>
            </a:pPr>
            <a:r>
              <a:rPr lang="en-US" sz="2000" dirty="0" smtClean="0">
                <a:solidFill>
                  <a:schemeClr val="tx2">
                    <a:lumMod val="60000"/>
                    <a:lumOff val="40000"/>
                  </a:schemeClr>
                </a:solidFill>
              </a:rPr>
              <a:t>       </a:t>
            </a:r>
          </a:p>
          <a:p>
            <a:pPr>
              <a:buNone/>
            </a:pPr>
            <a:r>
              <a:rPr lang="en-US" sz="2000" dirty="0">
                <a:solidFill>
                  <a:schemeClr val="tx2">
                    <a:lumMod val="60000"/>
                    <a:lumOff val="40000"/>
                  </a:schemeClr>
                </a:solidFill>
              </a:rPr>
              <a:t> </a:t>
            </a:r>
            <a:r>
              <a:rPr lang="en-US" sz="2000" dirty="0" smtClean="0">
                <a:solidFill>
                  <a:schemeClr val="tx2">
                    <a:lumMod val="60000"/>
                    <a:lumOff val="40000"/>
                  </a:schemeClr>
                </a:solidFill>
              </a:rPr>
              <a:t>        </a:t>
            </a:r>
            <a:r>
              <a:rPr lang="en-US" sz="1600" dirty="0" err="1" smtClean="0">
                <a:solidFill>
                  <a:schemeClr val="tx2">
                    <a:lumMod val="60000"/>
                    <a:lumOff val="40000"/>
                  </a:schemeClr>
                </a:solidFill>
              </a:rPr>
              <a:t>cvtColor</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src</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bwsrc</a:t>
            </a:r>
            <a:r>
              <a:rPr lang="en-US" sz="1600" dirty="0" smtClean="0">
                <a:solidFill>
                  <a:schemeClr val="tx2">
                    <a:lumMod val="60000"/>
                    <a:lumOff val="40000"/>
                  </a:schemeClr>
                </a:solidFill>
              </a:rPr>
              <a:t>, CV_RGB2GRAY);</a:t>
            </a:r>
            <a:endParaRPr lang="en-US" sz="1600" dirty="0">
              <a:solidFill>
                <a:schemeClr val="tx2">
                  <a:lumMod val="60000"/>
                  <a:lumOff val="40000"/>
                </a:schemeClr>
              </a:solidFill>
            </a:endParaRPr>
          </a:p>
        </p:txBody>
      </p:sp>
      <p:pic>
        <p:nvPicPr>
          <p:cNvPr id="1027" name="Picture 3"/>
          <p:cNvPicPr>
            <a:picLocks noChangeAspect="1" noChangeArrowheads="1"/>
          </p:cNvPicPr>
          <p:nvPr/>
        </p:nvPicPr>
        <p:blipFill>
          <a:blip r:embed="rId2"/>
          <a:srcRect/>
          <a:stretch>
            <a:fillRect/>
          </a:stretch>
        </p:blipFill>
        <p:spPr bwMode="auto">
          <a:xfrm>
            <a:off x="1447800" y="3505200"/>
            <a:ext cx="4352925" cy="400050"/>
          </a:xfrm>
          <a:prstGeom prst="rect">
            <a:avLst/>
          </a:prstGeom>
          <a:noFill/>
          <a:ln w="9525">
            <a:noFill/>
            <a:miter lim="800000"/>
            <a:headEnd/>
            <a:tailEnd/>
          </a:ln>
          <a:effectLst/>
        </p:spPr>
      </p:pic>
      <p:sp>
        <p:nvSpPr>
          <p:cNvPr id="6" name="Rectangle 5"/>
          <p:cNvSpPr/>
          <p:nvPr/>
        </p:nvSpPr>
        <p:spPr>
          <a:xfrm>
            <a:off x="990600" y="4724400"/>
            <a:ext cx="3886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a:t>
            </a:r>
            <a:r>
              <a:rPr lang="en-US" sz="3200" dirty="0" err="1" smtClean="0"/>
              <a:t>Thresholding</a:t>
            </a:r>
            <a:r>
              <a:rPr lang="en-US" sz="3200" dirty="0" smtClean="0"/>
              <a:t>?</a:t>
            </a:r>
            <a:endParaRPr lang="en-US" sz="3200" dirty="0"/>
          </a:p>
        </p:txBody>
      </p:sp>
      <p:sp>
        <p:nvSpPr>
          <p:cNvPr id="3" name="Content Placeholder 2"/>
          <p:cNvSpPr>
            <a:spLocks noGrp="1"/>
          </p:cNvSpPr>
          <p:nvPr>
            <p:ph idx="1"/>
          </p:nvPr>
        </p:nvSpPr>
        <p:spPr/>
        <p:txBody>
          <a:bodyPr>
            <a:normAutofit lnSpcReduction="10000"/>
          </a:bodyPr>
          <a:lstStyle/>
          <a:p>
            <a:r>
              <a:rPr lang="en-US" sz="2000" dirty="0" smtClean="0"/>
              <a:t>The simplest segmentation method</a:t>
            </a:r>
          </a:p>
          <a:p>
            <a:r>
              <a:rPr lang="en-US" sz="2000" dirty="0" smtClean="0"/>
              <a:t>Application example: Separate out regions of an image corresponding to objects which we want to analyze. This separation is based on the variation of intensity between the object pixels and the background pixels.</a:t>
            </a:r>
          </a:p>
          <a:p>
            <a:r>
              <a:rPr lang="en-US" sz="2000" dirty="0" smtClean="0"/>
              <a:t>The binary </a:t>
            </a:r>
            <a:r>
              <a:rPr lang="en-US" sz="2000" dirty="0" err="1" smtClean="0"/>
              <a:t>thresholding</a:t>
            </a:r>
            <a:r>
              <a:rPr lang="en-US" sz="2000" dirty="0" smtClean="0"/>
              <a:t> operation can be expressed as:</a:t>
            </a:r>
          </a:p>
          <a:p>
            <a:endParaRPr lang="en-US" sz="2000" dirty="0"/>
          </a:p>
          <a:p>
            <a:endParaRPr lang="en-US" sz="2000" dirty="0" smtClean="0"/>
          </a:p>
          <a:p>
            <a:endParaRPr lang="en-US" sz="2000" dirty="0"/>
          </a:p>
          <a:p>
            <a:endParaRPr lang="en-US" sz="2000" dirty="0" smtClean="0"/>
          </a:p>
          <a:p>
            <a:pPr>
              <a:buNone/>
            </a:pPr>
            <a:endParaRPr lang="en-US" sz="2000" dirty="0" smtClean="0"/>
          </a:p>
          <a:p>
            <a:endParaRPr lang="en-US" sz="2000" dirty="0"/>
          </a:p>
          <a:p>
            <a:r>
              <a:rPr lang="en-US" sz="2000" dirty="0" err="1" smtClean="0"/>
              <a:t>Thresholding</a:t>
            </a:r>
            <a:r>
              <a:rPr lang="en-US" sz="2000" dirty="0" smtClean="0"/>
              <a:t> plays a key and fundamental role in image processing and it is required for other advanced processing such as edge detection and blob detection.</a:t>
            </a:r>
          </a:p>
          <a:p>
            <a:endParaRPr lang="en-US" sz="2000" dirty="0" smtClean="0"/>
          </a:p>
        </p:txBody>
      </p:sp>
      <p:pic>
        <p:nvPicPr>
          <p:cNvPr id="2050" name="Picture 2"/>
          <p:cNvPicPr>
            <a:picLocks noChangeAspect="1" noChangeArrowheads="1"/>
          </p:cNvPicPr>
          <p:nvPr/>
        </p:nvPicPr>
        <p:blipFill>
          <a:blip r:embed="rId2"/>
          <a:srcRect/>
          <a:stretch>
            <a:fillRect/>
          </a:stretch>
        </p:blipFill>
        <p:spPr bwMode="auto">
          <a:xfrm>
            <a:off x="914400" y="3733800"/>
            <a:ext cx="3790950" cy="600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24400" y="3276600"/>
            <a:ext cx="34290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Smoothing Images</a:t>
            </a:r>
            <a:endParaRPr lang="en-US" sz="3200" dirty="0"/>
          </a:p>
        </p:txBody>
      </p:sp>
      <p:sp>
        <p:nvSpPr>
          <p:cNvPr id="3" name="Content Placeholder 2"/>
          <p:cNvSpPr>
            <a:spLocks noGrp="1"/>
          </p:cNvSpPr>
          <p:nvPr>
            <p:ph idx="1"/>
          </p:nvPr>
        </p:nvSpPr>
        <p:spPr/>
        <p:txBody>
          <a:bodyPr>
            <a:normAutofit/>
          </a:bodyPr>
          <a:lstStyle/>
          <a:p>
            <a:r>
              <a:rPr lang="en-US" sz="2000" i="1" dirty="0" smtClean="0"/>
              <a:t>Smoothing</a:t>
            </a:r>
            <a:r>
              <a:rPr lang="en-US" sz="2000" dirty="0" smtClean="0"/>
              <a:t>, also called </a:t>
            </a:r>
            <a:r>
              <a:rPr lang="en-US" sz="2000" i="1" dirty="0" smtClean="0"/>
              <a:t>blurring</a:t>
            </a:r>
            <a:r>
              <a:rPr lang="en-US" sz="2000" dirty="0" smtClean="0"/>
              <a:t>, is a simple and frequently used image processing operation.</a:t>
            </a:r>
          </a:p>
          <a:p>
            <a:r>
              <a:rPr lang="en-US" sz="2000" dirty="0" smtClean="0"/>
              <a:t>The most common type of filters are </a:t>
            </a:r>
            <a:r>
              <a:rPr lang="en-US" sz="2000" i="1" dirty="0" smtClean="0"/>
              <a:t>linear</a:t>
            </a:r>
            <a:r>
              <a:rPr lang="en-US" sz="2000" dirty="0" smtClean="0"/>
              <a:t>, in which an output pixel’s value (i.e.         ) is determined as a weighted sum of input pixel values (i.e. </a:t>
            </a:r>
          </a:p>
          <a:p>
            <a:pPr>
              <a:buNone/>
            </a:pPr>
            <a:r>
              <a:rPr lang="en-US" sz="2000" dirty="0"/>
              <a:t> </a:t>
            </a:r>
            <a:r>
              <a:rPr lang="en-US" sz="2000" dirty="0" smtClean="0"/>
              <a:t>                        ) :</a:t>
            </a:r>
          </a:p>
          <a:p>
            <a:endParaRPr lang="en-US" sz="2000" dirty="0"/>
          </a:p>
          <a:p>
            <a:endParaRPr lang="en-US" sz="2000" dirty="0" smtClean="0"/>
          </a:p>
          <a:p>
            <a:endParaRPr lang="en-US" sz="2000" dirty="0"/>
          </a:p>
          <a:p>
            <a:r>
              <a:rPr lang="en-US" sz="2000" dirty="0" smtClean="0"/>
              <a:t>             is called the </a:t>
            </a:r>
            <a:r>
              <a:rPr lang="en-US" sz="2000" i="1" dirty="0" smtClean="0"/>
              <a:t>kernel.</a:t>
            </a:r>
          </a:p>
          <a:p>
            <a:r>
              <a:rPr lang="en-US" sz="2000" dirty="0" smtClean="0"/>
              <a:t>There are other filtering methods such as </a:t>
            </a:r>
            <a:r>
              <a:rPr lang="en-US" sz="2000" i="1" dirty="0" err="1" smtClean="0"/>
              <a:t>Guassian</a:t>
            </a:r>
            <a:r>
              <a:rPr lang="en-US" sz="2000" i="1" dirty="0" smtClean="0"/>
              <a:t> Filter </a:t>
            </a:r>
            <a:r>
              <a:rPr lang="en-US" sz="2000" dirty="0" smtClean="0"/>
              <a:t>and </a:t>
            </a:r>
            <a:r>
              <a:rPr lang="en-US" sz="2000" i="1" dirty="0" smtClean="0"/>
              <a:t>Median Filter</a:t>
            </a:r>
          </a:p>
          <a:p>
            <a:r>
              <a:rPr lang="en-US" sz="2000" dirty="0" err="1" smtClean="0"/>
              <a:t>Smooting</a:t>
            </a:r>
            <a:r>
              <a:rPr lang="en-US" sz="2000" dirty="0" smtClean="0"/>
              <a:t> images is also used for reducing noise.</a:t>
            </a:r>
          </a:p>
        </p:txBody>
      </p:sp>
      <p:pic>
        <p:nvPicPr>
          <p:cNvPr id="3074" name="Picture 2"/>
          <p:cNvPicPr>
            <a:picLocks noChangeAspect="1" noChangeArrowheads="1"/>
          </p:cNvPicPr>
          <p:nvPr/>
        </p:nvPicPr>
        <p:blipFill>
          <a:blip r:embed="rId2"/>
          <a:srcRect/>
          <a:stretch>
            <a:fillRect/>
          </a:stretch>
        </p:blipFill>
        <p:spPr bwMode="auto">
          <a:xfrm>
            <a:off x="2743200" y="3200400"/>
            <a:ext cx="2724150" cy="5524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71550" y="4133850"/>
            <a:ext cx="476250" cy="209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905000" y="2743200"/>
            <a:ext cx="438150" cy="2000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914400" y="3048000"/>
            <a:ext cx="990600" cy="19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Erosion</a:t>
            </a:r>
            <a:endParaRPr lang="en-US" sz="3200" dirty="0"/>
          </a:p>
        </p:txBody>
      </p:sp>
      <p:sp>
        <p:nvSpPr>
          <p:cNvPr id="3" name="Content Placeholder 2"/>
          <p:cNvSpPr>
            <a:spLocks noGrp="1"/>
          </p:cNvSpPr>
          <p:nvPr>
            <p:ph idx="1"/>
          </p:nvPr>
        </p:nvSpPr>
        <p:spPr/>
        <p:txBody>
          <a:bodyPr>
            <a:normAutofit/>
          </a:bodyPr>
          <a:lstStyle/>
          <a:p>
            <a:r>
              <a:rPr lang="en-US" sz="2000" dirty="0" smtClean="0"/>
              <a:t>Erosion: The kernel (a small window) slides through the image (as in 2D convolution). A pixel in the original image (either 1 or 0) will be considered 1 only if all the pixels under the kernel is 1, otherwise it is eroded (made to zero).</a:t>
            </a:r>
          </a:p>
          <a:p>
            <a:r>
              <a:rPr lang="en-US" sz="2000" dirty="0" smtClean="0"/>
              <a:t>So the thickness or size of the foreground object decreases or simply white region decreases in the image. </a:t>
            </a:r>
          </a:p>
          <a:p>
            <a:r>
              <a:rPr lang="en-US" sz="2000" dirty="0" smtClean="0"/>
              <a:t>It is useful for removing small white noises. Example python code is given:</a:t>
            </a:r>
            <a:endParaRPr lang="en-US" sz="2000" dirty="0"/>
          </a:p>
        </p:txBody>
      </p:sp>
      <p:sp>
        <p:nvSpPr>
          <p:cNvPr id="6" name="Rectangle 5"/>
          <p:cNvSpPr/>
          <p:nvPr/>
        </p:nvSpPr>
        <p:spPr>
          <a:xfrm>
            <a:off x="762000" y="4038600"/>
            <a:ext cx="3429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2"/>
          <a:srcRect/>
          <a:stretch>
            <a:fillRect/>
          </a:stretch>
        </p:blipFill>
        <p:spPr bwMode="auto">
          <a:xfrm>
            <a:off x="838200" y="4219575"/>
            <a:ext cx="3219450" cy="11144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4657725" y="4019550"/>
            <a:ext cx="1057275" cy="13906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6334125" y="3990975"/>
            <a:ext cx="1057275" cy="1419225"/>
          </a:xfrm>
          <a:prstGeom prst="rect">
            <a:avLst/>
          </a:prstGeom>
          <a:noFill/>
          <a:ln w="9525">
            <a:noFill/>
            <a:miter lim="800000"/>
            <a:headEnd/>
            <a:tailEnd/>
          </a:ln>
          <a:effectLst/>
        </p:spPr>
      </p:pic>
      <p:cxnSp>
        <p:nvCxnSpPr>
          <p:cNvPr id="12" name="Straight Arrow Connector 11"/>
          <p:cNvCxnSpPr/>
          <p:nvPr/>
        </p:nvCxnSpPr>
        <p:spPr>
          <a:xfrm>
            <a:off x="5867400" y="4648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Dilation</a:t>
            </a:r>
            <a:endParaRPr lang="en-US" sz="3200" dirty="0"/>
          </a:p>
        </p:txBody>
      </p:sp>
      <p:sp>
        <p:nvSpPr>
          <p:cNvPr id="3" name="Content Placeholder 2"/>
          <p:cNvSpPr>
            <a:spLocks noGrp="1"/>
          </p:cNvSpPr>
          <p:nvPr>
            <p:ph idx="1"/>
          </p:nvPr>
        </p:nvSpPr>
        <p:spPr/>
        <p:txBody>
          <a:bodyPr>
            <a:normAutofit/>
          </a:bodyPr>
          <a:lstStyle/>
          <a:p>
            <a:r>
              <a:rPr lang="en-US" sz="2000" dirty="0" smtClean="0"/>
              <a:t>It is just opposite of erosion.</a:t>
            </a:r>
          </a:p>
          <a:p>
            <a:r>
              <a:rPr lang="en-US" sz="2000" dirty="0" smtClean="0"/>
              <a:t>Normally, in cases like noise removal, erosion is followed by dilation. Because, erosion removes white noises, but it also shrinks our object. So we dilate it.</a:t>
            </a:r>
          </a:p>
          <a:p>
            <a:r>
              <a:rPr lang="en-US" sz="2000" dirty="0" smtClean="0"/>
              <a:t>Example python code is given as follows:</a:t>
            </a:r>
            <a:endParaRPr lang="en-US" sz="2000" dirty="0"/>
          </a:p>
        </p:txBody>
      </p:sp>
      <p:pic>
        <p:nvPicPr>
          <p:cNvPr id="18434" name="Picture 2"/>
          <p:cNvPicPr>
            <a:picLocks noChangeAspect="1" noChangeArrowheads="1"/>
          </p:cNvPicPr>
          <p:nvPr/>
        </p:nvPicPr>
        <p:blipFill>
          <a:blip r:embed="rId2"/>
          <a:srcRect/>
          <a:stretch>
            <a:fillRect/>
          </a:stretch>
        </p:blipFill>
        <p:spPr bwMode="auto">
          <a:xfrm>
            <a:off x="1066800" y="3514725"/>
            <a:ext cx="3371850" cy="2952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295400" y="3933825"/>
            <a:ext cx="1057275" cy="1400175"/>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3343275" y="3952875"/>
            <a:ext cx="1076325" cy="1381125"/>
          </a:xfrm>
          <a:prstGeom prst="rect">
            <a:avLst/>
          </a:prstGeom>
          <a:noFill/>
          <a:ln w="9525">
            <a:noFill/>
            <a:miter lim="800000"/>
            <a:headEnd/>
            <a:tailEnd/>
          </a:ln>
          <a:effectLst/>
        </p:spPr>
      </p:pic>
      <p:cxnSp>
        <p:nvCxnSpPr>
          <p:cNvPr id="8" name="Straight Arrow Connector 7"/>
          <p:cNvCxnSpPr/>
          <p:nvPr/>
        </p:nvCxnSpPr>
        <p:spPr>
          <a:xfrm>
            <a:off x="2590800" y="4495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0600" y="3429000"/>
            <a:ext cx="3505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Canny Edge Detector</a:t>
            </a:r>
            <a:endParaRPr lang="en-US" sz="3200" dirty="0"/>
          </a:p>
        </p:txBody>
      </p:sp>
      <p:sp>
        <p:nvSpPr>
          <p:cNvPr id="3" name="Content Placeholder 2"/>
          <p:cNvSpPr>
            <a:spLocks noGrp="1"/>
          </p:cNvSpPr>
          <p:nvPr>
            <p:ph idx="1"/>
          </p:nvPr>
        </p:nvSpPr>
        <p:spPr/>
        <p:txBody>
          <a:bodyPr>
            <a:normAutofit fontScale="92500"/>
          </a:bodyPr>
          <a:lstStyle/>
          <a:p>
            <a:r>
              <a:rPr lang="en-US" sz="2000" dirty="0" smtClean="0"/>
              <a:t>Steps for Canny Edge Detector are:</a:t>
            </a:r>
          </a:p>
          <a:p>
            <a:pPr>
              <a:buNone/>
            </a:pPr>
            <a:r>
              <a:rPr lang="en-US" sz="2000" dirty="0" smtClean="0"/>
              <a:t>       </a:t>
            </a:r>
            <a:r>
              <a:rPr lang="en-US" sz="2000" b="1" dirty="0" smtClean="0"/>
              <a:t>1</a:t>
            </a:r>
            <a:r>
              <a:rPr lang="en-US" sz="2000" dirty="0" smtClean="0"/>
              <a:t>. Filter out any noise. The Gaussian filter is used for this purpose.</a:t>
            </a:r>
          </a:p>
          <a:p>
            <a:pPr>
              <a:buNone/>
            </a:pPr>
            <a:r>
              <a:rPr lang="en-US" sz="2000" dirty="0"/>
              <a:t> </a:t>
            </a:r>
            <a:r>
              <a:rPr lang="en-US" sz="2000" dirty="0" smtClean="0"/>
              <a:t>      </a:t>
            </a:r>
            <a:r>
              <a:rPr lang="en-US" sz="2000" b="1" dirty="0" smtClean="0"/>
              <a:t>2</a:t>
            </a:r>
            <a:r>
              <a:rPr lang="en-US" sz="2000" dirty="0" smtClean="0"/>
              <a:t>. Find the intensity gradient of the image.</a:t>
            </a:r>
          </a:p>
          <a:p>
            <a:pPr>
              <a:buNone/>
            </a:pPr>
            <a:r>
              <a:rPr lang="en-US" sz="2000" dirty="0"/>
              <a:t> </a:t>
            </a:r>
            <a:r>
              <a:rPr lang="en-US" sz="2000" dirty="0" smtClean="0"/>
              <a:t>      </a:t>
            </a:r>
            <a:r>
              <a:rPr lang="en-US" sz="2000" b="1" dirty="0" smtClean="0"/>
              <a:t>3</a:t>
            </a:r>
            <a:r>
              <a:rPr lang="en-US" sz="2000" dirty="0" smtClean="0"/>
              <a:t>. </a:t>
            </a:r>
            <a:r>
              <a:rPr lang="en-US" sz="2000" i="1" dirty="0" smtClean="0"/>
              <a:t>Non-maximum</a:t>
            </a:r>
            <a:r>
              <a:rPr lang="en-US" sz="2000" dirty="0" smtClean="0"/>
              <a:t> suppression is applied. This removes pixels that are not considered to be part of an edge. Hence, only thin lines (candidate edges) will remain.</a:t>
            </a:r>
          </a:p>
          <a:p>
            <a:pPr>
              <a:buNone/>
            </a:pPr>
            <a:r>
              <a:rPr lang="en-US" sz="2000" dirty="0" smtClean="0"/>
              <a:t>       </a:t>
            </a:r>
            <a:r>
              <a:rPr lang="en-US" sz="2000" b="1" dirty="0" smtClean="0"/>
              <a:t>4</a:t>
            </a:r>
            <a:r>
              <a:rPr lang="en-US" sz="2000" dirty="0" smtClean="0"/>
              <a:t>. </a:t>
            </a:r>
            <a:r>
              <a:rPr lang="en-US" sz="2000" i="1" dirty="0" smtClean="0"/>
              <a:t>Hysteresis</a:t>
            </a:r>
            <a:r>
              <a:rPr lang="en-US" sz="2000" dirty="0" smtClean="0"/>
              <a:t>: The final step. Canny does use two thresholds (upper and lower):</a:t>
            </a:r>
          </a:p>
          <a:p>
            <a:pPr>
              <a:buNone/>
            </a:pPr>
            <a:r>
              <a:rPr lang="en-US" sz="2000" dirty="0" smtClean="0"/>
              <a:t>           </a:t>
            </a:r>
            <a:r>
              <a:rPr lang="en-US" sz="2000" b="1" dirty="0" smtClean="0"/>
              <a:t>a</a:t>
            </a:r>
            <a:r>
              <a:rPr lang="en-US" sz="2000" dirty="0" smtClean="0"/>
              <a:t>. If a pixel gradient is higher than the </a:t>
            </a:r>
            <a:r>
              <a:rPr lang="en-US" sz="2000" i="1" dirty="0" smtClean="0"/>
              <a:t>upper</a:t>
            </a:r>
            <a:r>
              <a:rPr lang="en-US" sz="2000" dirty="0" smtClean="0"/>
              <a:t> threshold, the pixel is                    accepted as an edge</a:t>
            </a:r>
          </a:p>
          <a:p>
            <a:pPr>
              <a:buNone/>
            </a:pPr>
            <a:r>
              <a:rPr lang="en-US" sz="2000" dirty="0" smtClean="0"/>
              <a:t>           </a:t>
            </a:r>
            <a:r>
              <a:rPr lang="en-US" sz="2000" b="1" dirty="0" smtClean="0"/>
              <a:t>b</a:t>
            </a:r>
            <a:r>
              <a:rPr lang="en-US" sz="2000" dirty="0" smtClean="0"/>
              <a:t>. If a pixel gradient value is below the </a:t>
            </a:r>
            <a:r>
              <a:rPr lang="en-US" sz="2000" i="1" dirty="0" smtClean="0"/>
              <a:t>lower</a:t>
            </a:r>
            <a:r>
              <a:rPr lang="en-US" sz="2000" dirty="0" smtClean="0"/>
              <a:t> threshold, then it is rejected.</a:t>
            </a:r>
          </a:p>
          <a:p>
            <a:pPr>
              <a:buNone/>
            </a:pPr>
            <a:r>
              <a:rPr lang="en-US" sz="2000" dirty="0" smtClean="0"/>
              <a:t>          </a:t>
            </a:r>
            <a:r>
              <a:rPr lang="en-US" sz="2000" b="1" dirty="0" smtClean="0"/>
              <a:t> c</a:t>
            </a:r>
            <a:r>
              <a:rPr lang="en-US" sz="2000" dirty="0" smtClean="0"/>
              <a:t>. If the pixel gradient is between the two thresholds, then it will be   accepted only if it is connected to a pixel that is above the </a:t>
            </a:r>
            <a:r>
              <a:rPr lang="en-US" sz="2000" i="1" dirty="0" smtClean="0"/>
              <a:t>upper</a:t>
            </a:r>
            <a:r>
              <a:rPr lang="en-US" sz="2000" dirty="0" smtClean="0"/>
              <a:t> threshold.</a:t>
            </a:r>
          </a:p>
          <a:p>
            <a:pPr>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Canny Edge Detector</a:t>
            </a:r>
            <a:endParaRPr lang="en-US" sz="3200" dirty="0"/>
          </a:p>
        </p:txBody>
      </p:sp>
      <p:sp>
        <p:nvSpPr>
          <p:cNvPr id="3" name="Content Placeholder 2"/>
          <p:cNvSpPr>
            <a:spLocks noGrp="1"/>
          </p:cNvSpPr>
          <p:nvPr>
            <p:ph idx="1"/>
          </p:nvPr>
        </p:nvSpPr>
        <p:spPr/>
        <p:txBody>
          <a:bodyPr>
            <a:normAutofit/>
          </a:bodyPr>
          <a:lstStyle/>
          <a:p>
            <a:r>
              <a:rPr lang="en-US" sz="2000" dirty="0" smtClean="0"/>
              <a:t>Example </a:t>
            </a:r>
            <a:r>
              <a:rPr lang="en-US" sz="2000" dirty="0" err="1" smtClean="0"/>
              <a:t>OpenCV</a:t>
            </a:r>
            <a:r>
              <a:rPr lang="en-US" sz="2000" dirty="0" smtClean="0"/>
              <a:t> code in C++ API for Canny Edge Detector:</a:t>
            </a:r>
          </a:p>
          <a:p>
            <a:pPr>
              <a:buNone/>
            </a:pPr>
            <a:r>
              <a:rPr lang="en-US" sz="2000" dirty="0" smtClean="0"/>
              <a:t>     </a:t>
            </a:r>
          </a:p>
          <a:p>
            <a:pPr>
              <a:buNone/>
            </a:pPr>
            <a:r>
              <a:rPr lang="en-US" sz="2000" dirty="0"/>
              <a:t> </a:t>
            </a:r>
            <a:r>
              <a:rPr lang="en-US" sz="2000" dirty="0" smtClean="0"/>
              <a:t>    </a:t>
            </a:r>
            <a:r>
              <a:rPr lang="en-US" sz="1600" dirty="0" smtClean="0">
                <a:solidFill>
                  <a:schemeClr val="tx2">
                    <a:lumMod val="60000"/>
                    <a:lumOff val="40000"/>
                  </a:schemeClr>
                </a:solidFill>
              </a:rPr>
              <a:t>// Reduce noise with a kernel 3x3 </a:t>
            </a:r>
          </a:p>
          <a:p>
            <a:pPr>
              <a:buNone/>
            </a:pPr>
            <a:r>
              <a:rPr lang="en-US" sz="1600" dirty="0" smtClean="0">
                <a:solidFill>
                  <a:schemeClr val="tx2">
                    <a:lumMod val="60000"/>
                    <a:lumOff val="40000"/>
                  </a:schemeClr>
                </a:solidFill>
              </a:rPr>
              <a:t>      blur( </a:t>
            </a:r>
            <a:r>
              <a:rPr lang="en-US" sz="1600" dirty="0" err="1" smtClean="0">
                <a:solidFill>
                  <a:schemeClr val="tx2">
                    <a:lumMod val="60000"/>
                    <a:lumOff val="40000"/>
                  </a:schemeClr>
                </a:solidFill>
              </a:rPr>
              <a:t>src_gray</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Size(3,3) );</a:t>
            </a:r>
          </a:p>
          <a:p>
            <a:pPr>
              <a:buNone/>
            </a:pPr>
            <a:r>
              <a:rPr lang="en-US" sz="1600" dirty="0" smtClean="0">
                <a:solidFill>
                  <a:schemeClr val="tx2">
                    <a:lumMod val="60000"/>
                    <a:lumOff val="40000"/>
                  </a:schemeClr>
                </a:solidFill>
              </a:rPr>
              <a:t>      // Canny detector </a:t>
            </a:r>
          </a:p>
          <a:p>
            <a:pPr>
              <a:buNone/>
            </a:pPr>
            <a:r>
              <a:rPr lang="en-US" sz="1600" dirty="0" smtClean="0">
                <a:solidFill>
                  <a:schemeClr val="tx2">
                    <a:lumMod val="60000"/>
                    <a:lumOff val="40000"/>
                  </a:schemeClr>
                </a:solidFill>
              </a:rPr>
              <a:t>     Canny(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detected_edges</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lowThreshold</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lowThreshold</a:t>
            </a:r>
            <a:r>
              <a:rPr lang="en-US" sz="1600" dirty="0" smtClean="0">
                <a:solidFill>
                  <a:schemeClr val="tx2">
                    <a:lumMod val="60000"/>
                    <a:lumOff val="40000"/>
                  </a:schemeClr>
                </a:solidFill>
              </a:rPr>
              <a:t>*ratio, </a:t>
            </a:r>
            <a:r>
              <a:rPr lang="en-US" sz="1600" dirty="0" err="1" smtClean="0">
                <a:solidFill>
                  <a:schemeClr val="tx2">
                    <a:lumMod val="60000"/>
                    <a:lumOff val="40000"/>
                  </a:schemeClr>
                </a:solidFill>
              </a:rPr>
              <a:t>kernel_size</a:t>
            </a:r>
            <a:r>
              <a:rPr lang="en-US" sz="1600" dirty="0" smtClean="0">
                <a:solidFill>
                  <a:schemeClr val="tx2">
                    <a:lumMod val="60000"/>
                    <a:lumOff val="40000"/>
                  </a:schemeClr>
                </a:solidFill>
              </a:rPr>
              <a:t> ); </a:t>
            </a:r>
            <a:endParaRPr lang="en-US" sz="1600" dirty="0">
              <a:solidFill>
                <a:schemeClr val="tx2">
                  <a:lumMod val="60000"/>
                  <a:lumOff val="40000"/>
                </a:schemeClr>
              </a:solidFill>
            </a:endParaRPr>
          </a:p>
        </p:txBody>
      </p:sp>
      <p:sp>
        <p:nvSpPr>
          <p:cNvPr id="4" name="Rectangle 3"/>
          <p:cNvSpPr/>
          <p:nvPr/>
        </p:nvSpPr>
        <p:spPr>
          <a:xfrm>
            <a:off x="685800" y="2362200"/>
            <a:ext cx="76962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p:cNvPicPr>
            <a:picLocks noChangeAspect="1" noChangeArrowheads="1"/>
          </p:cNvPicPr>
          <p:nvPr/>
        </p:nvPicPr>
        <p:blipFill>
          <a:blip r:embed="rId2"/>
          <a:srcRect/>
          <a:stretch>
            <a:fillRect/>
          </a:stretch>
        </p:blipFill>
        <p:spPr bwMode="auto">
          <a:xfrm>
            <a:off x="790575" y="4067175"/>
            <a:ext cx="2638425" cy="1724025"/>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543425" y="4019550"/>
            <a:ext cx="2619375" cy="1771650"/>
          </a:xfrm>
          <a:prstGeom prst="rect">
            <a:avLst/>
          </a:prstGeom>
          <a:noFill/>
          <a:ln w="9525">
            <a:noFill/>
            <a:miter lim="800000"/>
            <a:headEnd/>
            <a:tailEnd/>
          </a:ln>
          <a:effectLst/>
        </p:spPr>
      </p:pic>
      <p:cxnSp>
        <p:nvCxnSpPr>
          <p:cNvPr id="8" name="Straight Arrow Connector 7"/>
          <p:cNvCxnSpPr/>
          <p:nvPr/>
        </p:nvCxnSpPr>
        <p:spPr>
          <a:xfrm>
            <a:off x="3657600" y="4800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Hough Line Transform</a:t>
            </a:r>
            <a:endParaRPr lang="en-US" sz="3200" dirty="0"/>
          </a:p>
        </p:txBody>
      </p:sp>
      <p:sp>
        <p:nvSpPr>
          <p:cNvPr id="3" name="Content Placeholder 2"/>
          <p:cNvSpPr>
            <a:spLocks noGrp="1"/>
          </p:cNvSpPr>
          <p:nvPr>
            <p:ph idx="1"/>
          </p:nvPr>
        </p:nvSpPr>
        <p:spPr/>
        <p:txBody>
          <a:bodyPr>
            <a:normAutofit/>
          </a:bodyPr>
          <a:lstStyle/>
          <a:p>
            <a:r>
              <a:rPr lang="en-US" sz="2000" dirty="0" smtClean="0"/>
              <a:t>The Hough Line Transform is a transform used to detect straight lines.</a:t>
            </a:r>
          </a:p>
          <a:p>
            <a:r>
              <a:rPr lang="en-US" sz="2000" dirty="0" smtClean="0"/>
              <a:t>To apply the Transform, first an edge detection (such as canny edge detection) pre-processing is desirable.</a:t>
            </a:r>
            <a:endParaRPr lang="en-US" sz="2000" dirty="0"/>
          </a:p>
          <a:p>
            <a:r>
              <a:rPr lang="en-US" sz="2000" dirty="0" smtClean="0">
                <a:solidFill>
                  <a:schemeClr val="accent6">
                    <a:lumMod val="50000"/>
                  </a:schemeClr>
                </a:solidFill>
              </a:rPr>
              <a:t>Note: Theory of Hough Line Transform is too long to be explained in this brief presentation. So, it is omitted. </a:t>
            </a:r>
            <a:endParaRPr lang="en-US" sz="2000" dirty="0"/>
          </a:p>
          <a:p>
            <a:r>
              <a:rPr lang="en-US" sz="2000" dirty="0" err="1" smtClean="0"/>
              <a:t>OpenCV</a:t>
            </a:r>
            <a:r>
              <a:rPr lang="en-US" sz="2000" dirty="0" smtClean="0"/>
              <a:t> implements two kind of Hough Line Transforms:</a:t>
            </a:r>
          </a:p>
          <a:p>
            <a:pPr>
              <a:buNone/>
            </a:pPr>
            <a:r>
              <a:rPr lang="en-US" sz="2000" dirty="0" smtClean="0"/>
              <a:t>        a. The Standard Hough Transform</a:t>
            </a:r>
          </a:p>
          <a:p>
            <a:pPr>
              <a:buNone/>
            </a:pPr>
            <a:r>
              <a:rPr lang="en-US" sz="1900" dirty="0" smtClean="0"/>
              <a:t>             </a:t>
            </a:r>
            <a:r>
              <a:rPr lang="en-US" sz="1900" b="1" dirty="0" smtClean="0"/>
              <a:t>C++:</a:t>
            </a:r>
            <a:r>
              <a:rPr lang="en-US" sz="1900" dirty="0" smtClean="0"/>
              <a:t> </a:t>
            </a:r>
            <a:r>
              <a:rPr lang="en-US" sz="1800" dirty="0" smtClean="0">
                <a:solidFill>
                  <a:schemeClr val="accent5">
                    <a:lumMod val="75000"/>
                  </a:schemeClr>
                </a:solidFill>
              </a:rPr>
              <a:t>void </a:t>
            </a:r>
            <a:r>
              <a:rPr lang="en-US" sz="1800" dirty="0" err="1" smtClean="0">
                <a:solidFill>
                  <a:schemeClr val="accent5">
                    <a:lumMod val="75000"/>
                  </a:schemeClr>
                </a:solidFill>
              </a:rPr>
              <a:t>HoughLinesP</a:t>
            </a:r>
            <a:r>
              <a:rPr lang="en-US" sz="1800" dirty="0" smtClean="0">
                <a:solidFill>
                  <a:schemeClr val="accent5">
                    <a:lumMod val="75000"/>
                  </a:schemeClr>
                </a:solidFill>
              </a:rPr>
              <a:t>(</a:t>
            </a:r>
            <a:r>
              <a:rPr lang="en-US" sz="1800" dirty="0" err="1" smtClean="0">
                <a:solidFill>
                  <a:schemeClr val="accent5">
                    <a:lumMod val="75000"/>
                  </a:schemeClr>
                </a:solidFill>
              </a:rPr>
              <a:t>InputArray</a:t>
            </a:r>
            <a:r>
              <a:rPr lang="en-US" sz="1800" dirty="0" smtClean="0">
                <a:solidFill>
                  <a:schemeClr val="accent5">
                    <a:lumMod val="75000"/>
                  </a:schemeClr>
                </a:solidFill>
              </a:rPr>
              <a:t> </a:t>
            </a:r>
            <a:r>
              <a:rPr lang="en-US" sz="1800" b="1" dirty="0" smtClean="0">
                <a:solidFill>
                  <a:schemeClr val="accent5">
                    <a:lumMod val="75000"/>
                  </a:schemeClr>
                </a:solidFill>
              </a:rPr>
              <a:t>image</a:t>
            </a:r>
            <a:r>
              <a:rPr lang="en-US" sz="1800" dirty="0" smtClean="0">
                <a:solidFill>
                  <a:schemeClr val="accent5">
                    <a:lumMod val="75000"/>
                  </a:schemeClr>
                </a:solidFill>
              </a:rPr>
              <a:t>, </a:t>
            </a:r>
            <a:r>
              <a:rPr lang="en-US" sz="1800" dirty="0" err="1" smtClean="0">
                <a:solidFill>
                  <a:schemeClr val="accent5">
                    <a:lumMod val="75000"/>
                  </a:schemeClr>
                </a:solidFill>
              </a:rPr>
              <a:t>OutputArray</a:t>
            </a:r>
            <a:r>
              <a:rPr lang="en-US" sz="1800" dirty="0" smtClean="0">
                <a:solidFill>
                  <a:schemeClr val="accent5">
                    <a:lumMod val="75000"/>
                  </a:schemeClr>
                </a:solidFill>
              </a:rPr>
              <a:t> </a:t>
            </a:r>
            <a:r>
              <a:rPr lang="en-US" sz="1800" b="1" dirty="0" smtClean="0">
                <a:solidFill>
                  <a:schemeClr val="accent5">
                    <a:lumMod val="75000"/>
                  </a:schemeClr>
                </a:solidFill>
              </a:rPr>
              <a:t>lines</a:t>
            </a:r>
            <a:r>
              <a:rPr lang="en-US" sz="1800" dirty="0" smtClean="0">
                <a:solidFill>
                  <a:schemeClr val="accent5">
                    <a:lumMod val="75000"/>
                  </a:schemeClr>
                </a:solidFill>
              </a:rPr>
              <a:t>, double </a:t>
            </a:r>
            <a:r>
              <a:rPr lang="en-US" sz="1800" b="1" dirty="0" smtClean="0">
                <a:solidFill>
                  <a:schemeClr val="accent5">
                    <a:lumMod val="75000"/>
                  </a:schemeClr>
                </a:solidFill>
              </a:rPr>
              <a:t>rho</a:t>
            </a:r>
            <a:r>
              <a:rPr lang="en-US" sz="1800" dirty="0" smtClean="0">
                <a:solidFill>
                  <a:schemeClr val="accent5">
                    <a:lumMod val="75000"/>
                  </a:schemeClr>
                </a:solidFill>
              </a:rPr>
              <a:t>, double </a:t>
            </a:r>
            <a:r>
              <a:rPr lang="en-US" sz="1800" b="1" dirty="0" smtClean="0">
                <a:solidFill>
                  <a:schemeClr val="accent5">
                    <a:lumMod val="75000"/>
                  </a:schemeClr>
                </a:solidFill>
              </a:rPr>
              <a:t>theta</a:t>
            </a:r>
            <a:r>
              <a:rPr lang="en-US" sz="1800" dirty="0" smtClean="0">
                <a:solidFill>
                  <a:schemeClr val="accent5">
                    <a:lumMod val="75000"/>
                  </a:schemeClr>
                </a:solidFill>
              </a:rPr>
              <a:t>, </a:t>
            </a:r>
            <a:r>
              <a:rPr lang="en-US" sz="1800" dirty="0" err="1" smtClean="0">
                <a:solidFill>
                  <a:schemeClr val="accent5">
                    <a:lumMod val="75000"/>
                  </a:schemeClr>
                </a:solidFill>
              </a:rPr>
              <a:t>int</a:t>
            </a:r>
            <a:r>
              <a:rPr lang="en-US" sz="1800" dirty="0" smtClean="0">
                <a:solidFill>
                  <a:schemeClr val="accent5">
                    <a:lumMod val="75000"/>
                  </a:schemeClr>
                </a:solidFill>
              </a:rPr>
              <a:t> </a:t>
            </a:r>
            <a:r>
              <a:rPr lang="en-US" sz="1800" b="1" dirty="0" smtClean="0">
                <a:solidFill>
                  <a:schemeClr val="accent5">
                    <a:lumMod val="75000"/>
                  </a:schemeClr>
                </a:solidFill>
              </a:rPr>
              <a:t>threshold</a:t>
            </a:r>
            <a:r>
              <a:rPr lang="en-US" sz="1800" dirty="0" smtClean="0">
                <a:solidFill>
                  <a:schemeClr val="accent5">
                    <a:lumMod val="75000"/>
                  </a:schemeClr>
                </a:solidFill>
              </a:rPr>
              <a:t>, double </a:t>
            </a:r>
            <a:r>
              <a:rPr lang="en-US" sz="1800" b="1" dirty="0" err="1" smtClean="0">
                <a:solidFill>
                  <a:schemeClr val="accent5">
                    <a:lumMod val="75000"/>
                  </a:schemeClr>
                </a:solidFill>
              </a:rPr>
              <a:t>minLineLength</a:t>
            </a:r>
            <a:r>
              <a:rPr lang="en-US" sz="1800" dirty="0" smtClean="0">
                <a:solidFill>
                  <a:schemeClr val="accent5">
                    <a:lumMod val="75000"/>
                  </a:schemeClr>
                </a:solidFill>
              </a:rPr>
              <a:t>, double </a:t>
            </a:r>
            <a:r>
              <a:rPr lang="en-US" sz="1800" b="1" dirty="0" err="1" smtClean="0">
                <a:solidFill>
                  <a:schemeClr val="accent5">
                    <a:lumMod val="75000"/>
                  </a:schemeClr>
                </a:solidFill>
              </a:rPr>
              <a:t>maxLineGap</a:t>
            </a:r>
            <a:r>
              <a:rPr lang="en-US" sz="1800" dirty="0" smtClean="0">
                <a:solidFill>
                  <a:schemeClr val="accent5">
                    <a:lumMod val="75000"/>
                  </a:schemeClr>
                </a:solidFill>
              </a:rPr>
              <a:t>)</a:t>
            </a:r>
          </a:p>
          <a:p>
            <a:pPr>
              <a:buNone/>
            </a:pPr>
            <a:r>
              <a:rPr lang="en-US" sz="2000" dirty="0"/>
              <a:t> </a:t>
            </a:r>
            <a:r>
              <a:rPr lang="en-US" sz="2000" dirty="0" smtClean="0"/>
              <a:t>       b. The Probabilistic Hough Line Transform</a:t>
            </a:r>
          </a:p>
          <a:p>
            <a:pPr>
              <a:buNone/>
            </a:pPr>
            <a:r>
              <a:rPr lang="en-US" sz="1800" b="1" dirty="0" smtClean="0"/>
              <a:t>           C++:</a:t>
            </a:r>
            <a:r>
              <a:rPr lang="en-US" sz="1800" dirty="0" smtClean="0"/>
              <a:t> </a:t>
            </a:r>
            <a:r>
              <a:rPr lang="en-US" sz="1800" dirty="0" smtClean="0">
                <a:solidFill>
                  <a:schemeClr val="accent5">
                    <a:lumMod val="75000"/>
                  </a:schemeClr>
                </a:solidFill>
              </a:rPr>
              <a:t>void </a:t>
            </a:r>
            <a:r>
              <a:rPr lang="en-US" sz="1800" dirty="0" err="1" smtClean="0">
                <a:solidFill>
                  <a:schemeClr val="accent5">
                    <a:lumMod val="75000"/>
                  </a:schemeClr>
                </a:solidFill>
              </a:rPr>
              <a:t>HoughLinesP</a:t>
            </a:r>
            <a:r>
              <a:rPr lang="en-US" sz="1800" dirty="0" smtClean="0">
                <a:solidFill>
                  <a:schemeClr val="accent5">
                    <a:lumMod val="75000"/>
                  </a:schemeClr>
                </a:solidFill>
              </a:rPr>
              <a:t>(</a:t>
            </a:r>
            <a:r>
              <a:rPr lang="en-US" sz="1800" dirty="0" err="1" smtClean="0">
                <a:solidFill>
                  <a:schemeClr val="accent5">
                    <a:lumMod val="75000"/>
                  </a:schemeClr>
                </a:solidFill>
              </a:rPr>
              <a:t>InputArray</a:t>
            </a:r>
            <a:r>
              <a:rPr lang="en-US" sz="1800" dirty="0" smtClean="0">
                <a:solidFill>
                  <a:schemeClr val="accent5">
                    <a:lumMod val="75000"/>
                  </a:schemeClr>
                </a:solidFill>
              </a:rPr>
              <a:t> </a:t>
            </a:r>
            <a:r>
              <a:rPr lang="en-US" sz="1800" b="1" dirty="0" smtClean="0">
                <a:solidFill>
                  <a:schemeClr val="accent5">
                    <a:lumMod val="75000"/>
                  </a:schemeClr>
                </a:solidFill>
              </a:rPr>
              <a:t>image</a:t>
            </a:r>
            <a:r>
              <a:rPr lang="en-US" sz="1800" dirty="0" smtClean="0">
                <a:solidFill>
                  <a:schemeClr val="accent5">
                    <a:lumMod val="75000"/>
                  </a:schemeClr>
                </a:solidFill>
              </a:rPr>
              <a:t>, </a:t>
            </a:r>
            <a:r>
              <a:rPr lang="en-US" sz="1800" dirty="0" err="1" smtClean="0">
                <a:solidFill>
                  <a:schemeClr val="accent5">
                    <a:lumMod val="75000"/>
                  </a:schemeClr>
                </a:solidFill>
              </a:rPr>
              <a:t>OutputArray</a:t>
            </a:r>
            <a:r>
              <a:rPr lang="en-US" sz="1800" dirty="0" smtClean="0">
                <a:solidFill>
                  <a:schemeClr val="accent5">
                    <a:lumMod val="75000"/>
                  </a:schemeClr>
                </a:solidFill>
              </a:rPr>
              <a:t> </a:t>
            </a:r>
            <a:r>
              <a:rPr lang="en-US" sz="1800" b="1" dirty="0" smtClean="0">
                <a:solidFill>
                  <a:schemeClr val="accent5">
                    <a:lumMod val="75000"/>
                  </a:schemeClr>
                </a:solidFill>
              </a:rPr>
              <a:t>lines</a:t>
            </a:r>
            <a:r>
              <a:rPr lang="en-US" sz="1800" dirty="0" smtClean="0">
                <a:solidFill>
                  <a:schemeClr val="accent5">
                    <a:lumMod val="75000"/>
                  </a:schemeClr>
                </a:solidFill>
              </a:rPr>
              <a:t>, double </a:t>
            </a:r>
            <a:r>
              <a:rPr lang="en-US" sz="1800" b="1" dirty="0" smtClean="0">
                <a:solidFill>
                  <a:schemeClr val="accent5">
                    <a:lumMod val="75000"/>
                  </a:schemeClr>
                </a:solidFill>
              </a:rPr>
              <a:t>rho</a:t>
            </a:r>
            <a:r>
              <a:rPr lang="en-US" sz="1800" dirty="0" smtClean="0">
                <a:solidFill>
                  <a:schemeClr val="accent5">
                    <a:lumMod val="75000"/>
                  </a:schemeClr>
                </a:solidFill>
              </a:rPr>
              <a:t>,   double </a:t>
            </a:r>
            <a:r>
              <a:rPr lang="en-US" sz="1800" b="1" dirty="0" smtClean="0">
                <a:solidFill>
                  <a:schemeClr val="accent5">
                    <a:lumMod val="75000"/>
                  </a:schemeClr>
                </a:solidFill>
              </a:rPr>
              <a:t>theta</a:t>
            </a:r>
            <a:r>
              <a:rPr lang="en-US" sz="1800" dirty="0" smtClean="0">
                <a:solidFill>
                  <a:schemeClr val="accent5">
                    <a:lumMod val="75000"/>
                  </a:schemeClr>
                </a:solidFill>
              </a:rPr>
              <a:t>, </a:t>
            </a:r>
            <a:r>
              <a:rPr lang="en-US" sz="1800" dirty="0" err="1" smtClean="0">
                <a:solidFill>
                  <a:schemeClr val="accent5">
                    <a:lumMod val="75000"/>
                  </a:schemeClr>
                </a:solidFill>
              </a:rPr>
              <a:t>int</a:t>
            </a:r>
            <a:r>
              <a:rPr lang="en-US" sz="1800" dirty="0" smtClean="0">
                <a:solidFill>
                  <a:schemeClr val="accent5">
                    <a:lumMod val="75000"/>
                  </a:schemeClr>
                </a:solidFill>
              </a:rPr>
              <a:t> </a:t>
            </a:r>
            <a:r>
              <a:rPr lang="en-US" sz="1800" b="1" dirty="0" smtClean="0">
                <a:solidFill>
                  <a:schemeClr val="accent5">
                    <a:lumMod val="75000"/>
                  </a:schemeClr>
                </a:solidFill>
              </a:rPr>
              <a:t>threshold</a:t>
            </a:r>
            <a:r>
              <a:rPr lang="en-US" sz="1800" dirty="0" smtClean="0">
                <a:solidFill>
                  <a:schemeClr val="accent5">
                    <a:lumMod val="75000"/>
                  </a:schemeClr>
                </a:solidFill>
              </a:rPr>
              <a:t>, double </a:t>
            </a:r>
            <a:r>
              <a:rPr lang="en-US" sz="1800" b="1" dirty="0" err="1" smtClean="0">
                <a:solidFill>
                  <a:schemeClr val="accent5">
                    <a:lumMod val="75000"/>
                  </a:schemeClr>
                </a:solidFill>
              </a:rPr>
              <a:t>minLineLength</a:t>
            </a:r>
            <a:r>
              <a:rPr lang="en-US" sz="1800" dirty="0" smtClean="0">
                <a:solidFill>
                  <a:schemeClr val="accent5">
                    <a:lumMod val="75000"/>
                  </a:schemeClr>
                </a:solidFill>
              </a:rPr>
              <a:t>, double </a:t>
            </a:r>
            <a:r>
              <a:rPr lang="en-US" sz="1800" b="1" dirty="0" err="1" smtClean="0">
                <a:solidFill>
                  <a:schemeClr val="accent5">
                    <a:lumMod val="75000"/>
                  </a:schemeClr>
                </a:solidFill>
              </a:rPr>
              <a:t>maxLineGap</a:t>
            </a:r>
            <a:r>
              <a:rPr lang="en-US" sz="1800" dirty="0" smtClean="0">
                <a:solidFill>
                  <a:schemeClr val="accent5">
                    <a:lumMod val="75000"/>
                  </a:schemeClr>
                </a:solidFill>
              </a:rPr>
              <a:t>)</a:t>
            </a:r>
          </a:p>
          <a:p>
            <a:pPr>
              <a:buNone/>
            </a:pPr>
            <a:r>
              <a:rPr lang="en-US" sz="2000" dirty="0"/>
              <a:t> </a:t>
            </a:r>
            <a:r>
              <a:rPr lang="en-US" sz="2000" dirty="0" smtClean="0"/>
              <a:t>       </a:t>
            </a:r>
          </a:p>
          <a:p>
            <a:pPr>
              <a:buNone/>
            </a:pPr>
            <a:endParaRPr lang="en-US" sz="2000" dirty="0"/>
          </a:p>
        </p:txBody>
      </p:sp>
      <p:sp>
        <p:nvSpPr>
          <p:cNvPr id="4" name="Rectangle 3"/>
          <p:cNvSpPr/>
          <p:nvPr/>
        </p:nvSpPr>
        <p:spPr>
          <a:xfrm>
            <a:off x="762000" y="4114800"/>
            <a:ext cx="7467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 y="5029200"/>
            <a:ext cx="7391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779</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Knowledge of Image Processing</vt:lpstr>
      <vt:lpstr>Changing To Grayscale Image</vt:lpstr>
      <vt:lpstr>What is Thresholding?</vt:lpstr>
      <vt:lpstr>Smoothing Images</vt:lpstr>
      <vt:lpstr>Erosion</vt:lpstr>
      <vt:lpstr>Dilation</vt:lpstr>
      <vt:lpstr>Canny Edge Detector</vt:lpstr>
      <vt:lpstr>Canny Edge Detector</vt:lpstr>
      <vt:lpstr>Hough Line Transform</vt:lpstr>
      <vt:lpstr>Can Detect Traffic Line by Hough Line Transform</vt:lpstr>
      <vt:lpstr>Object Detection with OpenCV</vt:lpstr>
      <vt:lpstr>References and 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of Image Processing</dc:title>
  <dc:creator>aungmyohtet</dc:creator>
  <cp:lastModifiedBy>aungmyohtet</cp:lastModifiedBy>
  <cp:revision>158</cp:revision>
  <dcterms:created xsi:type="dcterms:W3CDTF">2016-06-02T07:34:23Z</dcterms:created>
  <dcterms:modified xsi:type="dcterms:W3CDTF">2016-06-02T10:19:14Z</dcterms:modified>
</cp:coreProperties>
</file>