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28" autoAdjust="0"/>
    <p:restoredTop sz="94624" autoAdjust="0"/>
  </p:normalViewPr>
  <p:slideViewPr>
    <p:cSldViewPr>
      <p:cViewPr varScale="1">
        <p:scale>
          <a:sx n="69" d="100"/>
          <a:sy n="69"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CEC15-68CC-4A98-8840-04375EEAA46C}"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8CEC15-68CC-4A98-8840-04375EEAA46C}" type="datetimeFigureOut">
              <a:rPr lang="en-US" smtClean="0"/>
              <a:pPr/>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8CEC15-68CC-4A98-8840-04375EEAA46C}" type="datetimeFigureOut">
              <a:rPr lang="en-US" smtClean="0"/>
              <a:pPr/>
              <a:t>6/3/2016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8CEC15-68CC-4A98-8840-04375EEAA46C}" type="datetimeFigureOut">
              <a:rPr lang="en-US" smtClean="0"/>
              <a:pPr/>
              <a:t>6/3/2016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CEC15-68CC-4A98-8840-04375EEAA46C}" type="datetimeFigureOut">
              <a:rPr lang="en-US" smtClean="0"/>
              <a:pPr/>
              <a:t>6/3/2016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CEC15-68CC-4A98-8840-04375EEAA46C}" type="datetimeFigureOut">
              <a:rPr lang="en-US" smtClean="0"/>
              <a:pPr/>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CEC15-68CC-4A98-8840-04375EEAA46C}" type="datetimeFigureOut">
              <a:rPr lang="en-US" smtClean="0"/>
              <a:pPr/>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CEC15-68CC-4A98-8840-04375EEAA46C}" type="datetimeFigureOut">
              <a:rPr lang="en-US" smtClean="0"/>
              <a:pPr/>
              <a:t>6/3/2016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820E2-9D13-4271-BC89-DEBB5280F0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opencv-python-tutroals.readthedocs.io/" TargetMode="External"/><Relationship Id="rId2" Type="http://schemas.openxmlformats.org/officeDocument/2006/relationships/hyperlink" Target="http://docs.opencv.org/" TargetMode="External"/><Relationship Id="rId1" Type="http://schemas.openxmlformats.org/officeDocument/2006/relationships/slideLayout" Target="../slideLayouts/slideLayout2.xml"/><Relationship Id="rId4" Type="http://schemas.openxmlformats.org/officeDocument/2006/relationships/hyperlink" Target="http://opencv-java-tutorials.readthedocs.i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Knowledge of Image Processing</a:t>
            </a:r>
            <a:br>
              <a:rPr lang="en-US" dirty="0" smtClean="0"/>
            </a:br>
            <a:r>
              <a:rPr lang="en-US" dirty="0" smtClean="0"/>
              <a:t>and Computer Vision(</a:t>
            </a:r>
            <a:r>
              <a:rPr lang="en-US" dirty="0" err="1" smtClean="0"/>
              <a:t>OpenCV</a:t>
            </a:r>
            <a:r>
              <a:rPr lang="en-US" dirty="0" smtClean="0"/>
              <a: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Can Detect Traffic Line by Hough Line Transform</a:t>
            </a:r>
            <a:endParaRPr lang="en-US" sz="3200" dirty="0"/>
          </a:p>
        </p:txBody>
      </p:sp>
      <p:sp>
        <p:nvSpPr>
          <p:cNvPr id="3" name="Content Placeholder 2"/>
          <p:cNvSpPr>
            <a:spLocks noGrp="1"/>
          </p:cNvSpPr>
          <p:nvPr>
            <p:ph idx="1"/>
          </p:nvPr>
        </p:nvSpPr>
        <p:spPr/>
        <p:txBody>
          <a:bodyPr>
            <a:normAutofit/>
          </a:bodyPr>
          <a:lstStyle/>
          <a:p>
            <a:r>
              <a:rPr lang="en-US" sz="2000" dirty="0" smtClean="0"/>
              <a:t>By giving suitable parameters to </a:t>
            </a:r>
            <a:r>
              <a:rPr lang="en-US" sz="1800" dirty="0" err="1" smtClean="0">
                <a:solidFill>
                  <a:schemeClr val="accent5">
                    <a:lumMod val="75000"/>
                  </a:schemeClr>
                </a:solidFill>
              </a:rPr>
              <a:t>HougLinesP</a:t>
            </a:r>
            <a:r>
              <a:rPr lang="en-US" sz="2000" dirty="0" smtClean="0"/>
              <a:t> method, traffic lines can be detected.</a:t>
            </a:r>
            <a:endParaRPr lang="en-US" sz="2000" dirty="0"/>
          </a:p>
        </p:txBody>
      </p:sp>
      <p:pic>
        <p:nvPicPr>
          <p:cNvPr id="20482" name="Picture 2"/>
          <p:cNvPicPr>
            <a:picLocks noChangeAspect="1" noChangeArrowheads="1"/>
          </p:cNvPicPr>
          <p:nvPr/>
        </p:nvPicPr>
        <p:blipFill>
          <a:blip r:embed="rId2"/>
          <a:srcRect/>
          <a:stretch>
            <a:fillRect/>
          </a:stretch>
        </p:blipFill>
        <p:spPr bwMode="auto">
          <a:xfrm>
            <a:off x="990600" y="2819400"/>
            <a:ext cx="2609850" cy="1571625"/>
          </a:xfrm>
          <a:prstGeom prst="rect">
            <a:avLst/>
          </a:prstGeom>
          <a:noFill/>
          <a:ln w="9525">
            <a:noFill/>
            <a:miter lim="800000"/>
            <a:headEnd/>
            <a:tailEnd/>
          </a:ln>
          <a:effectLst/>
        </p:spPr>
      </p:pic>
      <p:cxnSp>
        <p:nvCxnSpPr>
          <p:cNvPr id="7" name="Straight Arrow Connector 6"/>
          <p:cNvCxnSpPr/>
          <p:nvPr/>
        </p:nvCxnSpPr>
        <p:spPr>
          <a:xfrm>
            <a:off x="3886200" y="3581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484" name="Picture 4"/>
          <p:cNvPicPr>
            <a:picLocks noChangeAspect="1" noChangeArrowheads="1"/>
          </p:cNvPicPr>
          <p:nvPr/>
        </p:nvPicPr>
        <p:blipFill>
          <a:blip r:embed="rId3"/>
          <a:srcRect/>
          <a:stretch>
            <a:fillRect/>
          </a:stretch>
        </p:blipFill>
        <p:spPr bwMode="auto">
          <a:xfrm>
            <a:off x="4800600" y="2819400"/>
            <a:ext cx="2609850"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Object Detection with </a:t>
            </a:r>
            <a:r>
              <a:rPr lang="en-US" sz="3200" dirty="0" err="1" smtClean="0"/>
              <a:t>OpenCV</a:t>
            </a:r>
            <a:endParaRPr lang="en-US" sz="3200" dirty="0"/>
          </a:p>
        </p:txBody>
      </p:sp>
      <p:sp>
        <p:nvSpPr>
          <p:cNvPr id="3" name="Content Placeholder 2"/>
          <p:cNvSpPr>
            <a:spLocks noGrp="1"/>
          </p:cNvSpPr>
          <p:nvPr>
            <p:ph idx="1"/>
          </p:nvPr>
        </p:nvSpPr>
        <p:spPr/>
        <p:txBody>
          <a:bodyPr>
            <a:normAutofit/>
          </a:bodyPr>
          <a:lstStyle/>
          <a:p>
            <a:r>
              <a:rPr lang="en-US" sz="2000" dirty="0" smtClean="0"/>
              <a:t>Object detection usually consists of two steps: feature detection and classification.</a:t>
            </a:r>
          </a:p>
          <a:p>
            <a:r>
              <a:rPr lang="en-US" sz="2000" dirty="0" smtClean="0"/>
              <a:t>In the feature detection step, the relevant features of the object to be detected are gathered. </a:t>
            </a:r>
          </a:p>
          <a:p>
            <a:r>
              <a:rPr lang="en-US" sz="2000" dirty="0" smtClean="0"/>
              <a:t>These features are input to the second step, classification.</a:t>
            </a:r>
          </a:p>
          <a:p>
            <a:r>
              <a:rPr lang="en-US" sz="2000" dirty="0" smtClean="0"/>
              <a:t>First, a classifier (namely a </a:t>
            </a:r>
            <a:r>
              <a:rPr lang="en-US" sz="2000" i="1" dirty="0" smtClean="0"/>
              <a:t>cascade of boosted classifiers working with </a:t>
            </a:r>
            <a:r>
              <a:rPr lang="en-US" sz="2000" i="1" dirty="0" err="1" smtClean="0"/>
              <a:t>haar</a:t>
            </a:r>
            <a:r>
              <a:rPr lang="en-US" sz="2000" i="1" dirty="0" smtClean="0"/>
              <a:t>-like features</a:t>
            </a:r>
            <a:r>
              <a:rPr lang="en-US" sz="2000" dirty="0" smtClean="0"/>
              <a:t>) is trained with a few hundred sample views of a particular object (i.e., a face or a car), called positive examples, that are scaled to the same size (say, 20x20), and negative examples - arbitrary images of the same size.</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Cascade Classifier</a:t>
            </a:r>
            <a:endParaRPr lang="en-US" sz="3200" dirty="0"/>
          </a:p>
        </p:txBody>
      </p:sp>
      <p:sp>
        <p:nvSpPr>
          <p:cNvPr id="3" name="Content Placeholder 2"/>
          <p:cNvSpPr>
            <a:spLocks noGrp="1"/>
          </p:cNvSpPr>
          <p:nvPr>
            <p:ph idx="1"/>
          </p:nvPr>
        </p:nvSpPr>
        <p:spPr/>
        <p:txBody>
          <a:bodyPr>
            <a:normAutofit/>
          </a:bodyPr>
          <a:lstStyle/>
          <a:p>
            <a:r>
              <a:rPr lang="en-US" sz="2000" dirty="0" smtClean="0"/>
              <a:t>Initially, the algorithm needs a lot of positive images (images of faces) and negative images (images without faces) to train the classifier. </a:t>
            </a:r>
          </a:p>
          <a:p>
            <a:r>
              <a:rPr lang="en-US" sz="2000" dirty="0" smtClean="0"/>
              <a:t>Each feature is a single value obtained by subtracting sum of pixels under white rectangle from sum of pixels under black rectangle.</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2286000" y="3152775"/>
            <a:ext cx="3371850" cy="2562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Cascade Classifier</a:t>
            </a:r>
            <a:endParaRPr lang="en-US" sz="3200" dirty="0"/>
          </a:p>
        </p:txBody>
      </p:sp>
      <p:sp>
        <p:nvSpPr>
          <p:cNvPr id="3" name="Content Placeholder 2"/>
          <p:cNvSpPr>
            <a:spLocks noGrp="1"/>
          </p:cNvSpPr>
          <p:nvPr>
            <p:ph idx="1"/>
          </p:nvPr>
        </p:nvSpPr>
        <p:spPr/>
        <p:txBody>
          <a:bodyPr>
            <a:normAutofit/>
          </a:bodyPr>
          <a:lstStyle/>
          <a:p>
            <a:r>
              <a:rPr lang="en-US" sz="2000" dirty="0" smtClean="0"/>
              <a:t>If we want to train our own classifier for any object like car, planes etc. we can use </a:t>
            </a:r>
            <a:r>
              <a:rPr lang="en-US" sz="2000" dirty="0" err="1" smtClean="0"/>
              <a:t>OpenCV</a:t>
            </a:r>
            <a:r>
              <a:rPr lang="en-US" sz="2000" dirty="0" smtClean="0"/>
              <a:t> to create one.</a:t>
            </a:r>
          </a:p>
          <a:p>
            <a:r>
              <a:rPr lang="en-US" sz="2000" dirty="0" smtClean="0"/>
              <a:t>There are utility applications for training </a:t>
            </a:r>
            <a:r>
              <a:rPr lang="en-US" sz="2000" dirty="0" err="1" smtClean="0"/>
              <a:t>OpenCV</a:t>
            </a:r>
            <a:r>
              <a:rPr lang="en-US" sz="2000" dirty="0" smtClean="0"/>
              <a:t>:</a:t>
            </a:r>
          </a:p>
          <a:p>
            <a:pPr>
              <a:buNone/>
            </a:pPr>
            <a:r>
              <a:rPr lang="en-US" sz="2000" dirty="0" smtClean="0"/>
              <a:t>         </a:t>
            </a:r>
            <a:r>
              <a:rPr lang="en-US" sz="2000" b="1" i="1" dirty="0" err="1" smtClean="0"/>
              <a:t>opencv_traincascade</a:t>
            </a:r>
            <a:r>
              <a:rPr lang="en-US" sz="2000" b="1" i="1" dirty="0" smtClean="0"/>
              <a:t> </a:t>
            </a:r>
            <a:r>
              <a:rPr lang="en-US" sz="2000" dirty="0" smtClean="0"/>
              <a:t>and </a:t>
            </a:r>
            <a:r>
              <a:rPr lang="en-US" sz="2000" b="1" i="1" dirty="0" err="1" smtClean="0"/>
              <a:t>opencv_createsamples</a:t>
            </a:r>
            <a:endParaRPr lang="en-US" sz="2000" b="1" i="1" dirty="0"/>
          </a:p>
        </p:txBody>
      </p:sp>
      <p:pic>
        <p:nvPicPr>
          <p:cNvPr id="2051" name="Picture 3"/>
          <p:cNvPicPr>
            <a:picLocks noChangeAspect="1" noChangeArrowheads="1"/>
          </p:cNvPicPr>
          <p:nvPr/>
        </p:nvPicPr>
        <p:blipFill>
          <a:blip r:embed="rId2"/>
          <a:srcRect/>
          <a:stretch>
            <a:fillRect/>
          </a:stretch>
        </p:blipFill>
        <p:spPr bwMode="auto">
          <a:xfrm>
            <a:off x="2590800" y="3571875"/>
            <a:ext cx="2657475" cy="1685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Detection of Any Kinds of Objects by </a:t>
            </a:r>
            <a:r>
              <a:rPr lang="en-US" sz="3200" dirty="0" err="1" smtClean="0"/>
              <a:t>OpenCV</a:t>
            </a:r>
            <a:endParaRPr lang="en-US" sz="3200" dirty="0"/>
          </a:p>
        </p:txBody>
      </p:sp>
      <p:sp>
        <p:nvSpPr>
          <p:cNvPr id="3" name="Content Placeholder 2"/>
          <p:cNvSpPr>
            <a:spLocks noGrp="1"/>
          </p:cNvSpPr>
          <p:nvPr>
            <p:ph idx="1"/>
          </p:nvPr>
        </p:nvSpPr>
        <p:spPr/>
        <p:txBody>
          <a:bodyPr>
            <a:normAutofit lnSpcReduction="10000"/>
          </a:bodyPr>
          <a:lstStyle/>
          <a:p>
            <a:r>
              <a:rPr lang="en-US" sz="2000" dirty="0" smtClean="0"/>
              <a:t>We can detect any kinds of objects by using </a:t>
            </a:r>
            <a:r>
              <a:rPr lang="en-US" sz="2000" dirty="0" err="1" smtClean="0"/>
              <a:t>OpenCV</a:t>
            </a:r>
            <a:r>
              <a:rPr lang="en-US" sz="2000" dirty="0" smtClean="0"/>
              <a:t> by training cascade classifiers for the types of objects we want to detect.</a:t>
            </a:r>
          </a:p>
          <a:p>
            <a:r>
              <a:rPr lang="en-US" sz="2000" dirty="0" smtClean="0">
                <a:solidFill>
                  <a:schemeClr val="accent6">
                    <a:lumMod val="50000"/>
                  </a:schemeClr>
                </a:solidFill>
              </a:rPr>
              <a:t>Note: Training cascade classifiers need a large numbers of positive images and negative images (a few hundreds of images or thousands of images).</a:t>
            </a:r>
          </a:p>
          <a:p>
            <a:r>
              <a:rPr lang="en-US" sz="2000" dirty="0" smtClean="0"/>
              <a:t>The more exact results we want, the more images we need to train cascade.</a:t>
            </a:r>
          </a:p>
          <a:p>
            <a:pPr>
              <a:buNone/>
            </a:pPr>
            <a:r>
              <a:rPr lang="en-US" sz="2000" dirty="0" smtClean="0"/>
              <a:t>      Loads a classifier from a file.</a:t>
            </a:r>
          </a:p>
          <a:p>
            <a:pPr>
              <a:buNone/>
            </a:pPr>
            <a:r>
              <a:rPr lang="en-US" sz="2000" b="1" dirty="0" smtClean="0"/>
              <a:t>      C++:</a:t>
            </a:r>
            <a:r>
              <a:rPr lang="en-US" sz="2000" dirty="0" smtClean="0"/>
              <a:t> </a:t>
            </a:r>
            <a:r>
              <a:rPr lang="en-US" sz="1800" dirty="0" err="1" smtClean="0">
                <a:solidFill>
                  <a:schemeClr val="tx2">
                    <a:lumMod val="60000"/>
                    <a:lumOff val="40000"/>
                  </a:schemeClr>
                </a:solidFill>
              </a:rPr>
              <a:t>bool</a:t>
            </a:r>
            <a:r>
              <a:rPr lang="en-US" sz="1800" dirty="0" smtClean="0">
                <a:solidFill>
                  <a:schemeClr val="tx2">
                    <a:lumMod val="60000"/>
                    <a:lumOff val="40000"/>
                  </a:schemeClr>
                </a:solidFill>
              </a:rPr>
              <a:t> </a:t>
            </a:r>
            <a:r>
              <a:rPr lang="en-US" sz="1800" dirty="0" err="1" smtClean="0">
                <a:solidFill>
                  <a:schemeClr val="tx2">
                    <a:lumMod val="60000"/>
                    <a:lumOff val="40000"/>
                  </a:schemeClr>
                </a:solidFill>
              </a:rPr>
              <a:t>CascadeClassifier</a:t>
            </a:r>
            <a:r>
              <a:rPr lang="en-US" sz="1800" dirty="0" smtClean="0">
                <a:solidFill>
                  <a:schemeClr val="tx2">
                    <a:lumMod val="60000"/>
                    <a:lumOff val="40000"/>
                  </a:schemeClr>
                </a:solidFill>
              </a:rPr>
              <a:t>::load(const string&amp; </a:t>
            </a:r>
            <a:r>
              <a:rPr lang="en-US" sz="1800" b="1" dirty="0" smtClean="0">
                <a:solidFill>
                  <a:schemeClr val="tx2">
                    <a:lumMod val="60000"/>
                    <a:lumOff val="40000"/>
                  </a:schemeClr>
                </a:solidFill>
              </a:rPr>
              <a:t>filename</a:t>
            </a:r>
            <a:r>
              <a:rPr lang="en-US" sz="1800" dirty="0" smtClean="0">
                <a:solidFill>
                  <a:schemeClr val="tx2">
                    <a:lumMod val="60000"/>
                    <a:lumOff val="40000"/>
                  </a:schemeClr>
                </a:solidFill>
              </a:rPr>
              <a:t>)</a:t>
            </a:r>
          </a:p>
          <a:p>
            <a:endParaRPr lang="en-US" sz="2000" dirty="0" smtClean="0"/>
          </a:p>
          <a:p>
            <a:pPr>
              <a:buNone/>
            </a:pPr>
            <a:r>
              <a:rPr lang="en-US" sz="2000" dirty="0" smtClean="0"/>
              <a:t>      Detects objects of different sizes in the input image. The detected objects are returned as a list of rectangles.</a:t>
            </a:r>
          </a:p>
          <a:p>
            <a:pPr>
              <a:buNone/>
            </a:pPr>
            <a:r>
              <a:rPr lang="en-US" sz="1800" b="1" dirty="0" smtClean="0">
                <a:solidFill>
                  <a:schemeClr val="tx2">
                    <a:lumMod val="60000"/>
                    <a:lumOff val="40000"/>
                  </a:schemeClr>
                </a:solidFill>
              </a:rPr>
              <a:t>       </a:t>
            </a:r>
            <a:r>
              <a:rPr lang="en-US" sz="1800" b="1" dirty="0" smtClean="0"/>
              <a:t>C++:</a:t>
            </a:r>
            <a:r>
              <a:rPr lang="en-US" sz="1800" dirty="0" smtClean="0"/>
              <a:t> </a:t>
            </a:r>
            <a:r>
              <a:rPr lang="en-US" sz="1800" dirty="0" smtClean="0">
                <a:solidFill>
                  <a:schemeClr val="tx2">
                    <a:lumMod val="60000"/>
                    <a:lumOff val="40000"/>
                  </a:schemeClr>
                </a:solidFill>
              </a:rPr>
              <a:t>void </a:t>
            </a:r>
            <a:r>
              <a:rPr lang="en-US" sz="1800" dirty="0" err="1" smtClean="0">
                <a:solidFill>
                  <a:schemeClr val="tx2">
                    <a:lumMod val="60000"/>
                    <a:lumOff val="40000"/>
                  </a:schemeClr>
                </a:solidFill>
              </a:rPr>
              <a:t>CascadeClassifier</a:t>
            </a:r>
            <a:r>
              <a:rPr lang="en-US" sz="1800" dirty="0" smtClean="0">
                <a:solidFill>
                  <a:schemeClr val="tx2">
                    <a:lumMod val="60000"/>
                    <a:lumOff val="40000"/>
                  </a:schemeClr>
                </a:solidFill>
              </a:rPr>
              <a:t>::</a:t>
            </a:r>
            <a:r>
              <a:rPr lang="en-US" sz="1800" dirty="0" err="1" smtClean="0">
                <a:solidFill>
                  <a:schemeClr val="tx2">
                    <a:lumMod val="60000"/>
                    <a:lumOff val="40000"/>
                  </a:schemeClr>
                </a:solidFill>
              </a:rPr>
              <a:t>detectMultiScale</a:t>
            </a:r>
            <a:r>
              <a:rPr lang="en-US" sz="1800" dirty="0" smtClean="0">
                <a:solidFill>
                  <a:schemeClr val="tx2">
                    <a:lumMod val="60000"/>
                    <a:lumOff val="40000"/>
                  </a:schemeClr>
                </a:solidFill>
              </a:rPr>
              <a:t>(const Mat&amp; </a:t>
            </a:r>
            <a:r>
              <a:rPr lang="en-US" sz="1800" b="1" dirty="0" smtClean="0">
                <a:solidFill>
                  <a:schemeClr val="tx2">
                    <a:lumMod val="60000"/>
                    <a:lumOff val="40000"/>
                  </a:schemeClr>
                </a:solidFill>
              </a:rPr>
              <a:t>image</a:t>
            </a:r>
            <a:r>
              <a:rPr lang="en-US" sz="1800" dirty="0" smtClean="0">
                <a:solidFill>
                  <a:schemeClr val="tx2">
                    <a:lumMod val="60000"/>
                    <a:lumOff val="40000"/>
                  </a:schemeClr>
                </a:solidFill>
              </a:rPr>
              <a:t>, vector&lt;</a:t>
            </a:r>
            <a:r>
              <a:rPr lang="en-US" sz="1800" dirty="0" err="1" smtClean="0">
                <a:solidFill>
                  <a:schemeClr val="tx2">
                    <a:lumMod val="60000"/>
                    <a:lumOff val="40000"/>
                  </a:schemeClr>
                </a:solidFill>
              </a:rPr>
              <a:t>Rect</a:t>
            </a:r>
            <a:r>
              <a:rPr lang="en-US" sz="1800" dirty="0" smtClean="0">
                <a:solidFill>
                  <a:schemeClr val="tx2">
                    <a:lumMod val="60000"/>
                    <a:lumOff val="40000"/>
                  </a:schemeClr>
                </a:solidFill>
              </a:rPr>
              <a:t>&gt;&amp; </a:t>
            </a:r>
            <a:r>
              <a:rPr lang="en-US" sz="1800" b="1" dirty="0" smtClean="0">
                <a:solidFill>
                  <a:schemeClr val="tx2">
                    <a:lumMod val="60000"/>
                    <a:lumOff val="40000"/>
                  </a:schemeClr>
                </a:solidFill>
              </a:rPr>
              <a:t>objects</a:t>
            </a:r>
            <a:r>
              <a:rPr lang="en-US" sz="1800" dirty="0" smtClean="0">
                <a:solidFill>
                  <a:schemeClr val="tx2">
                    <a:lumMod val="60000"/>
                    <a:lumOff val="40000"/>
                  </a:schemeClr>
                </a:solidFill>
              </a:rPr>
              <a:t>, double </a:t>
            </a:r>
            <a:r>
              <a:rPr lang="en-US" sz="1800" b="1" dirty="0" err="1" smtClean="0">
                <a:solidFill>
                  <a:schemeClr val="tx2">
                    <a:lumMod val="60000"/>
                    <a:lumOff val="40000"/>
                  </a:schemeClr>
                </a:solidFill>
              </a:rPr>
              <a:t>scaleFactor</a:t>
            </a:r>
            <a:r>
              <a:rPr lang="en-US" sz="1800" dirty="0" smtClean="0">
                <a:solidFill>
                  <a:schemeClr val="tx2">
                    <a:lumMod val="60000"/>
                    <a:lumOff val="40000"/>
                  </a:schemeClr>
                </a:solidFill>
              </a:rPr>
              <a:t>=1.1, </a:t>
            </a:r>
            <a:r>
              <a:rPr lang="en-US" sz="1800" dirty="0" err="1" smtClean="0">
                <a:solidFill>
                  <a:schemeClr val="tx2">
                    <a:lumMod val="60000"/>
                    <a:lumOff val="40000"/>
                  </a:schemeClr>
                </a:solidFill>
              </a:rPr>
              <a:t>int</a:t>
            </a:r>
            <a:r>
              <a:rPr lang="en-US" sz="1800" dirty="0" smtClean="0">
                <a:solidFill>
                  <a:schemeClr val="tx2">
                    <a:lumMod val="60000"/>
                    <a:lumOff val="40000"/>
                  </a:schemeClr>
                </a:solidFill>
              </a:rPr>
              <a:t> </a:t>
            </a:r>
            <a:r>
              <a:rPr lang="en-US" sz="1800" b="1" dirty="0" err="1" smtClean="0">
                <a:solidFill>
                  <a:schemeClr val="tx2">
                    <a:lumMod val="60000"/>
                    <a:lumOff val="40000"/>
                  </a:schemeClr>
                </a:solidFill>
              </a:rPr>
              <a:t>minNeighbors</a:t>
            </a:r>
            <a:r>
              <a:rPr lang="en-US" sz="1800" dirty="0" smtClean="0">
                <a:solidFill>
                  <a:schemeClr val="tx2">
                    <a:lumMod val="60000"/>
                    <a:lumOff val="40000"/>
                  </a:schemeClr>
                </a:solidFill>
              </a:rPr>
              <a:t>=3, </a:t>
            </a:r>
            <a:r>
              <a:rPr lang="en-US" sz="1800" dirty="0" err="1" smtClean="0">
                <a:solidFill>
                  <a:schemeClr val="tx2">
                    <a:lumMod val="60000"/>
                    <a:lumOff val="40000"/>
                  </a:schemeClr>
                </a:solidFill>
              </a:rPr>
              <a:t>int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flags</a:t>
            </a:r>
            <a:r>
              <a:rPr lang="en-US" sz="1800" dirty="0" smtClean="0">
                <a:solidFill>
                  <a:schemeClr val="tx2">
                    <a:lumMod val="60000"/>
                    <a:lumOff val="40000"/>
                  </a:schemeClr>
                </a:solidFill>
              </a:rPr>
              <a:t>=0, Size </a:t>
            </a:r>
            <a:r>
              <a:rPr lang="en-US" sz="1800" b="1" dirty="0" err="1" smtClean="0">
                <a:solidFill>
                  <a:schemeClr val="tx2">
                    <a:lumMod val="60000"/>
                    <a:lumOff val="40000"/>
                  </a:schemeClr>
                </a:solidFill>
              </a:rPr>
              <a:t>minSize</a:t>
            </a:r>
            <a:r>
              <a:rPr lang="en-US" sz="1800" dirty="0" smtClean="0">
                <a:solidFill>
                  <a:schemeClr val="tx2">
                    <a:lumMod val="60000"/>
                    <a:lumOff val="40000"/>
                  </a:schemeClr>
                </a:solidFill>
              </a:rPr>
              <a:t>=Size(), Size </a:t>
            </a:r>
            <a:r>
              <a:rPr lang="en-US" sz="1800" b="1" dirty="0" err="1" smtClean="0">
                <a:solidFill>
                  <a:schemeClr val="tx2">
                    <a:lumMod val="60000"/>
                    <a:lumOff val="40000"/>
                  </a:schemeClr>
                </a:solidFill>
              </a:rPr>
              <a:t>maxSize</a:t>
            </a:r>
            <a:r>
              <a:rPr lang="en-US" sz="1800" dirty="0" smtClean="0">
                <a:solidFill>
                  <a:schemeClr val="tx2">
                    <a:lumMod val="60000"/>
                    <a:lumOff val="40000"/>
                  </a:schemeClr>
                </a:solidFill>
              </a:rPr>
              <a:t>=Size())</a:t>
            </a:r>
          </a:p>
        </p:txBody>
      </p:sp>
      <p:sp>
        <p:nvSpPr>
          <p:cNvPr id="4" name="Rectangle 3"/>
          <p:cNvSpPr/>
          <p:nvPr/>
        </p:nvSpPr>
        <p:spPr>
          <a:xfrm>
            <a:off x="838200" y="4419600"/>
            <a:ext cx="76962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3429000"/>
            <a:ext cx="60198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Other Ways of Detection</a:t>
            </a:r>
            <a:endParaRPr lang="en-US" sz="3200" dirty="0"/>
          </a:p>
        </p:txBody>
      </p:sp>
      <p:sp>
        <p:nvSpPr>
          <p:cNvPr id="3" name="Content Placeholder 2"/>
          <p:cNvSpPr>
            <a:spLocks noGrp="1"/>
          </p:cNvSpPr>
          <p:nvPr>
            <p:ph idx="1"/>
          </p:nvPr>
        </p:nvSpPr>
        <p:spPr/>
        <p:txBody>
          <a:bodyPr>
            <a:normAutofit/>
          </a:bodyPr>
          <a:lstStyle/>
          <a:p>
            <a:r>
              <a:rPr lang="en-US" sz="2000" dirty="0" smtClean="0"/>
              <a:t>With the </a:t>
            </a:r>
            <a:r>
              <a:rPr lang="en-US" sz="1800" dirty="0" err="1" smtClean="0">
                <a:solidFill>
                  <a:schemeClr val="tx2">
                    <a:lumMod val="60000"/>
                    <a:lumOff val="40000"/>
                  </a:schemeClr>
                </a:solidFill>
              </a:rPr>
              <a:t>findContours</a:t>
            </a:r>
            <a:r>
              <a:rPr lang="en-US" sz="2000" dirty="0" smtClean="0"/>
              <a:t> function, we can find all closed contours in the binary, including the ones formed by holes in the components.</a:t>
            </a:r>
          </a:p>
          <a:p>
            <a:endParaRPr lang="en-US" sz="2000" dirty="0" smtClean="0"/>
          </a:p>
          <a:p>
            <a:pPr>
              <a:buNone/>
            </a:pPr>
            <a:r>
              <a:rPr lang="en-US" sz="2000" dirty="0" smtClean="0"/>
              <a:t>      C++: </a:t>
            </a:r>
            <a:r>
              <a:rPr lang="en-US" sz="2000" dirty="0" err="1" smtClean="0">
                <a:solidFill>
                  <a:schemeClr val="tx2">
                    <a:lumMod val="60000"/>
                    <a:lumOff val="40000"/>
                  </a:schemeClr>
                </a:solidFill>
              </a:rPr>
              <a:t>cv</a:t>
            </a:r>
            <a:r>
              <a:rPr lang="en-US" sz="2000" dirty="0" smtClean="0">
                <a:solidFill>
                  <a:schemeClr val="tx2">
                    <a:lumMod val="60000"/>
                    <a:lumOff val="40000"/>
                  </a:schemeClr>
                </a:solidFill>
              </a:rPr>
              <a:t>::</a:t>
            </a:r>
            <a:r>
              <a:rPr lang="en-US" sz="2000" dirty="0" err="1" smtClean="0">
                <a:solidFill>
                  <a:schemeClr val="tx2">
                    <a:lumMod val="60000"/>
                    <a:lumOff val="40000"/>
                  </a:schemeClr>
                </a:solidFill>
              </a:rPr>
              <a:t>findContours</a:t>
            </a:r>
            <a:r>
              <a:rPr lang="en-US" sz="2000" dirty="0" smtClean="0">
                <a:solidFill>
                  <a:schemeClr val="tx2">
                    <a:lumMod val="60000"/>
                    <a:lumOff val="40000"/>
                  </a:schemeClr>
                </a:solidFill>
              </a:rPr>
              <a:t>(image,</a:t>
            </a:r>
            <a:br>
              <a:rPr lang="en-US" sz="2000" dirty="0" smtClean="0">
                <a:solidFill>
                  <a:schemeClr val="tx2">
                    <a:lumMod val="60000"/>
                    <a:lumOff val="40000"/>
                  </a:schemeClr>
                </a:solidFill>
              </a:rPr>
            </a:br>
            <a:r>
              <a:rPr lang="en-US" sz="2000" dirty="0" smtClean="0">
                <a:solidFill>
                  <a:schemeClr val="tx2">
                    <a:lumMod val="60000"/>
                    <a:lumOff val="40000"/>
                  </a:schemeClr>
                </a:solidFill>
              </a:rPr>
              <a:t>contours, // a vector of contours</a:t>
            </a:r>
            <a:br>
              <a:rPr lang="en-US" sz="2000" dirty="0" smtClean="0">
                <a:solidFill>
                  <a:schemeClr val="tx2">
                    <a:lumMod val="60000"/>
                    <a:lumOff val="40000"/>
                  </a:schemeClr>
                </a:solidFill>
              </a:rPr>
            </a:br>
            <a:r>
              <a:rPr lang="en-US" sz="2000" dirty="0" smtClean="0">
                <a:solidFill>
                  <a:schemeClr val="tx2">
                    <a:lumMod val="60000"/>
                    <a:lumOff val="40000"/>
                  </a:schemeClr>
                </a:solidFill>
              </a:rPr>
              <a:t>CV_RETR_LIST, // retrieve all contours</a:t>
            </a:r>
            <a:br>
              <a:rPr lang="en-US" sz="2000" dirty="0" smtClean="0">
                <a:solidFill>
                  <a:schemeClr val="tx2">
                    <a:lumMod val="60000"/>
                    <a:lumOff val="40000"/>
                  </a:schemeClr>
                </a:solidFill>
              </a:rPr>
            </a:br>
            <a:r>
              <a:rPr lang="en-US" sz="2000" dirty="0" smtClean="0">
                <a:solidFill>
                  <a:schemeClr val="tx2">
                    <a:lumMod val="60000"/>
                    <a:lumOff val="40000"/>
                  </a:schemeClr>
                </a:solidFill>
              </a:rPr>
              <a:t>CV_CHAIN_APPROX_NONE); // all pixels of each contours</a:t>
            </a:r>
            <a:r>
              <a:rPr lang="en-US" sz="2000" dirty="0" smtClean="0"/>
              <a:t/>
            </a:r>
            <a:br>
              <a:rPr lang="en-US" sz="2000" dirty="0" smtClean="0"/>
            </a:br>
            <a:endParaRPr lang="en-US" sz="2000" dirty="0" smtClean="0"/>
          </a:p>
          <a:p>
            <a:pPr>
              <a:buNone/>
            </a:pPr>
            <a:endParaRPr lang="en-US" sz="2000" dirty="0" smtClean="0"/>
          </a:p>
        </p:txBody>
      </p:sp>
      <p:sp>
        <p:nvSpPr>
          <p:cNvPr id="4" name="Rectangle 3"/>
          <p:cNvSpPr/>
          <p:nvPr/>
        </p:nvSpPr>
        <p:spPr>
          <a:xfrm>
            <a:off x="762000" y="2590800"/>
            <a:ext cx="6400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Other Ways of Detection</a:t>
            </a:r>
            <a:endParaRPr lang="en-US" sz="3200" dirty="0"/>
          </a:p>
        </p:txBody>
      </p:sp>
      <p:sp>
        <p:nvSpPr>
          <p:cNvPr id="3" name="Content Placeholder 2"/>
          <p:cNvSpPr>
            <a:spLocks noGrp="1"/>
          </p:cNvSpPr>
          <p:nvPr>
            <p:ph idx="1"/>
          </p:nvPr>
        </p:nvSpPr>
        <p:spPr/>
        <p:txBody>
          <a:bodyPr>
            <a:normAutofit/>
          </a:bodyPr>
          <a:lstStyle/>
          <a:p>
            <a:r>
              <a:rPr lang="en-US" sz="2000" dirty="0" smtClean="0"/>
              <a:t>By finding contours, we can find certain kinds of objects in an image region.</a:t>
            </a:r>
            <a:endParaRPr lang="en-US" sz="2000" dirty="0"/>
          </a:p>
        </p:txBody>
      </p:sp>
      <p:pic>
        <p:nvPicPr>
          <p:cNvPr id="4" name="Picture 2"/>
          <p:cNvPicPr>
            <a:picLocks noChangeAspect="1" noChangeArrowheads="1"/>
          </p:cNvPicPr>
          <p:nvPr/>
        </p:nvPicPr>
        <p:blipFill>
          <a:blip r:embed="rId2"/>
          <a:srcRect/>
          <a:stretch>
            <a:fillRect/>
          </a:stretch>
        </p:blipFill>
        <p:spPr bwMode="auto">
          <a:xfrm>
            <a:off x="1828800" y="2514600"/>
            <a:ext cx="4486275" cy="3305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Do We Need? (Conclusion)</a:t>
            </a:r>
            <a:endParaRPr lang="en-US" sz="3200" dirty="0"/>
          </a:p>
        </p:txBody>
      </p:sp>
      <p:sp>
        <p:nvSpPr>
          <p:cNvPr id="3" name="Content Placeholder 2"/>
          <p:cNvSpPr>
            <a:spLocks noGrp="1"/>
          </p:cNvSpPr>
          <p:nvPr>
            <p:ph idx="1"/>
          </p:nvPr>
        </p:nvSpPr>
        <p:spPr/>
        <p:txBody>
          <a:bodyPr>
            <a:normAutofit/>
          </a:bodyPr>
          <a:lstStyle/>
          <a:p>
            <a:r>
              <a:rPr lang="en-US" sz="2000" dirty="0" smtClean="0"/>
              <a:t>For most general problems and applications, </a:t>
            </a:r>
            <a:r>
              <a:rPr lang="en-US" sz="2000" dirty="0" err="1" smtClean="0"/>
              <a:t>OpenCV</a:t>
            </a:r>
            <a:r>
              <a:rPr lang="en-US" sz="2000" dirty="0" smtClean="0"/>
              <a:t> includes enough implemented algorithms (and API) for image processing and computer vision.</a:t>
            </a:r>
          </a:p>
          <a:p>
            <a:r>
              <a:rPr lang="en-US" sz="2000" dirty="0" smtClean="0"/>
              <a:t>We only need to be able to use those </a:t>
            </a:r>
            <a:r>
              <a:rPr lang="en-US" sz="2000" dirty="0" err="1" smtClean="0"/>
              <a:t>OpenCV</a:t>
            </a:r>
            <a:r>
              <a:rPr lang="en-US" sz="2000" dirty="0" smtClean="0"/>
              <a:t> API.</a:t>
            </a:r>
          </a:p>
          <a:p>
            <a:r>
              <a:rPr lang="en-US" sz="2000" dirty="0" smtClean="0"/>
              <a:t>If we are going to more advanced computer vision and machine learning operations, we need a lot of knowledge of theories on </a:t>
            </a:r>
            <a:r>
              <a:rPr lang="en-US" sz="2000" dirty="0" smtClean="0">
                <a:solidFill>
                  <a:schemeClr val="accent1">
                    <a:lumMod val="75000"/>
                  </a:schemeClr>
                </a:solidFill>
              </a:rPr>
              <a:t>AI</a:t>
            </a:r>
            <a:r>
              <a:rPr lang="en-US" sz="2000" dirty="0" smtClean="0"/>
              <a:t>, </a:t>
            </a:r>
            <a:r>
              <a:rPr lang="en-US" sz="2000" dirty="0" smtClean="0">
                <a:solidFill>
                  <a:schemeClr val="accent1">
                    <a:lumMod val="75000"/>
                  </a:schemeClr>
                </a:solidFill>
              </a:rPr>
              <a:t>computer vision </a:t>
            </a:r>
            <a:r>
              <a:rPr lang="en-US" sz="2000" dirty="0" smtClean="0"/>
              <a:t>and certain mathematical knowledge (such </a:t>
            </a:r>
            <a:r>
              <a:rPr lang="en-US" sz="2000" dirty="0" smtClean="0">
                <a:solidFill>
                  <a:schemeClr val="accent1">
                    <a:lumMod val="75000"/>
                  </a:schemeClr>
                </a:solidFill>
              </a:rPr>
              <a:t>as Linear Algebra </a:t>
            </a:r>
            <a:r>
              <a:rPr lang="en-US" sz="2000" dirty="0" smtClean="0"/>
              <a:t>and </a:t>
            </a:r>
            <a:r>
              <a:rPr lang="en-US" sz="2000" dirty="0" smtClean="0">
                <a:solidFill>
                  <a:schemeClr val="accent1">
                    <a:lumMod val="75000"/>
                  </a:schemeClr>
                </a:solidFill>
              </a:rPr>
              <a:t>Analytics Geometry</a:t>
            </a:r>
            <a:r>
              <a:rPr lang="en-US" sz="2000" dirty="0" smtClean="0"/>
              <a:t>) as well as </a:t>
            </a:r>
            <a:r>
              <a:rPr lang="en-US" sz="2000" dirty="0" smtClean="0">
                <a:solidFill>
                  <a:schemeClr val="accent1">
                    <a:lumMod val="75000"/>
                  </a:schemeClr>
                </a:solidFill>
              </a:rPr>
              <a:t>C++ language competence </a:t>
            </a:r>
            <a:r>
              <a:rPr lang="en-US" sz="2000" dirty="0" smtClean="0"/>
              <a:t>and</a:t>
            </a:r>
            <a:r>
              <a:rPr lang="en-US" sz="2000" dirty="0" smtClean="0">
                <a:solidFill>
                  <a:schemeClr val="accent1">
                    <a:lumMod val="75000"/>
                  </a:schemeClr>
                </a:solidFill>
              </a:rPr>
              <a:t> </a:t>
            </a:r>
            <a:r>
              <a:rPr lang="en-US" sz="2000" dirty="0" err="1" smtClean="0">
                <a:solidFill>
                  <a:schemeClr val="accent1">
                    <a:lumMod val="75000"/>
                  </a:schemeClr>
                </a:solidFill>
              </a:rPr>
              <a:t>OpenCV</a:t>
            </a:r>
            <a:r>
              <a:rPr lang="en-US" sz="2000" dirty="0" smtClean="0">
                <a:solidFill>
                  <a:schemeClr val="accent1">
                    <a:lumMod val="75000"/>
                  </a:schemeClr>
                </a:solidFill>
              </a:rPr>
              <a:t> Data Structures</a:t>
            </a:r>
            <a:r>
              <a:rPr lang="en-US" sz="2000" dirty="0" smtClean="0"/>
              <a:t>.</a:t>
            </a:r>
          </a:p>
          <a:p>
            <a:r>
              <a:rPr lang="en-US" sz="2000" dirty="0" smtClean="0"/>
              <a:t>In conclusion, by having the above knowledge, we can build certain kinds of computer vision software.</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References and Sources</a:t>
            </a:r>
            <a:endParaRPr lang="en-US" sz="3200" dirty="0"/>
          </a:p>
        </p:txBody>
      </p:sp>
      <p:sp>
        <p:nvSpPr>
          <p:cNvPr id="3" name="Content Placeholder 2"/>
          <p:cNvSpPr>
            <a:spLocks noGrp="1"/>
          </p:cNvSpPr>
          <p:nvPr>
            <p:ph idx="1"/>
          </p:nvPr>
        </p:nvSpPr>
        <p:spPr/>
        <p:txBody>
          <a:bodyPr>
            <a:normAutofit/>
          </a:bodyPr>
          <a:lstStyle/>
          <a:p>
            <a:r>
              <a:rPr lang="en-US" sz="2000" dirty="0" smtClean="0">
                <a:hlinkClick r:id="rId2"/>
              </a:rPr>
              <a:t>http://docs.opencv.org</a:t>
            </a:r>
            <a:endParaRPr lang="en-US" sz="2000" dirty="0" smtClean="0"/>
          </a:p>
          <a:p>
            <a:r>
              <a:rPr lang="en-US" sz="2000" dirty="0" smtClean="0">
                <a:hlinkClick r:id="rId3"/>
              </a:rPr>
              <a:t>http://opencv-python-tutroals.readthedocs.io</a:t>
            </a:r>
            <a:endParaRPr lang="en-US" sz="2000" dirty="0" smtClean="0"/>
          </a:p>
          <a:p>
            <a:r>
              <a:rPr lang="en-US" sz="2000" dirty="0" smtClean="0">
                <a:hlinkClick r:id="rId4"/>
              </a:rPr>
              <a:t>http://opencv-java-tutorials.readthedocs.io/</a:t>
            </a:r>
            <a:endParaRPr lang="en-US" sz="2000" dirty="0" smtClean="0"/>
          </a:p>
          <a:p>
            <a:r>
              <a:rPr lang="en-US" sz="2000" dirty="0" smtClean="0"/>
              <a:t>Learning </a:t>
            </a:r>
            <a:r>
              <a:rPr lang="en-US" sz="2000" dirty="0" err="1" smtClean="0"/>
              <a:t>OpenCV</a:t>
            </a:r>
            <a:r>
              <a:rPr lang="en-US" sz="2000" dirty="0" smtClean="0"/>
              <a:t> by Adrian </a:t>
            </a:r>
            <a:r>
              <a:rPr lang="en-US" sz="2000" dirty="0" err="1" smtClean="0"/>
              <a:t>Kaehler</a:t>
            </a:r>
            <a:r>
              <a:rPr lang="en-US" sz="2000" dirty="0" smtClean="0"/>
              <a:t> and Gary </a:t>
            </a:r>
            <a:r>
              <a:rPr lang="en-US" sz="2000" dirty="0" err="1" smtClean="0"/>
              <a:t>Rost</a:t>
            </a:r>
            <a:r>
              <a:rPr lang="en-US" sz="2000" dirty="0" smtClean="0"/>
              <a:t> </a:t>
            </a:r>
            <a:r>
              <a:rPr lang="en-US" sz="2000" dirty="0" err="1" smtClean="0"/>
              <a:t>Bradski</a:t>
            </a:r>
            <a:endParaRPr lang="en-US" sz="2000" dirty="0" smtClean="0"/>
          </a:p>
          <a:p>
            <a:r>
              <a:rPr lang="en-US" sz="2000" dirty="0" smtClean="0"/>
              <a:t>Computer Vision: Algorithms and Applications by Richard </a:t>
            </a:r>
            <a:r>
              <a:rPr lang="en-US" sz="2000" dirty="0" err="1" smtClean="0"/>
              <a:t>Szeliski</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Changing To Grayscale Image</a:t>
            </a:r>
            <a:endParaRPr lang="en-US" sz="3200" dirty="0"/>
          </a:p>
        </p:txBody>
      </p:sp>
      <p:sp>
        <p:nvSpPr>
          <p:cNvPr id="3" name="Content Placeholder 2"/>
          <p:cNvSpPr>
            <a:spLocks noGrp="1"/>
          </p:cNvSpPr>
          <p:nvPr>
            <p:ph idx="1"/>
          </p:nvPr>
        </p:nvSpPr>
        <p:spPr/>
        <p:txBody>
          <a:bodyPr>
            <a:normAutofit/>
          </a:bodyPr>
          <a:lstStyle/>
          <a:p>
            <a:r>
              <a:rPr lang="en-US" sz="2000" dirty="0" smtClean="0"/>
              <a:t>Before processing other image processing operations, we need to change other color spaces of images (such as BGR  in </a:t>
            </a:r>
            <a:r>
              <a:rPr lang="en-US" sz="2000" dirty="0" err="1" smtClean="0"/>
              <a:t>OpenCV</a:t>
            </a:r>
            <a:r>
              <a:rPr lang="en-US" sz="2000" dirty="0" smtClean="0"/>
              <a:t> or RGB) to grayscale.</a:t>
            </a:r>
          </a:p>
          <a:p>
            <a:r>
              <a:rPr lang="en-US" sz="2000" dirty="0" smtClean="0"/>
              <a:t>It is because image processing algorithms better handle grayscale image than BGR or RGB images.</a:t>
            </a:r>
          </a:p>
          <a:p>
            <a:endParaRPr lang="en-US" sz="2000" dirty="0"/>
          </a:p>
          <a:p>
            <a:endParaRPr lang="en-US" sz="2000" dirty="0" smtClean="0"/>
          </a:p>
          <a:p>
            <a:r>
              <a:rPr lang="en-US" sz="2000" dirty="0" smtClean="0"/>
              <a:t>In </a:t>
            </a:r>
            <a:r>
              <a:rPr lang="en-US" sz="2000" dirty="0" err="1" smtClean="0"/>
              <a:t>OpenCV</a:t>
            </a:r>
            <a:r>
              <a:rPr lang="en-US" sz="2000" dirty="0" smtClean="0"/>
              <a:t>, changing to grayscale image can be </a:t>
            </a:r>
            <a:r>
              <a:rPr lang="en-US" sz="2000" dirty="0" err="1" smtClean="0"/>
              <a:t>achived</a:t>
            </a:r>
            <a:r>
              <a:rPr lang="en-US" sz="2000" dirty="0" smtClean="0"/>
              <a:t> by the method:</a:t>
            </a:r>
          </a:p>
          <a:p>
            <a:pPr>
              <a:buNone/>
            </a:pPr>
            <a:r>
              <a:rPr lang="en-US" sz="2000" dirty="0" smtClean="0">
                <a:solidFill>
                  <a:schemeClr val="tx2">
                    <a:lumMod val="60000"/>
                    <a:lumOff val="40000"/>
                  </a:schemeClr>
                </a:solidFill>
              </a:rPr>
              <a:t>       </a:t>
            </a:r>
          </a:p>
          <a:p>
            <a:pPr>
              <a:buNone/>
            </a:pPr>
            <a:r>
              <a:rPr lang="en-US" sz="2000" dirty="0">
                <a:solidFill>
                  <a:schemeClr val="tx2">
                    <a:lumMod val="60000"/>
                    <a:lumOff val="40000"/>
                  </a:schemeClr>
                </a:solidFill>
              </a:rPr>
              <a:t> </a:t>
            </a:r>
            <a:r>
              <a:rPr lang="en-US" sz="2000" dirty="0" smtClean="0">
                <a:solidFill>
                  <a:schemeClr val="tx2">
                    <a:lumMod val="60000"/>
                    <a:lumOff val="40000"/>
                  </a:schemeClr>
                </a:solidFill>
              </a:rPr>
              <a:t>        </a:t>
            </a:r>
            <a:r>
              <a:rPr lang="en-US" sz="1600" dirty="0" err="1" smtClean="0">
                <a:solidFill>
                  <a:schemeClr val="tx2">
                    <a:lumMod val="60000"/>
                    <a:lumOff val="40000"/>
                  </a:schemeClr>
                </a:solidFill>
              </a:rPr>
              <a:t>cvtColor</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src</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bwsrc</a:t>
            </a:r>
            <a:r>
              <a:rPr lang="en-US" sz="1600" dirty="0" smtClean="0">
                <a:solidFill>
                  <a:schemeClr val="tx2">
                    <a:lumMod val="60000"/>
                    <a:lumOff val="40000"/>
                  </a:schemeClr>
                </a:solidFill>
              </a:rPr>
              <a:t>, CV_RGB2GRAY);</a:t>
            </a:r>
            <a:endParaRPr lang="en-US" sz="1600" dirty="0">
              <a:solidFill>
                <a:schemeClr val="tx2">
                  <a:lumMod val="60000"/>
                  <a:lumOff val="40000"/>
                </a:schemeClr>
              </a:solidFill>
            </a:endParaRPr>
          </a:p>
        </p:txBody>
      </p:sp>
      <p:pic>
        <p:nvPicPr>
          <p:cNvPr id="1027" name="Picture 3"/>
          <p:cNvPicPr>
            <a:picLocks noChangeAspect="1" noChangeArrowheads="1"/>
          </p:cNvPicPr>
          <p:nvPr/>
        </p:nvPicPr>
        <p:blipFill>
          <a:blip r:embed="rId2"/>
          <a:srcRect/>
          <a:stretch>
            <a:fillRect/>
          </a:stretch>
        </p:blipFill>
        <p:spPr bwMode="auto">
          <a:xfrm>
            <a:off x="1447800" y="3505200"/>
            <a:ext cx="4352925" cy="400050"/>
          </a:xfrm>
          <a:prstGeom prst="rect">
            <a:avLst/>
          </a:prstGeom>
          <a:noFill/>
          <a:ln w="9525">
            <a:noFill/>
            <a:miter lim="800000"/>
            <a:headEnd/>
            <a:tailEnd/>
          </a:ln>
          <a:effectLst/>
        </p:spPr>
      </p:pic>
      <p:sp>
        <p:nvSpPr>
          <p:cNvPr id="6" name="Rectangle 5"/>
          <p:cNvSpPr/>
          <p:nvPr/>
        </p:nvSpPr>
        <p:spPr>
          <a:xfrm>
            <a:off x="990600" y="4724400"/>
            <a:ext cx="3886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is </a:t>
            </a:r>
            <a:r>
              <a:rPr lang="en-US" sz="3200" dirty="0" err="1" smtClean="0"/>
              <a:t>Thresholding</a:t>
            </a:r>
            <a:r>
              <a:rPr lang="en-US" sz="3200" dirty="0" smtClean="0"/>
              <a:t>?</a:t>
            </a:r>
            <a:endParaRPr lang="en-US" sz="3200" dirty="0"/>
          </a:p>
        </p:txBody>
      </p:sp>
      <p:sp>
        <p:nvSpPr>
          <p:cNvPr id="3" name="Content Placeholder 2"/>
          <p:cNvSpPr>
            <a:spLocks noGrp="1"/>
          </p:cNvSpPr>
          <p:nvPr>
            <p:ph idx="1"/>
          </p:nvPr>
        </p:nvSpPr>
        <p:spPr/>
        <p:txBody>
          <a:bodyPr>
            <a:normAutofit lnSpcReduction="10000"/>
          </a:bodyPr>
          <a:lstStyle/>
          <a:p>
            <a:r>
              <a:rPr lang="en-US" sz="2000" dirty="0" smtClean="0"/>
              <a:t>The simplest segmentation method</a:t>
            </a:r>
          </a:p>
          <a:p>
            <a:r>
              <a:rPr lang="en-US" sz="2000" dirty="0" smtClean="0"/>
              <a:t>Application example: Separate out regions of an image corresponding to objects which we want to analyze. This separation is based on the variation of intensity between the object pixels and the background pixels.</a:t>
            </a:r>
          </a:p>
          <a:p>
            <a:r>
              <a:rPr lang="en-US" sz="2000" dirty="0" smtClean="0"/>
              <a:t>The binary </a:t>
            </a:r>
            <a:r>
              <a:rPr lang="en-US" sz="2000" dirty="0" err="1" smtClean="0"/>
              <a:t>thresholding</a:t>
            </a:r>
            <a:r>
              <a:rPr lang="en-US" sz="2000" dirty="0" smtClean="0"/>
              <a:t> operation can be expressed as:</a:t>
            </a:r>
          </a:p>
          <a:p>
            <a:endParaRPr lang="en-US" sz="2000" dirty="0"/>
          </a:p>
          <a:p>
            <a:endParaRPr lang="en-US" sz="2000" dirty="0" smtClean="0"/>
          </a:p>
          <a:p>
            <a:endParaRPr lang="en-US" sz="2000" dirty="0"/>
          </a:p>
          <a:p>
            <a:endParaRPr lang="en-US" sz="2000" dirty="0" smtClean="0"/>
          </a:p>
          <a:p>
            <a:pPr>
              <a:buNone/>
            </a:pPr>
            <a:endParaRPr lang="en-US" sz="2000" dirty="0" smtClean="0"/>
          </a:p>
          <a:p>
            <a:endParaRPr lang="en-US" sz="2000" dirty="0"/>
          </a:p>
          <a:p>
            <a:r>
              <a:rPr lang="en-US" sz="2000" dirty="0" err="1" smtClean="0"/>
              <a:t>Thresholding</a:t>
            </a:r>
            <a:r>
              <a:rPr lang="en-US" sz="2000" dirty="0" smtClean="0"/>
              <a:t> plays a key and fundamental role in image processing and it is required for other advanced processing such as edge detection and blob detection.</a:t>
            </a:r>
          </a:p>
          <a:p>
            <a:endParaRPr lang="en-US" sz="2000" dirty="0" smtClean="0"/>
          </a:p>
        </p:txBody>
      </p:sp>
      <p:pic>
        <p:nvPicPr>
          <p:cNvPr id="2050" name="Picture 2"/>
          <p:cNvPicPr>
            <a:picLocks noChangeAspect="1" noChangeArrowheads="1"/>
          </p:cNvPicPr>
          <p:nvPr/>
        </p:nvPicPr>
        <p:blipFill>
          <a:blip r:embed="rId2"/>
          <a:srcRect/>
          <a:stretch>
            <a:fillRect/>
          </a:stretch>
        </p:blipFill>
        <p:spPr bwMode="auto">
          <a:xfrm>
            <a:off x="914400" y="3733800"/>
            <a:ext cx="3790950" cy="6000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724400" y="3276600"/>
            <a:ext cx="342900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Smoothing Images</a:t>
            </a:r>
            <a:endParaRPr lang="en-US" sz="3200" dirty="0"/>
          </a:p>
        </p:txBody>
      </p:sp>
      <p:sp>
        <p:nvSpPr>
          <p:cNvPr id="3" name="Content Placeholder 2"/>
          <p:cNvSpPr>
            <a:spLocks noGrp="1"/>
          </p:cNvSpPr>
          <p:nvPr>
            <p:ph idx="1"/>
          </p:nvPr>
        </p:nvSpPr>
        <p:spPr/>
        <p:txBody>
          <a:bodyPr>
            <a:normAutofit/>
          </a:bodyPr>
          <a:lstStyle/>
          <a:p>
            <a:r>
              <a:rPr lang="en-US" sz="2000" i="1" dirty="0" smtClean="0"/>
              <a:t>Smoothing</a:t>
            </a:r>
            <a:r>
              <a:rPr lang="en-US" sz="2000" dirty="0" smtClean="0"/>
              <a:t>, also called </a:t>
            </a:r>
            <a:r>
              <a:rPr lang="en-US" sz="2000" i="1" dirty="0" smtClean="0"/>
              <a:t>blurring</a:t>
            </a:r>
            <a:r>
              <a:rPr lang="en-US" sz="2000" dirty="0" smtClean="0"/>
              <a:t>, is a simple and frequently used image processing operation.</a:t>
            </a:r>
          </a:p>
          <a:p>
            <a:r>
              <a:rPr lang="en-US" sz="2000" dirty="0" smtClean="0"/>
              <a:t>The most common type of filters are </a:t>
            </a:r>
            <a:r>
              <a:rPr lang="en-US" sz="2000" i="1" dirty="0" smtClean="0"/>
              <a:t>linear</a:t>
            </a:r>
            <a:r>
              <a:rPr lang="en-US" sz="2000" dirty="0" smtClean="0"/>
              <a:t>, in which an output pixel’s value (i.e.         ) is determined as a weighted sum of input pixel values (i.e. </a:t>
            </a:r>
          </a:p>
          <a:p>
            <a:pPr>
              <a:buNone/>
            </a:pPr>
            <a:r>
              <a:rPr lang="en-US" sz="2000" dirty="0"/>
              <a:t> </a:t>
            </a:r>
            <a:r>
              <a:rPr lang="en-US" sz="2000" dirty="0" smtClean="0"/>
              <a:t>                        ) :</a:t>
            </a:r>
          </a:p>
          <a:p>
            <a:endParaRPr lang="en-US" sz="2000" dirty="0"/>
          </a:p>
          <a:p>
            <a:endParaRPr lang="en-US" sz="2000" dirty="0" smtClean="0"/>
          </a:p>
          <a:p>
            <a:endParaRPr lang="en-US" sz="2000" dirty="0"/>
          </a:p>
          <a:p>
            <a:r>
              <a:rPr lang="en-US" sz="2000" dirty="0" smtClean="0"/>
              <a:t>             is called the </a:t>
            </a:r>
            <a:r>
              <a:rPr lang="en-US" sz="2000" i="1" dirty="0" smtClean="0"/>
              <a:t>kernel.</a:t>
            </a:r>
          </a:p>
          <a:p>
            <a:r>
              <a:rPr lang="en-US" sz="2000" dirty="0" smtClean="0"/>
              <a:t>There are other filtering methods such as </a:t>
            </a:r>
            <a:r>
              <a:rPr lang="en-US" sz="2000" i="1" dirty="0" err="1" smtClean="0"/>
              <a:t>Guassian</a:t>
            </a:r>
            <a:r>
              <a:rPr lang="en-US" sz="2000" i="1" dirty="0" smtClean="0"/>
              <a:t> Filter </a:t>
            </a:r>
            <a:r>
              <a:rPr lang="en-US" sz="2000" dirty="0" smtClean="0"/>
              <a:t>and </a:t>
            </a:r>
            <a:r>
              <a:rPr lang="en-US" sz="2000" i="1" dirty="0" smtClean="0"/>
              <a:t>Median Filter</a:t>
            </a:r>
          </a:p>
          <a:p>
            <a:r>
              <a:rPr lang="en-US" sz="2000" dirty="0" smtClean="0"/>
              <a:t>Smoothing images is also used for reducing noise.</a:t>
            </a:r>
          </a:p>
        </p:txBody>
      </p:sp>
      <p:pic>
        <p:nvPicPr>
          <p:cNvPr id="3074" name="Picture 2"/>
          <p:cNvPicPr>
            <a:picLocks noChangeAspect="1" noChangeArrowheads="1"/>
          </p:cNvPicPr>
          <p:nvPr/>
        </p:nvPicPr>
        <p:blipFill>
          <a:blip r:embed="rId2"/>
          <a:srcRect/>
          <a:stretch>
            <a:fillRect/>
          </a:stretch>
        </p:blipFill>
        <p:spPr bwMode="auto">
          <a:xfrm>
            <a:off x="2743200" y="3200400"/>
            <a:ext cx="2724150" cy="5524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971550" y="4514850"/>
            <a:ext cx="476250" cy="2095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905000" y="2743200"/>
            <a:ext cx="438150" cy="2000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914400" y="3048000"/>
            <a:ext cx="990600" cy="19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Erosion</a:t>
            </a:r>
            <a:endParaRPr lang="en-US" sz="3200" dirty="0"/>
          </a:p>
        </p:txBody>
      </p:sp>
      <p:sp>
        <p:nvSpPr>
          <p:cNvPr id="3" name="Content Placeholder 2"/>
          <p:cNvSpPr>
            <a:spLocks noGrp="1"/>
          </p:cNvSpPr>
          <p:nvPr>
            <p:ph idx="1"/>
          </p:nvPr>
        </p:nvSpPr>
        <p:spPr/>
        <p:txBody>
          <a:bodyPr>
            <a:normAutofit/>
          </a:bodyPr>
          <a:lstStyle/>
          <a:p>
            <a:r>
              <a:rPr lang="en-US" sz="2000" dirty="0" smtClean="0"/>
              <a:t>Erosion: The kernel (a small window) slides through the image (as in 2D convolution). A pixel in the original image (either 1 or 0) will be considered 1 only if all the pixels under the kernel is 1, otherwise it is eroded (made to zero).</a:t>
            </a:r>
          </a:p>
          <a:p>
            <a:r>
              <a:rPr lang="en-US" sz="2000" dirty="0" smtClean="0"/>
              <a:t>So the thickness or size of the foreground object decreases or simply white region decreases in the image. </a:t>
            </a:r>
          </a:p>
          <a:p>
            <a:r>
              <a:rPr lang="en-US" sz="2000" dirty="0" smtClean="0"/>
              <a:t>It is useful for removing small white noises. Example python code is given:</a:t>
            </a:r>
            <a:endParaRPr lang="en-US" sz="2000" dirty="0"/>
          </a:p>
        </p:txBody>
      </p:sp>
      <p:sp>
        <p:nvSpPr>
          <p:cNvPr id="6" name="Rectangle 5"/>
          <p:cNvSpPr/>
          <p:nvPr/>
        </p:nvSpPr>
        <p:spPr>
          <a:xfrm>
            <a:off x="762000" y="4038600"/>
            <a:ext cx="3429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2"/>
          <a:srcRect/>
          <a:stretch>
            <a:fillRect/>
          </a:stretch>
        </p:blipFill>
        <p:spPr bwMode="auto">
          <a:xfrm>
            <a:off x="838200" y="4219575"/>
            <a:ext cx="3219450" cy="1114425"/>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4657725" y="4019550"/>
            <a:ext cx="1057275" cy="1390650"/>
          </a:xfrm>
          <a:prstGeom prst="rect">
            <a:avLst/>
          </a:prstGeom>
          <a:noFill/>
          <a:ln w="9525">
            <a:noFill/>
            <a:miter lim="800000"/>
            <a:headEnd/>
            <a:tailEnd/>
          </a:ln>
          <a:effectLst/>
        </p:spPr>
      </p:pic>
      <p:pic>
        <p:nvPicPr>
          <p:cNvPr id="4103" name="Picture 7"/>
          <p:cNvPicPr>
            <a:picLocks noChangeAspect="1" noChangeArrowheads="1"/>
          </p:cNvPicPr>
          <p:nvPr/>
        </p:nvPicPr>
        <p:blipFill>
          <a:blip r:embed="rId4"/>
          <a:srcRect/>
          <a:stretch>
            <a:fillRect/>
          </a:stretch>
        </p:blipFill>
        <p:spPr bwMode="auto">
          <a:xfrm>
            <a:off x="6334125" y="3990975"/>
            <a:ext cx="1057275" cy="1419225"/>
          </a:xfrm>
          <a:prstGeom prst="rect">
            <a:avLst/>
          </a:prstGeom>
          <a:noFill/>
          <a:ln w="9525">
            <a:noFill/>
            <a:miter lim="800000"/>
            <a:headEnd/>
            <a:tailEnd/>
          </a:ln>
          <a:effectLst/>
        </p:spPr>
      </p:pic>
      <p:cxnSp>
        <p:nvCxnSpPr>
          <p:cNvPr id="12" name="Straight Arrow Connector 11"/>
          <p:cNvCxnSpPr/>
          <p:nvPr/>
        </p:nvCxnSpPr>
        <p:spPr>
          <a:xfrm>
            <a:off x="5867400" y="4648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Dilation</a:t>
            </a:r>
            <a:endParaRPr lang="en-US" sz="3200" dirty="0"/>
          </a:p>
        </p:txBody>
      </p:sp>
      <p:sp>
        <p:nvSpPr>
          <p:cNvPr id="3" name="Content Placeholder 2"/>
          <p:cNvSpPr>
            <a:spLocks noGrp="1"/>
          </p:cNvSpPr>
          <p:nvPr>
            <p:ph idx="1"/>
          </p:nvPr>
        </p:nvSpPr>
        <p:spPr/>
        <p:txBody>
          <a:bodyPr>
            <a:normAutofit/>
          </a:bodyPr>
          <a:lstStyle/>
          <a:p>
            <a:r>
              <a:rPr lang="en-US" sz="2000" dirty="0" smtClean="0"/>
              <a:t>It is just opposite of erosion.</a:t>
            </a:r>
          </a:p>
          <a:p>
            <a:r>
              <a:rPr lang="en-US" sz="2000" dirty="0" smtClean="0"/>
              <a:t>Normally, in cases like noise removal, erosion is followed by dilation. Because, erosion removes white noises, but it also shrinks our object. So we dilate it.</a:t>
            </a:r>
          </a:p>
          <a:p>
            <a:r>
              <a:rPr lang="en-US" sz="2000" dirty="0" smtClean="0"/>
              <a:t>Example python code is given as follows:</a:t>
            </a:r>
            <a:endParaRPr lang="en-US" sz="2000" dirty="0"/>
          </a:p>
        </p:txBody>
      </p:sp>
      <p:pic>
        <p:nvPicPr>
          <p:cNvPr id="18434" name="Picture 2"/>
          <p:cNvPicPr>
            <a:picLocks noChangeAspect="1" noChangeArrowheads="1"/>
          </p:cNvPicPr>
          <p:nvPr/>
        </p:nvPicPr>
        <p:blipFill>
          <a:blip r:embed="rId2"/>
          <a:srcRect/>
          <a:stretch>
            <a:fillRect/>
          </a:stretch>
        </p:blipFill>
        <p:spPr bwMode="auto">
          <a:xfrm>
            <a:off x="1066800" y="3514725"/>
            <a:ext cx="3371850" cy="29527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1295400" y="3933825"/>
            <a:ext cx="1057275" cy="1400175"/>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3343275" y="3952875"/>
            <a:ext cx="1076325" cy="1381125"/>
          </a:xfrm>
          <a:prstGeom prst="rect">
            <a:avLst/>
          </a:prstGeom>
          <a:noFill/>
          <a:ln w="9525">
            <a:noFill/>
            <a:miter lim="800000"/>
            <a:headEnd/>
            <a:tailEnd/>
          </a:ln>
          <a:effectLst/>
        </p:spPr>
      </p:pic>
      <p:cxnSp>
        <p:nvCxnSpPr>
          <p:cNvPr id="8" name="Straight Arrow Connector 7"/>
          <p:cNvCxnSpPr/>
          <p:nvPr/>
        </p:nvCxnSpPr>
        <p:spPr>
          <a:xfrm>
            <a:off x="2590800" y="4495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90600" y="3429000"/>
            <a:ext cx="3505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Canny Edge Detector</a:t>
            </a:r>
            <a:endParaRPr lang="en-US" sz="3200" dirty="0"/>
          </a:p>
        </p:txBody>
      </p:sp>
      <p:sp>
        <p:nvSpPr>
          <p:cNvPr id="3" name="Content Placeholder 2"/>
          <p:cNvSpPr>
            <a:spLocks noGrp="1"/>
          </p:cNvSpPr>
          <p:nvPr>
            <p:ph idx="1"/>
          </p:nvPr>
        </p:nvSpPr>
        <p:spPr/>
        <p:txBody>
          <a:bodyPr>
            <a:normAutofit fontScale="92500"/>
          </a:bodyPr>
          <a:lstStyle/>
          <a:p>
            <a:r>
              <a:rPr lang="en-US" sz="2000" dirty="0" smtClean="0"/>
              <a:t>Steps for Canny Edge Detector are:</a:t>
            </a:r>
          </a:p>
          <a:p>
            <a:pPr>
              <a:buNone/>
            </a:pPr>
            <a:r>
              <a:rPr lang="en-US" sz="2000" dirty="0" smtClean="0"/>
              <a:t>       </a:t>
            </a:r>
            <a:r>
              <a:rPr lang="en-US" sz="2000" b="1" dirty="0" smtClean="0"/>
              <a:t>1</a:t>
            </a:r>
            <a:r>
              <a:rPr lang="en-US" sz="2000" dirty="0" smtClean="0"/>
              <a:t>. Filter out any noise. The Gaussian filter is used for this purpose.</a:t>
            </a:r>
          </a:p>
          <a:p>
            <a:pPr>
              <a:buNone/>
            </a:pPr>
            <a:r>
              <a:rPr lang="en-US" sz="2000" dirty="0"/>
              <a:t> </a:t>
            </a:r>
            <a:r>
              <a:rPr lang="en-US" sz="2000" dirty="0" smtClean="0"/>
              <a:t>      </a:t>
            </a:r>
            <a:r>
              <a:rPr lang="en-US" sz="2000" b="1" dirty="0" smtClean="0"/>
              <a:t>2</a:t>
            </a:r>
            <a:r>
              <a:rPr lang="en-US" sz="2000" dirty="0" smtClean="0"/>
              <a:t>. Find the intensity gradient of the image.</a:t>
            </a:r>
          </a:p>
          <a:p>
            <a:pPr>
              <a:buNone/>
            </a:pPr>
            <a:r>
              <a:rPr lang="en-US" sz="2000" dirty="0"/>
              <a:t> </a:t>
            </a:r>
            <a:r>
              <a:rPr lang="en-US" sz="2000" dirty="0" smtClean="0"/>
              <a:t>      </a:t>
            </a:r>
            <a:r>
              <a:rPr lang="en-US" sz="2000" b="1" dirty="0" smtClean="0"/>
              <a:t>3</a:t>
            </a:r>
            <a:r>
              <a:rPr lang="en-US" sz="2000" dirty="0" smtClean="0"/>
              <a:t>. </a:t>
            </a:r>
            <a:r>
              <a:rPr lang="en-US" sz="2000" i="1" dirty="0" smtClean="0"/>
              <a:t>Non-maximum</a:t>
            </a:r>
            <a:r>
              <a:rPr lang="en-US" sz="2000" dirty="0" smtClean="0"/>
              <a:t> suppression is applied. This removes pixels that are not considered to be part of an edge. Hence, only thin lines (candidate edges) will remain.</a:t>
            </a:r>
          </a:p>
          <a:p>
            <a:pPr>
              <a:buNone/>
            </a:pPr>
            <a:r>
              <a:rPr lang="en-US" sz="2000" dirty="0" smtClean="0"/>
              <a:t>       </a:t>
            </a:r>
            <a:r>
              <a:rPr lang="en-US" sz="2000" b="1" dirty="0" smtClean="0"/>
              <a:t>4</a:t>
            </a:r>
            <a:r>
              <a:rPr lang="en-US" sz="2000" dirty="0" smtClean="0"/>
              <a:t>. </a:t>
            </a:r>
            <a:r>
              <a:rPr lang="en-US" sz="2000" i="1" dirty="0" smtClean="0"/>
              <a:t>Hysteresis</a:t>
            </a:r>
            <a:r>
              <a:rPr lang="en-US" sz="2000" dirty="0" smtClean="0"/>
              <a:t>: The final step. Canny does use two thresholds (upper and lower):</a:t>
            </a:r>
          </a:p>
          <a:p>
            <a:pPr>
              <a:buNone/>
            </a:pPr>
            <a:r>
              <a:rPr lang="en-US" sz="2000" dirty="0" smtClean="0"/>
              <a:t>           </a:t>
            </a:r>
            <a:r>
              <a:rPr lang="en-US" sz="2000" b="1" dirty="0" smtClean="0"/>
              <a:t>a</a:t>
            </a:r>
            <a:r>
              <a:rPr lang="en-US" sz="2000" dirty="0" smtClean="0"/>
              <a:t>. If a pixel gradient is higher than the </a:t>
            </a:r>
            <a:r>
              <a:rPr lang="en-US" sz="2000" i="1" dirty="0" smtClean="0"/>
              <a:t>upper</a:t>
            </a:r>
            <a:r>
              <a:rPr lang="en-US" sz="2000" dirty="0" smtClean="0"/>
              <a:t> threshold, the pixel is                    accepted as an edge</a:t>
            </a:r>
          </a:p>
          <a:p>
            <a:pPr>
              <a:buNone/>
            </a:pPr>
            <a:r>
              <a:rPr lang="en-US" sz="2000" dirty="0" smtClean="0"/>
              <a:t>           </a:t>
            </a:r>
            <a:r>
              <a:rPr lang="en-US" sz="2000" b="1" dirty="0" smtClean="0"/>
              <a:t>b</a:t>
            </a:r>
            <a:r>
              <a:rPr lang="en-US" sz="2000" dirty="0" smtClean="0"/>
              <a:t>. If a pixel gradient value is below the </a:t>
            </a:r>
            <a:r>
              <a:rPr lang="en-US" sz="2000" i="1" dirty="0" smtClean="0"/>
              <a:t>lower</a:t>
            </a:r>
            <a:r>
              <a:rPr lang="en-US" sz="2000" dirty="0" smtClean="0"/>
              <a:t> threshold, then it is rejected.</a:t>
            </a:r>
          </a:p>
          <a:p>
            <a:pPr>
              <a:buNone/>
            </a:pPr>
            <a:r>
              <a:rPr lang="en-US" sz="2000" dirty="0" smtClean="0"/>
              <a:t>          </a:t>
            </a:r>
            <a:r>
              <a:rPr lang="en-US" sz="2000" b="1" dirty="0" smtClean="0"/>
              <a:t> c</a:t>
            </a:r>
            <a:r>
              <a:rPr lang="en-US" sz="2000" dirty="0" smtClean="0"/>
              <a:t>. If the pixel gradient is between the two thresholds, then it will be   accepted only if it is connected to a pixel that is above the </a:t>
            </a:r>
            <a:r>
              <a:rPr lang="en-US" sz="2000" i="1" dirty="0" smtClean="0"/>
              <a:t>upper</a:t>
            </a:r>
            <a:r>
              <a:rPr lang="en-US" sz="2000" dirty="0" smtClean="0"/>
              <a:t> threshold.</a:t>
            </a:r>
          </a:p>
          <a:p>
            <a:pPr>
              <a:buNone/>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Canny Edge Detector</a:t>
            </a:r>
            <a:endParaRPr lang="en-US" sz="3200" dirty="0"/>
          </a:p>
        </p:txBody>
      </p:sp>
      <p:sp>
        <p:nvSpPr>
          <p:cNvPr id="3" name="Content Placeholder 2"/>
          <p:cNvSpPr>
            <a:spLocks noGrp="1"/>
          </p:cNvSpPr>
          <p:nvPr>
            <p:ph idx="1"/>
          </p:nvPr>
        </p:nvSpPr>
        <p:spPr/>
        <p:txBody>
          <a:bodyPr>
            <a:normAutofit/>
          </a:bodyPr>
          <a:lstStyle/>
          <a:p>
            <a:r>
              <a:rPr lang="en-US" sz="2000" dirty="0" smtClean="0"/>
              <a:t>Example </a:t>
            </a:r>
            <a:r>
              <a:rPr lang="en-US" sz="2000" dirty="0" err="1" smtClean="0"/>
              <a:t>OpenCV</a:t>
            </a:r>
            <a:r>
              <a:rPr lang="en-US" sz="2000" dirty="0" smtClean="0"/>
              <a:t> code in C++ API for Canny Edge Detector:</a:t>
            </a:r>
          </a:p>
          <a:p>
            <a:pPr>
              <a:buNone/>
            </a:pPr>
            <a:r>
              <a:rPr lang="en-US" sz="2000" dirty="0" smtClean="0"/>
              <a:t>     </a:t>
            </a:r>
          </a:p>
          <a:p>
            <a:pPr>
              <a:buNone/>
            </a:pPr>
            <a:r>
              <a:rPr lang="en-US" sz="2000" dirty="0"/>
              <a:t> </a:t>
            </a:r>
            <a:r>
              <a:rPr lang="en-US" sz="2000" dirty="0" smtClean="0"/>
              <a:t>    </a:t>
            </a:r>
            <a:r>
              <a:rPr lang="en-US" sz="1600" dirty="0" smtClean="0">
                <a:solidFill>
                  <a:schemeClr val="tx2">
                    <a:lumMod val="60000"/>
                    <a:lumOff val="40000"/>
                  </a:schemeClr>
                </a:solidFill>
              </a:rPr>
              <a:t>// Reduce noise with a kernel 3x3 </a:t>
            </a:r>
          </a:p>
          <a:p>
            <a:pPr>
              <a:buNone/>
            </a:pPr>
            <a:r>
              <a:rPr lang="en-US" sz="1600" dirty="0" smtClean="0">
                <a:solidFill>
                  <a:schemeClr val="tx2">
                    <a:lumMod val="60000"/>
                    <a:lumOff val="40000"/>
                  </a:schemeClr>
                </a:solidFill>
              </a:rPr>
              <a:t>      blur( </a:t>
            </a:r>
            <a:r>
              <a:rPr lang="en-US" sz="1600" dirty="0" err="1" smtClean="0">
                <a:solidFill>
                  <a:schemeClr val="tx2">
                    <a:lumMod val="60000"/>
                    <a:lumOff val="40000"/>
                  </a:schemeClr>
                </a:solidFill>
              </a:rPr>
              <a:t>src_gray</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detected_edges</a:t>
            </a:r>
            <a:r>
              <a:rPr lang="en-US" sz="1600" dirty="0" smtClean="0">
                <a:solidFill>
                  <a:schemeClr val="tx2">
                    <a:lumMod val="60000"/>
                    <a:lumOff val="40000"/>
                  </a:schemeClr>
                </a:solidFill>
              </a:rPr>
              <a:t>, Size(3,3) );</a:t>
            </a:r>
          </a:p>
          <a:p>
            <a:pPr>
              <a:buNone/>
            </a:pPr>
            <a:r>
              <a:rPr lang="en-US" sz="1600" dirty="0" smtClean="0">
                <a:solidFill>
                  <a:schemeClr val="tx2">
                    <a:lumMod val="60000"/>
                    <a:lumOff val="40000"/>
                  </a:schemeClr>
                </a:solidFill>
              </a:rPr>
              <a:t>      // Canny detector </a:t>
            </a:r>
          </a:p>
          <a:p>
            <a:pPr>
              <a:buNone/>
            </a:pPr>
            <a:r>
              <a:rPr lang="en-US" sz="1600" dirty="0" smtClean="0">
                <a:solidFill>
                  <a:schemeClr val="tx2">
                    <a:lumMod val="60000"/>
                    <a:lumOff val="40000"/>
                  </a:schemeClr>
                </a:solidFill>
              </a:rPr>
              <a:t>     Canny( </a:t>
            </a:r>
            <a:r>
              <a:rPr lang="en-US" sz="1600" dirty="0" err="1" smtClean="0">
                <a:solidFill>
                  <a:schemeClr val="tx2">
                    <a:lumMod val="60000"/>
                    <a:lumOff val="40000"/>
                  </a:schemeClr>
                </a:solidFill>
              </a:rPr>
              <a:t>detected_edges</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detected_edges</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lowThreshold</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lowThreshold</a:t>
            </a:r>
            <a:r>
              <a:rPr lang="en-US" sz="1600" dirty="0" smtClean="0">
                <a:solidFill>
                  <a:schemeClr val="tx2">
                    <a:lumMod val="60000"/>
                    <a:lumOff val="40000"/>
                  </a:schemeClr>
                </a:solidFill>
              </a:rPr>
              <a:t>*ratio, </a:t>
            </a:r>
            <a:r>
              <a:rPr lang="en-US" sz="1600" dirty="0" err="1" smtClean="0">
                <a:solidFill>
                  <a:schemeClr val="tx2">
                    <a:lumMod val="60000"/>
                    <a:lumOff val="40000"/>
                  </a:schemeClr>
                </a:solidFill>
              </a:rPr>
              <a:t>kernel_size</a:t>
            </a:r>
            <a:r>
              <a:rPr lang="en-US" sz="1600" dirty="0" smtClean="0">
                <a:solidFill>
                  <a:schemeClr val="tx2">
                    <a:lumMod val="60000"/>
                    <a:lumOff val="40000"/>
                  </a:schemeClr>
                </a:solidFill>
              </a:rPr>
              <a:t> ); </a:t>
            </a:r>
            <a:endParaRPr lang="en-US" sz="1600" dirty="0">
              <a:solidFill>
                <a:schemeClr val="tx2">
                  <a:lumMod val="60000"/>
                  <a:lumOff val="40000"/>
                </a:schemeClr>
              </a:solidFill>
            </a:endParaRPr>
          </a:p>
        </p:txBody>
      </p:sp>
      <p:sp>
        <p:nvSpPr>
          <p:cNvPr id="4" name="Rectangle 3"/>
          <p:cNvSpPr/>
          <p:nvPr/>
        </p:nvSpPr>
        <p:spPr>
          <a:xfrm>
            <a:off x="685800" y="2362200"/>
            <a:ext cx="76962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p:cNvPicPr>
            <a:picLocks noChangeAspect="1" noChangeArrowheads="1"/>
          </p:cNvPicPr>
          <p:nvPr/>
        </p:nvPicPr>
        <p:blipFill>
          <a:blip r:embed="rId2"/>
          <a:srcRect/>
          <a:stretch>
            <a:fillRect/>
          </a:stretch>
        </p:blipFill>
        <p:spPr bwMode="auto">
          <a:xfrm>
            <a:off x="790575" y="4067175"/>
            <a:ext cx="2638425" cy="1724025"/>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4543425" y="4019550"/>
            <a:ext cx="2619375" cy="1771650"/>
          </a:xfrm>
          <a:prstGeom prst="rect">
            <a:avLst/>
          </a:prstGeom>
          <a:noFill/>
          <a:ln w="9525">
            <a:noFill/>
            <a:miter lim="800000"/>
            <a:headEnd/>
            <a:tailEnd/>
          </a:ln>
          <a:effectLst/>
        </p:spPr>
      </p:pic>
      <p:cxnSp>
        <p:nvCxnSpPr>
          <p:cNvPr id="8" name="Straight Arrow Connector 7"/>
          <p:cNvCxnSpPr/>
          <p:nvPr/>
        </p:nvCxnSpPr>
        <p:spPr>
          <a:xfrm>
            <a:off x="3657600" y="48006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Hough Line Transform</a:t>
            </a:r>
            <a:endParaRPr lang="en-US" sz="3200" dirty="0"/>
          </a:p>
        </p:txBody>
      </p:sp>
      <p:sp>
        <p:nvSpPr>
          <p:cNvPr id="3" name="Content Placeholder 2"/>
          <p:cNvSpPr>
            <a:spLocks noGrp="1"/>
          </p:cNvSpPr>
          <p:nvPr>
            <p:ph idx="1"/>
          </p:nvPr>
        </p:nvSpPr>
        <p:spPr/>
        <p:txBody>
          <a:bodyPr>
            <a:normAutofit/>
          </a:bodyPr>
          <a:lstStyle/>
          <a:p>
            <a:r>
              <a:rPr lang="en-US" sz="2000" dirty="0" smtClean="0"/>
              <a:t>The Hough Line Transform is a transform used to detect straight lines.</a:t>
            </a:r>
          </a:p>
          <a:p>
            <a:r>
              <a:rPr lang="en-US" sz="2000" dirty="0" smtClean="0"/>
              <a:t>To apply the Transform, first an edge detection (such as canny edge detection) pre-processing is desirable.</a:t>
            </a:r>
            <a:endParaRPr lang="en-US" sz="2000" dirty="0"/>
          </a:p>
          <a:p>
            <a:r>
              <a:rPr lang="en-US" sz="2000" dirty="0" smtClean="0">
                <a:solidFill>
                  <a:schemeClr val="accent6">
                    <a:lumMod val="50000"/>
                  </a:schemeClr>
                </a:solidFill>
              </a:rPr>
              <a:t>Note: Theory of Hough Line Transform is too long to be explained in this brief presentation. So, it is omitted. </a:t>
            </a:r>
            <a:endParaRPr lang="en-US" sz="2000" dirty="0"/>
          </a:p>
          <a:p>
            <a:r>
              <a:rPr lang="en-US" sz="2000" dirty="0" err="1" smtClean="0"/>
              <a:t>OpenCV</a:t>
            </a:r>
            <a:r>
              <a:rPr lang="en-US" sz="2000" dirty="0" smtClean="0"/>
              <a:t> implements two kind of Hough Line Transforms:</a:t>
            </a:r>
          </a:p>
          <a:p>
            <a:pPr>
              <a:buNone/>
            </a:pPr>
            <a:r>
              <a:rPr lang="en-US" sz="2000" dirty="0" smtClean="0"/>
              <a:t>        a. The Standard Hough Transform</a:t>
            </a:r>
          </a:p>
          <a:p>
            <a:pPr>
              <a:buNone/>
            </a:pPr>
            <a:r>
              <a:rPr lang="en-US" sz="1900" dirty="0" smtClean="0"/>
              <a:t>             </a:t>
            </a:r>
            <a:r>
              <a:rPr lang="en-US" sz="1900" b="1" dirty="0" smtClean="0"/>
              <a:t>C++:</a:t>
            </a:r>
            <a:r>
              <a:rPr lang="en-US" sz="1900" dirty="0" smtClean="0"/>
              <a:t> </a:t>
            </a:r>
            <a:r>
              <a:rPr lang="en-US" sz="1800" dirty="0" smtClean="0">
                <a:solidFill>
                  <a:schemeClr val="accent5">
                    <a:lumMod val="75000"/>
                  </a:schemeClr>
                </a:solidFill>
              </a:rPr>
              <a:t>void </a:t>
            </a:r>
            <a:r>
              <a:rPr lang="en-US" sz="1800" dirty="0" err="1" smtClean="0">
                <a:solidFill>
                  <a:schemeClr val="accent5">
                    <a:lumMod val="75000"/>
                  </a:schemeClr>
                </a:solidFill>
              </a:rPr>
              <a:t>HoughLines</a:t>
            </a:r>
            <a:r>
              <a:rPr lang="en-US" sz="1800" dirty="0" smtClean="0">
                <a:solidFill>
                  <a:schemeClr val="accent5">
                    <a:lumMod val="75000"/>
                  </a:schemeClr>
                </a:solidFill>
              </a:rPr>
              <a:t>(</a:t>
            </a:r>
            <a:r>
              <a:rPr lang="en-US" sz="1800" dirty="0" err="1" smtClean="0">
                <a:solidFill>
                  <a:schemeClr val="accent5">
                    <a:lumMod val="75000"/>
                  </a:schemeClr>
                </a:solidFill>
              </a:rPr>
              <a:t>InputArray</a:t>
            </a:r>
            <a:r>
              <a:rPr lang="en-US" sz="1800" dirty="0" smtClean="0">
                <a:solidFill>
                  <a:schemeClr val="accent5">
                    <a:lumMod val="75000"/>
                  </a:schemeClr>
                </a:solidFill>
              </a:rPr>
              <a:t> </a:t>
            </a:r>
            <a:r>
              <a:rPr lang="en-US" sz="1800" b="1" dirty="0" smtClean="0">
                <a:solidFill>
                  <a:schemeClr val="accent5">
                    <a:lumMod val="75000"/>
                  </a:schemeClr>
                </a:solidFill>
              </a:rPr>
              <a:t>image</a:t>
            </a:r>
            <a:r>
              <a:rPr lang="en-US" sz="1800" dirty="0" smtClean="0">
                <a:solidFill>
                  <a:schemeClr val="accent5">
                    <a:lumMod val="75000"/>
                  </a:schemeClr>
                </a:solidFill>
              </a:rPr>
              <a:t>, </a:t>
            </a:r>
            <a:r>
              <a:rPr lang="en-US" sz="1800" dirty="0" err="1" smtClean="0">
                <a:solidFill>
                  <a:schemeClr val="accent5">
                    <a:lumMod val="75000"/>
                  </a:schemeClr>
                </a:solidFill>
              </a:rPr>
              <a:t>OutputArray</a:t>
            </a:r>
            <a:r>
              <a:rPr lang="en-US" sz="1800" dirty="0" smtClean="0">
                <a:solidFill>
                  <a:schemeClr val="accent5">
                    <a:lumMod val="75000"/>
                  </a:schemeClr>
                </a:solidFill>
              </a:rPr>
              <a:t> </a:t>
            </a:r>
            <a:r>
              <a:rPr lang="en-US" sz="1800" b="1" dirty="0" smtClean="0">
                <a:solidFill>
                  <a:schemeClr val="accent5">
                    <a:lumMod val="75000"/>
                  </a:schemeClr>
                </a:solidFill>
              </a:rPr>
              <a:t>lines</a:t>
            </a:r>
            <a:r>
              <a:rPr lang="en-US" sz="1800" dirty="0" smtClean="0">
                <a:solidFill>
                  <a:schemeClr val="accent5">
                    <a:lumMod val="75000"/>
                  </a:schemeClr>
                </a:solidFill>
              </a:rPr>
              <a:t>, double </a:t>
            </a:r>
            <a:r>
              <a:rPr lang="en-US" sz="1800" b="1" dirty="0" smtClean="0">
                <a:solidFill>
                  <a:schemeClr val="accent5">
                    <a:lumMod val="75000"/>
                  </a:schemeClr>
                </a:solidFill>
              </a:rPr>
              <a:t>rho</a:t>
            </a:r>
            <a:r>
              <a:rPr lang="en-US" sz="1800" dirty="0" smtClean="0">
                <a:solidFill>
                  <a:schemeClr val="accent5">
                    <a:lumMod val="75000"/>
                  </a:schemeClr>
                </a:solidFill>
              </a:rPr>
              <a:t>, double </a:t>
            </a:r>
            <a:r>
              <a:rPr lang="en-US" sz="1800" b="1" dirty="0" smtClean="0">
                <a:solidFill>
                  <a:schemeClr val="accent5">
                    <a:lumMod val="75000"/>
                  </a:schemeClr>
                </a:solidFill>
              </a:rPr>
              <a:t>theta</a:t>
            </a:r>
            <a:r>
              <a:rPr lang="en-US" sz="1800" dirty="0" smtClean="0">
                <a:solidFill>
                  <a:schemeClr val="accent5">
                    <a:lumMod val="75000"/>
                  </a:schemeClr>
                </a:solidFill>
              </a:rPr>
              <a:t>, </a:t>
            </a:r>
            <a:r>
              <a:rPr lang="en-US" sz="1800" dirty="0" err="1" smtClean="0">
                <a:solidFill>
                  <a:schemeClr val="accent5">
                    <a:lumMod val="75000"/>
                  </a:schemeClr>
                </a:solidFill>
              </a:rPr>
              <a:t>int</a:t>
            </a:r>
            <a:r>
              <a:rPr lang="en-US" sz="1800" dirty="0" smtClean="0">
                <a:solidFill>
                  <a:schemeClr val="accent5">
                    <a:lumMod val="75000"/>
                  </a:schemeClr>
                </a:solidFill>
              </a:rPr>
              <a:t> </a:t>
            </a:r>
            <a:r>
              <a:rPr lang="en-US" sz="1800" b="1" dirty="0" smtClean="0">
                <a:solidFill>
                  <a:schemeClr val="accent5">
                    <a:lumMod val="75000"/>
                  </a:schemeClr>
                </a:solidFill>
              </a:rPr>
              <a:t>threshold</a:t>
            </a:r>
            <a:r>
              <a:rPr lang="en-US" sz="1800" dirty="0" smtClean="0">
                <a:solidFill>
                  <a:schemeClr val="accent5">
                    <a:lumMod val="75000"/>
                  </a:schemeClr>
                </a:solidFill>
              </a:rPr>
              <a:t>, double </a:t>
            </a:r>
            <a:r>
              <a:rPr lang="en-US" sz="1800" b="1" dirty="0" err="1" smtClean="0">
                <a:solidFill>
                  <a:schemeClr val="accent5">
                    <a:lumMod val="75000"/>
                  </a:schemeClr>
                </a:solidFill>
              </a:rPr>
              <a:t>srn</a:t>
            </a:r>
            <a:r>
              <a:rPr lang="en-US" sz="1800" dirty="0" smtClean="0">
                <a:solidFill>
                  <a:schemeClr val="accent5">
                    <a:lumMod val="75000"/>
                  </a:schemeClr>
                </a:solidFill>
              </a:rPr>
              <a:t> </a:t>
            </a:r>
            <a:r>
              <a:rPr lang="en-US" sz="1800" dirty="0" smtClean="0">
                <a:solidFill>
                  <a:schemeClr val="accent5">
                    <a:lumMod val="75000"/>
                  </a:schemeClr>
                </a:solidFill>
              </a:rPr>
              <a:t>double </a:t>
            </a:r>
            <a:r>
              <a:rPr lang="en-US" sz="1800" b="1" dirty="0" err="1" smtClean="0">
                <a:solidFill>
                  <a:schemeClr val="accent5">
                    <a:lumMod val="75000"/>
                  </a:schemeClr>
                </a:solidFill>
              </a:rPr>
              <a:t>stn</a:t>
            </a:r>
            <a:r>
              <a:rPr lang="en-US" sz="1800" dirty="0" smtClean="0">
                <a:solidFill>
                  <a:schemeClr val="accent5">
                    <a:lumMod val="75000"/>
                  </a:schemeClr>
                </a:solidFill>
              </a:rPr>
              <a:t>)</a:t>
            </a:r>
            <a:endParaRPr lang="en-US" sz="1800" dirty="0" smtClean="0">
              <a:solidFill>
                <a:schemeClr val="accent5">
                  <a:lumMod val="75000"/>
                </a:schemeClr>
              </a:solidFill>
            </a:endParaRPr>
          </a:p>
          <a:p>
            <a:pPr>
              <a:buNone/>
            </a:pPr>
            <a:r>
              <a:rPr lang="en-US" sz="2000" dirty="0"/>
              <a:t> </a:t>
            </a:r>
            <a:r>
              <a:rPr lang="en-US" sz="2000" dirty="0" smtClean="0"/>
              <a:t>       b. The Probabilistic Hough Line Transform</a:t>
            </a:r>
          </a:p>
          <a:p>
            <a:pPr>
              <a:buNone/>
            </a:pPr>
            <a:r>
              <a:rPr lang="en-US" sz="1800" b="1" dirty="0" smtClean="0"/>
              <a:t>           C++:</a:t>
            </a:r>
            <a:r>
              <a:rPr lang="en-US" sz="1800" dirty="0" smtClean="0"/>
              <a:t> </a:t>
            </a:r>
            <a:r>
              <a:rPr lang="en-US" sz="1800" dirty="0" smtClean="0">
                <a:solidFill>
                  <a:schemeClr val="accent5">
                    <a:lumMod val="75000"/>
                  </a:schemeClr>
                </a:solidFill>
              </a:rPr>
              <a:t>void </a:t>
            </a:r>
            <a:r>
              <a:rPr lang="en-US" sz="1800" dirty="0" err="1" smtClean="0">
                <a:solidFill>
                  <a:schemeClr val="accent5">
                    <a:lumMod val="75000"/>
                  </a:schemeClr>
                </a:solidFill>
              </a:rPr>
              <a:t>HoughLinesP</a:t>
            </a:r>
            <a:r>
              <a:rPr lang="en-US" sz="1800" dirty="0" smtClean="0">
                <a:solidFill>
                  <a:schemeClr val="accent5">
                    <a:lumMod val="75000"/>
                  </a:schemeClr>
                </a:solidFill>
              </a:rPr>
              <a:t>(</a:t>
            </a:r>
            <a:r>
              <a:rPr lang="en-US" sz="1800" dirty="0" err="1" smtClean="0">
                <a:solidFill>
                  <a:schemeClr val="accent5">
                    <a:lumMod val="75000"/>
                  </a:schemeClr>
                </a:solidFill>
              </a:rPr>
              <a:t>InputArray</a:t>
            </a:r>
            <a:r>
              <a:rPr lang="en-US" sz="1800" dirty="0" smtClean="0">
                <a:solidFill>
                  <a:schemeClr val="accent5">
                    <a:lumMod val="75000"/>
                  </a:schemeClr>
                </a:solidFill>
              </a:rPr>
              <a:t> </a:t>
            </a:r>
            <a:r>
              <a:rPr lang="en-US" sz="1800" b="1" dirty="0" smtClean="0">
                <a:solidFill>
                  <a:schemeClr val="accent5">
                    <a:lumMod val="75000"/>
                  </a:schemeClr>
                </a:solidFill>
              </a:rPr>
              <a:t>image</a:t>
            </a:r>
            <a:r>
              <a:rPr lang="en-US" sz="1800" dirty="0" smtClean="0">
                <a:solidFill>
                  <a:schemeClr val="accent5">
                    <a:lumMod val="75000"/>
                  </a:schemeClr>
                </a:solidFill>
              </a:rPr>
              <a:t>, </a:t>
            </a:r>
            <a:r>
              <a:rPr lang="en-US" sz="1800" dirty="0" err="1" smtClean="0">
                <a:solidFill>
                  <a:schemeClr val="accent5">
                    <a:lumMod val="75000"/>
                  </a:schemeClr>
                </a:solidFill>
              </a:rPr>
              <a:t>OutputArray</a:t>
            </a:r>
            <a:r>
              <a:rPr lang="en-US" sz="1800" dirty="0" smtClean="0">
                <a:solidFill>
                  <a:schemeClr val="accent5">
                    <a:lumMod val="75000"/>
                  </a:schemeClr>
                </a:solidFill>
              </a:rPr>
              <a:t> </a:t>
            </a:r>
            <a:r>
              <a:rPr lang="en-US" sz="1800" b="1" dirty="0" smtClean="0">
                <a:solidFill>
                  <a:schemeClr val="accent5">
                    <a:lumMod val="75000"/>
                  </a:schemeClr>
                </a:solidFill>
              </a:rPr>
              <a:t>lines</a:t>
            </a:r>
            <a:r>
              <a:rPr lang="en-US" sz="1800" dirty="0" smtClean="0">
                <a:solidFill>
                  <a:schemeClr val="accent5">
                    <a:lumMod val="75000"/>
                  </a:schemeClr>
                </a:solidFill>
              </a:rPr>
              <a:t>, double </a:t>
            </a:r>
            <a:r>
              <a:rPr lang="en-US" sz="1800" b="1" dirty="0" smtClean="0">
                <a:solidFill>
                  <a:schemeClr val="accent5">
                    <a:lumMod val="75000"/>
                  </a:schemeClr>
                </a:solidFill>
              </a:rPr>
              <a:t>rho</a:t>
            </a:r>
            <a:r>
              <a:rPr lang="en-US" sz="1800" dirty="0" smtClean="0">
                <a:solidFill>
                  <a:schemeClr val="accent5">
                    <a:lumMod val="75000"/>
                  </a:schemeClr>
                </a:solidFill>
              </a:rPr>
              <a:t>,   double </a:t>
            </a:r>
            <a:r>
              <a:rPr lang="en-US" sz="1800" b="1" dirty="0" smtClean="0">
                <a:solidFill>
                  <a:schemeClr val="accent5">
                    <a:lumMod val="75000"/>
                  </a:schemeClr>
                </a:solidFill>
              </a:rPr>
              <a:t>theta</a:t>
            </a:r>
            <a:r>
              <a:rPr lang="en-US" sz="1800" dirty="0" smtClean="0">
                <a:solidFill>
                  <a:schemeClr val="accent5">
                    <a:lumMod val="75000"/>
                  </a:schemeClr>
                </a:solidFill>
              </a:rPr>
              <a:t>, </a:t>
            </a:r>
            <a:r>
              <a:rPr lang="en-US" sz="1800" dirty="0" err="1" smtClean="0">
                <a:solidFill>
                  <a:schemeClr val="accent5">
                    <a:lumMod val="75000"/>
                  </a:schemeClr>
                </a:solidFill>
              </a:rPr>
              <a:t>int</a:t>
            </a:r>
            <a:r>
              <a:rPr lang="en-US" sz="1800" dirty="0" smtClean="0">
                <a:solidFill>
                  <a:schemeClr val="accent5">
                    <a:lumMod val="75000"/>
                  </a:schemeClr>
                </a:solidFill>
              </a:rPr>
              <a:t> </a:t>
            </a:r>
            <a:r>
              <a:rPr lang="en-US" sz="1800" b="1" dirty="0" smtClean="0">
                <a:solidFill>
                  <a:schemeClr val="accent5">
                    <a:lumMod val="75000"/>
                  </a:schemeClr>
                </a:solidFill>
              </a:rPr>
              <a:t>threshold</a:t>
            </a:r>
            <a:r>
              <a:rPr lang="en-US" sz="1800" dirty="0" smtClean="0">
                <a:solidFill>
                  <a:schemeClr val="accent5">
                    <a:lumMod val="75000"/>
                  </a:schemeClr>
                </a:solidFill>
              </a:rPr>
              <a:t>, double </a:t>
            </a:r>
            <a:r>
              <a:rPr lang="en-US" sz="1800" b="1" dirty="0" err="1" smtClean="0">
                <a:solidFill>
                  <a:schemeClr val="accent5">
                    <a:lumMod val="75000"/>
                  </a:schemeClr>
                </a:solidFill>
              </a:rPr>
              <a:t>minLineLength</a:t>
            </a:r>
            <a:r>
              <a:rPr lang="en-US" sz="1800" dirty="0" smtClean="0">
                <a:solidFill>
                  <a:schemeClr val="accent5">
                    <a:lumMod val="75000"/>
                  </a:schemeClr>
                </a:solidFill>
              </a:rPr>
              <a:t>, double </a:t>
            </a:r>
            <a:r>
              <a:rPr lang="en-US" sz="1800" b="1" dirty="0" err="1" smtClean="0">
                <a:solidFill>
                  <a:schemeClr val="accent5">
                    <a:lumMod val="75000"/>
                  </a:schemeClr>
                </a:solidFill>
              </a:rPr>
              <a:t>maxLineGap</a:t>
            </a:r>
            <a:r>
              <a:rPr lang="en-US" sz="1800" dirty="0" smtClean="0">
                <a:solidFill>
                  <a:schemeClr val="accent5">
                    <a:lumMod val="75000"/>
                  </a:schemeClr>
                </a:solidFill>
              </a:rPr>
              <a:t>)</a:t>
            </a:r>
          </a:p>
          <a:p>
            <a:pPr>
              <a:buNone/>
            </a:pPr>
            <a:r>
              <a:rPr lang="en-US" sz="2000" dirty="0"/>
              <a:t> </a:t>
            </a:r>
            <a:r>
              <a:rPr lang="en-US" sz="2000" dirty="0" smtClean="0"/>
              <a:t>       </a:t>
            </a:r>
          </a:p>
          <a:p>
            <a:pPr>
              <a:buNone/>
            </a:pPr>
            <a:endParaRPr lang="en-US" sz="2000" dirty="0"/>
          </a:p>
        </p:txBody>
      </p:sp>
      <p:sp>
        <p:nvSpPr>
          <p:cNvPr id="4" name="Rectangle 3"/>
          <p:cNvSpPr/>
          <p:nvPr/>
        </p:nvSpPr>
        <p:spPr>
          <a:xfrm>
            <a:off x="762000" y="4114800"/>
            <a:ext cx="7467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 y="5029200"/>
            <a:ext cx="7391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1291</Words>
  <Application>Microsoft Office PowerPoint</Application>
  <PresentationFormat>On-screen Show (4:3)</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Knowledge of Image Processing and Computer Vision(OpenCV)</vt:lpstr>
      <vt:lpstr>Changing To Grayscale Image</vt:lpstr>
      <vt:lpstr>What is Thresholding?</vt:lpstr>
      <vt:lpstr>Smoothing Images</vt:lpstr>
      <vt:lpstr>Erosion</vt:lpstr>
      <vt:lpstr>Dilation</vt:lpstr>
      <vt:lpstr>Canny Edge Detector</vt:lpstr>
      <vt:lpstr>Canny Edge Detector</vt:lpstr>
      <vt:lpstr>Hough Line Transform</vt:lpstr>
      <vt:lpstr>Can Detect Traffic Line by Hough Line Transform</vt:lpstr>
      <vt:lpstr>Object Detection with OpenCV</vt:lpstr>
      <vt:lpstr>Cascade Classifier</vt:lpstr>
      <vt:lpstr>Cascade Classifier</vt:lpstr>
      <vt:lpstr>Detection of Any Kinds of Objects by OpenCV</vt:lpstr>
      <vt:lpstr>Other Ways of Detection</vt:lpstr>
      <vt:lpstr>Other Ways of Detection</vt:lpstr>
      <vt:lpstr>What Do We Need? (Conclusion)</vt:lpstr>
      <vt:lpstr>References and 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of Image Processing</dc:title>
  <dc:creator>aungmyohtet</dc:creator>
  <cp:lastModifiedBy>aungmyohtet</cp:lastModifiedBy>
  <cp:revision>258</cp:revision>
  <dcterms:created xsi:type="dcterms:W3CDTF">2016-06-02T07:34:23Z</dcterms:created>
  <dcterms:modified xsi:type="dcterms:W3CDTF">2016-06-03T08:04:08Z</dcterms:modified>
</cp:coreProperties>
</file>