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66"/>
  </p:notesMasterIdLst>
  <p:sldIdLst>
    <p:sldId id="256" r:id="rId2"/>
    <p:sldId id="352" r:id="rId3"/>
    <p:sldId id="348" r:id="rId4"/>
    <p:sldId id="351" r:id="rId5"/>
    <p:sldId id="35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49" r:id="rId15"/>
    <p:sldId id="269" r:id="rId16"/>
    <p:sldId id="270" r:id="rId17"/>
    <p:sldId id="271" r:id="rId18"/>
    <p:sldId id="272" r:id="rId19"/>
    <p:sldId id="273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5" r:id="rId28"/>
    <p:sldId id="326" r:id="rId29"/>
    <p:sldId id="327" r:id="rId30"/>
    <p:sldId id="328" r:id="rId31"/>
    <p:sldId id="329" r:id="rId32"/>
    <p:sldId id="330" r:id="rId33"/>
    <p:sldId id="295" r:id="rId34"/>
    <p:sldId id="296" r:id="rId35"/>
    <p:sldId id="297" r:id="rId36"/>
    <p:sldId id="333" r:id="rId37"/>
    <p:sldId id="335" r:id="rId38"/>
    <p:sldId id="337" r:id="rId39"/>
    <p:sldId id="338" r:id="rId40"/>
    <p:sldId id="339" r:id="rId41"/>
    <p:sldId id="340" r:id="rId42"/>
    <p:sldId id="342" r:id="rId43"/>
    <p:sldId id="343" r:id="rId44"/>
    <p:sldId id="341" r:id="rId45"/>
    <p:sldId id="344" r:id="rId46"/>
    <p:sldId id="345" r:id="rId47"/>
    <p:sldId id="346" r:id="rId48"/>
    <p:sldId id="347" r:id="rId49"/>
    <p:sldId id="298" r:id="rId50"/>
    <p:sldId id="299" r:id="rId51"/>
    <p:sldId id="300" r:id="rId52"/>
    <p:sldId id="301" r:id="rId53"/>
    <p:sldId id="302" r:id="rId54"/>
    <p:sldId id="331" r:id="rId55"/>
    <p:sldId id="304" r:id="rId56"/>
    <p:sldId id="305" r:id="rId57"/>
    <p:sldId id="306" r:id="rId58"/>
    <p:sldId id="308" r:id="rId59"/>
    <p:sldId id="309" r:id="rId60"/>
    <p:sldId id="311" r:id="rId61"/>
    <p:sldId id="312" r:id="rId62"/>
    <p:sldId id="332" r:id="rId63"/>
    <p:sldId id="314" r:id="rId64"/>
    <p:sldId id="315" r:id="rId6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/>
    <p:restoredTop sz="93566"/>
  </p:normalViewPr>
  <p:slideViewPr>
    <p:cSldViewPr snapToGrid="0" snapToObjects="1">
      <p:cViewPr varScale="1">
        <p:scale>
          <a:sx n="66" d="100"/>
          <a:sy n="66" d="100"/>
        </p:scale>
        <p:origin x="307" y="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</a:t>
            </a:r>
            <a:r>
              <a:rPr lang="en-US">
                <a:solidFill>
                  <a:schemeClr val="dk2"/>
                </a:solidFill>
              </a:rPr>
              <a:t>as </a:t>
            </a:r>
            <a:r>
              <a:rPr lang="en-US" smtClean="0">
                <a:solidFill>
                  <a:schemeClr val="dk2"/>
                </a:solidFill>
              </a:rPr>
              <a:t>the</a:t>
            </a:r>
            <a:r>
              <a:rPr lang="en-US" baseline="0" smtClean="0">
                <a:solidFill>
                  <a:schemeClr val="dk2"/>
                </a:solidFill>
              </a:rPr>
              <a:t> acknowledgement page(s) at the end</a:t>
            </a:r>
            <a:r>
              <a:rPr lang="en-US" smtClean="0">
                <a:solidFill>
                  <a:schemeClr val="dk2"/>
                </a:solidFill>
              </a:rPr>
              <a:t>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</a:t>
            </a:r>
            <a:r>
              <a:rPr lang="en-US">
                <a:solidFill>
                  <a:schemeClr val="dk2"/>
                </a:solidFill>
              </a:rPr>
              <a:t>as </a:t>
            </a:r>
            <a:r>
              <a:rPr lang="en-US" smtClean="0">
                <a:solidFill>
                  <a:schemeClr val="dk2"/>
                </a:solidFill>
              </a:rPr>
              <a:t>the</a:t>
            </a:r>
            <a:r>
              <a:rPr lang="en-US" baseline="0" smtClean="0">
                <a:solidFill>
                  <a:schemeClr val="dk2"/>
                </a:solidFill>
              </a:rPr>
              <a:t> acknowledgement page(s) at the end</a:t>
            </a:r>
            <a:r>
              <a:rPr lang="en-US" smtClean="0">
                <a:solidFill>
                  <a:schemeClr val="dk2"/>
                </a:solidFill>
              </a:rPr>
              <a:t>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927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619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47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938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 hasCustomPrompt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lvl1pPr marL="871538" lvl="0" indent="-30162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>
                <a:solidFill>
                  <a:schemeClr val="bg1"/>
                </a:solidFill>
              </a:defRPr>
            </a:lvl1pPr>
            <a:lvl2pPr marL="1212850" lvl="1" indent="-303213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>
                <a:solidFill>
                  <a:schemeClr val="bg1"/>
                </a:solidFill>
              </a:defRPr>
            </a:lvl2pPr>
            <a:lvl3pPr marL="1439863" lvl="2" indent="-28575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tabLst/>
              <a:defRPr sz="2800">
                <a:solidFill>
                  <a:schemeClr val="bg1"/>
                </a:solidFill>
              </a:defRPr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Second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1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3" r:id="rId2"/>
    <p:sldLayoutId id="2147483716" r:id="rId3"/>
    <p:sldLayoutId id="2147483717" r:id="rId4"/>
    <p:sldLayoutId id="214748371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List_of_TCP_and_UDP_port_numb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socke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nternet_Protocol_Sui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t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watch?v=x2GylLq59r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Web_crawler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Tin_can_telephone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hyperlink" Target="http://open.umich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CP_and_UDP_po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83848" y="1388963"/>
            <a:ext cx="12871048" cy="326582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n-US" sz="8000" dirty="0"/>
              <a:t>Red Hat </a:t>
            </a:r>
            <a:r>
              <a:rPr lang="en-US" sz="8000" dirty="0" smtClean="0"/>
              <a:t>Enterprise </a:t>
            </a:r>
            <a:r>
              <a:rPr lang="en-US" sz="8000" dirty="0"/>
              <a:t>Linux System </a:t>
            </a:r>
            <a:r>
              <a:rPr lang="en-US" sz="8000" dirty="0" smtClean="0"/>
              <a:t>Administration 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3" y="4745620"/>
            <a:ext cx="7821116" cy="3591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430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084537" cy="16927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25" y="7423200"/>
            <a:ext cx="13682099" cy="66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en.wikipedia.org/wiki/List_of_TCP_and_UDP_port_numbers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730250"/>
            <a:ext cx="9576360" cy="7442200"/>
          </a:xfrm>
          <a:prstGeom prst="rect">
            <a:avLst/>
          </a:prstGeom>
        </p:spPr>
      </p:pic>
      <p:sp>
        <p:nvSpPr>
          <p:cNvPr id="404" name="Shape 404"/>
          <p:cNvSpPr txBox="1"/>
          <p:nvPr/>
        </p:nvSpPr>
        <p:spPr>
          <a:xfrm>
            <a:off x="10446310" y="2876550"/>
            <a:ext cx="5318125" cy="285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81500" y="1879600"/>
            <a:ext cx="1829080" cy="2571750"/>
          </a:xfrm>
          <a:prstGeom prst="straightConnector1">
            <a:avLst/>
          </a:prstGeom>
          <a:ln w="63500">
            <a:solidFill>
              <a:srgbClr val="00FA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155700" y="2905299"/>
            <a:ext cx="13932000" cy="133412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38973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mysock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socket.socket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socket.AF_INET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socket.SOCK_STREAM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mysock.connect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data.pr4e.org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80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74301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63881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63881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404840" y="5653200"/>
            <a:ext cx="2089198" cy="991985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714530" y="5647015"/>
            <a:ext cx="988949" cy="998170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701" y="801611"/>
            <a:ext cx="6115050" cy="75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Application Protocols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4699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Mail</a:t>
            </a:r>
          </a:p>
          <a:p>
            <a:pPr marL="4699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  Basic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747395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084537" cy="16927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155800" y="2539899"/>
            <a:ext cx="13931900" cy="40210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1987654" cy="16927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927100" marR="0" lvl="1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Tx/>
              <a:buChar char="-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927100" marR="0" lvl="1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Tx/>
              <a:buChar char="-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8796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091637" y="28956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28956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28956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8618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659712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706055" y="439838"/>
            <a:ext cx="13970644" cy="16106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do we need Red Hat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Linux</a:t>
            </a:r>
            <a:endParaRPr lang="en-US" sz="76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304"/>
          <p:cNvSpPr txBox="1">
            <a:spLocks noGrp="1"/>
          </p:cNvSpPr>
          <p:nvPr>
            <p:ph type="body" idx="1"/>
          </p:nvPr>
        </p:nvSpPr>
        <p:spPr>
          <a:xfrm>
            <a:off x="1273215" y="2604303"/>
            <a:ext cx="12429442" cy="517388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57200" algn="l">
              <a:spcAft>
                <a:spcPts val="1000"/>
              </a:spcAft>
              <a:buSzPct val="100000"/>
              <a:buFont typeface="Cabin"/>
            </a:pPr>
            <a:r>
              <a:rPr lang="en-US" sz="3600" dirty="0"/>
              <a:t>Red Hat Enterprise Linux gives you the stability and consistency that you need for development, and can run on any infrastructure and any </a:t>
            </a:r>
            <a:r>
              <a:rPr lang="en-US" sz="3600" dirty="0" smtClean="0"/>
              <a:t>cloud</a:t>
            </a:r>
            <a:r>
              <a:rPr lang="en-US" sz="3600" dirty="0"/>
              <a:t> </a:t>
            </a:r>
            <a:r>
              <a:rPr lang="en-US" sz="3600" dirty="0" smtClean="0"/>
              <a:t>securely.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5302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D966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3174666"/>
            <a:ext cx="13932000" cy="4194407"/>
          </a:xfrm>
        </p:spPr>
        <p:txBody>
          <a:bodyPr/>
          <a:lstStyle/>
          <a:p>
            <a:pPr marL="749309">
              <a:defRPr/>
            </a:pPr>
            <a:r>
              <a:rPr lang="en-US" altLang="en-US" sz="3401"/>
              <a:t>Each time the user clicks on an anchor tag with an href= value to switch to a new page, the browser makes a connection to the web server and issues a </a:t>
            </a:r>
            <a:r>
              <a:rPr lang="ja-JP" altLang="en-US" sz="3401">
                <a:latin typeface="Arial" charset="0"/>
              </a:rPr>
              <a:t>“</a:t>
            </a:r>
            <a:r>
              <a:rPr lang="en-US" altLang="ja-JP" sz="3401"/>
              <a:t>GET</a:t>
            </a:r>
            <a:r>
              <a:rPr lang="ja-JP" altLang="en-US" sz="3401">
                <a:latin typeface="Arial" charset="0"/>
              </a:rPr>
              <a:t>”</a:t>
            </a:r>
            <a:r>
              <a:rPr lang="en-US" altLang="ja-JP" sz="3401"/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/>
              <a:t>The server returns the HTML document to the browser, which formats and displays the document to the user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D966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2590801"/>
            <a:ext cx="7024510" cy="5359401"/>
          </a:xfrm>
        </p:spPr>
        <p:txBody>
          <a:bodyPr/>
          <a:lstStyle/>
          <a:p>
            <a:pPr marL="749309">
              <a:defRPr/>
            </a:pPr>
            <a:r>
              <a:rPr lang="en-US" altLang="en-US" dirty="0"/>
              <a:t>The standards for all of the Internet protocols (inner workings) are developed by an organization</a:t>
            </a:r>
          </a:p>
          <a:p>
            <a:pPr marL="749309">
              <a:defRPr/>
            </a:pPr>
            <a:r>
              <a:rPr lang="en-US" altLang="en-US" dirty="0"/>
              <a:t>Internet Engineering Task Force (IETF)</a:t>
            </a:r>
          </a:p>
          <a:p>
            <a:pPr marL="749309">
              <a:defRPr/>
            </a:pPr>
            <a:r>
              <a:rPr lang="en-US" altLang="en-US" dirty="0" err="1"/>
              <a:t>www.ietf.org</a:t>
            </a:r>
            <a:endParaRPr lang="en-US" altLang="en-US" dirty="0"/>
          </a:p>
          <a:p>
            <a:pPr marL="749309">
              <a:defRPr/>
            </a:pPr>
            <a:r>
              <a:rPr lang="en-US" altLang="en-US" dirty="0"/>
              <a:t>Standards are called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RFCs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Request for Comments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en-US" dirty="0"/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787" y="761261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1770408" y="8239303"/>
            <a:ext cx="11729868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  <a:latin typeface="+mj-lt"/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778934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7" y="196770"/>
            <a:ext cx="8627570" cy="2361235"/>
          </a:xfrm>
        </p:spPr>
        <p:txBody>
          <a:bodyPr/>
          <a:lstStyle/>
          <a:p>
            <a:r>
              <a:rPr lang="en-US" sz="4800" dirty="0" smtClean="0"/>
              <a:t>System</a:t>
            </a:r>
            <a:r>
              <a:rPr lang="en-US" sz="3600" dirty="0" smtClean="0"/>
              <a:t> Requirement </a:t>
            </a:r>
            <a:endParaRPr lang="en-US" sz="3600" dirty="0">
              <a:solidFill>
                <a:srgbClr val="FFD966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1155" y="1829765"/>
            <a:ext cx="3044142" cy="913435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871538" marR="0" lvl="0" indent="-301625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2850" marR="0" lvl="1" indent="-303213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39863" marR="0" lvl="2" indent="-28575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tabLst/>
              <a:defRPr sz="2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 smtClean="0"/>
              <a:t>CPU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7" y="2743200"/>
            <a:ext cx="13373189" cy="52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sz="3401" dirty="0"/>
              <a:t>Connect to the server like </a:t>
            </a:r>
            <a:r>
              <a:rPr lang="en-US" sz="3401" dirty="0" err="1" smtClean="0">
                <a:solidFill>
                  <a:srgbClr val="FFFF00"/>
                </a:solidFill>
              </a:rPr>
              <a:t>www.dr-chuck.com</a:t>
            </a:r>
            <a:r>
              <a:rPr lang="en-US" sz="3401" dirty="0" smtClean="0"/>
              <a:t>"</a:t>
            </a:r>
            <a:endParaRPr lang="en-US" sz="3401" dirty="0"/>
          </a:p>
          <a:p>
            <a:pPr marL="749309">
              <a:defRPr/>
            </a:pPr>
            <a:r>
              <a:rPr lang="en-US" sz="3401" dirty="0"/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 GET http://</a:t>
            </a:r>
            <a:r>
              <a:rPr lang="en-US" sz="3401" dirty="0" err="1">
                <a:solidFill>
                  <a:srgbClr val="00FF00"/>
                </a:solidFill>
              </a:rPr>
              <a:t>www.dr-chuck.com</a:t>
            </a:r>
            <a:r>
              <a:rPr lang="en-US" sz="3401" dirty="0">
                <a:solidFill>
                  <a:srgbClr val="00FF00"/>
                </a:solidFill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 GET http://</a:t>
            </a:r>
            <a:r>
              <a:rPr lang="en-US" sz="3401" dirty="0" err="1">
                <a:solidFill>
                  <a:srgbClr val="00FF00"/>
                </a:solidFill>
              </a:rPr>
              <a:t>www.mlive.com</a:t>
            </a:r>
            <a:r>
              <a:rPr lang="en-US" sz="3401" dirty="0">
                <a:solidFill>
                  <a:srgbClr val="00FF00"/>
                </a:solidFill>
              </a:rPr>
              <a:t>/</a:t>
            </a:r>
            <a:r>
              <a:rPr lang="en-US" sz="3401" dirty="0" err="1">
                <a:solidFill>
                  <a:srgbClr val="00FF00"/>
                </a:solidFill>
              </a:rPr>
              <a:t>ann</a:t>
            </a:r>
            <a:r>
              <a:rPr lang="en-US" sz="3401" dirty="0">
                <a:solidFill>
                  <a:srgbClr val="00FF00"/>
                </a:solidFill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 GET http://</a:t>
            </a:r>
            <a:r>
              <a:rPr lang="en-US" sz="3401" dirty="0" err="1">
                <a:solidFill>
                  <a:srgbClr val="00FF00"/>
                </a:solidFill>
              </a:rPr>
              <a:t>www.facebook.com</a:t>
            </a:r>
            <a:r>
              <a:rPr lang="en-US" sz="3401" dirty="0">
                <a:solidFill>
                  <a:srgbClr val="00FF00"/>
                </a:solidFill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453373" y="1219448"/>
            <a:ext cx="12877801" cy="689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ＭＳ Ｐゴシック" charset="-128"/>
              </a:rPr>
              <a:t>$</a:t>
            </a: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</a:t>
            </a:r>
            <a:r>
              <a:rPr lang="en-US" altLang="en-US" sz="2800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80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ＭＳ Ｐゴシック" charset="-128"/>
              </a:rPr>
              <a:t>Connected to </a:t>
            </a: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latin typeface="Courier" charset="0"/>
                <a:ea typeface="ＭＳ Ｐゴシック" charset="-128"/>
              </a:rPr>
              <a:t>www.dr-chuck.com.Escape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ＭＳ Ｐゴシック" charset="-128"/>
              </a:rPr>
              <a:t> character is '^]'.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</a:t>
            </a:r>
            <a:r>
              <a:rPr lang="en-US" altLang="en-US" sz="2800" dirty="0" err="1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/page1.htm HTTP/1.0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08 Jan 2015 01:57:52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Sun, 19 Jan 2014 14:25:43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Connection: close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bg1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7380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09891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Hacking in 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3172178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dirty="0"/>
              <a:t>Matrix Reloaded</a:t>
            </a:r>
          </a:p>
          <a:p>
            <a:pPr marL="749309">
              <a:defRPr/>
            </a:pPr>
            <a:r>
              <a:rPr lang="en-US" sz="3401" dirty="0"/>
              <a:t>Bourne Ultimatum</a:t>
            </a:r>
          </a:p>
          <a:p>
            <a:pPr marL="749309">
              <a:defRPr/>
            </a:pPr>
            <a:r>
              <a:rPr lang="en-US" sz="3401" dirty="0"/>
              <a:t>Die Hard 4</a:t>
            </a:r>
          </a:p>
          <a:p>
            <a:pPr marL="749309">
              <a:defRPr/>
            </a:pPr>
            <a:r>
              <a:rPr lang="en-US" sz="3401" dirty="0"/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Write a Web Browser!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5327650"/>
            <a:ext cx="49657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731" y="2539899"/>
            <a:ext cx="1479122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HTTP/1.0\r\n\r\</a:t>
            </a:r>
            <a:r>
              <a:rPr lang="en-US" sz="28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'.encode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</a:t>
            </a:r>
            <a:r>
              <a:rPr lang="en-US" sz="28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280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end='')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rgbClr val="FF0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data =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mysock.recv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if (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data.</a:t>
            </a:r>
            <a:r>
              <a:rPr lang="en-US" sz="24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decode</a:t>
            </a:r>
            <a:r>
              <a:rPr lang="en-US" sz="24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0158411" y="1959514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42417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About Characters and Strings</a:t>
            </a:r>
            <a:r>
              <a:rPr lang="is-IS" dirty="0" smtClean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8" y="7402940"/>
            <a:ext cx="9201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>
                <a:solidFill>
                  <a:srgbClr val="FFFF00"/>
                </a:solidFill>
              </a:rPr>
              <a:t>en.wikipedia.org</a:t>
            </a:r>
            <a:r>
              <a:rPr lang="en-US" sz="2800" dirty="0">
                <a:solidFill>
                  <a:srgbClr val="FFFF00"/>
                </a:solidFill>
              </a:rPr>
              <a:t>/wiki/ASCII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http</a:t>
            </a:r>
            <a:r>
              <a:rPr lang="en-US" sz="2800" dirty="0">
                <a:solidFill>
                  <a:srgbClr val="FFFF00"/>
                </a:solidFill>
              </a:rPr>
              <a:t>://</a:t>
            </a:r>
            <a:r>
              <a:rPr lang="en-US" sz="2800" dirty="0" err="1">
                <a:solidFill>
                  <a:srgbClr val="FFFF00"/>
                </a:solidFill>
              </a:rPr>
              <a:t>www.catonmat.net</a:t>
            </a:r>
            <a:r>
              <a:rPr lang="en-US" sz="2800" dirty="0">
                <a:solidFill>
                  <a:srgbClr val="FFFF00"/>
                </a:solidFill>
              </a:rPr>
              <a:t>/download/</a:t>
            </a:r>
            <a:r>
              <a:rPr lang="en-US" sz="2800" dirty="0" err="1">
                <a:solidFill>
                  <a:srgbClr val="FFFF00"/>
                </a:solidFill>
              </a:rPr>
              <a:t>ascii</a:t>
            </a:r>
            <a:r>
              <a:rPr lang="en-US" sz="2800" dirty="0">
                <a:solidFill>
                  <a:srgbClr val="FFFF00"/>
                </a:solidFill>
              </a:rPr>
              <a:t>-cheat-</a:t>
            </a:r>
            <a:r>
              <a:rPr lang="en-US" sz="2800" dirty="0" err="1">
                <a:solidFill>
                  <a:srgbClr val="FFFF00"/>
                </a:solidFill>
              </a:rPr>
              <a:t>sheet.png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00" y="847164"/>
            <a:ext cx="3436178" cy="1692735"/>
          </a:xfrm>
        </p:spPr>
        <p:txBody>
          <a:bodyPr/>
          <a:lstStyle/>
          <a:p>
            <a:r>
              <a:rPr lang="en-US" smtClean="0">
                <a:solidFill>
                  <a:srgbClr val="FFD966"/>
                </a:solidFill>
              </a:rPr>
              <a:t>ASCII</a:t>
            </a:r>
            <a:endParaRPr lang="en-US">
              <a:solidFill>
                <a:srgbClr val="FFD9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3353" y="2738642"/>
            <a:ext cx="3098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American Standard Code for Information Interchange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70" y="906615"/>
            <a:ext cx="8110329" cy="6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Representing Simple Strings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7690126" cy="6003787"/>
          </a:xfrm>
        </p:spPr>
        <p:txBody>
          <a:bodyPr/>
          <a:lstStyle/>
          <a:p>
            <a:r>
              <a:rPr lang="en-US" dirty="0" smtClean="0"/>
              <a:t>Each character is represented by a number between 0 and 256 stored in 8 bits of memory </a:t>
            </a:r>
          </a:p>
          <a:p>
            <a:r>
              <a:rPr lang="en-US" dirty="0" smtClean="0"/>
              <a:t>We refer to "8 bits of memory as a </a:t>
            </a:r>
            <a:r>
              <a:rPr lang="en-US" dirty="0" smtClean="0">
                <a:solidFill>
                  <a:srgbClr val="00FA00"/>
                </a:solidFill>
              </a:rPr>
              <a:t>"byte" </a:t>
            </a:r>
            <a:r>
              <a:rPr lang="en-US" dirty="0" smtClean="0"/>
              <a:t>of memory – (i.e. my disk drive contains 3 Tera</a:t>
            </a:r>
            <a:r>
              <a:rPr lang="en-US" dirty="0" smtClean="0">
                <a:solidFill>
                  <a:srgbClr val="00FA00"/>
                </a:solidFill>
              </a:rPr>
              <a:t>bytes</a:t>
            </a:r>
            <a:r>
              <a:rPr lang="en-US" dirty="0" smtClean="0"/>
              <a:t> of memory)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40FF"/>
                </a:solidFill>
              </a:rPr>
              <a:t>ord</a:t>
            </a:r>
            <a:r>
              <a:rPr lang="en-US" dirty="0" smtClean="0">
                <a:solidFill>
                  <a:srgbClr val="FF40FF"/>
                </a:solidFill>
              </a:rPr>
              <a:t>() </a:t>
            </a:r>
            <a:r>
              <a:rPr lang="en-US" dirty="0" smtClean="0"/>
              <a:t>function tells us the numeric value of a simple ASCII character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75048" y="3645654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'H'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72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'e'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'\n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8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00" y="847164"/>
            <a:ext cx="3436178" cy="1692735"/>
          </a:xfrm>
        </p:spPr>
        <p:txBody>
          <a:bodyPr/>
          <a:lstStyle/>
          <a:p>
            <a:r>
              <a:rPr lang="en-US" smtClean="0">
                <a:solidFill>
                  <a:srgbClr val="FFD966"/>
                </a:solidFill>
              </a:rPr>
              <a:t>ASCII</a:t>
            </a:r>
            <a:endParaRPr lang="en-US">
              <a:solidFill>
                <a:srgbClr val="FFD9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7679" y="2703545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'H'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72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'e'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'\n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8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6948" y="6321287"/>
            <a:ext cx="4094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In the 1960s and 1970s, we just assumed that one byte was one character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70" y="906615"/>
            <a:ext cx="8110329" cy="6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7" y="196770"/>
            <a:ext cx="8627570" cy="2361235"/>
          </a:xfrm>
        </p:spPr>
        <p:txBody>
          <a:bodyPr/>
          <a:lstStyle/>
          <a:p>
            <a:r>
              <a:rPr lang="en-US" sz="4800" dirty="0" smtClean="0"/>
              <a:t>System</a:t>
            </a:r>
            <a:r>
              <a:rPr lang="en-US" sz="3600" dirty="0" smtClean="0"/>
              <a:t> Requirement </a:t>
            </a:r>
            <a:endParaRPr lang="en-US" sz="3600" dirty="0">
              <a:solidFill>
                <a:srgbClr val="FFD966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0213" y="1829765"/>
            <a:ext cx="6713315" cy="913435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871538" marR="0" lvl="0" indent="-301625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2850" marR="0" lvl="1" indent="-303213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39863" marR="0" lvl="2" indent="-28575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tabLst/>
              <a:defRPr sz="2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/>
              <a:t>Maximum Requirement of Memory</a:t>
            </a:r>
          </a:p>
          <a:p>
            <a:pPr marL="569913" indent="0"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65" y="2286481"/>
            <a:ext cx="13195139" cy="59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5" y="728476"/>
            <a:ext cx="12999076" cy="735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7464" y="1621166"/>
            <a:ext cx="4142481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http://</a:t>
            </a:r>
            <a:r>
              <a:rPr lang="en-US" sz="2800" dirty="0" err="1">
                <a:solidFill>
                  <a:schemeClr val="accent2"/>
                </a:solidFill>
              </a:rPr>
              <a:t>unicode.org</a:t>
            </a:r>
            <a:r>
              <a:rPr lang="en-US" sz="2800" dirty="0">
                <a:solidFill>
                  <a:schemeClr val="accent2"/>
                </a:solidFill>
              </a:rPr>
              <a:t>/charts/</a:t>
            </a:r>
          </a:p>
        </p:txBody>
      </p:sp>
    </p:spTree>
    <p:extLst>
      <p:ext uri="{BB962C8B-B14F-4D97-AF65-F5344CB8AC3E}">
        <p14:creationId xmlns:p14="http://schemas.microsoft.com/office/powerpoint/2010/main" val="14557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Multi-Byte Characters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363" y="2603500"/>
            <a:ext cx="14577337" cy="5923811"/>
          </a:xfrm>
        </p:spPr>
        <p:txBody>
          <a:bodyPr/>
          <a:lstStyle/>
          <a:p>
            <a:pPr marL="569913" indent="0">
              <a:spcBef>
                <a:spcPts val="1600"/>
              </a:spcBef>
              <a:buNone/>
            </a:pPr>
            <a:r>
              <a:rPr lang="en-US" sz="2800" dirty="0" smtClean="0"/>
              <a:t>To represent the wide range of characters computers must handle we represent characters with more than one byte</a:t>
            </a:r>
          </a:p>
          <a:p>
            <a:pPr lvl="1">
              <a:spcBef>
                <a:spcPts val="1600"/>
              </a:spcBef>
            </a:pPr>
            <a:r>
              <a:rPr lang="en-US" sz="2800" dirty="0" smtClean="0"/>
              <a:t>UTF-16 – Fixed length - Two bytes</a:t>
            </a:r>
          </a:p>
          <a:p>
            <a:pPr lvl="1">
              <a:spcBef>
                <a:spcPts val="1600"/>
              </a:spcBef>
            </a:pPr>
            <a:r>
              <a:rPr lang="en-US" sz="2800" dirty="0" smtClean="0"/>
              <a:t>UTF-32 – Fixed Length - Four Bytes</a:t>
            </a:r>
          </a:p>
          <a:p>
            <a:pPr lvl="1">
              <a:spcBef>
                <a:spcPts val="1600"/>
              </a:spcBef>
            </a:pPr>
            <a:r>
              <a:rPr lang="en-US" sz="2800" dirty="0" smtClean="0">
                <a:solidFill>
                  <a:srgbClr val="00FA00"/>
                </a:solidFill>
              </a:rPr>
              <a:t>UTF-8</a:t>
            </a:r>
            <a:r>
              <a:rPr lang="en-US" sz="2800" dirty="0" smtClean="0"/>
              <a:t> – 1-4 bytes</a:t>
            </a:r>
          </a:p>
          <a:p>
            <a:pPr marL="1154113" lvl="2" indent="0">
              <a:spcBef>
                <a:spcPts val="1600"/>
              </a:spcBef>
              <a:buNone/>
            </a:pPr>
            <a:r>
              <a:rPr lang="en-US" dirty="0"/>
              <a:t>-  U</a:t>
            </a:r>
            <a:r>
              <a:rPr lang="en-US" dirty="0" smtClean="0"/>
              <a:t>pwards compatible with ASCII</a:t>
            </a:r>
          </a:p>
          <a:p>
            <a:pPr marL="1154113" lvl="2" indent="0">
              <a:spcBef>
                <a:spcPts val="1600"/>
              </a:spcBef>
              <a:buNone/>
            </a:pPr>
            <a:r>
              <a:rPr lang="en-US" dirty="0" smtClean="0"/>
              <a:t>-  Automatic detection between ASCII and UTF-8</a:t>
            </a:r>
          </a:p>
          <a:p>
            <a:pPr marL="1154113" lvl="2" indent="0">
              <a:spcBef>
                <a:spcPts val="1600"/>
              </a:spcBef>
              <a:buNone/>
            </a:pPr>
            <a:r>
              <a:rPr lang="en-US" dirty="0" smtClean="0">
                <a:solidFill>
                  <a:srgbClr val="00FA00"/>
                </a:solidFill>
              </a:rPr>
              <a:t>-  UTF-8 is recommended practice for encoding </a:t>
            </a:r>
            <a:br>
              <a:rPr lang="en-US" dirty="0" smtClean="0">
                <a:solidFill>
                  <a:srgbClr val="00FA00"/>
                </a:solidFill>
              </a:rPr>
            </a:br>
            <a:r>
              <a:rPr lang="en-US" dirty="0" smtClean="0">
                <a:solidFill>
                  <a:srgbClr val="00FA00"/>
                </a:solidFill>
              </a:rPr>
              <a:t>   data to be exchanged between systems</a:t>
            </a:r>
            <a:endParaRPr lang="en-US" dirty="0">
              <a:solidFill>
                <a:srgbClr val="00FA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9361" y="3762995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en.wikipedia.org</a:t>
            </a:r>
            <a:r>
              <a:rPr lang="en-US" sz="2400" dirty="0">
                <a:solidFill>
                  <a:srgbClr val="FFFF00"/>
                </a:solidFill>
              </a:rPr>
              <a:t>/wiki/UTF-8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2" y="4487293"/>
            <a:ext cx="5519742" cy="32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Two Kinds of Strings in Python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869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Python 2 versus Python 3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0703" y="2734810"/>
            <a:ext cx="4922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class 'bytes'&gt;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7086" y="2723853"/>
            <a:ext cx="5280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9927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Python 3 and Unicode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7329081" cy="5702399"/>
          </a:xfrm>
        </p:spPr>
        <p:txBody>
          <a:bodyPr/>
          <a:lstStyle/>
          <a:p>
            <a:r>
              <a:rPr lang="en-US" dirty="0" smtClean="0"/>
              <a:t>In Python 3, all strings internally are UNICODE </a:t>
            </a:r>
          </a:p>
          <a:p>
            <a:r>
              <a:rPr lang="en-US" dirty="0" smtClean="0"/>
              <a:t>Working with string variables in Python programs and reading data from files usually "just works"</a:t>
            </a:r>
          </a:p>
          <a:p>
            <a:r>
              <a:rPr lang="en-US" dirty="0" smtClean="0"/>
              <a:t>When we talk to a network resource using sockets or talk to a database we have to encode and decode data (usually to UTF-8)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4726" y="2723853"/>
            <a:ext cx="4922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class 'bytes'&gt;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9845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Python Strings to Bytes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699" y="2603500"/>
            <a:ext cx="14856933" cy="5702399"/>
          </a:xfrm>
        </p:spPr>
        <p:txBody>
          <a:bodyPr/>
          <a:lstStyle/>
          <a:p>
            <a:r>
              <a:rPr lang="en-US" dirty="0" smtClean="0"/>
              <a:t>When we talk to an external resource like a network socket we send bytes, so we need to encode Python 3 strings into a given character encoding</a:t>
            </a:r>
          </a:p>
          <a:p>
            <a:r>
              <a:rPr lang="en-US" dirty="0" smtClean="0"/>
              <a:t>When we read data from an external resource, we must decode it based on the character set so it is properly represented in Python 3 as a string</a:t>
            </a:r>
            <a:endParaRPr lang="en-US" dirty="0"/>
          </a:p>
        </p:txBody>
      </p:sp>
      <p:sp>
        <p:nvSpPr>
          <p:cNvPr id="4" name="Shape 661"/>
          <p:cNvSpPr txBox="1"/>
          <p:nvPr/>
        </p:nvSpPr>
        <p:spPr>
          <a:xfrm>
            <a:off x="4656942" y="5284578"/>
            <a:ext cx="7447259" cy="3200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C0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mysock.recv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if (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C0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break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mystring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 smtClean="0">
                <a:solidFill>
                  <a:srgbClr val="FFC0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8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decode</a:t>
            </a:r>
            <a:r>
              <a:rPr lang="en-US" sz="28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-US" sz="2800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print(</a:t>
            </a:r>
            <a:r>
              <a:rPr lang="en-US" sz="2800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mystring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5327650"/>
            <a:ext cx="49657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</a:t>
            </a:r>
            <a:r>
              <a:rPr lang="en-US" sz="28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en-US" sz="28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63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5825" y="7548248"/>
            <a:ext cx="97594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 smtClean="0">
                <a:solidFill>
                  <a:srgbClr val="FFFF00"/>
                </a:solidFill>
              </a:rPr>
              <a:t>docs.python.org</a:t>
            </a:r>
            <a:r>
              <a:rPr lang="en-US" sz="2800" dirty="0" smtClean="0">
                <a:solidFill>
                  <a:srgbClr val="FFFF00"/>
                </a:solidFill>
              </a:rPr>
              <a:t>/3/library/</a:t>
            </a:r>
            <a:r>
              <a:rPr lang="en-US" sz="2800" dirty="0" err="1" smtClean="0">
                <a:solidFill>
                  <a:srgbClr val="FFFF00"/>
                </a:solidFill>
              </a:rPr>
              <a:t>stdtypes.html#bytes.decode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>
                <a:solidFill>
                  <a:srgbClr val="FFFF00"/>
                </a:solidFill>
              </a:rPr>
              <a:t>docs.python.org</a:t>
            </a:r>
            <a:r>
              <a:rPr lang="en-US" sz="2800" dirty="0">
                <a:solidFill>
                  <a:srgbClr val="FFFF00"/>
                </a:solidFill>
              </a:rPr>
              <a:t>/3/library/</a:t>
            </a:r>
            <a:r>
              <a:rPr lang="en-US" sz="2800" dirty="0" err="1">
                <a:solidFill>
                  <a:srgbClr val="FFFF00"/>
                </a:solidFill>
              </a:rPr>
              <a:t>stdtypes.html#str.encode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31" y="1442189"/>
            <a:ext cx="127000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31" y="4308549"/>
            <a:ext cx="12636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439944" y="1001670"/>
            <a:ext cx="3019796" cy="29217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Network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26135" y="1874273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Socket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5932" y="1364434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Bytes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UTF-8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0615" y="2060560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String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Unicode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0051" y="2746880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Bytes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UTF-8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027776" y="2648833"/>
            <a:ext cx="1892275" cy="68631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6" idx="3"/>
          </p:cNvCxnSpPr>
          <p:nvPr/>
        </p:nvCxnSpPr>
        <p:spPr>
          <a:xfrm flipH="1" flipV="1">
            <a:off x="9523094" y="1952706"/>
            <a:ext cx="1603042" cy="50984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 flipV="1">
            <a:off x="9567213" y="2462546"/>
            <a:ext cx="1558923" cy="87260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7" idx="3"/>
          </p:cNvCxnSpPr>
          <p:nvPr/>
        </p:nvCxnSpPr>
        <p:spPr>
          <a:xfrm flipH="1">
            <a:off x="6027776" y="1952706"/>
            <a:ext cx="1848156" cy="69612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88823" y="1568276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recv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6272" y="144572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decode()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6272" y="320177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encode()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45542" y="307522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send()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341" y="4096180"/>
            <a:ext cx="11374449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</a:t>
            </a:r>
            <a:r>
              <a:rPr lang="en-US" sz="2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10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Easier With urllib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7" y="196770"/>
            <a:ext cx="8627570" cy="2361235"/>
          </a:xfrm>
        </p:spPr>
        <p:txBody>
          <a:bodyPr/>
          <a:lstStyle/>
          <a:p>
            <a:r>
              <a:rPr lang="en-US" sz="4800" dirty="0" smtClean="0"/>
              <a:t>System</a:t>
            </a:r>
            <a:r>
              <a:rPr lang="en-US" sz="3600" dirty="0" smtClean="0"/>
              <a:t> Requirement </a:t>
            </a:r>
            <a:endParaRPr lang="en-US" sz="3600" dirty="0">
              <a:solidFill>
                <a:srgbClr val="FFD966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0213" y="1829765"/>
            <a:ext cx="6713315" cy="913435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871538" marR="0" lvl="0" indent="-301625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2850" marR="0" lvl="1" indent="-303213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39863" marR="0" lvl="2" indent="-28575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tabLst/>
              <a:defRPr sz="2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/>
              <a:t>Disk</a:t>
            </a:r>
          </a:p>
          <a:p>
            <a:pPr marL="569913" indent="0"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40" y="2379080"/>
            <a:ext cx="12107119" cy="22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654280" y="4768850"/>
            <a:ext cx="1546201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.strip())</a:t>
            </a:r>
            <a:endParaRPr lang="en-US" sz="3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500717" y="7518350"/>
            <a:ext cx="2251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315950" y="7541537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9" name="Shape 676"/>
          <p:cNvSpPr txBox="1"/>
          <p:nvPr/>
        </p:nvSpPr>
        <p:spPr>
          <a:xfrm>
            <a:off x="692772" y="1301750"/>
            <a:ext cx="15425467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.strip())</a:t>
            </a:r>
            <a:endParaRPr lang="en-US" sz="3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77306" y="2901950"/>
            <a:ext cx="15678693" cy="49481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000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000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0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0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000" dirty="0" smtClean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 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30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3000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words =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.split()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for word in words: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   counts[word] =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counts.get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(word, 0) + 1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print(counts)</a:t>
            </a:r>
            <a:endParaRPr lang="en-US" sz="3000" u="none" strike="noStrike" cap="none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277502" y="7683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28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.strip())</a:t>
            </a:r>
            <a:endParaRPr lang="en-US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2740165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p&gt;If 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you like, you can switch to the &lt;a </a:t>
            </a:r>
            <a:r>
              <a:rPr lang="en-US" sz="33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href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="http://</a:t>
            </a:r>
            <a:r>
              <a:rPr lang="en-US" sz="33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www.dr-chuck.com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Following Links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28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).strip())</a:t>
            </a:r>
            <a:endParaRPr lang="en-US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2743548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p&gt;If 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you like, you can switch to the &lt;a </a:t>
            </a:r>
            <a:r>
              <a:rPr lang="en-US" sz="33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href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="</a:t>
            </a:r>
            <a:r>
              <a:rPr lang="en-US" sz="33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http://</a:t>
            </a:r>
            <a:r>
              <a:rPr lang="en-US" sz="33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www.dr-chuck.com</a:t>
            </a:r>
            <a:r>
              <a:rPr lang="en-US" sz="33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/page2.htm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675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769743" y="847164"/>
            <a:ext cx="14775157" cy="169273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Lines of Code </a:t>
            </a:r>
            <a:r>
              <a:rPr lang="en-US" sz="7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@ </a:t>
            </a:r>
            <a:r>
              <a:rPr lang="en-US" sz="7200" u="none" strike="noStrike" cap="none" dirty="0" smtClean="0">
                <a:solidFill>
                  <a:srgbClr val="33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33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e?</a:t>
            </a:r>
            <a:endParaRPr lang="en-US" sz="72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99"/>
          <p:cNvSpPr txBox="1"/>
          <p:nvPr/>
        </p:nvSpPr>
        <p:spPr>
          <a:xfrm>
            <a:off x="1155700" y="3416199"/>
            <a:ext cx="143892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28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.strip())</a:t>
            </a:r>
            <a:endParaRPr lang="en-US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1155700" y="2866820"/>
            <a:ext cx="13932000" cy="543907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web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801908" y="7151886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0349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1155700" y="3078464"/>
            <a:ext cx="13932000" cy="52274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76899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9599" y="1049337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049337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88988" y="6779469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en.wikipedia.org/wiki/Tin_can_telephone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library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</a:t>
            </a:r>
            <a:r>
              <a:rPr lang="en-US" sz="38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www.crummy.com</a:t>
            </a:r>
            <a:endParaRPr lang="en-US" sz="3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2" y="4595992"/>
            <a:ext cx="8757771" cy="35798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535" y="8392537"/>
            <a:ext cx="5822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www.crummy.com</a:t>
            </a:r>
            <a:r>
              <a:rPr lang="en-US" sz="2000" dirty="0">
                <a:solidFill>
                  <a:srgbClr val="FFFF00"/>
                </a:solidFill>
              </a:rPr>
              <a:t>/software/</a:t>
            </a:r>
            <a:r>
              <a:rPr lang="en-US" sz="2000" dirty="0" err="1">
                <a:solidFill>
                  <a:srgbClr val="FFFF00"/>
                </a:solidFill>
              </a:rPr>
              <a:t>BeautifulSoup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09270" y="2795483"/>
            <a:ext cx="13639799" cy="5624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To run this, you can install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pypi.python.org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/beautifulsoup4</a:t>
            </a: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Or download the file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http://www.py4e.com/code3/bs4.zip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and unzip it in the same directory as this file</a:t>
            </a:r>
          </a:p>
          <a:p>
            <a:endParaRPr lang="en-US" sz="28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8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3428175" y="7518312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D966"/>
                </a:solidFill>
              </a:rPr>
              <a:t>BeautifulSoup</a:t>
            </a:r>
            <a:r>
              <a:rPr lang="en-US" dirty="0" smtClean="0">
                <a:solidFill>
                  <a:srgbClr val="FFD966"/>
                </a:solidFill>
              </a:rPr>
              <a:t> Installation</a:t>
            </a:r>
            <a:endParaRPr lang="en-US" dirty="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654281" y="624080"/>
            <a:ext cx="10375670" cy="61116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input('Enter - ')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).read()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soup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(html,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html.parser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Retrieve all of the anchor tags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tags = soup('a')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 tag in tags: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tag.get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None))</a:t>
            </a:r>
            <a:endParaRPr lang="en-US" sz="32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" name="Shape 782"/>
          <p:cNvSpPr txBox="1"/>
          <p:nvPr/>
        </p:nvSpPr>
        <p:spPr>
          <a:xfrm>
            <a:off x="6777575" y="6985824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12178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2353281" cy="169273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1155700" y="2847579"/>
            <a:ext cx="13932000" cy="545832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Trans</a:t>
            </a: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25" idx="3"/>
            <a:endCxn id="326" idx="1"/>
          </p:cNvCxnSpPr>
          <p:nvPr/>
        </p:nvCxnSpPr>
        <p:spPr>
          <a:xfrm>
            <a:off x="5473700" y="6167741"/>
            <a:ext cx="5473700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85901" y="7642626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539900"/>
            <a:ext cx="13369500" cy="2403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72756"/>
            <a:ext cx="3600599" cy="178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892376"/>
            <a:ext cx="2190900" cy="550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12115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373298" y="69278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en.wikipedia.org/wiki/TCP_and_UDP_port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848" y="3451225"/>
            <a:ext cx="27559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838200"/>
            <a:ext cx="6667500" cy="74167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4605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30607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7752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60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4008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30861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14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5067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311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340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>
            <a:stCxn id="362" idx="3"/>
          </p:cNvCxnSpPr>
          <p:nvPr/>
        </p:nvCxnSpPr>
        <p:spPr>
          <a:xfrm flipV="1">
            <a:off x="7696200" y="3414712"/>
            <a:ext cx="5422900" cy="14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>
            <a:endCxn id="359" idx="3"/>
          </p:cNvCxnSpPr>
          <p:nvPr/>
        </p:nvCxnSpPr>
        <p:spPr>
          <a:xfrm flipH="1">
            <a:off x="7696200" y="1547812"/>
            <a:ext cx="4975224" cy="395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>
            <a:stCxn id="364" idx="3"/>
          </p:cNvCxnSpPr>
          <p:nvPr/>
        </p:nvCxnSpPr>
        <p:spPr>
          <a:xfrm>
            <a:off x="7696200" y="5410200"/>
            <a:ext cx="5461000" cy="131761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>
            <a:stCxn id="365" idx="3"/>
          </p:cNvCxnSpPr>
          <p:nvPr/>
        </p:nvCxnSpPr>
        <p:spPr>
          <a:xfrm flipV="1">
            <a:off x="7696200" y="5691186"/>
            <a:ext cx="5460999" cy="96361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1" name="Shape 391"/>
          <p:cNvSpPr txBox="1"/>
          <p:nvPr/>
        </p:nvSpPr>
        <p:spPr>
          <a:xfrm>
            <a:off x="7815298" y="8480474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2447</Words>
  <Application>Microsoft Office PowerPoint</Application>
  <PresentationFormat>Custom</PresentationFormat>
  <Paragraphs>446</Paragraphs>
  <Slides>64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Cabin</vt:lpstr>
      <vt:lpstr>Courier</vt:lpstr>
      <vt:lpstr>Gill Sans</vt:lpstr>
      <vt:lpstr>ＭＳ Ｐゴシック</vt:lpstr>
      <vt:lpstr>ヒラギノ角ゴ ProN W3</vt:lpstr>
      <vt:lpstr>Arial</vt:lpstr>
      <vt:lpstr>Courier New</vt:lpstr>
      <vt:lpstr>Title &amp; Subtitle</vt:lpstr>
      <vt:lpstr>Red Hat Enterprise Linux System Administration </vt:lpstr>
      <vt:lpstr>Why do we need Red Hat Linux</vt:lpstr>
      <vt:lpstr>System Requirement </vt:lpstr>
      <vt:lpstr>System Requirement </vt:lpstr>
      <vt:lpstr>System Requirement 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Protocols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Let’s Write a Web Browser!</vt:lpstr>
      <vt:lpstr>An HTTP Request in Python</vt:lpstr>
      <vt:lpstr>PowerPoint Presentation</vt:lpstr>
      <vt:lpstr>About Characters and Strings…</vt:lpstr>
      <vt:lpstr>ASCII</vt:lpstr>
      <vt:lpstr>Representing Simple Strings</vt:lpstr>
      <vt:lpstr>ASCII</vt:lpstr>
      <vt:lpstr>PowerPoint Presentation</vt:lpstr>
      <vt:lpstr>Multi-Byte Characters</vt:lpstr>
      <vt:lpstr>Two Kinds of Strings in Python</vt:lpstr>
      <vt:lpstr>Python 2 versus Python 3</vt:lpstr>
      <vt:lpstr>Python 3 and Unicode</vt:lpstr>
      <vt:lpstr>Python Strings to Bytes</vt:lpstr>
      <vt:lpstr>An HTTP Request in Python</vt:lpstr>
      <vt:lpstr>PowerPoint Presentation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Following Links</vt:lpstr>
      <vt:lpstr>The First Lines of Code @ Google?</vt:lpstr>
      <vt:lpstr>Parsing HTML  (a.k.a. Web Scraping)</vt:lpstr>
      <vt:lpstr>What is Web Scraping?</vt:lpstr>
      <vt:lpstr>Why Scrape?</vt:lpstr>
      <vt:lpstr>Scraping Web Pages</vt:lpstr>
      <vt:lpstr>The Easy Way - Beautiful Soup</vt:lpstr>
      <vt:lpstr>BeautifulSoup Installation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account</cp:lastModifiedBy>
  <cp:revision>59</cp:revision>
  <dcterms:modified xsi:type="dcterms:W3CDTF">2022-09-10T16:18:39Z</dcterms:modified>
</cp:coreProperties>
</file>